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9" r:id="rId2"/>
    <p:sldMasterId id="2147483784" r:id="rId3"/>
    <p:sldMasterId id="2147483796" r:id="rId4"/>
    <p:sldMasterId id="2147483808" r:id="rId5"/>
  </p:sldMasterIdLst>
  <p:notesMasterIdLst>
    <p:notesMasterId r:id="rId39"/>
  </p:notesMasterIdLst>
  <p:handoutMasterIdLst>
    <p:handoutMasterId r:id="rId40"/>
  </p:handoutMasterIdLst>
  <p:sldIdLst>
    <p:sldId id="376" r:id="rId6"/>
    <p:sldId id="377" r:id="rId7"/>
    <p:sldId id="378" r:id="rId8"/>
    <p:sldId id="379" r:id="rId9"/>
    <p:sldId id="380" r:id="rId10"/>
    <p:sldId id="381" r:id="rId11"/>
    <p:sldId id="382" r:id="rId12"/>
    <p:sldId id="383" r:id="rId13"/>
    <p:sldId id="384" r:id="rId14"/>
    <p:sldId id="385" r:id="rId15"/>
    <p:sldId id="386" r:id="rId16"/>
    <p:sldId id="387" r:id="rId17"/>
    <p:sldId id="388" r:id="rId18"/>
    <p:sldId id="389" r:id="rId19"/>
    <p:sldId id="390" r:id="rId20"/>
    <p:sldId id="391" r:id="rId21"/>
    <p:sldId id="392" r:id="rId22"/>
    <p:sldId id="393" r:id="rId23"/>
    <p:sldId id="394" r:id="rId24"/>
    <p:sldId id="358" r:id="rId25"/>
    <p:sldId id="362" r:id="rId26"/>
    <p:sldId id="365" r:id="rId27"/>
    <p:sldId id="364" r:id="rId28"/>
    <p:sldId id="366" r:id="rId29"/>
    <p:sldId id="367" r:id="rId30"/>
    <p:sldId id="368" r:id="rId31"/>
    <p:sldId id="369" r:id="rId32"/>
    <p:sldId id="370" r:id="rId33"/>
    <p:sldId id="371" r:id="rId34"/>
    <p:sldId id="372" r:id="rId35"/>
    <p:sldId id="373" r:id="rId36"/>
    <p:sldId id="374" r:id="rId37"/>
    <p:sldId id="37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30771526-AEC2-4F6F-B609-1AC284CBF690}">
          <p14:sldIdLst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58"/>
            <p14:sldId id="362"/>
            <p14:sldId id="365"/>
            <p14:sldId id="364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D9E7FF"/>
    <a:srgbClr val="C5EEFF"/>
    <a:srgbClr val="74839F"/>
    <a:srgbClr val="B0CFE5"/>
    <a:srgbClr val="E5EFF6"/>
    <a:srgbClr val="E5F5FC"/>
    <a:srgbClr val="19468E"/>
    <a:srgbClr val="19468D"/>
    <a:srgbClr val="009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43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48" y="66"/>
      </p:cViewPr>
      <p:guideLst>
        <p:guide orient="horz" pos="2160"/>
        <p:guide pos="3840"/>
        <p:guide orient="horz" pos="5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278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tephanejacobs:Desktop:De%20Lijn%20sms-tickets%20Px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/>
              <a:t>De Lijn sms-tickets operator</a:t>
            </a:r>
            <a:r>
              <a:rPr lang="nl-BE" baseline="0"/>
              <a:t> </a:t>
            </a:r>
            <a:r>
              <a:rPr lang="nl-BE"/>
              <a:t>Proximus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492263856123001"/>
          <c:y val="0.13598125429806601"/>
          <c:w val="0.82691907261592301"/>
          <c:h val="0.614984324876057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grafiek!$F$1</c:f>
              <c:strCache>
                <c:ptCount val="1"/>
                <c:pt idx="0">
                  <c:v>sms-tickets Proximus</c:v>
                </c:pt>
              </c:strCache>
            </c:strRef>
          </c:tx>
          <c:spPr>
            <a:solidFill>
              <a:srgbClr val="FFFF00"/>
            </a:solidFill>
            <a:ln w="28575" cap="rnd">
              <a:solidFill>
                <a:srgbClr val="FFFF00"/>
              </a:solidFill>
              <a:round/>
            </a:ln>
            <a:effectLst/>
          </c:spPr>
          <c:invertIfNegative val="0"/>
          <c:cat>
            <c:numRef>
              <c:f>grafiek!$E$2:$E$11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grafiek!$F$2:$F$11</c:f>
              <c:numCache>
                <c:formatCode>#,##0</c:formatCode>
                <c:ptCount val="10"/>
                <c:pt idx="0">
                  <c:v>80800</c:v>
                </c:pt>
                <c:pt idx="1">
                  <c:v>247800</c:v>
                </c:pt>
                <c:pt idx="2">
                  <c:v>289230</c:v>
                </c:pt>
                <c:pt idx="3">
                  <c:v>838616</c:v>
                </c:pt>
                <c:pt idx="4">
                  <c:v>1453497</c:v>
                </c:pt>
                <c:pt idx="5">
                  <c:v>2134874</c:v>
                </c:pt>
                <c:pt idx="6">
                  <c:v>2590658</c:v>
                </c:pt>
                <c:pt idx="7">
                  <c:v>2972266</c:v>
                </c:pt>
                <c:pt idx="8">
                  <c:v>3246069</c:v>
                </c:pt>
                <c:pt idx="9">
                  <c:v>3475000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80-46F6-B444-E06F8FE19D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8099800"/>
        <c:axId val="2078440984"/>
      </c:barChart>
      <c:catAx>
        <c:axId val="2028099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2078440984"/>
        <c:crosses val="autoZero"/>
        <c:auto val="1"/>
        <c:lblAlgn val="ctr"/>
        <c:lblOffset val="100"/>
        <c:noMultiLvlLbl val="0"/>
      </c:catAx>
      <c:valAx>
        <c:axId val="2078440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2028099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06DC0-8C51-4163-AA34-F3D9AA192B0F}" type="datetimeFigureOut">
              <a:rPr lang="en-US" smtClean="0"/>
              <a:t>9/19/2016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0609C-A282-4A80-83DC-0D3EABDB74A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67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D97BA-13F7-4748-A5AE-C898927CED76}" type="datetimeFigureOut">
              <a:rPr lang="en-US" smtClean="0"/>
              <a:t>9/19/2016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26FB1-3AB0-4AFE-AF64-20CFD1566FD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80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ADA15-D84F-47A3-BB7D-3A0E91211F21}" type="slidenum">
              <a:rPr kumimoji="0" lang="nl-B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36730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26FB1-3AB0-4AFE-AF64-20CFD1566FD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525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fld id="{EF867D72-C68A-46A6-AB9B-FB0FBAFE3A6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4C3E12"/>
                </a:solidFill>
                <a:effectLst/>
                <a:uLnTx/>
                <a:uFillTx/>
                <a:latin typeface="Arial" charset="0"/>
                <a:cs typeface="Arial" charset="0"/>
                <a:sym typeface="Arial" charset="0"/>
              </a:rPr>
              <a:pPr marL="0" marR="0" lvl="0" indent="0" defTabSz="9525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C3E12"/>
              </a:solidFill>
              <a:effectLst/>
              <a:uLnTx/>
              <a:uFillTx/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52592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BB058-A786-47F3-8F81-BDE9CA98B3A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56521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8000">
                <a:srgbClr val="19468E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3018971"/>
            <a:ext cx="9144000" cy="1212352"/>
          </a:xfrm>
        </p:spPr>
        <p:txBody>
          <a:bodyPr anchor="b">
            <a:noAutofit/>
          </a:bodyPr>
          <a:lstStyle>
            <a:lvl1pPr algn="ctr">
              <a:defRPr sz="5300">
                <a:solidFill>
                  <a:schemeClr val="bg1"/>
                </a:solidFill>
                <a:latin typeface="PayPal Sans Big Thin" panose="020B040304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552950"/>
            <a:ext cx="9144000" cy="384048"/>
          </a:xfrm>
        </p:spPr>
        <p:txBody>
          <a:bodyPr tIns="0" rIns="0" bIns="0">
            <a:noAutofit/>
          </a:bodyPr>
          <a:lstStyle>
            <a:lvl1pPr marL="0" indent="0" algn="ctr">
              <a:buNone/>
              <a:defRPr sz="2400" baseline="0">
                <a:solidFill>
                  <a:schemeClr val="bg1">
                    <a:alpha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46850"/>
            <a:ext cx="4114800" cy="120650"/>
          </a:xfrm>
        </p:spPr>
        <p:txBody>
          <a:bodyPr/>
          <a:lstStyle>
            <a:lvl1pPr algn="ctr"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©2015 PayPal Inc. Confidential and proprietary.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4962525"/>
            <a:ext cx="9144000" cy="485775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1600" kern="1200" baseline="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Presenter/Date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5666611" y="1914525"/>
            <a:ext cx="870431" cy="1019175"/>
            <a:chOff x="6589712" y="1914525"/>
            <a:chExt cx="870431" cy="1019175"/>
          </a:xfrm>
        </p:grpSpPr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6589712" y="1914525"/>
              <a:ext cx="870431" cy="1019175"/>
            </a:xfrm>
            <a:custGeom>
              <a:avLst/>
              <a:gdLst>
                <a:gd name="T0" fmla="*/ 301 w 337"/>
                <a:gd name="T1" fmla="*/ 100 h 393"/>
                <a:gd name="T2" fmla="*/ 285 w 337"/>
                <a:gd name="T3" fmla="*/ 30 h 393"/>
                <a:gd name="T4" fmla="*/ 192 w 337"/>
                <a:gd name="T5" fmla="*/ 0 h 393"/>
                <a:gd name="T6" fmla="*/ 70 w 337"/>
                <a:gd name="T7" fmla="*/ 0 h 393"/>
                <a:gd name="T8" fmla="*/ 52 w 337"/>
                <a:gd name="T9" fmla="*/ 15 h 393"/>
                <a:gd name="T10" fmla="*/ 1 w 337"/>
                <a:gd name="T11" fmla="*/ 337 h 393"/>
                <a:gd name="T12" fmla="*/ 12 w 337"/>
                <a:gd name="T13" fmla="*/ 349 h 393"/>
                <a:gd name="T14" fmla="*/ 87 w 337"/>
                <a:gd name="T15" fmla="*/ 349 h 393"/>
                <a:gd name="T16" fmla="*/ 82 w 337"/>
                <a:gd name="T17" fmla="*/ 382 h 393"/>
                <a:gd name="T18" fmla="*/ 91 w 337"/>
                <a:gd name="T19" fmla="*/ 393 h 393"/>
                <a:gd name="T20" fmla="*/ 155 w 337"/>
                <a:gd name="T21" fmla="*/ 393 h 393"/>
                <a:gd name="T22" fmla="*/ 170 w 337"/>
                <a:gd name="T23" fmla="*/ 380 h 393"/>
                <a:gd name="T24" fmla="*/ 170 w 337"/>
                <a:gd name="T25" fmla="*/ 377 h 393"/>
                <a:gd name="T26" fmla="*/ 182 w 337"/>
                <a:gd name="T27" fmla="*/ 301 h 393"/>
                <a:gd name="T28" fmla="*/ 183 w 337"/>
                <a:gd name="T29" fmla="*/ 297 h 393"/>
                <a:gd name="T30" fmla="*/ 198 w 337"/>
                <a:gd name="T31" fmla="*/ 284 h 393"/>
                <a:gd name="T32" fmla="*/ 208 w 337"/>
                <a:gd name="T33" fmla="*/ 284 h 393"/>
                <a:gd name="T34" fmla="*/ 331 w 337"/>
                <a:gd name="T35" fmla="*/ 186 h 393"/>
                <a:gd name="T36" fmla="*/ 319 w 337"/>
                <a:gd name="T37" fmla="*/ 113 h 393"/>
                <a:gd name="T38" fmla="*/ 301 w 337"/>
                <a:gd name="T39" fmla="*/ 100 h 393"/>
                <a:gd name="T40" fmla="*/ 301 w 337"/>
                <a:gd name="T41" fmla="*/ 10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7" h="393">
                  <a:moveTo>
                    <a:pt x="301" y="100"/>
                  </a:moveTo>
                  <a:cubicBezTo>
                    <a:pt x="306" y="69"/>
                    <a:pt x="301" y="49"/>
                    <a:pt x="285" y="30"/>
                  </a:cubicBezTo>
                  <a:cubicBezTo>
                    <a:pt x="267" y="9"/>
                    <a:pt x="234" y="0"/>
                    <a:pt x="19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6"/>
                    <a:pt x="52" y="15"/>
                  </a:cubicBezTo>
                  <a:cubicBezTo>
                    <a:pt x="1" y="337"/>
                    <a:pt x="1" y="337"/>
                    <a:pt x="1" y="337"/>
                  </a:cubicBezTo>
                  <a:cubicBezTo>
                    <a:pt x="0" y="344"/>
                    <a:pt x="5" y="349"/>
                    <a:pt x="12" y="349"/>
                  </a:cubicBezTo>
                  <a:cubicBezTo>
                    <a:pt x="87" y="349"/>
                    <a:pt x="87" y="349"/>
                    <a:pt x="87" y="349"/>
                  </a:cubicBezTo>
                  <a:cubicBezTo>
                    <a:pt x="82" y="382"/>
                    <a:pt x="82" y="382"/>
                    <a:pt x="82" y="382"/>
                  </a:cubicBezTo>
                  <a:cubicBezTo>
                    <a:pt x="81" y="388"/>
                    <a:pt x="85" y="393"/>
                    <a:pt x="91" y="393"/>
                  </a:cubicBezTo>
                  <a:cubicBezTo>
                    <a:pt x="155" y="393"/>
                    <a:pt x="155" y="393"/>
                    <a:pt x="155" y="393"/>
                  </a:cubicBezTo>
                  <a:cubicBezTo>
                    <a:pt x="162" y="393"/>
                    <a:pt x="168" y="387"/>
                    <a:pt x="170" y="380"/>
                  </a:cubicBezTo>
                  <a:cubicBezTo>
                    <a:pt x="170" y="377"/>
                    <a:pt x="170" y="377"/>
                    <a:pt x="170" y="377"/>
                  </a:cubicBezTo>
                  <a:cubicBezTo>
                    <a:pt x="182" y="301"/>
                    <a:pt x="182" y="301"/>
                    <a:pt x="182" y="301"/>
                  </a:cubicBezTo>
                  <a:cubicBezTo>
                    <a:pt x="183" y="297"/>
                    <a:pt x="183" y="297"/>
                    <a:pt x="183" y="297"/>
                  </a:cubicBezTo>
                  <a:cubicBezTo>
                    <a:pt x="184" y="289"/>
                    <a:pt x="191" y="284"/>
                    <a:pt x="198" y="284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69" y="284"/>
                    <a:pt x="317" y="259"/>
                    <a:pt x="331" y="186"/>
                  </a:cubicBezTo>
                  <a:cubicBezTo>
                    <a:pt x="337" y="156"/>
                    <a:pt x="334" y="131"/>
                    <a:pt x="319" y="113"/>
                  </a:cubicBezTo>
                  <a:cubicBezTo>
                    <a:pt x="314" y="108"/>
                    <a:pt x="308" y="104"/>
                    <a:pt x="301" y="100"/>
                  </a:cubicBezTo>
                  <a:cubicBezTo>
                    <a:pt x="301" y="100"/>
                    <a:pt x="301" y="100"/>
                    <a:pt x="301" y="100"/>
                  </a:cubicBezTo>
                </a:path>
              </a:pathLst>
            </a:custGeom>
            <a:solidFill>
              <a:srgbClr val="FFFFFF">
                <a:alpha val="68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auto">
            <a:xfrm>
              <a:off x="6589712" y="1914525"/>
              <a:ext cx="787793" cy="903486"/>
            </a:xfrm>
            <a:custGeom>
              <a:avLst/>
              <a:gdLst>
                <a:gd name="T0" fmla="*/ 301 w 306"/>
                <a:gd name="T1" fmla="*/ 100 h 349"/>
                <a:gd name="T2" fmla="*/ 285 w 306"/>
                <a:gd name="T3" fmla="*/ 30 h 349"/>
                <a:gd name="T4" fmla="*/ 192 w 306"/>
                <a:gd name="T5" fmla="*/ 0 h 349"/>
                <a:gd name="T6" fmla="*/ 70 w 306"/>
                <a:gd name="T7" fmla="*/ 0 h 349"/>
                <a:gd name="T8" fmla="*/ 52 w 306"/>
                <a:gd name="T9" fmla="*/ 15 h 349"/>
                <a:gd name="T10" fmla="*/ 1 w 306"/>
                <a:gd name="T11" fmla="*/ 337 h 349"/>
                <a:gd name="T12" fmla="*/ 12 w 306"/>
                <a:gd name="T13" fmla="*/ 349 h 349"/>
                <a:gd name="T14" fmla="*/ 87 w 306"/>
                <a:gd name="T15" fmla="*/ 349 h 349"/>
                <a:gd name="T16" fmla="*/ 106 w 306"/>
                <a:gd name="T17" fmla="*/ 229 h 349"/>
                <a:gd name="T18" fmla="*/ 106 w 306"/>
                <a:gd name="T19" fmla="*/ 233 h 349"/>
                <a:gd name="T20" fmla="*/ 123 w 306"/>
                <a:gd name="T21" fmla="*/ 218 h 349"/>
                <a:gd name="T22" fmla="*/ 159 w 306"/>
                <a:gd name="T23" fmla="*/ 218 h 349"/>
                <a:gd name="T24" fmla="*/ 300 w 306"/>
                <a:gd name="T25" fmla="*/ 107 h 349"/>
                <a:gd name="T26" fmla="*/ 301 w 306"/>
                <a:gd name="T27" fmla="*/ 10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349">
                  <a:moveTo>
                    <a:pt x="301" y="100"/>
                  </a:moveTo>
                  <a:cubicBezTo>
                    <a:pt x="306" y="69"/>
                    <a:pt x="301" y="49"/>
                    <a:pt x="285" y="30"/>
                  </a:cubicBezTo>
                  <a:cubicBezTo>
                    <a:pt x="267" y="9"/>
                    <a:pt x="234" y="0"/>
                    <a:pt x="19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6"/>
                    <a:pt x="52" y="15"/>
                  </a:cubicBezTo>
                  <a:cubicBezTo>
                    <a:pt x="1" y="337"/>
                    <a:pt x="1" y="337"/>
                    <a:pt x="1" y="337"/>
                  </a:cubicBezTo>
                  <a:cubicBezTo>
                    <a:pt x="0" y="344"/>
                    <a:pt x="5" y="349"/>
                    <a:pt x="12" y="349"/>
                  </a:cubicBezTo>
                  <a:cubicBezTo>
                    <a:pt x="87" y="349"/>
                    <a:pt x="87" y="349"/>
                    <a:pt x="87" y="349"/>
                  </a:cubicBezTo>
                  <a:cubicBezTo>
                    <a:pt x="106" y="229"/>
                    <a:pt x="106" y="229"/>
                    <a:pt x="106" y="229"/>
                  </a:cubicBezTo>
                  <a:cubicBezTo>
                    <a:pt x="106" y="233"/>
                    <a:pt x="106" y="233"/>
                    <a:pt x="106" y="233"/>
                  </a:cubicBezTo>
                  <a:cubicBezTo>
                    <a:pt x="107" y="225"/>
                    <a:pt x="114" y="218"/>
                    <a:pt x="123" y="218"/>
                  </a:cubicBezTo>
                  <a:cubicBezTo>
                    <a:pt x="159" y="218"/>
                    <a:pt x="159" y="218"/>
                    <a:pt x="159" y="218"/>
                  </a:cubicBezTo>
                  <a:cubicBezTo>
                    <a:pt x="229" y="218"/>
                    <a:pt x="284" y="190"/>
                    <a:pt x="300" y="107"/>
                  </a:cubicBezTo>
                  <a:cubicBezTo>
                    <a:pt x="301" y="105"/>
                    <a:pt x="301" y="102"/>
                    <a:pt x="301" y="100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auto">
            <a:xfrm>
              <a:off x="6589712" y="1914525"/>
              <a:ext cx="787793" cy="903486"/>
            </a:xfrm>
            <a:custGeom>
              <a:avLst/>
              <a:gdLst>
                <a:gd name="T0" fmla="*/ 126 w 306"/>
                <a:gd name="T1" fmla="*/ 100 h 349"/>
                <a:gd name="T2" fmla="*/ 135 w 306"/>
                <a:gd name="T3" fmla="*/ 89 h 349"/>
                <a:gd name="T4" fmla="*/ 142 w 306"/>
                <a:gd name="T5" fmla="*/ 87 h 349"/>
                <a:gd name="T6" fmla="*/ 237 w 306"/>
                <a:gd name="T7" fmla="*/ 87 h 349"/>
                <a:gd name="T8" fmla="*/ 269 w 306"/>
                <a:gd name="T9" fmla="*/ 90 h 349"/>
                <a:gd name="T10" fmla="*/ 277 w 306"/>
                <a:gd name="T11" fmla="*/ 91 h 349"/>
                <a:gd name="T12" fmla="*/ 284 w 306"/>
                <a:gd name="T13" fmla="*/ 93 h 349"/>
                <a:gd name="T14" fmla="*/ 288 w 306"/>
                <a:gd name="T15" fmla="*/ 94 h 349"/>
                <a:gd name="T16" fmla="*/ 301 w 306"/>
                <a:gd name="T17" fmla="*/ 100 h 349"/>
                <a:gd name="T18" fmla="*/ 285 w 306"/>
                <a:gd name="T19" fmla="*/ 30 h 349"/>
                <a:gd name="T20" fmla="*/ 192 w 306"/>
                <a:gd name="T21" fmla="*/ 0 h 349"/>
                <a:gd name="T22" fmla="*/ 70 w 306"/>
                <a:gd name="T23" fmla="*/ 0 h 349"/>
                <a:gd name="T24" fmla="*/ 52 w 306"/>
                <a:gd name="T25" fmla="*/ 15 h 349"/>
                <a:gd name="T26" fmla="*/ 1 w 306"/>
                <a:gd name="T27" fmla="*/ 337 h 349"/>
                <a:gd name="T28" fmla="*/ 12 w 306"/>
                <a:gd name="T29" fmla="*/ 349 h 349"/>
                <a:gd name="T30" fmla="*/ 87 w 306"/>
                <a:gd name="T31" fmla="*/ 349 h 349"/>
                <a:gd name="T32" fmla="*/ 106 w 306"/>
                <a:gd name="T33" fmla="*/ 229 h 349"/>
                <a:gd name="T34" fmla="*/ 126 w 306"/>
                <a:gd name="T35" fmla="*/ 10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6" h="349">
                  <a:moveTo>
                    <a:pt x="126" y="100"/>
                  </a:moveTo>
                  <a:cubicBezTo>
                    <a:pt x="127" y="95"/>
                    <a:pt x="131" y="91"/>
                    <a:pt x="135" y="89"/>
                  </a:cubicBezTo>
                  <a:cubicBezTo>
                    <a:pt x="137" y="88"/>
                    <a:pt x="139" y="87"/>
                    <a:pt x="142" y="8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49" y="87"/>
                    <a:pt x="259" y="88"/>
                    <a:pt x="269" y="90"/>
                  </a:cubicBezTo>
                  <a:cubicBezTo>
                    <a:pt x="272" y="90"/>
                    <a:pt x="274" y="91"/>
                    <a:pt x="277" y="91"/>
                  </a:cubicBezTo>
                  <a:cubicBezTo>
                    <a:pt x="279" y="92"/>
                    <a:pt x="282" y="92"/>
                    <a:pt x="284" y="93"/>
                  </a:cubicBezTo>
                  <a:cubicBezTo>
                    <a:pt x="286" y="94"/>
                    <a:pt x="287" y="94"/>
                    <a:pt x="288" y="94"/>
                  </a:cubicBezTo>
                  <a:cubicBezTo>
                    <a:pt x="293" y="96"/>
                    <a:pt x="297" y="98"/>
                    <a:pt x="301" y="100"/>
                  </a:cubicBezTo>
                  <a:cubicBezTo>
                    <a:pt x="306" y="69"/>
                    <a:pt x="301" y="49"/>
                    <a:pt x="285" y="30"/>
                  </a:cubicBezTo>
                  <a:cubicBezTo>
                    <a:pt x="267" y="9"/>
                    <a:pt x="234" y="0"/>
                    <a:pt x="19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6"/>
                    <a:pt x="52" y="15"/>
                  </a:cubicBezTo>
                  <a:cubicBezTo>
                    <a:pt x="1" y="337"/>
                    <a:pt x="1" y="337"/>
                    <a:pt x="1" y="337"/>
                  </a:cubicBezTo>
                  <a:cubicBezTo>
                    <a:pt x="0" y="344"/>
                    <a:pt x="5" y="349"/>
                    <a:pt x="12" y="349"/>
                  </a:cubicBezTo>
                  <a:cubicBezTo>
                    <a:pt x="87" y="349"/>
                    <a:pt x="87" y="349"/>
                    <a:pt x="87" y="349"/>
                  </a:cubicBezTo>
                  <a:cubicBezTo>
                    <a:pt x="106" y="229"/>
                    <a:pt x="106" y="229"/>
                    <a:pt x="106" y="229"/>
                  </a:cubicBezTo>
                  <a:lnTo>
                    <a:pt x="126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13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1" y="331788"/>
            <a:ext cx="8064879" cy="6223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16503-F5ED-43D4-B7F6-842480F47A0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11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AA1B0-A4C7-46A1-A1E5-E3D3A3C26886}" type="datetimeFigureOut">
              <a:rPr lang="en-GB"/>
              <a:pPr>
                <a:defRPr/>
              </a:pPr>
              <a:t>19/09/2016</a:t>
            </a:fld>
            <a:endParaRPr lang="en-GB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708A6-5328-4219-AEC5-6E8384C4F8C5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136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7C9EE-CA0A-41ED-AC45-976F6F40FD62}" type="datetimeFigureOut">
              <a:rPr lang="nl-NL"/>
              <a:pPr>
                <a:defRPr/>
              </a:pPr>
              <a:t>19-9-2016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34D1C1-5188-4211-842D-168C6C28585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2236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406"/>
          <a:stretch/>
        </p:blipFill>
        <p:spPr bwMode="auto">
          <a:xfrm>
            <a:off x="478366" y="1006645"/>
            <a:ext cx="11223413" cy="362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kstvak 23"/>
          <p:cNvSpPr txBox="1"/>
          <p:nvPr userDrawn="1"/>
        </p:nvSpPr>
        <p:spPr>
          <a:xfrm>
            <a:off x="464355" y="354153"/>
            <a:ext cx="11237424" cy="369332"/>
          </a:xfrm>
          <a:custGeom>
            <a:avLst/>
            <a:gdLst>
              <a:gd name="connsiteX0" fmla="*/ 0 w 8428068"/>
              <a:gd name="connsiteY0" fmla="*/ 0 h 369332"/>
              <a:gd name="connsiteX1" fmla="*/ 8428068 w 8428068"/>
              <a:gd name="connsiteY1" fmla="*/ 0 h 369332"/>
              <a:gd name="connsiteX2" fmla="*/ 8428068 w 8428068"/>
              <a:gd name="connsiteY2" fmla="*/ 369332 h 369332"/>
              <a:gd name="connsiteX3" fmla="*/ 0 w 8428068"/>
              <a:gd name="connsiteY3" fmla="*/ 369332 h 369332"/>
              <a:gd name="connsiteX4" fmla="*/ 0 w 8428068"/>
              <a:gd name="connsiteY4" fmla="*/ 0 h 369332"/>
              <a:gd name="connsiteX0" fmla="*/ 0 w 8428068"/>
              <a:gd name="connsiteY0" fmla="*/ 0 h 1554665"/>
              <a:gd name="connsiteX1" fmla="*/ 8428068 w 8428068"/>
              <a:gd name="connsiteY1" fmla="*/ 0 h 1554665"/>
              <a:gd name="connsiteX2" fmla="*/ 8428068 w 8428068"/>
              <a:gd name="connsiteY2" fmla="*/ 369332 h 1554665"/>
              <a:gd name="connsiteX3" fmla="*/ 0 w 8428068"/>
              <a:gd name="connsiteY3" fmla="*/ 1554665 h 1554665"/>
              <a:gd name="connsiteX4" fmla="*/ 0 w 8428068"/>
              <a:gd name="connsiteY4" fmla="*/ 0 h 1554665"/>
              <a:gd name="connsiteX0" fmla="*/ 0 w 8428068"/>
              <a:gd name="connsiteY0" fmla="*/ 0 h 1554665"/>
              <a:gd name="connsiteX1" fmla="*/ 8428068 w 8428068"/>
              <a:gd name="connsiteY1" fmla="*/ 0 h 1554665"/>
              <a:gd name="connsiteX2" fmla="*/ 8428068 w 8428068"/>
              <a:gd name="connsiteY2" fmla="*/ 1156732 h 1554665"/>
              <a:gd name="connsiteX3" fmla="*/ 0 w 8428068"/>
              <a:gd name="connsiteY3" fmla="*/ 1554665 h 1554665"/>
              <a:gd name="connsiteX4" fmla="*/ 0 w 8428068"/>
              <a:gd name="connsiteY4" fmla="*/ 0 h 15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8068" h="1554665">
                <a:moveTo>
                  <a:pt x="0" y="0"/>
                </a:moveTo>
                <a:lnTo>
                  <a:pt x="8428068" y="0"/>
                </a:lnTo>
                <a:lnTo>
                  <a:pt x="8428068" y="1156732"/>
                </a:lnTo>
                <a:lnTo>
                  <a:pt x="0" y="1554665"/>
                </a:lnTo>
                <a:lnTo>
                  <a:pt x="0" y="0"/>
                </a:lnTo>
                <a:close/>
              </a:path>
            </a:pathLst>
          </a:custGeom>
          <a:solidFill>
            <a:srgbClr val="FFDD00">
              <a:alpha val="85000"/>
            </a:srgbClr>
          </a:solidFill>
        </p:spPr>
        <p:txBody>
          <a:bodyPr wrap="square" rtlCol="0">
            <a:spAutoFit/>
          </a:bodyPr>
          <a:lstStyle/>
          <a:p>
            <a:endParaRPr lang="nl-BE" sz="1800"/>
          </a:p>
        </p:txBody>
      </p:sp>
      <p:sp>
        <p:nvSpPr>
          <p:cNvPr id="25" name="Titel 1"/>
          <p:cNvSpPr>
            <a:spLocks noGrp="1"/>
          </p:cNvSpPr>
          <p:nvPr>
            <p:ph type="ctrTitle" hasCustomPrompt="1"/>
          </p:nvPr>
        </p:nvSpPr>
        <p:spPr>
          <a:xfrm>
            <a:off x="671397" y="540129"/>
            <a:ext cx="7056784" cy="764635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>
              <a:defRPr kumimoji="0" lang="nl-BE" sz="4200" i="0" u="none" strike="noStrike" cap="none" spc="0" normalizeH="0" baseline="0">
                <a:ln>
                  <a:noFill/>
                </a:ln>
                <a:solidFill>
                  <a:srgbClr val="444411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0" marR="0" lvl="0" indent="0"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  <a:tabLst/>
            </a:pPr>
            <a:r>
              <a:rPr lang="nl-NL" dirty="0"/>
              <a:t>Titel presentatie</a:t>
            </a:r>
            <a:endParaRPr lang="nl-BE" dirty="0"/>
          </a:p>
        </p:txBody>
      </p:sp>
      <p:sp>
        <p:nvSpPr>
          <p:cNvPr id="26" name="Tekstvak 25"/>
          <p:cNvSpPr txBox="1"/>
          <p:nvPr userDrawn="1"/>
        </p:nvSpPr>
        <p:spPr>
          <a:xfrm flipH="1" flipV="1">
            <a:off x="449334" y="4254426"/>
            <a:ext cx="11359301" cy="369332"/>
          </a:xfrm>
          <a:custGeom>
            <a:avLst/>
            <a:gdLst>
              <a:gd name="connsiteX0" fmla="*/ 0 w 8428068"/>
              <a:gd name="connsiteY0" fmla="*/ 0 h 369332"/>
              <a:gd name="connsiteX1" fmla="*/ 8428068 w 8428068"/>
              <a:gd name="connsiteY1" fmla="*/ 0 h 369332"/>
              <a:gd name="connsiteX2" fmla="*/ 8428068 w 8428068"/>
              <a:gd name="connsiteY2" fmla="*/ 369332 h 369332"/>
              <a:gd name="connsiteX3" fmla="*/ 0 w 8428068"/>
              <a:gd name="connsiteY3" fmla="*/ 369332 h 369332"/>
              <a:gd name="connsiteX4" fmla="*/ 0 w 8428068"/>
              <a:gd name="connsiteY4" fmla="*/ 0 h 369332"/>
              <a:gd name="connsiteX0" fmla="*/ 0 w 8428068"/>
              <a:gd name="connsiteY0" fmla="*/ 0 h 1554665"/>
              <a:gd name="connsiteX1" fmla="*/ 8428068 w 8428068"/>
              <a:gd name="connsiteY1" fmla="*/ 0 h 1554665"/>
              <a:gd name="connsiteX2" fmla="*/ 8428068 w 8428068"/>
              <a:gd name="connsiteY2" fmla="*/ 369332 h 1554665"/>
              <a:gd name="connsiteX3" fmla="*/ 0 w 8428068"/>
              <a:gd name="connsiteY3" fmla="*/ 1554665 h 1554665"/>
              <a:gd name="connsiteX4" fmla="*/ 0 w 8428068"/>
              <a:gd name="connsiteY4" fmla="*/ 0 h 1554665"/>
              <a:gd name="connsiteX0" fmla="*/ 0 w 8428068"/>
              <a:gd name="connsiteY0" fmla="*/ 0 h 1554665"/>
              <a:gd name="connsiteX1" fmla="*/ 8428068 w 8428068"/>
              <a:gd name="connsiteY1" fmla="*/ 0 h 1554665"/>
              <a:gd name="connsiteX2" fmla="*/ 8428068 w 8428068"/>
              <a:gd name="connsiteY2" fmla="*/ 1156732 h 1554665"/>
              <a:gd name="connsiteX3" fmla="*/ 0 w 8428068"/>
              <a:gd name="connsiteY3" fmla="*/ 1554665 h 1554665"/>
              <a:gd name="connsiteX4" fmla="*/ 0 w 8428068"/>
              <a:gd name="connsiteY4" fmla="*/ 0 h 15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8068" h="1554665">
                <a:moveTo>
                  <a:pt x="0" y="0"/>
                </a:moveTo>
                <a:lnTo>
                  <a:pt x="8428068" y="0"/>
                </a:lnTo>
                <a:lnTo>
                  <a:pt x="8428068" y="1156732"/>
                </a:lnTo>
                <a:lnTo>
                  <a:pt x="0" y="155466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sz="1800"/>
          </a:p>
        </p:txBody>
      </p:sp>
      <p:grpSp>
        <p:nvGrpSpPr>
          <p:cNvPr id="28" name="Groep 27"/>
          <p:cNvGrpSpPr/>
          <p:nvPr userDrawn="1"/>
        </p:nvGrpSpPr>
        <p:grpSpPr>
          <a:xfrm>
            <a:off x="380818" y="5519172"/>
            <a:ext cx="11502799" cy="1099444"/>
            <a:chOff x="285613" y="5519172"/>
            <a:chExt cx="8627099" cy="1099444"/>
          </a:xfrm>
        </p:grpSpPr>
        <p:pic>
          <p:nvPicPr>
            <p:cNvPr id="29" name="Picture 3" descr="G:\Marketing\AFDELING COMMUNICATIE\EXTERNE COMMUNICATIE\Huisstijl - E3014\2014_Nieuwe huisstijl  -  Vlaamse leeuw\leeuw en logo_samen.jpg"/>
            <p:cNvPicPr>
              <a:picLocks noChangeAspect="1" noChangeArrowheads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5613" y="5519172"/>
              <a:ext cx="698739" cy="1099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G:\Marketing\AFDELING COMMUNICATIE\EXTERNE COMMUNICATIE\Huisstijl - E3014\2014_Nieuwe huisstijl  -  Vlaamse leeuw\leeuw en logo_samen.jpg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75617" y="5519172"/>
              <a:ext cx="1337095" cy="1099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 Placeholder 6"/>
          <p:cNvSpPr>
            <a:spLocks noGrp="1"/>
          </p:cNvSpPr>
          <p:nvPr>
            <p:ph idx="10" hasCustomPrompt="1"/>
          </p:nvPr>
        </p:nvSpPr>
        <p:spPr>
          <a:xfrm>
            <a:off x="7538287" y="528462"/>
            <a:ext cx="4128459" cy="3082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Clr>
                <a:schemeClr val="accent1"/>
              </a:buClr>
              <a:buSzPct val="110000"/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Clr>
                <a:schemeClr val="accent1"/>
              </a:buClr>
              <a:buSzPct val="110000"/>
              <a:buFontTx/>
              <a:buNone/>
              <a:defRPr/>
            </a:lvl2pPr>
            <a:lvl3pPr marL="914400" indent="0">
              <a:buClr>
                <a:schemeClr val="accent1"/>
              </a:buClr>
              <a:buSzPct val="110000"/>
              <a:buFontTx/>
              <a:buNone/>
              <a:defRPr/>
            </a:lvl3pPr>
            <a:lvl4pPr marL="1371600" indent="0">
              <a:buClr>
                <a:schemeClr val="accent1"/>
              </a:buClr>
              <a:buSzPct val="110000"/>
              <a:buFontTx/>
              <a:buNone/>
              <a:defRPr/>
            </a:lvl4pPr>
            <a:lvl5pPr marL="1828800" indent="0">
              <a:buClr>
                <a:schemeClr val="accent1"/>
              </a:buClr>
              <a:buSzPct val="110000"/>
              <a:buFontTx/>
              <a:buNone/>
              <a:defRPr/>
            </a:lvl5pPr>
          </a:lstStyle>
          <a:p>
            <a:pPr lvl="0"/>
            <a:r>
              <a:rPr lang="nl-NL" dirty="0"/>
              <a:t>Titel vergadering</a:t>
            </a:r>
          </a:p>
          <a:p>
            <a:pPr lvl="0"/>
            <a:endParaRPr lang="nl-NL" dirty="0"/>
          </a:p>
        </p:txBody>
      </p:sp>
      <p:sp>
        <p:nvSpPr>
          <p:cNvPr id="37" name="Text Placeholder 6"/>
          <p:cNvSpPr>
            <a:spLocks noGrp="1"/>
          </p:cNvSpPr>
          <p:nvPr>
            <p:ph idx="11" hasCustomPrompt="1"/>
          </p:nvPr>
        </p:nvSpPr>
        <p:spPr>
          <a:xfrm>
            <a:off x="7538287" y="843035"/>
            <a:ext cx="4128459" cy="25539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Clr>
                <a:schemeClr val="accent1"/>
              </a:buClr>
              <a:buSzPct val="110000"/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Clr>
                <a:schemeClr val="accent1"/>
              </a:buClr>
              <a:buSzPct val="110000"/>
              <a:buFontTx/>
              <a:buNone/>
              <a:defRPr/>
            </a:lvl2pPr>
            <a:lvl3pPr marL="914400" indent="0">
              <a:buClr>
                <a:schemeClr val="accent1"/>
              </a:buClr>
              <a:buSzPct val="110000"/>
              <a:buFontTx/>
              <a:buNone/>
              <a:defRPr/>
            </a:lvl3pPr>
            <a:lvl4pPr marL="1371600" indent="0">
              <a:buClr>
                <a:schemeClr val="accent1"/>
              </a:buClr>
              <a:buSzPct val="110000"/>
              <a:buFontTx/>
              <a:buNone/>
              <a:defRPr/>
            </a:lvl4pPr>
            <a:lvl5pPr marL="1828800" indent="0">
              <a:buClr>
                <a:schemeClr val="accent1"/>
              </a:buClr>
              <a:buSzPct val="110000"/>
              <a:buFontTx/>
              <a:buNone/>
              <a:defRPr/>
            </a:lvl5pPr>
          </a:lstStyle>
          <a:p>
            <a:pPr lvl="0"/>
            <a:r>
              <a:rPr lang="nl-NL" dirty="0"/>
              <a:t>datum (</a:t>
            </a:r>
            <a:r>
              <a:rPr lang="nl-NL" dirty="0" err="1"/>
              <a:t>dd</a:t>
            </a:r>
            <a:r>
              <a:rPr lang="nl-NL" dirty="0"/>
              <a:t>-mm-</a:t>
            </a:r>
            <a:r>
              <a:rPr lang="nl-NL" dirty="0" err="1"/>
              <a:t>yy</a:t>
            </a:r>
            <a:r>
              <a:rPr lang="nl-NL" dirty="0"/>
              <a:t>)</a:t>
            </a:r>
          </a:p>
          <a:p>
            <a:pPr lvl="0"/>
            <a:r>
              <a:rPr lang="nl-NL" dirty="0"/>
              <a:t> 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6527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euw hoodst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1871531" y="6165305"/>
            <a:ext cx="1104869" cy="365125"/>
          </a:xfrm>
        </p:spPr>
        <p:txBody>
          <a:bodyPr/>
          <a:lstStyle/>
          <a:p>
            <a:fld id="{700DA5D0-7311-41AE-9A86-2F2EC4CFA259}" type="datetime1">
              <a:rPr lang="nl-BE" smtClean="0"/>
              <a:t>19/09/2016</a:t>
            </a:fld>
            <a:endParaRPr lang="nl-BE"/>
          </a:p>
        </p:txBody>
      </p:sp>
      <p:sp>
        <p:nvSpPr>
          <p:cNvPr id="12" name="Tijdelijke aanduiding voor voettekst 8"/>
          <p:cNvSpPr>
            <a:spLocks noGrp="1"/>
          </p:cNvSpPr>
          <p:nvPr>
            <p:ph type="ftr" sz="quarter" idx="12"/>
          </p:nvPr>
        </p:nvSpPr>
        <p:spPr>
          <a:xfrm>
            <a:off x="3347435" y="6165304"/>
            <a:ext cx="4908805" cy="365125"/>
          </a:xfrm>
        </p:spPr>
        <p:txBody>
          <a:bodyPr/>
          <a:lstStyle/>
          <a:p>
            <a:r>
              <a:rPr lang="nl-BE"/>
              <a:t>ReTiBo Techniek</a:t>
            </a:r>
            <a:endParaRPr lang="nl-BE" sz="100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784299" y="6183973"/>
            <a:ext cx="1134872" cy="346457"/>
          </a:xfrm>
        </p:spPr>
        <p:txBody>
          <a:bodyPr/>
          <a:lstStyle/>
          <a:p>
            <a:r>
              <a:rPr lang="nl-BE"/>
              <a:t>Dia </a:t>
            </a:r>
            <a:fld id="{F63D9E1A-2FC6-4F7B-B913-271FC405A0FD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4" name="Tekstvak 13"/>
          <p:cNvSpPr txBox="1"/>
          <p:nvPr userDrawn="1"/>
        </p:nvSpPr>
        <p:spPr>
          <a:xfrm>
            <a:off x="464355" y="491427"/>
            <a:ext cx="11237424" cy="369332"/>
          </a:xfrm>
          <a:custGeom>
            <a:avLst/>
            <a:gdLst>
              <a:gd name="connsiteX0" fmla="*/ 0 w 8428068"/>
              <a:gd name="connsiteY0" fmla="*/ 0 h 369332"/>
              <a:gd name="connsiteX1" fmla="*/ 8428068 w 8428068"/>
              <a:gd name="connsiteY1" fmla="*/ 0 h 369332"/>
              <a:gd name="connsiteX2" fmla="*/ 8428068 w 8428068"/>
              <a:gd name="connsiteY2" fmla="*/ 369332 h 369332"/>
              <a:gd name="connsiteX3" fmla="*/ 0 w 8428068"/>
              <a:gd name="connsiteY3" fmla="*/ 369332 h 369332"/>
              <a:gd name="connsiteX4" fmla="*/ 0 w 8428068"/>
              <a:gd name="connsiteY4" fmla="*/ 0 h 369332"/>
              <a:gd name="connsiteX0" fmla="*/ 0 w 8428068"/>
              <a:gd name="connsiteY0" fmla="*/ 0 h 1554665"/>
              <a:gd name="connsiteX1" fmla="*/ 8428068 w 8428068"/>
              <a:gd name="connsiteY1" fmla="*/ 0 h 1554665"/>
              <a:gd name="connsiteX2" fmla="*/ 8428068 w 8428068"/>
              <a:gd name="connsiteY2" fmla="*/ 369332 h 1554665"/>
              <a:gd name="connsiteX3" fmla="*/ 0 w 8428068"/>
              <a:gd name="connsiteY3" fmla="*/ 1554665 h 1554665"/>
              <a:gd name="connsiteX4" fmla="*/ 0 w 8428068"/>
              <a:gd name="connsiteY4" fmla="*/ 0 h 1554665"/>
              <a:gd name="connsiteX0" fmla="*/ 0 w 8428068"/>
              <a:gd name="connsiteY0" fmla="*/ 0 h 1554665"/>
              <a:gd name="connsiteX1" fmla="*/ 8428068 w 8428068"/>
              <a:gd name="connsiteY1" fmla="*/ 0 h 1554665"/>
              <a:gd name="connsiteX2" fmla="*/ 8428068 w 8428068"/>
              <a:gd name="connsiteY2" fmla="*/ 1156732 h 1554665"/>
              <a:gd name="connsiteX3" fmla="*/ 0 w 8428068"/>
              <a:gd name="connsiteY3" fmla="*/ 1554665 h 1554665"/>
              <a:gd name="connsiteX4" fmla="*/ 0 w 8428068"/>
              <a:gd name="connsiteY4" fmla="*/ 0 h 15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8068" h="1554665">
                <a:moveTo>
                  <a:pt x="0" y="0"/>
                </a:moveTo>
                <a:lnTo>
                  <a:pt x="8428068" y="0"/>
                </a:lnTo>
                <a:lnTo>
                  <a:pt x="8428068" y="1156732"/>
                </a:lnTo>
                <a:lnTo>
                  <a:pt x="0" y="1554665"/>
                </a:lnTo>
                <a:lnTo>
                  <a:pt x="0" y="0"/>
                </a:lnTo>
                <a:close/>
              </a:path>
            </a:pathLst>
          </a:custGeom>
          <a:solidFill>
            <a:srgbClr val="FFDD00">
              <a:alpha val="85000"/>
            </a:srgbClr>
          </a:solidFill>
        </p:spPr>
        <p:txBody>
          <a:bodyPr wrap="square" rtlCol="0">
            <a:spAutoFit/>
          </a:bodyPr>
          <a:lstStyle/>
          <a:p>
            <a:endParaRPr lang="nl-BE" sz="1800"/>
          </a:p>
        </p:txBody>
      </p:sp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673454" y="624655"/>
            <a:ext cx="11087175" cy="741657"/>
          </a:xfrm>
          <a:prstGeom prst="rect">
            <a:avLst/>
          </a:prstGeom>
        </p:spPr>
        <p:txBody>
          <a:bodyPr/>
          <a:lstStyle>
            <a:lvl1pPr>
              <a:defRPr sz="3600" i="0">
                <a:solidFill>
                  <a:srgbClr val="444411"/>
                </a:solidFill>
              </a:defRPr>
            </a:lvl1pPr>
          </a:lstStyle>
          <a:p>
            <a:r>
              <a:rPr lang="nl-BE" noProof="0" dirty="0"/>
              <a:t>Nieuw hoofdstuk</a:t>
            </a:r>
          </a:p>
        </p:txBody>
      </p:sp>
    </p:spTree>
    <p:extLst>
      <p:ext uri="{BB962C8B-B14F-4D97-AF65-F5344CB8AC3E}">
        <p14:creationId xmlns:p14="http://schemas.microsoft.com/office/powerpoint/2010/main" val="4225642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- 1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6"/>
          <p:cNvSpPr>
            <a:spLocks noGrp="1"/>
          </p:cNvSpPr>
          <p:nvPr>
            <p:ph idx="1"/>
          </p:nvPr>
        </p:nvSpPr>
        <p:spPr>
          <a:xfrm>
            <a:off x="815413" y="1412777"/>
            <a:ext cx="10492355" cy="43490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1pPr>
            <a:lvl2pPr marL="8001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2pPr>
            <a:lvl3pPr marL="12573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3pPr>
            <a:lvl4pPr marL="1828800" indent="-4572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4pPr>
            <a:lvl5pPr marL="2286000" indent="-4572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8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1871531" y="6165305"/>
            <a:ext cx="1104869" cy="365125"/>
          </a:xfrm>
        </p:spPr>
        <p:txBody>
          <a:bodyPr/>
          <a:lstStyle/>
          <a:p>
            <a:fld id="{6E263AC6-A56F-4E8A-A25A-9CC4612D1DFE}" type="datetime1">
              <a:rPr lang="nl-BE" smtClean="0"/>
              <a:t>19/09/2016</a:t>
            </a:fld>
            <a:endParaRPr lang="nl-BE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2"/>
          </p:nvPr>
        </p:nvSpPr>
        <p:spPr>
          <a:xfrm>
            <a:off x="3347435" y="6165304"/>
            <a:ext cx="4908805" cy="365125"/>
          </a:xfrm>
        </p:spPr>
        <p:txBody>
          <a:bodyPr/>
          <a:lstStyle/>
          <a:p>
            <a:r>
              <a:rPr lang="nl-BE"/>
              <a:t>ReTiBo Techniek</a:t>
            </a:r>
            <a:endParaRPr lang="nl-BE" sz="100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784299" y="6183973"/>
            <a:ext cx="1134872" cy="346457"/>
          </a:xfrm>
        </p:spPr>
        <p:txBody>
          <a:bodyPr/>
          <a:lstStyle/>
          <a:p>
            <a:r>
              <a:rPr lang="nl-BE"/>
              <a:t>Dia </a:t>
            </a:r>
            <a:fld id="{F63D9E1A-2FC6-4F7B-B913-271FC405A0FD}" type="slidenum">
              <a:rPr lang="nl-BE" smtClean="0"/>
              <a:pPr/>
              <a:t>‹nr.›</a:t>
            </a:fld>
            <a:endParaRPr lang="nl-BE"/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480000" y="360000"/>
            <a:ext cx="11184619" cy="0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480001" y="476673"/>
            <a:ext cx="11087175" cy="741657"/>
          </a:xfrm>
          <a:prstGeom prst="rect">
            <a:avLst/>
          </a:prstGeom>
        </p:spPr>
        <p:txBody>
          <a:bodyPr/>
          <a:lstStyle>
            <a:lvl1pPr>
              <a:defRPr sz="3600" i="0">
                <a:solidFill>
                  <a:srgbClr val="444411"/>
                </a:solidFill>
              </a:defRPr>
            </a:lvl1pPr>
          </a:lstStyle>
          <a:p>
            <a:r>
              <a:rPr lang="nl-BE" noProof="0" dirty="0"/>
              <a:t>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2509821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ader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6"/>
          <p:cNvSpPr>
            <a:spLocks noGrp="1"/>
          </p:cNvSpPr>
          <p:nvPr>
            <p:ph idx="1"/>
          </p:nvPr>
        </p:nvSpPr>
        <p:spPr>
          <a:xfrm>
            <a:off x="815413" y="908721"/>
            <a:ext cx="10492355" cy="43490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1pPr>
            <a:lvl2pPr marL="8001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2pPr>
            <a:lvl3pPr marL="12573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3pPr>
            <a:lvl4pPr marL="1828800" indent="-4572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4pPr>
            <a:lvl5pPr marL="2286000" indent="-4572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8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1871531" y="6165305"/>
            <a:ext cx="1104869" cy="365125"/>
          </a:xfrm>
        </p:spPr>
        <p:txBody>
          <a:bodyPr/>
          <a:lstStyle/>
          <a:p>
            <a:fld id="{A4657551-F42F-4FF6-BC92-F6947F663888}" type="datetime1">
              <a:rPr lang="nl-BE" smtClean="0"/>
              <a:t>19/09/2016</a:t>
            </a:fld>
            <a:endParaRPr lang="nl-BE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2"/>
          </p:nvPr>
        </p:nvSpPr>
        <p:spPr>
          <a:xfrm>
            <a:off x="3347435" y="6165304"/>
            <a:ext cx="4908805" cy="365125"/>
          </a:xfrm>
        </p:spPr>
        <p:txBody>
          <a:bodyPr/>
          <a:lstStyle/>
          <a:p>
            <a:r>
              <a:rPr lang="nl-BE"/>
              <a:t>ReTiBo Techniek</a:t>
            </a:r>
            <a:endParaRPr lang="nl-BE" sz="100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784299" y="6183973"/>
            <a:ext cx="1134872" cy="346457"/>
          </a:xfrm>
        </p:spPr>
        <p:txBody>
          <a:bodyPr/>
          <a:lstStyle/>
          <a:p>
            <a:r>
              <a:rPr lang="nl-BE"/>
              <a:t>Dia </a:t>
            </a:r>
            <a:fld id="{F63D9E1A-2FC6-4F7B-B913-271FC405A0FD}" type="slidenum">
              <a:rPr lang="nl-BE" smtClean="0"/>
              <a:pPr/>
              <a:t>‹nr.›</a:t>
            </a:fld>
            <a:endParaRPr lang="nl-BE"/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480000" y="360000"/>
            <a:ext cx="11184619" cy="0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309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-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/>
          <p:cNvSpPr>
            <a:spLocks noGrp="1"/>
          </p:cNvSpPr>
          <p:nvPr>
            <p:ph idx="14" hasCustomPrompt="1"/>
          </p:nvPr>
        </p:nvSpPr>
        <p:spPr>
          <a:xfrm>
            <a:off x="719403" y="1412777"/>
            <a:ext cx="5158317" cy="43490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1pPr>
            <a:lvl2pPr marL="8001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2pPr>
            <a:lvl3pPr marL="12573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3pPr>
          </a:lstStyle>
          <a:p>
            <a:pPr lvl="0"/>
            <a:r>
              <a:rPr lang="nl-BE" dirty="0"/>
              <a:t>Klik hier om de modelstijlen te bewerken</a:t>
            </a:r>
          </a:p>
          <a:p>
            <a:pPr lvl="1"/>
            <a:r>
              <a:rPr lang="nl-BE" dirty="0"/>
              <a:t>Tweede niveau 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idx="15" hasCustomPrompt="1"/>
          </p:nvPr>
        </p:nvSpPr>
        <p:spPr>
          <a:xfrm>
            <a:off x="6339192" y="1412777"/>
            <a:ext cx="5158317" cy="43490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1pPr>
            <a:lvl2pPr marL="8001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2pPr>
            <a:lvl3pPr marL="12573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3pPr>
          </a:lstStyle>
          <a:p>
            <a:pPr lvl="0"/>
            <a:r>
              <a:rPr lang="nl-BE" dirty="0"/>
              <a:t>Klik hier om de modelstijlen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11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1871531" y="6165305"/>
            <a:ext cx="1104869" cy="365125"/>
          </a:xfrm>
        </p:spPr>
        <p:txBody>
          <a:bodyPr/>
          <a:lstStyle/>
          <a:p>
            <a:fld id="{7B1479CB-E333-419C-8BFB-3317C37BC8F3}" type="datetime1">
              <a:rPr lang="nl-BE" smtClean="0"/>
              <a:t>19/09/2016</a:t>
            </a:fld>
            <a:endParaRPr lang="nl-BE"/>
          </a:p>
        </p:txBody>
      </p:sp>
      <p:sp>
        <p:nvSpPr>
          <p:cNvPr id="13" name="Tijdelijke aanduiding voor voettekst 8"/>
          <p:cNvSpPr>
            <a:spLocks noGrp="1"/>
          </p:cNvSpPr>
          <p:nvPr>
            <p:ph type="ftr" sz="quarter" idx="12"/>
          </p:nvPr>
        </p:nvSpPr>
        <p:spPr>
          <a:xfrm>
            <a:off x="3347435" y="6165304"/>
            <a:ext cx="4908805" cy="365125"/>
          </a:xfrm>
        </p:spPr>
        <p:txBody>
          <a:bodyPr/>
          <a:lstStyle/>
          <a:p>
            <a:r>
              <a:rPr lang="nl-BE"/>
              <a:t>ReTiBo Techniek</a:t>
            </a:r>
            <a:endParaRPr lang="nl-BE" sz="100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784299" y="6183973"/>
            <a:ext cx="1134872" cy="346457"/>
          </a:xfrm>
        </p:spPr>
        <p:txBody>
          <a:bodyPr/>
          <a:lstStyle/>
          <a:p>
            <a:r>
              <a:rPr lang="nl-BE"/>
              <a:t>Dia </a:t>
            </a:r>
            <a:fld id="{F63D9E1A-2FC6-4F7B-B913-271FC405A0FD}" type="slidenum">
              <a:rPr lang="nl-BE" smtClean="0"/>
              <a:pPr/>
              <a:t>‹nr.›</a:t>
            </a:fld>
            <a:endParaRPr lang="nl-BE"/>
          </a:p>
        </p:txBody>
      </p:sp>
      <p:cxnSp>
        <p:nvCxnSpPr>
          <p:cNvPr id="18" name="Rechte verbindingslijn 17"/>
          <p:cNvCxnSpPr/>
          <p:nvPr userDrawn="1"/>
        </p:nvCxnSpPr>
        <p:spPr>
          <a:xfrm>
            <a:off x="480000" y="360000"/>
            <a:ext cx="11184619" cy="0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480001" y="476673"/>
            <a:ext cx="11087175" cy="741657"/>
          </a:xfrm>
          <a:prstGeom prst="rect">
            <a:avLst/>
          </a:prstGeom>
        </p:spPr>
        <p:txBody>
          <a:bodyPr/>
          <a:lstStyle>
            <a:lvl1pPr>
              <a:defRPr sz="3600" i="0">
                <a:solidFill>
                  <a:srgbClr val="444411"/>
                </a:solidFill>
              </a:defRPr>
            </a:lvl1pPr>
          </a:lstStyle>
          <a:p>
            <a:r>
              <a:rPr lang="nl-BE" noProof="0" dirty="0"/>
              <a:t>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1120235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2 kaders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/>
          <p:cNvSpPr>
            <a:spLocks noGrp="1"/>
          </p:cNvSpPr>
          <p:nvPr>
            <p:ph idx="14" hasCustomPrompt="1"/>
          </p:nvPr>
        </p:nvSpPr>
        <p:spPr>
          <a:xfrm>
            <a:off x="719403" y="980729"/>
            <a:ext cx="5158317" cy="43490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1pPr>
            <a:lvl2pPr marL="8001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2pPr>
            <a:lvl3pPr marL="12573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3pPr>
          </a:lstStyle>
          <a:p>
            <a:pPr lvl="0"/>
            <a:r>
              <a:rPr lang="nl-BE" dirty="0"/>
              <a:t>Klik hier om de modelstijlen te bewerken</a:t>
            </a:r>
          </a:p>
          <a:p>
            <a:pPr lvl="1"/>
            <a:r>
              <a:rPr lang="nl-BE" dirty="0"/>
              <a:t>Tweede niveau 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idx="15" hasCustomPrompt="1"/>
          </p:nvPr>
        </p:nvSpPr>
        <p:spPr>
          <a:xfrm>
            <a:off x="6339192" y="980729"/>
            <a:ext cx="5158317" cy="43490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1pPr>
            <a:lvl2pPr marL="8001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2pPr>
            <a:lvl3pPr marL="1257300" indent="-342900">
              <a:buClr>
                <a:schemeClr val="accent1"/>
              </a:buClr>
              <a:buSzPct val="110000"/>
              <a:buFont typeface="Calibri" pitchFamily="34" charset="0"/>
              <a:buChar char="•"/>
              <a:defRPr/>
            </a:lvl3pPr>
          </a:lstStyle>
          <a:p>
            <a:pPr lvl="0"/>
            <a:r>
              <a:rPr lang="nl-BE" dirty="0"/>
              <a:t>Klik hier om de modelstijlen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</p:txBody>
      </p:sp>
      <p:sp>
        <p:nvSpPr>
          <p:cNvPr id="11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1871531" y="6165305"/>
            <a:ext cx="1104869" cy="365125"/>
          </a:xfrm>
        </p:spPr>
        <p:txBody>
          <a:bodyPr/>
          <a:lstStyle/>
          <a:p>
            <a:fld id="{2698E980-87DA-4A36-B26A-DDB45DF5AAD8}" type="datetime1">
              <a:rPr lang="nl-BE" smtClean="0"/>
              <a:t>19/09/2016</a:t>
            </a:fld>
            <a:endParaRPr lang="nl-BE"/>
          </a:p>
        </p:txBody>
      </p:sp>
      <p:sp>
        <p:nvSpPr>
          <p:cNvPr id="13" name="Tijdelijke aanduiding voor voettekst 8"/>
          <p:cNvSpPr>
            <a:spLocks noGrp="1"/>
          </p:cNvSpPr>
          <p:nvPr>
            <p:ph type="ftr" sz="quarter" idx="12"/>
          </p:nvPr>
        </p:nvSpPr>
        <p:spPr>
          <a:xfrm>
            <a:off x="3347435" y="6165304"/>
            <a:ext cx="4908805" cy="365125"/>
          </a:xfrm>
        </p:spPr>
        <p:txBody>
          <a:bodyPr/>
          <a:lstStyle/>
          <a:p>
            <a:r>
              <a:rPr lang="nl-BE"/>
              <a:t>ReTiBo Techniek</a:t>
            </a:r>
            <a:endParaRPr lang="nl-BE" sz="100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784299" y="6183973"/>
            <a:ext cx="1134872" cy="346457"/>
          </a:xfrm>
        </p:spPr>
        <p:txBody>
          <a:bodyPr/>
          <a:lstStyle/>
          <a:p>
            <a:r>
              <a:rPr lang="nl-BE"/>
              <a:t>Dia </a:t>
            </a:r>
            <a:fld id="{F63D9E1A-2FC6-4F7B-B913-271FC405A0FD}" type="slidenum">
              <a:rPr lang="nl-BE" smtClean="0"/>
              <a:pPr/>
              <a:t>‹nr.›</a:t>
            </a:fld>
            <a:endParaRPr lang="nl-BE"/>
          </a:p>
        </p:txBody>
      </p:sp>
      <p:cxnSp>
        <p:nvCxnSpPr>
          <p:cNvPr id="17" name="Rechte verbindingslijn 16"/>
          <p:cNvCxnSpPr/>
          <p:nvPr userDrawn="1"/>
        </p:nvCxnSpPr>
        <p:spPr>
          <a:xfrm>
            <a:off x="480000" y="360000"/>
            <a:ext cx="11184619" cy="0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758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dia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1871531" y="6165305"/>
            <a:ext cx="1104869" cy="365125"/>
          </a:xfrm>
        </p:spPr>
        <p:txBody>
          <a:bodyPr/>
          <a:lstStyle/>
          <a:p>
            <a:fld id="{8A6CEAF6-3A4F-4447-8AE4-239A52D7A2A0}" type="datetime1">
              <a:rPr lang="nl-BE" smtClean="0"/>
              <a:t>19/09/2016</a:t>
            </a:fld>
            <a:endParaRPr lang="nl-BE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2"/>
          </p:nvPr>
        </p:nvSpPr>
        <p:spPr>
          <a:xfrm>
            <a:off x="3347435" y="6165304"/>
            <a:ext cx="4908805" cy="365125"/>
          </a:xfrm>
        </p:spPr>
        <p:txBody>
          <a:bodyPr/>
          <a:lstStyle/>
          <a:p>
            <a:r>
              <a:rPr lang="nl-BE"/>
              <a:t>ReTiBo Techniek</a:t>
            </a:r>
            <a:endParaRPr lang="nl-BE" sz="100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784299" y="6183973"/>
            <a:ext cx="1134872" cy="346457"/>
          </a:xfrm>
        </p:spPr>
        <p:txBody>
          <a:bodyPr/>
          <a:lstStyle/>
          <a:p>
            <a:r>
              <a:rPr lang="nl-BE"/>
              <a:t>Dia </a:t>
            </a:r>
            <a:fld id="{F63D9E1A-2FC6-4F7B-B913-271FC405A0FD}" type="slidenum">
              <a:rPr lang="nl-BE" smtClean="0"/>
              <a:pPr/>
              <a:t>‹nr.›</a:t>
            </a:fld>
            <a:endParaRPr lang="nl-BE"/>
          </a:p>
        </p:txBody>
      </p:sp>
      <p:cxnSp>
        <p:nvCxnSpPr>
          <p:cNvPr id="14" name="Rechte verbindingslijn 13"/>
          <p:cNvCxnSpPr/>
          <p:nvPr userDrawn="1"/>
        </p:nvCxnSpPr>
        <p:spPr>
          <a:xfrm>
            <a:off x="480000" y="360000"/>
            <a:ext cx="11184619" cy="0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480001" y="476673"/>
            <a:ext cx="11087175" cy="741657"/>
          </a:xfrm>
          <a:prstGeom prst="rect">
            <a:avLst/>
          </a:prstGeom>
        </p:spPr>
        <p:txBody>
          <a:bodyPr/>
          <a:lstStyle>
            <a:lvl1pPr>
              <a:defRPr sz="3600" i="0">
                <a:solidFill>
                  <a:srgbClr val="444411"/>
                </a:solidFill>
              </a:defRPr>
            </a:lvl1pPr>
          </a:lstStyle>
          <a:p>
            <a:r>
              <a:rPr lang="nl-BE" noProof="0" dirty="0"/>
              <a:t>Titel presentatie</a:t>
            </a:r>
          </a:p>
        </p:txBody>
      </p:sp>
    </p:spTree>
    <p:extLst>
      <p:ext uri="{BB962C8B-B14F-4D97-AF65-F5344CB8AC3E}">
        <p14:creationId xmlns:p14="http://schemas.microsoft.com/office/powerpoint/2010/main" val="1713214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8000">
                <a:srgbClr val="19468E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3238" y="1703389"/>
            <a:ext cx="10844212" cy="1674811"/>
          </a:xfrm>
        </p:spPr>
        <p:txBody>
          <a:bodyPr anchor="b">
            <a:normAutofit/>
          </a:bodyPr>
          <a:lstStyle>
            <a:lvl1pPr>
              <a:defRPr sz="3700" spc="300">
                <a:solidFill>
                  <a:schemeClr val="bg1"/>
                </a:solidFill>
                <a:latin typeface="PayPal Sans Big Thin" panose="020B040304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3538856"/>
            <a:ext cx="10515600" cy="382587"/>
          </a:xfrm>
        </p:spPr>
        <p:txBody>
          <a:bodyPr tIns="0" rIns="0" bIns="0">
            <a:normAutofit/>
          </a:bodyPr>
          <a:lstStyle>
            <a:lvl1pPr marL="0" indent="0">
              <a:buNone/>
              <a:defRPr sz="18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CF5707-6B01-4E28-B52C-5F626EA6C56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64566" y="6356350"/>
            <a:ext cx="4114800" cy="3111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©2015 PayPal Inc. Confidential and proprietary.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503238" y="6350761"/>
            <a:ext cx="999330" cy="243258"/>
            <a:chOff x="842963" y="5748338"/>
            <a:chExt cx="1206499" cy="293687"/>
          </a:xfrm>
        </p:grpSpPr>
        <p:sp>
          <p:nvSpPr>
            <p:cNvPr id="10" name="Freeform 5"/>
            <p:cNvSpPr>
              <a:spLocks noEditPoints="1"/>
            </p:cNvSpPr>
            <p:nvPr userDrawn="1"/>
          </p:nvSpPr>
          <p:spPr bwMode="auto">
            <a:xfrm>
              <a:off x="1668463" y="5813425"/>
              <a:ext cx="161925" cy="185737"/>
            </a:xfrm>
            <a:custGeom>
              <a:avLst/>
              <a:gdLst>
                <a:gd name="T0" fmla="*/ 138 w 218"/>
                <a:gd name="T1" fmla="*/ 0 h 247"/>
                <a:gd name="T2" fmla="*/ 49 w 218"/>
                <a:gd name="T3" fmla="*/ 0 h 247"/>
                <a:gd name="T4" fmla="*/ 37 w 218"/>
                <a:gd name="T5" fmla="*/ 10 h 247"/>
                <a:gd name="T6" fmla="*/ 1 w 218"/>
                <a:gd name="T7" fmla="*/ 239 h 247"/>
                <a:gd name="T8" fmla="*/ 8 w 218"/>
                <a:gd name="T9" fmla="*/ 247 h 247"/>
                <a:gd name="T10" fmla="*/ 54 w 218"/>
                <a:gd name="T11" fmla="*/ 247 h 247"/>
                <a:gd name="T12" fmla="*/ 62 w 218"/>
                <a:gd name="T13" fmla="*/ 240 h 247"/>
                <a:gd name="T14" fmla="*/ 72 w 218"/>
                <a:gd name="T15" fmla="*/ 175 h 247"/>
                <a:gd name="T16" fmla="*/ 85 w 218"/>
                <a:gd name="T17" fmla="*/ 165 h 247"/>
                <a:gd name="T18" fmla="*/ 113 w 218"/>
                <a:gd name="T19" fmla="*/ 165 h 247"/>
                <a:gd name="T20" fmla="*/ 214 w 218"/>
                <a:gd name="T21" fmla="*/ 80 h 247"/>
                <a:gd name="T22" fmla="*/ 203 w 218"/>
                <a:gd name="T23" fmla="*/ 23 h 247"/>
                <a:gd name="T24" fmla="*/ 138 w 218"/>
                <a:gd name="T25" fmla="*/ 0 h 247"/>
                <a:gd name="T26" fmla="*/ 148 w 218"/>
                <a:gd name="T27" fmla="*/ 83 h 247"/>
                <a:gd name="T28" fmla="*/ 95 w 218"/>
                <a:gd name="T29" fmla="*/ 115 h 247"/>
                <a:gd name="T30" fmla="*/ 82 w 218"/>
                <a:gd name="T31" fmla="*/ 115 h 247"/>
                <a:gd name="T32" fmla="*/ 91 w 218"/>
                <a:gd name="T33" fmla="*/ 56 h 247"/>
                <a:gd name="T34" fmla="*/ 99 w 218"/>
                <a:gd name="T35" fmla="*/ 49 h 247"/>
                <a:gd name="T36" fmla="*/ 105 w 218"/>
                <a:gd name="T37" fmla="*/ 49 h 247"/>
                <a:gd name="T38" fmla="*/ 144 w 218"/>
                <a:gd name="T39" fmla="*/ 59 h 247"/>
                <a:gd name="T40" fmla="*/ 148 w 218"/>
                <a:gd name="T41" fmla="*/ 8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8" h="247">
                  <a:moveTo>
                    <a:pt x="138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3" y="0"/>
                    <a:pt x="38" y="4"/>
                    <a:pt x="37" y="10"/>
                  </a:cubicBezTo>
                  <a:cubicBezTo>
                    <a:pt x="1" y="239"/>
                    <a:pt x="1" y="239"/>
                    <a:pt x="1" y="239"/>
                  </a:cubicBezTo>
                  <a:cubicBezTo>
                    <a:pt x="0" y="243"/>
                    <a:pt x="3" y="247"/>
                    <a:pt x="8" y="247"/>
                  </a:cubicBezTo>
                  <a:cubicBezTo>
                    <a:pt x="54" y="247"/>
                    <a:pt x="54" y="247"/>
                    <a:pt x="54" y="247"/>
                  </a:cubicBezTo>
                  <a:cubicBezTo>
                    <a:pt x="58" y="247"/>
                    <a:pt x="62" y="244"/>
                    <a:pt x="62" y="240"/>
                  </a:cubicBezTo>
                  <a:cubicBezTo>
                    <a:pt x="72" y="175"/>
                    <a:pt x="72" y="175"/>
                    <a:pt x="72" y="175"/>
                  </a:cubicBezTo>
                  <a:cubicBezTo>
                    <a:pt x="73" y="169"/>
                    <a:pt x="79" y="165"/>
                    <a:pt x="85" y="165"/>
                  </a:cubicBezTo>
                  <a:cubicBezTo>
                    <a:pt x="113" y="165"/>
                    <a:pt x="113" y="165"/>
                    <a:pt x="113" y="165"/>
                  </a:cubicBezTo>
                  <a:cubicBezTo>
                    <a:pt x="171" y="165"/>
                    <a:pt x="205" y="136"/>
                    <a:pt x="214" y="80"/>
                  </a:cubicBezTo>
                  <a:cubicBezTo>
                    <a:pt x="218" y="56"/>
                    <a:pt x="214" y="36"/>
                    <a:pt x="203" y="23"/>
                  </a:cubicBezTo>
                  <a:cubicBezTo>
                    <a:pt x="190" y="8"/>
                    <a:pt x="168" y="0"/>
                    <a:pt x="138" y="0"/>
                  </a:cubicBezTo>
                  <a:close/>
                  <a:moveTo>
                    <a:pt x="148" y="83"/>
                  </a:moveTo>
                  <a:cubicBezTo>
                    <a:pt x="143" y="115"/>
                    <a:pt x="119" y="115"/>
                    <a:pt x="95" y="115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91" y="56"/>
                    <a:pt x="91" y="56"/>
                    <a:pt x="91" y="56"/>
                  </a:cubicBezTo>
                  <a:cubicBezTo>
                    <a:pt x="92" y="52"/>
                    <a:pt x="95" y="49"/>
                    <a:pt x="99" y="49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21" y="49"/>
                    <a:pt x="136" y="49"/>
                    <a:pt x="144" y="59"/>
                  </a:cubicBezTo>
                  <a:cubicBezTo>
                    <a:pt x="148" y="64"/>
                    <a:pt x="150" y="72"/>
                    <a:pt x="148" y="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1196975" y="5813425"/>
              <a:ext cx="161925" cy="185737"/>
            </a:xfrm>
            <a:custGeom>
              <a:avLst/>
              <a:gdLst>
                <a:gd name="T0" fmla="*/ 138 w 218"/>
                <a:gd name="T1" fmla="*/ 0 h 247"/>
                <a:gd name="T2" fmla="*/ 49 w 218"/>
                <a:gd name="T3" fmla="*/ 0 h 247"/>
                <a:gd name="T4" fmla="*/ 37 w 218"/>
                <a:gd name="T5" fmla="*/ 10 h 247"/>
                <a:gd name="T6" fmla="*/ 1 w 218"/>
                <a:gd name="T7" fmla="*/ 239 h 247"/>
                <a:gd name="T8" fmla="*/ 8 w 218"/>
                <a:gd name="T9" fmla="*/ 247 h 247"/>
                <a:gd name="T10" fmla="*/ 51 w 218"/>
                <a:gd name="T11" fmla="*/ 247 h 247"/>
                <a:gd name="T12" fmla="*/ 63 w 218"/>
                <a:gd name="T13" fmla="*/ 237 h 247"/>
                <a:gd name="T14" fmla="*/ 73 w 218"/>
                <a:gd name="T15" fmla="*/ 175 h 247"/>
                <a:gd name="T16" fmla="*/ 85 w 218"/>
                <a:gd name="T17" fmla="*/ 165 h 247"/>
                <a:gd name="T18" fmla="*/ 113 w 218"/>
                <a:gd name="T19" fmla="*/ 165 h 247"/>
                <a:gd name="T20" fmla="*/ 214 w 218"/>
                <a:gd name="T21" fmla="*/ 80 h 247"/>
                <a:gd name="T22" fmla="*/ 203 w 218"/>
                <a:gd name="T23" fmla="*/ 23 h 247"/>
                <a:gd name="T24" fmla="*/ 138 w 218"/>
                <a:gd name="T25" fmla="*/ 0 h 247"/>
                <a:gd name="T26" fmla="*/ 148 w 218"/>
                <a:gd name="T27" fmla="*/ 83 h 247"/>
                <a:gd name="T28" fmla="*/ 95 w 218"/>
                <a:gd name="T29" fmla="*/ 115 h 247"/>
                <a:gd name="T30" fmla="*/ 82 w 218"/>
                <a:gd name="T31" fmla="*/ 115 h 247"/>
                <a:gd name="T32" fmla="*/ 91 w 218"/>
                <a:gd name="T33" fmla="*/ 56 h 247"/>
                <a:gd name="T34" fmla="*/ 99 w 218"/>
                <a:gd name="T35" fmla="*/ 49 h 247"/>
                <a:gd name="T36" fmla="*/ 105 w 218"/>
                <a:gd name="T37" fmla="*/ 49 h 247"/>
                <a:gd name="T38" fmla="*/ 144 w 218"/>
                <a:gd name="T39" fmla="*/ 59 h 247"/>
                <a:gd name="T40" fmla="*/ 148 w 218"/>
                <a:gd name="T41" fmla="*/ 8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8" h="247">
                  <a:moveTo>
                    <a:pt x="138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3" y="0"/>
                    <a:pt x="38" y="4"/>
                    <a:pt x="37" y="10"/>
                  </a:cubicBezTo>
                  <a:cubicBezTo>
                    <a:pt x="1" y="239"/>
                    <a:pt x="1" y="239"/>
                    <a:pt x="1" y="239"/>
                  </a:cubicBezTo>
                  <a:cubicBezTo>
                    <a:pt x="0" y="243"/>
                    <a:pt x="4" y="247"/>
                    <a:pt x="8" y="247"/>
                  </a:cubicBezTo>
                  <a:cubicBezTo>
                    <a:pt x="51" y="247"/>
                    <a:pt x="51" y="247"/>
                    <a:pt x="51" y="247"/>
                  </a:cubicBezTo>
                  <a:cubicBezTo>
                    <a:pt x="57" y="247"/>
                    <a:pt x="62" y="243"/>
                    <a:pt x="63" y="237"/>
                  </a:cubicBezTo>
                  <a:cubicBezTo>
                    <a:pt x="73" y="175"/>
                    <a:pt x="73" y="175"/>
                    <a:pt x="73" y="175"/>
                  </a:cubicBezTo>
                  <a:cubicBezTo>
                    <a:pt x="74" y="169"/>
                    <a:pt x="79" y="165"/>
                    <a:pt x="85" y="165"/>
                  </a:cubicBezTo>
                  <a:cubicBezTo>
                    <a:pt x="113" y="165"/>
                    <a:pt x="113" y="165"/>
                    <a:pt x="113" y="165"/>
                  </a:cubicBezTo>
                  <a:cubicBezTo>
                    <a:pt x="172" y="165"/>
                    <a:pt x="205" y="136"/>
                    <a:pt x="214" y="80"/>
                  </a:cubicBezTo>
                  <a:cubicBezTo>
                    <a:pt x="218" y="56"/>
                    <a:pt x="214" y="36"/>
                    <a:pt x="203" y="23"/>
                  </a:cubicBezTo>
                  <a:cubicBezTo>
                    <a:pt x="190" y="8"/>
                    <a:pt x="168" y="0"/>
                    <a:pt x="138" y="0"/>
                  </a:cubicBezTo>
                  <a:close/>
                  <a:moveTo>
                    <a:pt x="148" y="83"/>
                  </a:moveTo>
                  <a:cubicBezTo>
                    <a:pt x="143" y="115"/>
                    <a:pt x="119" y="115"/>
                    <a:pt x="95" y="115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91" y="56"/>
                    <a:pt x="91" y="56"/>
                    <a:pt x="91" y="56"/>
                  </a:cubicBezTo>
                  <a:cubicBezTo>
                    <a:pt x="92" y="52"/>
                    <a:pt x="95" y="49"/>
                    <a:pt x="99" y="49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21" y="49"/>
                    <a:pt x="136" y="49"/>
                    <a:pt x="144" y="59"/>
                  </a:cubicBezTo>
                  <a:cubicBezTo>
                    <a:pt x="149" y="64"/>
                    <a:pt x="150" y="72"/>
                    <a:pt x="148" y="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auto">
            <a:xfrm>
              <a:off x="1344613" y="5872163"/>
              <a:ext cx="158750" cy="130175"/>
            </a:xfrm>
            <a:custGeom>
              <a:avLst/>
              <a:gdLst>
                <a:gd name="T0" fmla="*/ 204 w 212"/>
                <a:gd name="T1" fmla="*/ 4 h 173"/>
                <a:gd name="T2" fmla="*/ 161 w 212"/>
                <a:gd name="T3" fmla="*/ 4 h 173"/>
                <a:gd name="T4" fmla="*/ 154 w 212"/>
                <a:gd name="T5" fmla="*/ 11 h 173"/>
                <a:gd name="T6" fmla="*/ 152 w 212"/>
                <a:gd name="T7" fmla="*/ 22 h 173"/>
                <a:gd name="T8" fmla="*/ 149 w 212"/>
                <a:gd name="T9" fmla="*/ 18 h 173"/>
                <a:gd name="T10" fmla="*/ 99 w 212"/>
                <a:gd name="T11" fmla="*/ 0 h 173"/>
                <a:gd name="T12" fmla="*/ 4 w 212"/>
                <a:gd name="T13" fmla="*/ 86 h 173"/>
                <a:gd name="T14" fmla="*/ 20 w 212"/>
                <a:gd name="T15" fmla="*/ 151 h 173"/>
                <a:gd name="T16" fmla="*/ 73 w 212"/>
                <a:gd name="T17" fmla="*/ 173 h 173"/>
                <a:gd name="T18" fmla="*/ 132 w 212"/>
                <a:gd name="T19" fmla="*/ 149 h 173"/>
                <a:gd name="T20" fmla="*/ 130 w 212"/>
                <a:gd name="T21" fmla="*/ 161 h 173"/>
                <a:gd name="T22" fmla="*/ 138 w 212"/>
                <a:gd name="T23" fmla="*/ 169 h 173"/>
                <a:gd name="T24" fmla="*/ 176 w 212"/>
                <a:gd name="T25" fmla="*/ 169 h 173"/>
                <a:gd name="T26" fmla="*/ 188 w 212"/>
                <a:gd name="T27" fmla="*/ 159 h 173"/>
                <a:gd name="T28" fmla="*/ 211 w 212"/>
                <a:gd name="T29" fmla="*/ 13 h 173"/>
                <a:gd name="T30" fmla="*/ 204 w 212"/>
                <a:gd name="T31" fmla="*/ 4 h 173"/>
                <a:gd name="T32" fmla="*/ 145 w 212"/>
                <a:gd name="T33" fmla="*/ 87 h 173"/>
                <a:gd name="T34" fmla="*/ 97 w 212"/>
                <a:gd name="T35" fmla="*/ 128 h 173"/>
                <a:gd name="T36" fmla="*/ 68 w 212"/>
                <a:gd name="T37" fmla="*/ 116 h 173"/>
                <a:gd name="T38" fmla="*/ 61 w 212"/>
                <a:gd name="T39" fmla="*/ 87 h 173"/>
                <a:gd name="T40" fmla="*/ 109 w 212"/>
                <a:gd name="T41" fmla="*/ 45 h 173"/>
                <a:gd name="T42" fmla="*/ 137 w 212"/>
                <a:gd name="T43" fmla="*/ 57 h 173"/>
                <a:gd name="T44" fmla="*/ 145 w 212"/>
                <a:gd name="T45" fmla="*/ 8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2" h="173">
                  <a:moveTo>
                    <a:pt x="204" y="4"/>
                  </a:moveTo>
                  <a:cubicBezTo>
                    <a:pt x="161" y="4"/>
                    <a:pt x="161" y="4"/>
                    <a:pt x="161" y="4"/>
                  </a:cubicBezTo>
                  <a:cubicBezTo>
                    <a:pt x="158" y="4"/>
                    <a:pt x="155" y="7"/>
                    <a:pt x="154" y="11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0" y="5"/>
                    <a:pt x="119" y="0"/>
                    <a:pt x="99" y="0"/>
                  </a:cubicBezTo>
                  <a:cubicBezTo>
                    <a:pt x="52" y="0"/>
                    <a:pt x="12" y="36"/>
                    <a:pt x="4" y="86"/>
                  </a:cubicBezTo>
                  <a:cubicBezTo>
                    <a:pt x="0" y="111"/>
                    <a:pt x="6" y="135"/>
                    <a:pt x="20" y="151"/>
                  </a:cubicBezTo>
                  <a:cubicBezTo>
                    <a:pt x="33" y="167"/>
                    <a:pt x="51" y="173"/>
                    <a:pt x="73" y="173"/>
                  </a:cubicBezTo>
                  <a:cubicBezTo>
                    <a:pt x="111" y="173"/>
                    <a:pt x="132" y="149"/>
                    <a:pt x="132" y="149"/>
                  </a:cubicBezTo>
                  <a:cubicBezTo>
                    <a:pt x="130" y="161"/>
                    <a:pt x="130" y="161"/>
                    <a:pt x="130" y="161"/>
                  </a:cubicBezTo>
                  <a:cubicBezTo>
                    <a:pt x="130" y="165"/>
                    <a:pt x="133" y="169"/>
                    <a:pt x="138" y="169"/>
                  </a:cubicBezTo>
                  <a:cubicBezTo>
                    <a:pt x="176" y="169"/>
                    <a:pt x="176" y="169"/>
                    <a:pt x="176" y="169"/>
                  </a:cubicBezTo>
                  <a:cubicBezTo>
                    <a:pt x="182" y="169"/>
                    <a:pt x="187" y="165"/>
                    <a:pt x="188" y="159"/>
                  </a:cubicBezTo>
                  <a:cubicBezTo>
                    <a:pt x="211" y="13"/>
                    <a:pt x="211" y="13"/>
                    <a:pt x="211" y="13"/>
                  </a:cubicBezTo>
                  <a:cubicBezTo>
                    <a:pt x="212" y="8"/>
                    <a:pt x="209" y="4"/>
                    <a:pt x="204" y="4"/>
                  </a:cubicBezTo>
                  <a:close/>
                  <a:moveTo>
                    <a:pt x="145" y="87"/>
                  </a:moveTo>
                  <a:cubicBezTo>
                    <a:pt x="141" y="112"/>
                    <a:pt x="121" y="128"/>
                    <a:pt x="97" y="128"/>
                  </a:cubicBezTo>
                  <a:cubicBezTo>
                    <a:pt x="84" y="128"/>
                    <a:pt x="74" y="124"/>
                    <a:pt x="68" y="116"/>
                  </a:cubicBezTo>
                  <a:cubicBezTo>
                    <a:pt x="62" y="109"/>
                    <a:pt x="59" y="98"/>
                    <a:pt x="61" y="87"/>
                  </a:cubicBezTo>
                  <a:cubicBezTo>
                    <a:pt x="65" y="62"/>
                    <a:pt x="85" y="45"/>
                    <a:pt x="109" y="45"/>
                  </a:cubicBezTo>
                  <a:cubicBezTo>
                    <a:pt x="121" y="45"/>
                    <a:pt x="131" y="50"/>
                    <a:pt x="137" y="57"/>
                  </a:cubicBezTo>
                  <a:cubicBezTo>
                    <a:pt x="144" y="65"/>
                    <a:pt x="147" y="75"/>
                    <a:pt x="145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1817688" y="5872163"/>
              <a:ext cx="157162" cy="130175"/>
            </a:xfrm>
            <a:custGeom>
              <a:avLst/>
              <a:gdLst>
                <a:gd name="T0" fmla="*/ 204 w 212"/>
                <a:gd name="T1" fmla="*/ 4 h 173"/>
                <a:gd name="T2" fmla="*/ 161 w 212"/>
                <a:gd name="T3" fmla="*/ 4 h 173"/>
                <a:gd name="T4" fmla="*/ 154 w 212"/>
                <a:gd name="T5" fmla="*/ 11 h 173"/>
                <a:gd name="T6" fmla="*/ 152 w 212"/>
                <a:gd name="T7" fmla="*/ 22 h 173"/>
                <a:gd name="T8" fmla="*/ 149 w 212"/>
                <a:gd name="T9" fmla="*/ 18 h 173"/>
                <a:gd name="T10" fmla="*/ 99 w 212"/>
                <a:gd name="T11" fmla="*/ 0 h 173"/>
                <a:gd name="T12" fmla="*/ 4 w 212"/>
                <a:gd name="T13" fmla="*/ 86 h 173"/>
                <a:gd name="T14" fmla="*/ 19 w 212"/>
                <a:gd name="T15" fmla="*/ 151 h 173"/>
                <a:gd name="T16" fmla="*/ 73 w 212"/>
                <a:gd name="T17" fmla="*/ 173 h 173"/>
                <a:gd name="T18" fmla="*/ 132 w 212"/>
                <a:gd name="T19" fmla="*/ 149 h 173"/>
                <a:gd name="T20" fmla="*/ 130 w 212"/>
                <a:gd name="T21" fmla="*/ 161 h 173"/>
                <a:gd name="T22" fmla="*/ 138 w 212"/>
                <a:gd name="T23" fmla="*/ 169 h 173"/>
                <a:gd name="T24" fmla="*/ 176 w 212"/>
                <a:gd name="T25" fmla="*/ 169 h 173"/>
                <a:gd name="T26" fmla="*/ 188 w 212"/>
                <a:gd name="T27" fmla="*/ 159 h 173"/>
                <a:gd name="T28" fmla="*/ 211 w 212"/>
                <a:gd name="T29" fmla="*/ 13 h 173"/>
                <a:gd name="T30" fmla="*/ 204 w 212"/>
                <a:gd name="T31" fmla="*/ 4 h 173"/>
                <a:gd name="T32" fmla="*/ 144 w 212"/>
                <a:gd name="T33" fmla="*/ 87 h 173"/>
                <a:gd name="T34" fmla="*/ 96 w 212"/>
                <a:gd name="T35" fmla="*/ 128 h 173"/>
                <a:gd name="T36" fmla="*/ 68 w 212"/>
                <a:gd name="T37" fmla="*/ 116 h 173"/>
                <a:gd name="T38" fmla="*/ 61 w 212"/>
                <a:gd name="T39" fmla="*/ 87 h 173"/>
                <a:gd name="T40" fmla="*/ 109 w 212"/>
                <a:gd name="T41" fmla="*/ 45 h 173"/>
                <a:gd name="T42" fmla="*/ 137 w 212"/>
                <a:gd name="T43" fmla="*/ 57 h 173"/>
                <a:gd name="T44" fmla="*/ 144 w 212"/>
                <a:gd name="T45" fmla="*/ 8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2" h="173">
                  <a:moveTo>
                    <a:pt x="204" y="4"/>
                  </a:moveTo>
                  <a:cubicBezTo>
                    <a:pt x="161" y="4"/>
                    <a:pt x="161" y="4"/>
                    <a:pt x="161" y="4"/>
                  </a:cubicBezTo>
                  <a:cubicBezTo>
                    <a:pt x="158" y="4"/>
                    <a:pt x="155" y="7"/>
                    <a:pt x="154" y="11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0" y="5"/>
                    <a:pt x="119" y="0"/>
                    <a:pt x="99" y="0"/>
                  </a:cubicBezTo>
                  <a:cubicBezTo>
                    <a:pt x="52" y="0"/>
                    <a:pt x="11" y="36"/>
                    <a:pt x="4" y="86"/>
                  </a:cubicBezTo>
                  <a:cubicBezTo>
                    <a:pt x="0" y="111"/>
                    <a:pt x="5" y="135"/>
                    <a:pt x="19" y="151"/>
                  </a:cubicBezTo>
                  <a:cubicBezTo>
                    <a:pt x="32" y="167"/>
                    <a:pt x="51" y="173"/>
                    <a:pt x="73" y="173"/>
                  </a:cubicBezTo>
                  <a:cubicBezTo>
                    <a:pt x="111" y="173"/>
                    <a:pt x="132" y="149"/>
                    <a:pt x="132" y="149"/>
                  </a:cubicBezTo>
                  <a:cubicBezTo>
                    <a:pt x="130" y="161"/>
                    <a:pt x="130" y="161"/>
                    <a:pt x="130" y="161"/>
                  </a:cubicBezTo>
                  <a:cubicBezTo>
                    <a:pt x="130" y="165"/>
                    <a:pt x="133" y="169"/>
                    <a:pt x="138" y="169"/>
                  </a:cubicBezTo>
                  <a:cubicBezTo>
                    <a:pt x="176" y="169"/>
                    <a:pt x="176" y="169"/>
                    <a:pt x="176" y="169"/>
                  </a:cubicBezTo>
                  <a:cubicBezTo>
                    <a:pt x="182" y="169"/>
                    <a:pt x="187" y="165"/>
                    <a:pt x="188" y="159"/>
                  </a:cubicBezTo>
                  <a:cubicBezTo>
                    <a:pt x="211" y="13"/>
                    <a:pt x="211" y="13"/>
                    <a:pt x="211" y="13"/>
                  </a:cubicBezTo>
                  <a:cubicBezTo>
                    <a:pt x="212" y="8"/>
                    <a:pt x="208" y="4"/>
                    <a:pt x="204" y="4"/>
                  </a:cubicBezTo>
                  <a:close/>
                  <a:moveTo>
                    <a:pt x="144" y="87"/>
                  </a:moveTo>
                  <a:cubicBezTo>
                    <a:pt x="140" y="112"/>
                    <a:pt x="121" y="128"/>
                    <a:pt x="96" y="128"/>
                  </a:cubicBezTo>
                  <a:cubicBezTo>
                    <a:pt x="84" y="128"/>
                    <a:pt x="74" y="124"/>
                    <a:pt x="68" y="116"/>
                  </a:cubicBezTo>
                  <a:cubicBezTo>
                    <a:pt x="61" y="109"/>
                    <a:pt x="59" y="98"/>
                    <a:pt x="61" y="87"/>
                  </a:cubicBezTo>
                  <a:cubicBezTo>
                    <a:pt x="65" y="62"/>
                    <a:pt x="85" y="45"/>
                    <a:pt x="109" y="45"/>
                  </a:cubicBezTo>
                  <a:cubicBezTo>
                    <a:pt x="121" y="45"/>
                    <a:pt x="131" y="50"/>
                    <a:pt x="137" y="57"/>
                  </a:cubicBezTo>
                  <a:cubicBezTo>
                    <a:pt x="144" y="65"/>
                    <a:pt x="146" y="75"/>
                    <a:pt x="144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1517650" y="5875338"/>
              <a:ext cx="155575" cy="166687"/>
            </a:xfrm>
            <a:custGeom>
              <a:avLst/>
              <a:gdLst>
                <a:gd name="T0" fmla="*/ 200 w 210"/>
                <a:gd name="T1" fmla="*/ 0 h 223"/>
                <a:gd name="T2" fmla="*/ 157 w 210"/>
                <a:gd name="T3" fmla="*/ 0 h 223"/>
                <a:gd name="T4" fmla="*/ 147 w 210"/>
                <a:gd name="T5" fmla="*/ 6 h 223"/>
                <a:gd name="T6" fmla="*/ 88 w 210"/>
                <a:gd name="T7" fmla="*/ 93 h 223"/>
                <a:gd name="T8" fmla="*/ 63 w 210"/>
                <a:gd name="T9" fmla="*/ 9 h 223"/>
                <a:gd name="T10" fmla="*/ 51 w 210"/>
                <a:gd name="T11" fmla="*/ 0 h 223"/>
                <a:gd name="T12" fmla="*/ 9 w 210"/>
                <a:gd name="T13" fmla="*/ 0 h 223"/>
                <a:gd name="T14" fmla="*/ 2 w 210"/>
                <a:gd name="T15" fmla="*/ 10 h 223"/>
                <a:gd name="T16" fmla="*/ 49 w 210"/>
                <a:gd name="T17" fmla="*/ 149 h 223"/>
                <a:gd name="T18" fmla="*/ 5 w 210"/>
                <a:gd name="T19" fmla="*/ 211 h 223"/>
                <a:gd name="T20" fmla="*/ 11 w 210"/>
                <a:gd name="T21" fmla="*/ 223 h 223"/>
                <a:gd name="T22" fmla="*/ 54 w 210"/>
                <a:gd name="T23" fmla="*/ 223 h 223"/>
                <a:gd name="T24" fmla="*/ 64 w 210"/>
                <a:gd name="T25" fmla="*/ 218 h 223"/>
                <a:gd name="T26" fmla="*/ 206 w 210"/>
                <a:gd name="T27" fmla="*/ 12 h 223"/>
                <a:gd name="T28" fmla="*/ 200 w 210"/>
                <a:gd name="T2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23">
                  <a:moveTo>
                    <a:pt x="20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3" y="0"/>
                    <a:pt x="149" y="2"/>
                    <a:pt x="147" y="6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1" y="4"/>
                    <a:pt x="56" y="0"/>
                    <a:pt x="5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2" y="10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5" y="211"/>
                    <a:pt x="5" y="211"/>
                    <a:pt x="5" y="211"/>
                  </a:cubicBezTo>
                  <a:cubicBezTo>
                    <a:pt x="1" y="216"/>
                    <a:pt x="5" y="223"/>
                    <a:pt x="11" y="223"/>
                  </a:cubicBezTo>
                  <a:cubicBezTo>
                    <a:pt x="54" y="223"/>
                    <a:pt x="54" y="223"/>
                    <a:pt x="54" y="223"/>
                  </a:cubicBezTo>
                  <a:cubicBezTo>
                    <a:pt x="58" y="223"/>
                    <a:pt x="61" y="221"/>
                    <a:pt x="64" y="218"/>
                  </a:cubicBezTo>
                  <a:cubicBezTo>
                    <a:pt x="206" y="12"/>
                    <a:pt x="206" y="12"/>
                    <a:pt x="206" y="12"/>
                  </a:cubicBezTo>
                  <a:cubicBezTo>
                    <a:pt x="210" y="7"/>
                    <a:pt x="206" y="0"/>
                    <a:pt x="2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978025" y="5813425"/>
              <a:ext cx="71437" cy="185737"/>
            </a:xfrm>
            <a:custGeom>
              <a:avLst/>
              <a:gdLst>
                <a:gd name="T0" fmla="*/ 37 w 94"/>
                <a:gd name="T1" fmla="*/ 6 h 247"/>
                <a:gd name="T2" fmla="*/ 1 w 94"/>
                <a:gd name="T3" fmla="*/ 239 h 247"/>
                <a:gd name="T4" fmla="*/ 8 w 94"/>
                <a:gd name="T5" fmla="*/ 247 h 247"/>
                <a:gd name="T6" fmla="*/ 45 w 94"/>
                <a:gd name="T7" fmla="*/ 247 h 247"/>
                <a:gd name="T8" fmla="*/ 57 w 94"/>
                <a:gd name="T9" fmla="*/ 237 h 247"/>
                <a:gd name="T10" fmla="*/ 93 w 94"/>
                <a:gd name="T11" fmla="*/ 9 h 247"/>
                <a:gd name="T12" fmla="*/ 86 w 94"/>
                <a:gd name="T13" fmla="*/ 0 h 247"/>
                <a:gd name="T14" fmla="*/ 44 w 94"/>
                <a:gd name="T15" fmla="*/ 0 h 247"/>
                <a:gd name="T16" fmla="*/ 37 w 94"/>
                <a:gd name="T17" fmla="*/ 6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247">
                  <a:moveTo>
                    <a:pt x="37" y="6"/>
                  </a:moveTo>
                  <a:cubicBezTo>
                    <a:pt x="1" y="239"/>
                    <a:pt x="1" y="239"/>
                    <a:pt x="1" y="239"/>
                  </a:cubicBezTo>
                  <a:cubicBezTo>
                    <a:pt x="0" y="243"/>
                    <a:pt x="3" y="247"/>
                    <a:pt x="8" y="247"/>
                  </a:cubicBezTo>
                  <a:cubicBezTo>
                    <a:pt x="45" y="247"/>
                    <a:pt x="45" y="247"/>
                    <a:pt x="45" y="247"/>
                  </a:cubicBezTo>
                  <a:cubicBezTo>
                    <a:pt x="51" y="247"/>
                    <a:pt x="56" y="243"/>
                    <a:pt x="57" y="237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4" y="4"/>
                    <a:pt x="90" y="0"/>
                    <a:pt x="8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1" y="0"/>
                    <a:pt x="38" y="3"/>
                    <a:pt x="3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842963" y="5748338"/>
              <a:ext cx="250825" cy="293687"/>
            </a:xfrm>
            <a:custGeom>
              <a:avLst/>
              <a:gdLst>
                <a:gd name="T0" fmla="*/ 301 w 337"/>
                <a:gd name="T1" fmla="*/ 100 h 393"/>
                <a:gd name="T2" fmla="*/ 285 w 337"/>
                <a:gd name="T3" fmla="*/ 30 h 393"/>
                <a:gd name="T4" fmla="*/ 192 w 337"/>
                <a:gd name="T5" fmla="*/ 0 h 393"/>
                <a:gd name="T6" fmla="*/ 70 w 337"/>
                <a:gd name="T7" fmla="*/ 0 h 393"/>
                <a:gd name="T8" fmla="*/ 52 w 337"/>
                <a:gd name="T9" fmla="*/ 15 h 393"/>
                <a:gd name="T10" fmla="*/ 1 w 337"/>
                <a:gd name="T11" fmla="*/ 337 h 393"/>
                <a:gd name="T12" fmla="*/ 12 w 337"/>
                <a:gd name="T13" fmla="*/ 349 h 393"/>
                <a:gd name="T14" fmla="*/ 87 w 337"/>
                <a:gd name="T15" fmla="*/ 349 h 393"/>
                <a:gd name="T16" fmla="*/ 82 w 337"/>
                <a:gd name="T17" fmla="*/ 382 h 393"/>
                <a:gd name="T18" fmla="*/ 91 w 337"/>
                <a:gd name="T19" fmla="*/ 393 h 393"/>
                <a:gd name="T20" fmla="*/ 155 w 337"/>
                <a:gd name="T21" fmla="*/ 393 h 393"/>
                <a:gd name="T22" fmla="*/ 170 w 337"/>
                <a:gd name="T23" fmla="*/ 380 h 393"/>
                <a:gd name="T24" fmla="*/ 170 w 337"/>
                <a:gd name="T25" fmla="*/ 377 h 393"/>
                <a:gd name="T26" fmla="*/ 182 w 337"/>
                <a:gd name="T27" fmla="*/ 301 h 393"/>
                <a:gd name="T28" fmla="*/ 183 w 337"/>
                <a:gd name="T29" fmla="*/ 297 h 393"/>
                <a:gd name="T30" fmla="*/ 198 w 337"/>
                <a:gd name="T31" fmla="*/ 284 h 393"/>
                <a:gd name="T32" fmla="*/ 208 w 337"/>
                <a:gd name="T33" fmla="*/ 284 h 393"/>
                <a:gd name="T34" fmla="*/ 331 w 337"/>
                <a:gd name="T35" fmla="*/ 186 h 393"/>
                <a:gd name="T36" fmla="*/ 319 w 337"/>
                <a:gd name="T37" fmla="*/ 113 h 393"/>
                <a:gd name="T38" fmla="*/ 301 w 337"/>
                <a:gd name="T39" fmla="*/ 100 h 393"/>
                <a:gd name="T40" fmla="*/ 301 w 337"/>
                <a:gd name="T41" fmla="*/ 10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7" h="393">
                  <a:moveTo>
                    <a:pt x="301" y="100"/>
                  </a:moveTo>
                  <a:cubicBezTo>
                    <a:pt x="306" y="69"/>
                    <a:pt x="301" y="49"/>
                    <a:pt x="285" y="30"/>
                  </a:cubicBezTo>
                  <a:cubicBezTo>
                    <a:pt x="267" y="9"/>
                    <a:pt x="234" y="0"/>
                    <a:pt x="19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6"/>
                    <a:pt x="52" y="15"/>
                  </a:cubicBezTo>
                  <a:cubicBezTo>
                    <a:pt x="1" y="337"/>
                    <a:pt x="1" y="337"/>
                    <a:pt x="1" y="337"/>
                  </a:cubicBezTo>
                  <a:cubicBezTo>
                    <a:pt x="0" y="344"/>
                    <a:pt x="5" y="349"/>
                    <a:pt x="12" y="349"/>
                  </a:cubicBezTo>
                  <a:cubicBezTo>
                    <a:pt x="87" y="349"/>
                    <a:pt x="87" y="349"/>
                    <a:pt x="87" y="349"/>
                  </a:cubicBezTo>
                  <a:cubicBezTo>
                    <a:pt x="82" y="382"/>
                    <a:pt x="82" y="382"/>
                    <a:pt x="82" y="382"/>
                  </a:cubicBezTo>
                  <a:cubicBezTo>
                    <a:pt x="81" y="388"/>
                    <a:pt x="85" y="393"/>
                    <a:pt x="91" y="393"/>
                  </a:cubicBezTo>
                  <a:cubicBezTo>
                    <a:pt x="155" y="393"/>
                    <a:pt x="155" y="393"/>
                    <a:pt x="155" y="393"/>
                  </a:cubicBezTo>
                  <a:cubicBezTo>
                    <a:pt x="162" y="393"/>
                    <a:pt x="168" y="387"/>
                    <a:pt x="170" y="380"/>
                  </a:cubicBezTo>
                  <a:cubicBezTo>
                    <a:pt x="170" y="377"/>
                    <a:pt x="170" y="377"/>
                    <a:pt x="170" y="377"/>
                  </a:cubicBezTo>
                  <a:cubicBezTo>
                    <a:pt x="182" y="301"/>
                    <a:pt x="182" y="301"/>
                    <a:pt x="182" y="301"/>
                  </a:cubicBezTo>
                  <a:cubicBezTo>
                    <a:pt x="183" y="297"/>
                    <a:pt x="183" y="297"/>
                    <a:pt x="183" y="297"/>
                  </a:cubicBezTo>
                  <a:cubicBezTo>
                    <a:pt x="184" y="289"/>
                    <a:pt x="191" y="284"/>
                    <a:pt x="198" y="284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69" y="284"/>
                    <a:pt x="317" y="259"/>
                    <a:pt x="331" y="186"/>
                  </a:cubicBezTo>
                  <a:cubicBezTo>
                    <a:pt x="337" y="156"/>
                    <a:pt x="334" y="131"/>
                    <a:pt x="319" y="113"/>
                  </a:cubicBezTo>
                  <a:cubicBezTo>
                    <a:pt x="314" y="108"/>
                    <a:pt x="308" y="104"/>
                    <a:pt x="301" y="100"/>
                  </a:cubicBezTo>
                  <a:cubicBezTo>
                    <a:pt x="301" y="100"/>
                    <a:pt x="301" y="100"/>
                    <a:pt x="301" y="100"/>
                  </a:cubicBezTo>
                </a:path>
              </a:pathLst>
            </a:custGeom>
            <a:solidFill>
              <a:srgbClr val="FFFFFF">
                <a:alpha val="68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842963" y="5748338"/>
              <a:ext cx="227012" cy="260350"/>
            </a:xfrm>
            <a:custGeom>
              <a:avLst/>
              <a:gdLst>
                <a:gd name="T0" fmla="*/ 301 w 306"/>
                <a:gd name="T1" fmla="*/ 100 h 349"/>
                <a:gd name="T2" fmla="*/ 285 w 306"/>
                <a:gd name="T3" fmla="*/ 30 h 349"/>
                <a:gd name="T4" fmla="*/ 192 w 306"/>
                <a:gd name="T5" fmla="*/ 0 h 349"/>
                <a:gd name="T6" fmla="*/ 70 w 306"/>
                <a:gd name="T7" fmla="*/ 0 h 349"/>
                <a:gd name="T8" fmla="*/ 52 w 306"/>
                <a:gd name="T9" fmla="*/ 15 h 349"/>
                <a:gd name="T10" fmla="*/ 1 w 306"/>
                <a:gd name="T11" fmla="*/ 337 h 349"/>
                <a:gd name="T12" fmla="*/ 12 w 306"/>
                <a:gd name="T13" fmla="*/ 349 h 349"/>
                <a:gd name="T14" fmla="*/ 87 w 306"/>
                <a:gd name="T15" fmla="*/ 349 h 349"/>
                <a:gd name="T16" fmla="*/ 106 w 306"/>
                <a:gd name="T17" fmla="*/ 229 h 349"/>
                <a:gd name="T18" fmla="*/ 106 w 306"/>
                <a:gd name="T19" fmla="*/ 233 h 349"/>
                <a:gd name="T20" fmla="*/ 123 w 306"/>
                <a:gd name="T21" fmla="*/ 218 h 349"/>
                <a:gd name="T22" fmla="*/ 159 w 306"/>
                <a:gd name="T23" fmla="*/ 218 h 349"/>
                <a:gd name="T24" fmla="*/ 300 w 306"/>
                <a:gd name="T25" fmla="*/ 107 h 349"/>
                <a:gd name="T26" fmla="*/ 301 w 306"/>
                <a:gd name="T27" fmla="*/ 10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349">
                  <a:moveTo>
                    <a:pt x="301" y="100"/>
                  </a:moveTo>
                  <a:cubicBezTo>
                    <a:pt x="306" y="69"/>
                    <a:pt x="301" y="49"/>
                    <a:pt x="285" y="30"/>
                  </a:cubicBezTo>
                  <a:cubicBezTo>
                    <a:pt x="267" y="9"/>
                    <a:pt x="234" y="0"/>
                    <a:pt x="19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6"/>
                    <a:pt x="52" y="15"/>
                  </a:cubicBezTo>
                  <a:cubicBezTo>
                    <a:pt x="1" y="337"/>
                    <a:pt x="1" y="337"/>
                    <a:pt x="1" y="337"/>
                  </a:cubicBezTo>
                  <a:cubicBezTo>
                    <a:pt x="0" y="344"/>
                    <a:pt x="5" y="349"/>
                    <a:pt x="12" y="349"/>
                  </a:cubicBezTo>
                  <a:cubicBezTo>
                    <a:pt x="87" y="349"/>
                    <a:pt x="87" y="349"/>
                    <a:pt x="87" y="349"/>
                  </a:cubicBezTo>
                  <a:cubicBezTo>
                    <a:pt x="106" y="229"/>
                    <a:pt x="106" y="229"/>
                    <a:pt x="106" y="229"/>
                  </a:cubicBezTo>
                  <a:cubicBezTo>
                    <a:pt x="106" y="233"/>
                    <a:pt x="106" y="233"/>
                    <a:pt x="106" y="233"/>
                  </a:cubicBezTo>
                  <a:cubicBezTo>
                    <a:pt x="107" y="225"/>
                    <a:pt x="114" y="218"/>
                    <a:pt x="123" y="218"/>
                  </a:cubicBezTo>
                  <a:cubicBezTo>
                    <a:pt x="159" y="218"/>
                    <a:pt x="159" y="218"/>
                    <a:pt x="159" y="218"/>
                  </a:cubicBezTo>
                  <a:cubicBezTo>
                    <a:pt x="229" y="218"/>
                    <a:pt x="284" y="190"/>
                    <a:pt x="300" y="107"/>
                  </a:cubicBezTo>
                  <a:cubicBezTo>
                    <a:pt x="301" y="105"/>
                    <a:pt x="301" y="102"/>
                    <a:pt x="301" y="100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3"/>
            <p:cNvSpPr>
              <a:spLocks/>
            </p:cNvSpPr>
            <p:nvPr userDrawn="1"/>
          </p:nvSpPr>
          <p:spPr bwMode="auto">
            <a:xfrm>
              <a:off x="842963" y="5748338"/>
              <a:ext cx="227012" cy="260350"/>
            </a:xfrm>
            <a:custGeom>
              <a:avLst/>
              <a:gdLst>
                <a:gd name="T0" fmla="*/ 126 w 306"/>
                <a:gd name="T1" fmla="*/ 100 h 349"/>
                <a:gd name="T2" fmla="*/ 135 w 306"/>
                <a:gd name="T3" fmla="*/ 89 h 349"/>
                <a:gd name="T4" fmla="*/ 142 w 306"/>
                <a:gd name="T5" fmla="*/ 87 h 349"/>
                <a:gd name="T6" fmla="*/ 237 w 306"/>
                <a:gd name="T7" fmla="*/ 87 h 349"/>
                <a:gd name="T8" fmla="*/ 269 w 306"/>
                <a:gd name="T9" fmla="*/ 90 h 349"/>
                <a:gd name="T10" fmla="*/ 277 w 306"/>
                <a:gd name="T11" fmla="*/ 91 h 349"/>
                <a:gd name="T12" fmla="*/ 284 w 306"/>
                <a:gd name="T13" fmla="*/ 93 h 349"/>
                <a:gd name="T14" fmla="*/ 288 w 306"/>
                <a:gd name="T15" fmla="*/ 94 h 349"/>
                <a:gd name="T16" fmla="*/ 301 w 306"/>
                <a:gd name="T17" fmla="*/ 100 h 349"/>
                <a:gd name="T18" fmla="*/ 285 w 306"/>
                <a:gd name="T19" fmla="*/ 30 h 349"/>
                <a:gd name="T20" fmla="*/ 192 w 306"/>
                <a:gd name="T21" fmla="*/ 0 h 349"/>
                <a:gd name="T22" fmla="*/ 70 w 306"/>
                <a:gd name="T23" fmla="*/ 0 h 349"/>
                <a:gd name="T24" fmla="*/ 52 w 306"/>
                <a:gd name="T25" fmla="*/ 15 h 349"/>
                <a:gd name="T26" fmla="*/ 1 w 306"/>
                <a:gd name="T27" fmla="*/ 337 h 349"/>
                <a:gd name="T28" fmla="*/ 12 w 306"/>
                <a:gd name="T29" fmla="*/ 349 h 349"/>
                <a:gd name="T30" fmla="*/ 87 w 306"/>
                <a:gd name="T31" fmla="*/ 349 h 349"/>
                <a:gd name="T32" fmla="*/ 106 w 306"/>
                <a:gd name="T33" fmla="*/ 229 h 349"/>
                <a:gd name="T34" fmla="*/ 126 w 306"/>
                <a:gd name="T35" fmla="*/ 10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6" h="349">
                  <a:moveTo>
                    <a:pt x="126" y="100"/>
                  </a:moveTo>
                  <a:cubicBezTo>
                    <a:pt x="127" y="95"/>
                    <a:pt x="131" y="91"/>
                    <a:pt x="135" y="89"/>
                  </a:cubicBezTo>
                  <a:cubicBezTo>
                    <a:pt x="137" y="88"/>
                    <a:pt x="139" y="87"/>
                    <a:pt x="142" y="8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49" y="87"/>
                    <a:pt x="259" y="88"/>
                    <a:pt x="269" y="90"/>
                  </a:cubicBezTo>
                  <a:cubicBezTo>
                    <a:pt x="272" y="90"/>
                    <a:pt x="274" y="91"/>
                    <a:pt x="277" y="91"/>
                  </a:cubicBezTo>
                  <a:cubicBezTo>
                    <a:pt x="279" y="92"/>
                    <a:pt x="282" y="92"/>
                    <a:pt x="284" y="93"/>
                  </a:cubicBezTo>
                  <a:cubicBezTo>
                    <a:pt x="286" y="94"/>
                    <a:pt x="287" y="94"/>
                    <a:pt x="288" y="94"/>
                  </a:cubicBezTo>
                  <a:cubicBezTo>
                    <a:pt x="293" y="96"/>
                    <a:pt x="297" y="98"/>
                    <a:pt x="301" y="100"/>
                  </a:cubicBezTo>
                  <a:cubicBezTo>
                    <a:pt x="306" y="69"/>
                    <a:pt x="301" y="49"/>
                    <a:pt x="285" y="30"/>
                  </a:cubicBezTo>
                  <a:cubicBezTo>
                    <a:pt x="267" y="9"/>
                    <a:pt x="234" y="0"/>
                    <a:pt x="19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6"/>
                    <a:pt x="52" y="15"/>
                  </a:cubicBezTo>
                  <a:cubicBezTo>
                    <a:pt x="1" y="337"/>
                    <a:pt x="1" y="337"/>
                    <a:pt x="1" y="337"/>
                  </a:cubicBezTo>
                  <a:cubicBezTo>
                    <a:pt x="0" y="344"/>
                    <a:pt x="5" y="349"/>
                    <a:pt x="12" y="349"/>
                  </a:cubicBezTo>
                  <a:cubicBezTo>
                    <a:pt x="87" y="349"/>
                    <a:pt x="87" y="349"/>
                    <a:pt x="87" y="349"/>
                  </a:cubicBezTo>
                  <a:cubicBezTo>
                    <a:pt x="106" y="229"/>
                    <a:pt x="106" y="229"/>
                    <a:pt x="106" y="229"/>
                  </a:cubicBezTo>
                  <a:lnTo>
                    <a:pt x="126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1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1871531" y="6165305"/>
            <a:ext cx="1104869" cy="365125"/>
          </a:xfrm>
        </p:spPr>
        <p:txBody>
          <a:bodyPr/>
          <a:lstStyle/>
          <a:p>
            <a:fld id="{15FDCCE1-3F57-4000-A627-613FF7A5D04E}" type="datetime1">
              <a:rPr lang="nl-BE" smtClean="0"/>
              <a:t>19/09/2016</a:t>
            </a:fld>
            <a:endParaRPr lang="nl-BE"/>
          </a:p>
        </p:txBody>
      </p:sp>
      <p:sp>
        <p:nvSpPr>
          <p:cNvPr id="8" name="Tijdelijke aanduiding voor voettekst 8"/>
          <p:cNvSpPr>
            <a:spLocks noGrp="1"/>
          </p:cNvSpPr>
          <p:nvPr>
            <p:ph type="ftr" sz="quarter" idx="12"/>
          </p:nvPr>
        </p:nvSpPr>
        <p:spPr>
          <a:xfrm>
            <a:off x="3347435" y="6165304"/>
            <a:ext cx="4908805" cy="365125"/>
          </a:xfrm>
        </p:spPr>
        <p:txBody>
          <a:bodyPr/>
          <a:lstStyle/>
          <a:p>
            <a:r>
              <a:rPr lang="nl-BE"/>
              <a:t>ReTiBo Techniek</a:t>
            </a:r>
            <a:endParaRPr lang="nl-BE" sz="100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784299" y="6183973"/>
            <a:ext cx="1134872" cy="346457"/>
          </a:xfrm>
        </p:spPr>
        <p:txBody>
          <a:bodyPr/>
          <a:lstStyle/>
          <a:p>
            <a:r>
              <a:rPr lang="nl-BE"/>
              <a:t>Dia </a:t>
            </a:r>
            <a:fld id="{F63D9E1A-2FC6-4F7B-B913-271FC405A0FD}" type="slidenum">
              <a:rPr lang="nl-BE" smtClean="0"/>
              <a:pPr/>
              <a:t>‹nr.›</a:t>
            </a:fld>
            <a:endParaRPr lang="nl-BE"/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480000" y="360000"/>
            <a:ext cx="11184619" cy="0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79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e voor slot present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97" b="21144"/>
          <a:stretch/>
        </p:blipFill>
        <p:spPr bwMode="auto">
          <a:xfrm>
            <a:off x="478421" y="368804"/>
            <a:ext cx="11223359" cy="478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 userDrawn="1"/>
        </p:nvSpPr>
        <p:spPr>
          <a:xfrm>
            <a:off x="464355" y="354153"/>
            <a:ext cx="11237424" cy="369332"/>
          </a:xfrm>
          <a:custGeom>
            <a:avLst/>
            <a:gdLst>
              <a:gd name="connsiteX0" fmla="*/ 0 w 8428068"/>
              <a:gd name="connsiteY0" fmla="*/ 0 h 369332"/>
              <a:gd name="connsiteX1" fmla="*/ 8428068 w 8428068"/>
              <a:gd name="connsiteY1" fmla="*/ 0 h 369332"/>
              <a:gd name="connsiteX2" fmla="*/ 8428068 w 8428068"/>
              <a:gd name="connsiteY2" fmla="*/ 369332 h 369332"/>
              <a:gd name="connsiteX3" fmla="*/ 0 w 8428068"/>
              <a:gd name="connsiteY3" fmla="*/ 369332 h 369332"/>
              <a:gd name="connsiteX4" fmla="*/ 0 w 8428068"/>
              <a:gd name="connsiteY4" fmla="*/ 0 h 369332"/>
              <a:gd name="connsiteX0" fmla="*/ 0 w 8428068"/>
              <a:gd name="connsiteY0" fmla="*/ 0 h 1554665"/>
              <a:gd name="connsiteX1" fmla="*/ 8428068 w 8428068"/>
              <a:gd name="connsiteY1" fmla="*/ 0 h 1554665"/>
              <a:gd name="connsiteX2" fmla="*/ 8428068 w 8428068"/>
              <a:gd name="connsiteY2" fmla="*/ 369332 h 1554665"/>
              <a:gd name="connsiteX3" fmla="*/ 0 w 8428068"/>
              <a:gd name="connsiteY3" fmla="*/ 1554665 h 1554665"/>
              <a:gd name="connsiteX4" fmla="*/ 0 w 8428068"/>
              <a:gd name="connsiteY4" fmla="*/ 0 h 1554665"/>
              <a:gd name="connsiteX0" fmla="*/ 0 w 8428068"/>
              <a:gd name="connsiteY0" fmla="*/ 0 h 1554665"/>
              <a:gd name="connsiteX1" fmla="*/ 8428068 w 8428068"/>
              <a:gd name="connsiteY1" fmla="*/ 0 h 1554665"/>
              <a:gd name="connsiteX2" fmla="*/ 8428068 w 8428068"/>
              <a:gd name="connsiteY2" fmla="*/ 1156732 h 1554665"/>
              <a:gd name="connsiteX3" fmla="*/ 0 w 8428068"/>
              <a:gd name="connsiteY3" fmla="*/ 1554665 h 1554665"/>
              <a:gd name="connsiteX4" fmla="*/ 0 w 8428068"/>
              <a:gd name="connsiteY4" fmla="*/ 0 h 15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8068" h="1554665">
                <a:moveTo>
                  <a:pt x="0" y="0"/>
                </a:moveTo>
                <a:lnTo>
                  <a:pt x="8428068" y="0"/>
                </a:lnTo>
                <a:lnTo>
                  <a:pt x="8428068" y="1156732"/>
                </a:lnTo>
                <a:lnTo>
                  <a:pt x="0" y="1554665"/>
                </a:lnTo>
                <a:lnTo>
                  <a:pt x="0" y="0"/>
                </a:lnTo>
                <a:close/>
              </a:path>
            </a:pathLst>
          </a:custGeom>
          <a:solidFill>
            <a:srgbClr val="FFDD00">
              <a:alpha val="85000"/>
            </a:srgbClr>
          </a:solidFill>
        </p:spPr>
        <p:txBody>
          <a:bodyPr wrap="square" rtlCol="0">
            <a:spAutoFit/>
          </a:bodyPr>
          <a:lstStyle/>
          <a:p>
            <a:endParaRPr lang="nl-BE" sz="1800"/>
          </a:p>
        </p:txBody>
      </p:sp>
      <p:sp>
        <p:nvSpPr>
          <p:cNvPr id="7" name="Tekstvak 6"/>
          <p:cNvSpPr txBox="1"/>
          <p:nvPr userDrawn="1"/>
        </p:nvSpPr>
        <p:spPr>
          <a:xfrm flipH="1" flipV="1">
            <a:off x="416350" y="4509120"/>
            <a:ext cx="11359301" cy="369332"/>
          </a:xfrm>
          <a:custGeom>
            <a:avLst/>
            <a:gdLst>
              <a:gd name="connsiteX0" fmla="*/ 0 w 8428068"/>
              <a:gd name="connsiteY0" fmla="*/ 0 h 369332"/>
              <a:gd name="connsiteX1" fmla="*/ 8428068 w 8428068"/>
              <a:gd name="connsiteY1" fmla="*/ 0 h 369332"/>
              <a:gd name="connsiteX2" fmla="*/ 8428068 w 8428068"/>
              <a:gd name="connsiteY2" fmla="*/ 369332 h 369332"/>
              <a:gd name="connsiteX3" fmla="*/ 0 w 8428068"/>
              <a:gd name="connsiteY3" fmla="*/ 369332 h 369332"/>
              <a:gd name="connsiteX4" fmla="*/ 0 w 8428068"/>
              <a:gd name="connsiteY4" fmla="*/ 0 h 369332"/>
              <a:gd name="connsiteX0" fmla="*/ 0 w 8428068"/>
              <a:gd name="connsiteY0" fmla="*/ 0 h 1554665"/>
              <a:gd name="connsiteX1" fmla="*/ 8428068 w 8428068"/>
              <a:gd name="connsiteY1" fmla="*/ 0 h 1554665"/>
              <a:gd name="connsiteX2" fmla="*/ 8428068 w 8428068"/>
              <a:gd name="connsiteY2" fmla="*/ 369332 h 1554665"/>
              <a:gd name="connsiteX3" fmla="*/ 0 w 8428068"/>
              <a:gd name="connsiteY3" fmla="*/ 1554665 h 1554665"/>
              <a:gd name="connsiteX4" fmla="*/ 0 w 8428068"/>
              <a:gd name="connsiteY4" fmla="*/ 0 h 1554665"/>
              <a:gd name="connsiteX0" fmla="*/ 0 w 8428068"/>
              <a:gd name="connsiteY0" fmla="*/ 0 h 1554665"/>
              <a:gd name="connsiteX1" fmla="*/ 8428068 w 8428068"/>
              <a:gd name="connsiteY1" fmla="*/ 0 h 1554665"/>
              <a:gd name="connsiteX2" fmla="*/ 8428068 w 8428068"/>
              <a:gd name="connsiteY2" fmla="*/ 1156732 h 1554665"/>
              <a:gd name="connsiteX3" fmla="*/ 0 w 8428068"/>
              <a:gd name="connsiteY3" fmla="*/ 1554665 h 1554665"/>
              <a:gd name="connsiteX4" fmla="*/ 0 w 8428068"/>
              <a:gd name="connsiteY4" fmla="*/ 0 h 1554665"/>
              <a:gd name="connsiteX0" fmla="*/ 0 w 8428068"/>
              <a:gd name="connsiteY0" fmla="*/ 523102 h 1554665"/>
              <a:gd name="connsiteX1" fmla="*/ 8428068 w 8428068"/>
              <a:gd name="connsiteY1" fmla="*/ 0 h 1554665"/>
              <a:gd name="connsiteX2" fmla="*/ 8428068 w 8428068"/>
              <a:gd name="connsiteY2" fmla="*/ 1156732 h 1554665"/>
              <a:gd name="connsiteX3" fmla="*/ 0 w 8428068"/>
              <a:gd name="connsiteY3" fmla="*/ 1554665 h 1554665"/>
              <a:gd name="connsiteX4" fmla="*/ 0 w 8428068"/>
              <a:gd name="connsiteY4" fmla="*/ 523102 h 1554665"/>
              <a:gd name="connsiteX0" fmla="*/ 0 w 8428068"/>
              <a:gd name="connsiteY0" fmla="*/ 0 h 1031563"/>
              <a:gd name="connsiteX1" fmla="*/ 8428068 w 8428068"/>
              <a:gd name="connsiteY1" fmla="*/ 45094 h 1031563"/>
              <a:gd name="connsiteX2" fmla="*/ 8428068 w 8428068"/>
              <a:gd name="connsiteY2" fmla="*/ 633630 h 1031563"/>
              <a:gd name="connsiteX3" fmla="*/ 0 w 8428068"/>
              <a:gd name="connsiteY3" fmla="*/ 1031563 h 1031563"/>
              <a:gd name="connsiteX4" fmla="*/ 0 w 8428068"/>
              <a:gd name="connsiteY4" fmla="*/ 0 h 1031563"/>
              <a:gd name="connsiteX0" fmla="*/ 0 w 8428068"/>
              <a:gd name="connsiteY0" fmla="*/ 2 h 986469"/>
              <a:gd name="connsiteX1" fmla="*/ 8428068 w 8428068"/>
              <a:gd name="connsiteY1" fmla="*/ 0 h 986469"/>
              <a:gd name="connsiteX2" fmla="*/ 8428068 w 8428068"/>
              <a:gd name="connsiteY2" fmla="*/ 588536 h 986469"/>
              <a:gd name="connsiteX3" fmla="*/ 0 w 8428068"/>
              <a:gd name="connsiteY3" fmla="*/ 986469 h 986469"/>
              <a:gd name="connsiteX4" fmla="*/ 0 w 8428068"/>
              <a:gd name="connsiteY4" fmla="*/ 2 h 98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8068" h="986469">
                <a:moveTo>
                  <a:pt x="0" y="2"/>
                </a:moveTo>
                <a:lnTo>
                  <a:pt x="8428068" y="0"/>
                </a:lnTo>
                <a:lnTo>
                  <a:pt x="8428068" y="588536"/>
                </a:lnTo>
                <a:lnTo>
                  <a:pt x="0" y="986469"/>
                </a:lnTo>
                <a:lnTo>
                  <a:pt x="0" y="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BE" sz="1800"/>
          </a:p>
        </p:txBody>
      </p:sp>
    </p:spTree>
    <p:extLst>
      <p:ext uri="{BB962C8B-B14F-4D97-AF65-F5344CB8AC3E}">
        <p14:creationId xmlns:p14="http://schemas.microsoft.com/office/powerpoint/2010/main" val="446630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 bwMode="gray">
          <a:xfrm>
            <a:off x="366184" y="24384"/>
            <a:ext cx="9886949" cy="390144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marL="0" indent="0">
              <a:buNone/>
              <a:defRPr lang="en-US" sz="1100" b="0" cap="all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A72A2-A77E-496A-A829-559C01B4EA95}" type="datetime4">
              <a:rPr lang="en-US"/>
              <a:pPr>
                <a:defRPr/>
              </a:pPr>
              <a:t>September 19,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89335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 bwMode="gray">
          <a:xfrm>
            <a:off x="366184" y="2133599"/>
            <a:ext cx="9886949" cy="40428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 bwMode="gray">
          <a:xfrm>
            <a:off x="366184" y="24385"/>
            <a:ext cx="9886949" cy="3894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9A622-68D4-4C07-877E-06AB9849DA54}" type="datetime4">
              <a:rPr lang="en-US"/>
              <a:pPr>
                <a:defRPr/>
              </a:pPr>
              <a:t>September 19,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571259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e-Mobile master title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9784" y="1384301"/>
            <a:ext cx="2664000" cy="261415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200" b="1" i="0">
                <a:solidFill>
                  <a:schemeClr val="accent1"/>
                </a:solidFill>
                <a:latin typeface="Calibri Bold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979784" y="4231341"/>
            <a:ext cx="2664000" cy="1570444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</a:t>
            </a:r>
            <a:r>
              <a:rPr lang="en-US" dirty="0" err="1"/>
              <a:t>saubtitle</a:t>
            </a:r>
            <a:r>
              <a:rPr lang="en-US" dirty="0"/>
              <a:t> style</a:t>
            </a:r>
            <a:endParaRPr lang="nl-BE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7"/>
          </p:nvPr>
        </p:nvSpPr>
        <p:spPr>
          <a:xfrm>
            <a:off x="548218" y="6305551"/>
            <a:ext cx="1235828" cy="9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2F98E61-A1DB-4E46-ACAD-954517AA9377}" type="datetime3">
              <a:rPr lang="en-US" smtClean="0">
                <a:solidFill>
                  <a:srgbClr val="FFFFFF"/>
                </a:solidFill>
              </a:rPr>
              <a:pPr/>
              <a:t>19 September 2016</a:t>
            </a:fld>
            <a:endParaRPr lang="nl-BE" dirty="0">
              <a:solidFill>
                <a:srgbClr val="FFFFFF"/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1784045" y="6305551"/>
            <a:ext cx="3839939" cy="960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alibri Regular" charset="0"/>
              </a:defRPr>
            </a:lvl1pPr>
          </a:lstStyle>
          <a:p>
            <a:r>
              <a:rPr lang="nl-BE" dirty="0">
                <a:solidFill>
                  <a:srgbClr val="FFFFFF"/>
                </a:solidFill>
              </a:rPr>
              <a:t>Sensitivity: Unrestricted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9"/>
          </p:nvPr>
        </p:nvSpPr>
        <p:spPr>
          <a:xfrm>
            <a:off x="5783792" y="6305551"/>
            <a:ext cx="624417" cy="9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F458780-3DEA-4093-8A6E-7C0E406A36AD}" type="slidenum">
              <a:rPr lang="nl-BE" smtClean="0">
                <a:solidFill>
                  <a:srgbClr val="FFFFFF"/>
                </a:solidFill>
              </a:rPr>
              <a:pPr/>
              <a:t>‹nr.›</a:t>
            </a:fld>
            <a:endParaRPr lang="nl-BE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9"/>
          <a:stretch/>
        </p:blipFill>
        <p:spPr>
          <a:xfrm>
            <a:off x="0" y="5801785"/>
            <a:ext cx="12192000" cy="10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72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e-Mobile master title light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4F4F4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3149" y="1384301"/>
            <a:ext cx="7920636" cy="261415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533" b="1" i="0">
                <a:solidFill>
                  <a:schemeClr val="accent1"/>
                </a:solidFill>
                <a:latin typeface="Calibri Bold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3149" y="4231341"/>
            <a:ext cx="7920636" cy="1570444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</a:t>
            </a:r>
            <a:r>
              <a:rPr lang="en-US" dirty="0" err="1"/>
              <a:t>saubtitle</a:t>
            </a:r>
            <a:r>
              <a:rPr lang="en-US" dirty="0"/>
              <a:t> style</a:t>
            </a:r>
            <a:endParaRPr lang="nl-BE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7"/>
          </p:nvPr>
        </p:nvSpPr>
        <p:spPr>
          <a:xfrm>
            <a:off x="548218" y="6305551"/>
            <a:ext cx="1235828" cy="9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B2F98E61-A1DB-4E46-ACAD-954517AA9377}" type="datetime3">
              <a:rPr lang="en-US" smtClean="0">
                <a:solidFill>
                  <a:srgbClr val="BBC4CA"/>
                </a:solidFill>
              </a:rPr>
              <a:pPr/>
              <a:t>19 September 2016</a:t>
            </a:fld>
            <a:endParaRPr lang="nl-BE" dirty="0">
              <a:solidFill>
                <a:srgbClr val="BBC4CA"/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1784045" y="6305551"/>
            <a:ext cx="3839939" cy="96000"/>
          </a:xfrm>
        </p:spPr>
        <p:txBody>
          <a:bodyPr/>
          <a:lstStyle>
            <a:lvl1pPr>
              <a:defRPr b="0" i="0">
                <a:solidFill>
                  <a:schemeClr val="accent6"/>
                </a:solidFill>
                <a:latin typeface="Calibri Regular" charset="0"/>
              </a:defRPr>
            </a:lvl1pPr>
          </a:lstStyle>
          <a:p>
            <a:r>
              <a:rPr lang="nl-BE">
                <a:solidFill>
                  <a:srgbClr val="BBC4CA"/>
                </a:solidFill>
              </a:rPr>
              <a:t>Sensitivity: Unrestricted</a:t>
            </a:r>
            <a:endParaRPr lang="nl-BE" dirty="0">
              <a:solidFill>
                <a:srgbClr val="BBC4CA"/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9"/>
          </p:nvPr>
        </p:nvSpPr>
        <p:spPr>
          <a:xfrm>
            <a:off x="5783792" y="6305551"/>
            <a:ext cx="624417" cy="96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AF458780-3DEA-4093-8A6E-7C0E406A36AD}" type="slidenum">
              <a:rPr lang="nl-BE" smtClean="0">
                <a:solidFill>
                  <a:srgbClr val="BBC4CA"/>
                </a:solidFill>
              </a:rPr>
              <a:pPr/>
              <a:t>‹nr.›</a:t>
            </a:fld>
            <a:endParaRPr lang="nl-BE" dirty="0">
              <a:solidFill>
                <a:srgbClr val="BBC4CA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9"/>
          <a:stretch/>
        </p:blipFill>
        <p:spPr>
          <a:xfrm>
            <a:off x="0" y="5801785"/>
            <a:ext cx="12192000" cy="10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22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e-Mobile master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3149" y="1384301"/>
            <a:ext cx="7920636" cy="261415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533" b="1" i="0">
                <a:solidFill>
                  <a:schemeClr val="accent1"/>
                </a:solidFill>
                <a:latin typeface="Calibri Bold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3149" y="4231341"/>
            <a:ext cx="7920636" cy="1570444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</a:t>
            </a:r>
            <a:r>
              <a:rPr lang="en-US" dirty="0" err="1"/>
              <a:t>saubtitle</a:t>
            </a:r>
            <a:r>
              <a:rPr lang="en-US" dirty="0"/>
              <a:t> style</a:t>
            </a:r>
            <a:endParaRPr lang="nl-BE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7"/>
          </p:nvPr>
        </p:nvSpPr>
        <p:spPr>
          <a:xfrm>
            <a:off x="548218" y="6305551"/>
            <a:ext cx="1235828" cy="9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2F98E61-A1DB-4E46-ACAD-954517AA9377}" type="datetime3">
              <a:rPr lang="en-US" smtClean="0">
                <a:solidFill>
                  <a:srgbClr val="FFFFFF"/>
                </a:solidFill>
              </a:rPr>
              <a:pPr/>
              <a:t>19 September 2016</a:t>
            </a:fld>
            <a:endParaRPr lang="nl-BE" dirty="0">
              <a:solidFill>
                <a:srgbClr val="FFFFFF"/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1784045" y="6305551"/>
            <a:ext cx="3839939" cy="960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alibri Regular" charset="0"/>
              </a:defRPr>
            </a:lvl1pPr>
          </a:lstStyle>
          <a:p>
            <a:r>
              <a:rPr lang="nl-BE" dirty="0">
                <a:solidFill>
                  <a:srgbClr val="FFFFFF"/>
                </a:solidFill>
              </a:rPr>
              <a:t>Sensitivity: Unrestricted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9"/>
          </p:nvPr>
        </p:nvSpPr>
        <p:spPr>
          <a:xfrm>
            <a:off x="5783792" y="6305551"/>
            <a:ext cx="624417" cy="9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F458780-3DEA-4093-8A6E-7C0E406A36AD}" type="slidenum">
              <a:rPr lang="nl-BE" smtClean="0">
                <a:solidFill>
                  <a:srgbClr val="FFFFFF"/>
                </a:solidFill>
              </a:rPr>
              <a:pPr/>
              <a:t>‹nr.›</a:t>
            </a:fld>
            <a:endParaRPr lang="nl-BE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9"/>
          <a:stretch/>
        </p:blipFill>
        <p:spPr>
          <a:xfrm>
            <a:off x="0" y="5801785"/>
            <a:ext cx="12192000" cy="10562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9"/>
          <a:stretch/>
        </p:blipFill>
        <p:spPr>
          <a:xfrm>
            <a:off x="0" y="5801784"/>
            <a:ext cx="12192000" cy="10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65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e-Mobile master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218" y="1384301"/>
            <a:ext cx="11095567" cy="441748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667"/>
            </a:lvl1pPr>
            <a:lvl2pPr marL="711182" indent="-349242">
              <a:buFont typeface="Arial" panose="020B0604020202020204" pitchFamily="34" charset="0"/>
              <a:buChar char="•"/>
              <a:defRPr sz="2667"/>
            </a:lvl2pPr>
            <a:lvl3pPr marL="1075240" indent="-364058">
              <a:buFont typeface="Arial" panose="020B0604020202020204" pitchFamily="34" charset="0"/>
              <a:buChar char="•"/>
              <a:defRPr sz="2400"/>
            </a:lvl3pPr>
            <a:lvl4pPr marL="1437181" indent="-361942">
              <a:buFont typeface="Arial" panose="020B0604020202020204" pitchFamily="34" charset="0"/>
              <a:buChar char="•"/>
              <a:defRPr sz="2133"/>
            </a:lvl4pPr>
            <a:lvl5pPr marL="1799122" indent="-361942">
              <a:buFont typeface="Arial" panose="020B0604020202020204" pitchFamily="34" charset="0"/>
              <a:buChar char="•"/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98CA-1D70-413E-B3E1-4C090F1982BB}" type="datetime3">
              <a:rPr lang="en-US" smtClean="0">
                <a:solidFill>
                  <a:srgbClr val="2F444C"/>
                </a:solidFill>
              </a:rPr>
              <a:pPr/>
              <a:t>19 September 2016</a:t>
            </a:fld>
            <a:endParaRPr lang="nl-BE" dirty="0">
              <a:solidFill>
                <a:srgbClr val="2F444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 Regular" charset="0"/>
              </a:defRPr>
            </a:lvl1pPr>
          </a:lstStyle>
          <a:p>
            <a:r>
              <a:rPr lang="nl-BE" dirty="0">
                <a:solidFill>
                  <a:srgbClr val="2F444C"/>
                </a:solidFill>
              </a:rPr>
              <a:t>Sensitivity: Unrestricted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58780-3DEA-4093-8A6E-7C0E406A36AD}" type="slidenum">
              <a:rPr lang="nl-BE" smtClean="0">
                <a:solidFill>
                  <a:srgbClr val="2F444C"/>
                </a:solidFill>
              </a:rPr>
              <a:pPr/>
              <a:t>‹nr.›</a:t>
            </a:fld>
            <a:endParaRPr lang="nl-BE" dirty="0">
              <a:solidFill>
                <a:srgbClr val="2F4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875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e-Mobile master normal light grey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218" y="1384301"/>
            <a:ext cx="11095567" cy="441748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667"/>
            </a:lvl1pPr>
            <a:lvl2pPr marL="711182" indent="-349242">
              <a:buFont typeface="Arial" panose="020B0604020202020204" pitchFamily="34" charset="0"/>
              <a:buChar char="•"/>
              <a:defRPr sz="2667"/>
            </a:lvl2pPr>
            <a:lvl3pPr marL="1075240" indent="-364058">
              <a:buFont typeface="Arial" panose="020B0604020202020204" pitchFamily="34" charset="0"/>
              <a:buChar char="•"/>
              <a:defRPr sz="2400"/>
            </a:lvl3pPr>
            <a:lvl4pPr marL="1437181" indent="-361942">
              <a:buFont typeface="Arial" panose="020B0604020202020204" pitchFamily="34" charset="0"/>
              <a:buChar char="•"/>
              <a:defRPr sz="2133"/>
            </a:lvl4pPr>
            <a:lvl5pPr marL="1799122" indent="-361942">
              <a:buFont typeface="Arial" panose="020B0604020202020204" pitchFamily="34" charset="0"/>
              <a:buChar char="•"/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98CA-1D70-413E-B3E1-4C090F1982BB}" type="datetime3">
              <a:rPr lang="en-US" smtClean="0">
                <a:solidFill>
                  <a:srgbClr val="2F444C"/>
                </a:solidFill>
              </a:rPr>
              <a:pPr/>
              <a:t>19 September 2016</a:t>
            </a:fld>
            <a:endParaRPr lang="nl-BE" dirty="0">
              <a:solidFill>
                <a:srgbClr val="2F444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 Regular" charset="0"/>
              </a:defRPr>
            </a:lvl1pPr>
          </a:lstStyle>
          <a:p>
            <a:r>
              <a:rPr lang="nl-BE" dirty="0">
                <a:solidFill>
                  <a:srgbClr val="2F444C"/>
                </a:solidFill>
              </a:rPr>
              <a:t>Sensitivity: Unrestricted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58780-3DEA-4093-8A6E-7C0E406A36AD}" type="slidenum">
              <a:rPr lang="nl-BE" smtClean="0">
                <a:solidFill>
                  <a:srgbClr val="2F444C"/>
                </a:solidFill>
              </a:rPr>
              <a:pPr/>
              <a:t>‹nr.›</a:t>
            </a:fld>
            <a:endParaRPr lang="nl-BE" dirty="0">
              <a:solidFill>
                <a:srgbClr val="2F4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63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e-Mobile master normal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218" y="1384301"/>
            <a:ext cx="11095567" cy="441748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667">
                <a:solidFill>
                  <a:schemeClr val="tx1"/>
                </a:solidFill>
              </a:defRPr>
            </a:lvl1pPr>
            <a:lvl2pPr marL="711182" indent="-349242">
              <a:buFont typeface="Arial" panose="020B0604020202020204" pitchFamily="34" charset="0"/>
              <a:buChar char="•"/>
              <a:defRPr sz="2667">
                <a:solidFill>
                  <a:schemeClr val="tx1"/>
                </a:solidFill>
              </a:defRPr>
            </a:lvl2pPr>
            <a:lvl3pPr marL="1075240" indent="-364058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3pPr>
            <a:lvl4pPr marL="1437181" indent="-361942"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</a:defRPr>
            </a:lvl4pPr>
            <a:lvl5pPr marL="1799122" indent="-361942">
              <a:buFont typeface="Arial" panose="020B0604020202020204" pitchFamily="34" charset="0"/>
              <a:buChar char="•"/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9498CA-1D70-413E-B3E1-4C090F1982BB}" type="datetime3">
              <a:rPr lang="en-US" smtClean="0">
                <a:solidFill>
                  <a:srgbClr val="FFFFFF"/>
                </a:solidFill>
              </a:rPr>
              <a:pPr/>
              <a:t>19 September 2016</a:t>
            </a:fld>
            <a:endParaRPr lang="nl-BE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Calibri Regular" charset="0"/>
              </a:defRPr>
            </a:lvl1pPr>
          </a:lstStyle>
          <a:p>
            <a:r>
              <a:rPr lang="nl-BE">
                <a:solidFill>
                  <a:srgbClr val="FFFFFF"/>
                </a:solidFill>
              </a:rPr>
              <a:t>Sensitivity: Unrestricted</a:t>
            </a:r>
            <a:endParaRPr lang="nl-BE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F458780-3DEA-4093-8A6E-7C0E406A36AD}" type="slidenum">
              <a:rPr lang="nl-BE" smtClean="0">
                <a:solidFill>
                  <a:srgbClr val="FFFFFF"/>
                </a:solidFill>
              </a:rPr>
              <a:pPr/>
              <a:t>‹nr.›</a:t>
            </a:fld>
            <a:endParaRPr lang="nl-BE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9"/>
          <a:stretch/>
        </p:blipFill>
        <p:spPr>
          <a:xfrm>
            <a:off x="0" y="5801784"/>
            <a:ext cx="12192000" cy="10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45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1619452"/>
            <a:ext cx="3575304" cy="2112264"/>
          </a:xfrm>
        </p:spPr>
        <p:txBody>
          <a:bodyPr anchor="t"/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7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©2015 PayPal Inc. Confidential and proprietary.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5707-6B01-4E28-B52C-5F626EA6C56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04825" y="1530349"/>
            <a:ext cx="3566160" cy="548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698672" y="1524000"/>
            <a:ext cx="0" cy="42976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190275" y="1528762"/>
            <a:ext cx="5495544" cy="482803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500"/>
              </a:spcBef>
              <a:buClr>
                <a:schemeClr val="accent1"/>
              </a:buClr>
              <a:buFont typeface="Arial" panose="020B0604020202020204" pitchFamily="34" charset="0"/>
              <a:buNone/>
              <a:defRPr lang="en-US" sz="20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>
              <a:spcBef>
                <a:spcPts val="150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921" y="6353176"/>
            <a:ext cx="1007178" cy="2457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524" y="6784848"/>
            <a:ext cx="12188952" cy="73152"/>
          </a:xfrm>
          <a:prstGeom prst="rect">
            <a:avLst/>
          </a:prstGeom>
          <a:gradFill flip="none" rotWithShape="1">
            <a:gsLst>
              <a:gs pos="0">
                <a:srgbClr val="0092D4"/>
              </a:gs>
              <a:gs pos="89000">
                <a:srgbClr val="00318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-Mobile master normal 2 col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218" y="1384301"/>
            <a:ext cx="5425863" cy="441748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667"/>
            </a:lvl1pPr>
            <a:lvl2pPr marL="711182" indent="-349242">
              <a:buFont typeface="Arial" panose="020B0604020202020204" pitchFamily="34" charset="0"/>
              <a:buChar char="•"/>
              <a:defRPr sz="2667"/>
            </a:lvl2pPr>
            <a:lvl3pPr marL="1075240" indent="-364058">
              <a:buFont typeface="Arial" panose="020B0604020202020204" pitchFamily="34" charset="0"/>
              <a:buChar char="•"/>
              <a:defRPr sz="2400"/>
            </a:lvl3pPr>
            <a:lvl4pPr marL="1437181" indent="-361942">
              <a:buFont typeface="Arial" panose="020B0604020202020204" pitchFamily="34" charset="0"/>
              <a:buChar char="•"/>
              <a:defRPr sz="2133"/>
            </a:lvl4pPr>
            <a:lvl5pPr marL="1799122" indent="-361942">
              <a:buFont typeface="Arial" panose="020B0604020202020204" pitchFamily="34" charset="0"/>
              <a:buChar char="•"/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98CA-1D70-413E-B3E1-4C090F1982BB}" type="datetime3">
              <a:rPr lang="en-US" smtClean="0">
                <a:solidFill>
                  <a:srgbClr val="2F444C"/>
                </a:solidFill>
              </a:rPr>
              <a:pPr/>
              <a:t>19 September 2016</a:t>
            </a:fld>
            <a:endParaRPr lang="nl-BE" dirty="0">
              <a:solidFill>
                <a:srgbClr val="2F444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 Regular" charset="0"/>
              </a:defRPr>
            </a:lvl1pPr>
          </a:lstStyle>
          <a:p>
            <a:r>
              <a:rPr lang="nl-BE" dirty="0">
                <a:solidFill>
                  <a:srgbClr val="2F444C"/>
                </a:solidFill>
              </a:rPr>
              <a:t>Sensitivity: Unrestricted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58780-3DEA-4093-8A6E-7C0E406A36AD}" type="slidenum">
              <a:rPr lang="nl-BE" smtClean="0">
                <a:solidFill>
                  <a:srgbClr val="2F444C"/>
                </a:solidFill>
              </a:rPr>
              <a:pPr/>
              <a:t>‹nr.›</a:t>
            </a:fld>
            <a:endParaRPr lang="nl-BE" dirty="0">
              <a:solidFill>
                <a:srgbClr val="2F444C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217920" y="1384301"/>
            <a:ext cx="5425864" cy="44174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7657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-Mobile master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89498CA-1D70-413E-B3E1-4C090F1982BB}" type="datetime3">
              <a:rPr lang="en-US" smtClean="0">
                <a:solidFill>
                  <a:srgbClr val="FFFFFF"/>
                </a:solidFill>
              </a:rPr>
              <a:pPr/>
              <a:t>19 September 2016</a:t>
            </a:fld>
            <a:endParaRPr lang="nl-BE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Calibri Regular" charset="0"/>
              </a:defRPr>
            </a:lvl1pPr>
          </a:lstStyle>
          <a:p>
            <a:r>
              <a:rPr lang="nl-BE">
                <a:solidFill>
                  <a:srgbClr val="FFFFFF"/>
                </a:solidFill>
              </a:rPr>
              <a:t>Sensitivity: Unrestricted</a:t>
            </a:r>
            <a:endParaRPr lang="nl-BE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F458780-3DEA-4093-8A6E-7C0E406A36AD}" type="slidenum">
              <a:rPr lang="nl-BE" smtClean="0">
                <a:solidFill>
                  <a:srgbClr val="FFFFFF"/>
                </a:solidFill>
              </a:rPr>
              <a:pPr/>
              <a:t>‹nr.›</a:t>
            </a:fld>
            <a:endParaRPr lang="nl-BE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9"/>
          <a:stretch/>
        </p:blipFill>
        <p:spPr>
          <a:xfrm>
            <a:off x="0" y="5801784"/>
            <a:ext cx="12192000" cy="10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43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-Mobile master chapter 1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218" y="1384299"/>
            <a:ext cx="11095567" cy="2044700"/>
          </a:xfrm>
        </p:spPr>
        <p:txBody>
          <a:bodyPr anchor="ctr">
            <a:normAutofit/>
          </a:bodyPr>
          <a:lstStyle>
            <a:lvl1pPr>
              <a:defRPr sz="45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AF649-B5F8-4737-9EF7-7E637828C13F}" type="datetime3">
              <a:rPr lang="en-US" smtClean="0">
                <a:solidFill>
                  <a:srgbClr val="2F444C"/>
                </a:solidFill>
              </a:rPr>
              <a:pPr/>
              <a:t>19 September 2016</a:t>
            </a:fld>
            <a:endParaRPr lang="nl-BE" dirty="0">
              <a:solidFill>
                <a:srgbClr val="2F444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>
                <a:solidFill>
                  <a:srgbClr val="2F444C"/>
                </a:solidFill>
                <a:latin typeface="Calibri Regular" charset="0"/>
              </a:rPr>
              <a:t>Sensitivity: Unrestricted</a:t>
            </a:r>
            <a:endParaRPr lang="nl-BE" dirty="0">
              <a:solidFill>
                <a:srgbClr val="2F444C"/>
              </a:solidFill>
              <a:latin typeface="Calibri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58780-3DEA-4093-8A6E-7C0E406A36AD}" type="slidenum">
              <a:rPr lang="nl-BE" smtClean="0">
                <a:solidFill>
                  <a:srgbClr val="2F444C"/>
                </a:solidFill>
              </a:rPr>
              <a:pPr/>
              <a:t>‹nr.›</a:t>
            </a:fld>
            <a:endParaRPr lang="nl-BE" dirty="0">
              <a:solidFill>
                <a:srgbClr val="2F4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00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-Mobile master chapter 2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218" y="1384299"/>
            <a:ext cx="11095567" cy="2044700"/>
          </a:xfrm>
        </p:spPr>
        <p:txBody>
          <a:bodyPr anchor="ctr">
            <a:normAutofit/>
          </a:bodyPr>
          <a:lstStyle>
            <a:lvl1pPr>
              <a:defRPr sz="45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AF649-B5F8-4737-9EF7-7E637828C13F}" type="datetime3">
              <a:rPr lang="en-US" smtClean="0">
                <a:solidFill>
                  <a:srgbClr val="2F444C"/>
                </a:solidFill>
              </a:rPr>
              <a:pPr/>
              <a:t>19 September 2016</a:t>
            </a:fld>
            <a:endParaRPr lang="nl-BE" dirty="0">
              <a:solidFill>
                <a:srgbClr val="2F444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>
                <a:solidFill>
                  <a:srgbClr val="2F444C"/>
                </a:solidFill>
                <a:latin typeface="Calibri Regular" charset="0"/>
              </a:rPr>
              <a:t>Sensitivity: Unrestricted</a:t>
            </a:r>
            <a:endParaRPr lang="nl-BE" dirty="0">
              <a:solidFill>
                <a:srgbClr val="2F444C"/>
              </a:solidFill>
              <a:latin typeface="Calibri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58780-3DEA-4093-8A6E-7C0E406A36AD}" type="slidenum">
              <a:rPr lang="nl-BE" smtClean="0">
                <a:solidFill>
                  <a:srgbClr val="2F444C"/>
                </a:solidFill>
              </a:rPr>
              <a:pPr/>
              <a:t>‹nr.›</a:t>
            </a:fld>
            <a:endParaRPr lang="nl-BE" dirty="0">
              <a:solidFill>
                <a:srgbClr val="2F4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635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-Mobile master chapter 3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2" b="24184"/>
          <a:stretch/>
        </p:blipFill>
        <p:spPr>
          <a:xfrm>
            <a:off x="0" y="-1"/>
            <a:ext cx="12192000" cy="3934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18" y="3934691"/>
            <a:ext cx="11095567" cy="864524"/>
          </a:xfrm>
        </p:spPr>
        <p:txBody>
          <a:bodyPr anchor="t">
            <a:normAutofit/>
          </a:bodyPr>
          <a:lstStyle>
            <a:lvl1pPr>
              <a:defRPr sz="4533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AF649-B5F8-4737-9EF7-7E637828C13F}" type="datetime3">
              <a:rPr lang="en-US" smtClean="0">
                <a:solidFill>
                  <a:srgbClr val="2F444C"/>
                </a:solidFill>
              </a:rPr>
              <a:pPr/>
              <a:t>19 September 2016</a:t>
            </a:fld>
            <a:endParaRPr lang="nl-BE" dirty="0">
              <a:solidFill>
                <a:srgbClr val="2F444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>
                <a:solidFill>
                  <a:srgbClr val="2F444C"/>
                </a:solidFill>
                <a:latin typeface="Calibri Regular" charset="0"/>
              </a:rPr>
              <a:t>Sensitivity: Unrestricted</a:t>
            </a:r>
            <a:endParaRPr lang="nl-BE" dirty="0">
              <a:solidFill>
                <a:srgbClr val="2F444C"/>
              </a:solidFill>
              <a:latin typeface="Calibri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58780-3DEA-4093-8A6E-7C0E406A36AD}" type="slidenum">
              <a:rPr lang="nl-BE" smtClean="0">
                <a:solidFill>
                  <a:srgbClr val="2F444C"/>
                </a:solidFill>
              </a:rPr>
              <a:pPr/>
              <a:t>‹nr.›</a:t>
            </a:fld>
            <a:endParaRPr lang="nl-BE" dirty="0">
              <a:solidFill>
                <a:srgbClr val="2F444C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8218" y="4799215"/>
            <a:ext cx="6733116" cy="820189"/>
          </a:xfrm>
        </p:spPr>
        <p:txBody>
          <a:bodyPr anchor="b"/>
          <a:lstStyle>
            <a:lvl1pPr marL="0" indent="0">
              <a:buNone/>
              <a:defRPr sz="1867" b="0" baseline="0">
                <a:solidFill>
                  <a:schemeClr val="bg1"/>
                </a:solidFill>
              </a:defRPr>
            </a:lvl1pPr>
            <a:lvl2pPr marL="361940" indent="0">
              <a:buNone/>
              <a:defRPr/>
            </a:lvl2pPr>
            <a:lvl3pPr marL="711182" indent="0">
              <a:buNone/>
              <a:defRPr/>
            </a:lvl3pPr>
            <a:lvl4pPr marL="1075240" indent="0">
              <a:buNone/>
              <a:defRPr/>
            </a:lvl4pPr>
            <a:lvl5pPr marL="143718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  <a:br>
              <a:rPr lang="en-US" dirty="0"/>
            </a:br>
            <a:r>
              <a:rPr lang="en-US" dirty="0" err="1"/>
              <a:t>firstname.lastname@be-mobile.com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54377" y="5619404"/>
            <a:ext cx="6733116" cy="322907"/>
          </a:xfrm>
        </p:spPr>
        <p:txBody>
          <a:bodyPr anchor="b"/>
          <a:lstStyle>
            <a:lvl1pPr marL="0" indent="0">
              <a:buNone/>
              <a:defRPr sz="1867" b="1" baseline="0">
                <a:solidFill>
                  <a:schemeClr val="accent2"/>
                </a:solidFill>
              </a:defRPr>
            </a:lvl1pPr>
            <a:lvl2pPr marL="361940" indent="0">
              <a:buNone/>
              <a:defRPr/>
            </a:lvl2pPr>
            <a:lvl3pPr marL="711182" indent="0">
              <a:buNone/>
              <a:defRPr/>
            </a:lvl3pPr>
            <a:lvl4pPr marL="1075240" indent="0">
              <a:buNone/>
              <a:defRPr/>
            </a:lvl4pPr>
            <a:lvl5pPr marL="1437180" indent="0">
              <a:buNone/>
              <a:defRPr/>
            </a:lvl5pPr>
          </a:lstStyle>
          <a:p>
            <a:pPr lvl="0"/>
            <a:r>
              <a:rPr lang="en-US" dirty="0" err="1"/>
              <a:t>www.be-mobile.com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637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oximus commercial master title gradi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9"/>
          <a:stretch/>
        </p:blipFill>
        <p:spPr>
          <a:xfrm>
            <a:off x="0" y="5801784"/>
            <a:ext cx="12192000" cy="1056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218" y="2768303"/>
            <a:ext cx="11095567" cy="1463039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5600" b="1" i="0">
                <a:solidFill>
                  <a:schemeClr val="tx1"/>
                </a:solidFill>
                <a:latin typeface="Calibri Bold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218" y="4475183"/>
            <a:ext cx="11095567" cy="1326603"/>
          </a:xfrm>
        </p:spPr>
        <p:txBody>
          <a:bodyPr/>
          <a:lstStyle>
            <a:lvl1pPr marL="0" indent="0" algn="l">
              <a:buNone/>
              <a:defRPr sz="2933">
                <a:solidFill>
                  <a:schemeClr val="tx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7"/>
          </p:nvPr>
        </p:nvSpPr>
        <p:spPr>
          <a:xfrm>
            <a:off x="548218" y="6305551"/>
            <a:ext cx="1235828" cy="9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2F98E61-A1DB-4E46-ACAD-954517AA9377}" type="datetime3">
              <a:rPr lang="en-US" smtClean="0"/>
              <a:t>19 September 2016</a:t>
            </a:fld>
            <a:endParaRPr lang="nl-BE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1784045" y="6305551"/>
            <a:ext cx="3839939" cy="960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Calibri Regular" charset="0"/>
              </a:defRPr>
            </a:lvl1pPr>
          </a:lstStyle>
          <a:p>
            <a:r>
              <a:rPr lang="nl-BE" dirty="0"/>
              <a:t>Sensitivity: Unrestricted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9"/>
          </p:nvPr>
        </p:nvSpPr>
        <p:spPr>
          <a:xfrm>
            <a:off x="5783792" y="6305551"/>
            <a:ext cx="624417" cy="9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F458780-3DEA-4093-8A6E-7C0E406A36AD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783122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ximus commercial master 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218" y="1384301"/>
            <a:ext cx="11095567" cy="441748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667"/>
            </a:lvl1pPr>
            <a:lvl2pPr marL="711182" indent="-349242">
              <a:buFont typeface="Arial" panose="020B0604020202020204" pitchFamily="34" charset="0"/>
              <a:buChar char="•"/>
              <a:defRPr sz="2667"/>
            </a:lvl2pPr>
            <a:lvl3pPr marL="1075240" indent="-364058">
              <a:buFont typeface="Arial" panose="020B0604020202020204" pitchFamily="34" charset="0"/>
              <a:buChar char="•"/>
              <a:defRPr sz="2400"/>
            </a:lvl3pPr>
            <a:lvl4pPr marL="1437181" indent="-361942">
              <a:buFont typeface="Arial" panose="020B0604020202020204" pitchFamily="34" charset="0"/>
              <a:buChar char="•"/>
              <a:defRPr sz="2133"/>
            </a:lvl4pPr>
            <a:lvl5pPr marL="1799122" indent="-361942">
              <a:buFont typeface="Arial" panose="020B0604020202020204" pitchFamily="34" charset="0"/>
              <a:buChar char="•"/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98CA-1D70-413E-B3E1-4C090F1982BB}" type="datetime3">
              <a:rPr lang="en-US" smtClean="0"/>
              <a:t>19 September 2016</a:t>
            </a:fld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alibri Regular" charset="0"/>
              </a:defRPr>
            </a:lvl1pPr>
          </a:lstStyle>
          <a:p>
            <a:r>
              <a:rPr lang="nl-BE" dirty="0"/>
              <a:t>Sensitivity: Unrestricted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58780-3DEA-4093-8A6E-7C0E406A36AD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596472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-Mobile master chapter 3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2" b="24184"/>
          <a:stretch/>
        </p:blipFill>
        <p:spPr>
          <a:xfrm>
            <a:off x="0" y="-1"/>
            <a:ext cx="12192000" cy="3934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218" y="3934691"/>
            <a:ext cx="11095567" cy="864524"/>
          </a:xfrm>
        </p:spPr>
        <p:txBody>
          <a:bodyPr anchor="t">
            <a:normAutofit/>
          </a:bodyPr>
          <a:lstStyle>
            <a:lvl1pPr>
              <a:defRPr sz="4533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AF649-B5F8-4737-9EF7-7E637828C13F}" type="datetime3">
              <a:rPr lang="en-US" smtClean="0"/>
              <a:pPr/>
              <a:t>19 September 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>
                <a:latin typeface="Calibri Regular" charset="0"/>
              </a:rPr>
              <a:t>Sensitivity: Unrestricted</a:t>
            </a:r>
            <a:endParaRPr lang="nl-BE" dirty="0">
              <a:latin typeface="Calibri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58780-3DEA-4093-8A6E-7C0E406A36AD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8218" y="4799215"/>
            <a:ext cx="6733116" cy="820189"/>
          </a:xfrm>
        </p:spPr>
        <p:txBody>
          <a:bodyPr anchor="b"/>
          <a:lstStyle>
            <a:lvl1pPr marL="0" indent="0">
              <a:buNone/>
              <a:defRPr sz="1867" b="0" baseline="0">
                <a:solidFill>
                  <a:schemeClr val="bg1"/>
                </a:solidFill>
              </a:defRPr>
            </a:lvl1pPr>
            <a:lvl2pPr marL="361940" indent="0">
              <a:buNone/>
              <a:defRPr/>
            </a:lvl2pPr>
            <a:lvl3pPr marL="711182" indent="0">
              <a:buNone/>
              <a:defRPr/>
            </a:lvl3pPr>
            <a:lvl4pPr marL="1075240" indent="0">
              <a:buNone/>
              <a:defRPr/>
            </a:lvl4pPr>
            <a:lvl5pPr marL="1437180" indent="0">
              <a:buNone/>
              <a:defRPr/>
            </a:lvl5pPr>
          </a:lstStyle>
          <a:p>
            <a:pPr lvl="0"/>
            <a:r>
              <a:rPr lang="en-US" dirty="0"/>
              <a:t>First Name Last Name</a:t>
            </a:r>
            <a:br>
              <a:rPr lang="en-US" dirty="0"/>
            </a:br>
            <a:r>
              <a:rPr lang="en-US" dirty="0" err="1"/>
              <a:t>firstname.lastname@be-mobile.com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54377" y="5619404"/>
            <a:ext cx="6733116" cy="322907"/>
          </a:xfrm>
        </p:spPr>
        <p:txBody>
          <a:bodyPr anchor="b"/>
          <a:lstStyle>
            <a:lvl1pPr marL="0" indent="0">
              <a:buNone/>
              <a:defRPr sz="1867" b="1" baseline="0">
                <a:solidFill>
                  <a:schemeClr val="accent2"/>
                </a:solidFill>
              </a:defRPr>
            </a:lvl1pPr>
            <a:lvl2pPr marL="361940" indent="0">
              <a:buNone/>
              <a:defRPr/>
            </a:lvl2pPr>
            <a:lvl3pPr marL="711182" indent="0">
              <a:buNone/>
              <a:defRPr/>
            </a:lvl3pPr>
            <a:lvl4pPr marL="1075240" indent="0">
              <a:buNone/>
              <a:defRPr/>
            </a:lvl4pPr>
            <a:lvl5pPr marL="1437180" indent="0">
              <a:buNone/>
              <a:defRPr/>
            </a:lvl5pPr>
          </a:lstStyle>
          <a:p>
            <a:pPr lvl="0"/>
            <a:r>
              <a:rPr lang="en-US" dirty="0" err="1"/>
              <a:t>www.be-mobile.com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920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Sub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524" y="6784848"/>
            <a:ext cx="12188952" cy="73152"/>
          </a:xfrm>
          <a:prstGeom prst="rect">
            <a:avLst/>
          </a:prstGeom>
          <a:gradFill flip="none" rotWithShape="1">
            <a:gsLst>
              <a:gs pos="0">
                <a:srgbClr val="0092D4"/>
              </a:gs>
              <a:gs pos="89000">
                <a:srgbClr val="00318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+mj-lt"/>
              <a:buNone/>
              <a:defRPr sz="1600">
                <a:solidFill>
                  <a:schemeClr val="accent1"/>
                </a:solidFill>
              </a:defRPr>
            </a:lvl1pPr>
            <a:lvl2pPr marL="287338" indent="-2286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2">
                    <a:lumMod val="75000"/>
                  </a:schemeClr>
                </a:solidFill>
              </a:defRPr>
            </a:lvl2pPr>
            <a:lvl3pPr marL="514350" indent="-228600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2">
                    <a:lumMod val="75000"/>
                  </a:schemeClr>
                </a:solidFill>
              </a:defRPr>
            </a:lvl3pPr>
            <a:lvl4pPr marL="739775" indent="-228600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2">
                    <a:lumMod val="75000"/>
                  </a:schemeClr>
                </a:solidFill>
              </a:defRPr>
            </a:lvl4pPr>
            <a:lvl5pPr marL="974725" indent="-228600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64566" y="6356350"/>
            <a:ext cx="4114800" cy="311150"/>
          </a:xfrm>
        </p:spPr>
        <p:txBody>
          <a:bodyPr/>
          <a:lstStyle>
            <a:lvl1pPr marL="0" algn="l" defTabSz="914400" rtl="0" eaLnBrk="1" latinLnBrk="0" hangingPunct="1">
              <a:defRPr lang="en-US" sz="800" kern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©2015 PayPal Inc. Confidential and proprietary.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07CF5707-6B01-4E28-B52C-5F626EA6C56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3238" y="851806"/>
            <a:ext cx="11188700" cy="4794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921" y="6353176"/>
            <a:ext cx="1007178" cy="2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960" userDrawn="1">
          <p15:clr>
            <a:srgbClr val="FBAE40"/>
          </p15:clr>
        </p15:guide>
        <p15:guide id="2" orient="horz" pos="80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524" y="6784848"/>
            <a:ext cx="12188952" cy="73152"/>
          </a:xfrm>
          <a:prstGeom prst="rect">
            <a:avLst/>
          </a:prstGeom>
          <a:gradFill flip="none" rotWithShape="1">
            <a:gsLst>
              <a:gs pos="0">
                <a:srgbClr val="0092D4"/>
              </a:gs>
              <a:gs pos="89000">
                <a:srgbClr val="00318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27050"/>
            <a:ext cx="11187113" cy="3111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4" y="2041048"/>
            <a:ext cx="5349240" cy="4296932"/>
          </a:xfr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287338" indent="-228600">
              <a:spcBef>
                <a:spcPts val="300"/>
              </a:spcBef>
              <a:spcAft>
                <a:spcPts val="600"/>
              </a:spcAft>
              <a:defRPr sz="1400">
                <a:solidFill>
                  <a:schemeClr val="bg2">
                    <a:lumMod val="75000"/>
                  </a:schemeClr>
                </a:solidFill>
              </a:defRPr>
            </a:lvl2pPr>
            <a:lvl3pPr marL="514350" indent="-228600">
              <a:spcBef>
                <a:spcPts val="300"/>
              </a:spcBef>
              <a:spcAft>
                <a:spcPts val="600"/>
              </a:spcAft>
              <a:defRPr sz="1400">
                <a:solidFill>
                  <a:schemeClr val="bg2">
                    <a:lumMod val="75000"/>
                  </a:schemeClr>
                </a:solidFill>
              </a:defRPr>
            </a:lvl3pPr>
            <a:lvl4pPr marL="739775" indent="-228600">
              <a:spcBef>
                <a:spcPts val="300"/>
              </a:spcBef>
              <a:spcAft>
                <a:spcPts val="600"/>
              </a:spcAft>
              <a:defRPr sz="1400">
                <a:solidFill>
                  <a:schemeClr val="bg2">
                    <a:lumMod val="75000"/>
                  </a:schemeClr>
                </a:solidFill>
              </a:defRPr>
            </a:lvl4pPr>
            <a:lvl5pPr marL="974725" indent="-228600">
              <a:spcBef>
                <a:spcPts val="300"/>
              </a:spcBef>
              <a:spcAft>
                <a:spcPts val="600"/>
              </a:spcAft>
              <a:defRPr sz="14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l" defTabSz="914400" rtl="0" eaLnBrk="1" latinLnBrk="0" hangingPunct="1">
              <a:defRPr lang="en-US" sz="800" kern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©2015 PayPal Inc. Confidential and proprietary.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07CF5707-6B01-4E28-B52C-5F626EA6C56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3238" y="1680415"/>
            <a:ext cx="5349240" cy="47942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342697" y="2041048"/>
            <a:ext cx="5349240" cy="4296932"/>
          </a:xfr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287338" indent="-228600">
              <a:spcBef>
                <a:spcPts val="300"/>
              </a:spcBef>
              <a:spcAft>
                <a:spcPts val="600"/>
              </a:spcAft>
              <a:defRPr sz="1400">
                <a:solidFill>
                  <a:schemeClr val="bg2">
                    <a:lumMod val="75000"/>
                  </a:schemeClr>
                </a:solidFill>
              </a:defRPr>
            </a:lvl2pPr>
            <a:lvl3pPr marL="514350" indent="-228600">
              <a:spcBef>
                <a:spcPts val="300"/>
              </a:spcBef>
              <a:spcAft>
                <a:spcPts val="600"/>
              </a:spcAft>
              <a:defRPr sz="1400">
                <a:solidFill>
                  <a:schemeClr val="bg2">
                    <a:lumMod val="75000"/>
                  </a:schemeClr>
                </a:solidFill>
              </a:defRPr>
            </a:lvl3pPr>
            <a:lvl4pPr marL="739775" indent="-228600">
              <a:spcBef>
                <a:spcPts val="300"/>
              </a:spcBef>
              <a:spcAft>
                <a:spcPts val="600"/>
              </a:spcAft>
              <a:defRPr sz="1400">
                <a:solidFill>
                  <a:schemeClr val="bg2">
                    <a:lumMod val="75000"/>
                  </a:schemeClr>
                </a:solidFill>
              </a:defRPr>
            </a:lvl4pPr>
            <a:lvl5pPr marL="974725" indent="-228600">
              <a:spcBef>
                <a:spcPts val="300"/>
              </a:spcBef>
              <a:spcAft>
                <a:spcPts val="600"/>
              </a:spcAft>
              <a:defRPr sz="14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342697" y="1680415"/>
            <a:ext cx="5349240" cy="47942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503238" y="851806"/>
            <a:ext cx="11188700" cy="4794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921" y="6353176"/>
            <a:ext cx="1007178" cy="2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2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960">
          <p15:clr>
            <a:srgbClr val="FBAE40"/>
          </p15:clr>
        </p15:guide>
        <p15:guide id="2" orient="horz" pos="80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Imag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972175" y="0"/>
            <a:ext cx="6219825" cy="6781800"/>
          </a:xfrm>
        </p:spPr>
        <p:txBody>
          <a:bodyPr tIns="3657600" anchor="t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0" y="527050"/>
            <a:ext cx="5221306" cy="3111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l" defTabSz="914400" rtl="0" eaLnBrk="1" latinLnBrk="0" hangingPunct="1">
              <a:defRPr lang="en-US" sz="800" kern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©2015 PayPal Inc. Confidential and proprietary.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CF5707-6B01-4E28-B52C-5F626EA6C564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03238" y="851806"/>
            <a:ext cx="5221307" cy="4794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524" y="6784848"/>
            <a:ext cx="12188952" cy="73152"/>
          </a:xfrm>
          <a:prstGeom prst="rect">
            <a:avLst/>
          </a:prstGeom>
          <a:gradFill flip="none" rotWithShape="1">
            <a:gsLst>
              <a:gs pos="0">
                <a:srgbClr val="0092D4"/>
              </a:gs>
              <a:gs pos="89000">
                <a:srgbClr val="00318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4824" y="1528762"/>
            <a:ext cx="5220567" cy="4824413"/>
          </a:xfrm>
        </p:spPr>
        <p:txBody>
          <a:bodyPr/>
          <a:lstStyle>
            <a:lvl1pPr marL="285750" indent="-285750">
              <a:spcBef>
                <a:spcPts val="0"/>
              </a:spcBef>
              <a:spcAft>
                <a:spcPts val="600"/>
              </a:spcAft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marL="514350" indent="-228600">
              <a:spcBef>
                <a:spcPts val="300"/>
              </a:spcBef>
              <a:spcAft>
                <a:spcPts val="600"/>
              </a:spcAft>
              <a:defRPr sz="1400">
                <a:solidFill>
                  <a:schemeClr val="bg2">
                    <a:lumMod val="75000"/>
                  </a:schemeClr>
                </a:solidFill>
              </a:defRPr>
            </a:lvl2pPr>
            <a:lvl3pPr marL="742950" indent="-228600">
              <a:spcBef>
                <a:spcPts val="300"/>
              </a:spcBef>
              <a:spcAft>
                <a:spcPts val="600"/>
              </a:spcAft>
              <a:defRPr sz="1200">
                <a:solidFill>
                  <a:schemeClr val="bg2">
                    <a:lumMod val="75000"/>
                  </a:schemeClr>
                </a:solidFill>
              </a:defRPr>
            </a:lvl3pPr>
            <a:lvl4pPr marL="971550" indent="-228600">
              <a:spcBef>
                <a:spcPts val="300"/>
              </a:spcBef>
              <a:spcAft>
                <a:spcPts val="600"/>
              </a:spcAft>
              <a:defRPr sz="1200">
                <a:solidFill>
                  <a:schemeClr val="bg2">
                    <a:lumMod val="75000"/>
                  </a:schemeClr>
                </a:solidFill>
              </a:defRPr>
            </a:lvl4pPr>
            <a:lvl5pPr marL="1200150" indent="-228600">
              <a:spcBef>
                <a:spcPts val="300"/>
              </a:spcBef>
              <a:spcAft>
                <a:spcPts val="600"/>
              </a:spcAft>
              <a:defRPr sz="12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921" y="6353176"/>
            <a:ext cx="1007178" cy="2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80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8000">
                <a:srgbClr val="19468E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662863" y="2659761"/>
            <a:ext cx="874580" cy="1024033"/>
            <a:chOff x="6589712" y="1914525"/>
            <a:chExt cx="870431" cy="1019175"/>
          </a:xfrm>
        </p:grpSpPr>
        <p:sp>
          <p:nvSpPr>
            <p:cNvPr id="6" name="Freeform 11"/>
            <p:cNvSpPr>
              <a:spLocks/>
            </p:cNvSpPr>
            <p:nvPr userDrawn="1"/>
          </p:nvSpPr>
          <p:spPr bwMode="auto">
            <a:xfrm>
              <a:off x="6589712" y="1914525"/>
              <a:ext cx="870431" cy="1019175"/>
            </a:xfrm>
            <a:custGeom>
              <a:avLst/>
              <a:gdLst>
                <a:gd name="T0" fmla="*/ 301 w 337"/>
                <a:gd name="T1" fmla="*/ 100 h 393"/>
                <a:gd name="T2" fmla="*/ 285 w 337"/>
                <a:gd name="T3" fmla="*/ 30 h 393"/>
                <a:gd name="T4" fmla="*/ 192 w 337"/>
                <a:gd name="T5" fmla="*/ 0 h 393"/>
                <a:gd name="T6" fmla="*/ 70 w 337"/>
                <a:gd name="T7" fmla="*/ 0 h 393"/>
                <a:gd name="T8" fmla="*/ 52 w 337"/>
                <a:gd name="T9" fmla="*/ 15 h 393"/>
                <a:gd name="T10" fmla="*/ 1 w 337"/>
                <a:gd name="T11" fmla="*/ 337 h 393"/>
                <a:gd name="T12" fmla="*/ 12 w 337"/>
                <a:gd name="T13" fmla="*/ 349 h 393"/>
                <a:gd name="T14" fmla="*/ 87 w 337"/>
                <a:gd name="T15" fmla="*/ 349 h 393"/>
                <a:gd name="T16" fmla="*/ 82 w 337"/>
                <a:gd name="T17" fmla="*/ 382 h 393"/>
                <a:gd name="T18" fmla="*/ 91 w 337"/>
                <a:gd name="T19" fmla="*/ 393 h 393"/>
                <a:gd name="T20" fmla="*/ 155 w 337"/>
                <a:gd name="T21" fmla="*/ 393 h 393"/>
                <a:gd name="T22" fmla="*/ 170 w 337"/>
                <a:gd name="T23" fmla="*/ 380 h 393"/>
                <a:gd name="T24" fmla="*/ 170 w 337"/>
                <a:gd name="T25" fmla="*/ 377 h 393"/>
                <a:gd name="T26" fmla="*/ 182 w 337"/>
                <a:gd name="T27" fmla="*/ 301 h 393"/>
                <a:gd name="T28" fmla="*/ 183 w 337"/>
                <a:gd name="T29" fmla="*/ 297 h 393"/>
                <a:gd name="T30" fmla="*/ 198 w 337"/>
                <a:gd name="T31" fmla="*/ 284 h 393"/>
                <a:gd name="T32" fmla="*/ 208 w 337"/>
                <a:gd name="T33" fmla="*/ 284 h 393"/>
                <a:gd name="T34" fmla="*/ 331 w 337"/>
                <a:gd name="T35" fmla="*/ 186 h 393"/>
                <a:gd name="T36" fmla="*/ 319 w 337"/>
                <a:gd name="T37" fmla="*/ 113 h 393"/>
                <a:gd name="T38" fmla="*/ 301 w 337"/>
                <a:gd name="T39" fmla="*/ 100 h 393"/>
                <a:gd name="T40" fmla="*/ 301 w 337"/>
                <a:gd name="T41" fmla="*/ 10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7" h="393">
                  <a:moveTo>
                    <a:pt x="301" y="100"/>
                  </a:moveTo>
                  <a:cubicBezTo>
                    <a:pt x="306" y="69"/>
                    <a:pt x="301" y="49"/>
                    <a:pt x="285" y="30"/>
                  </a:cubicBezTo>
                  <a:cubicBezTo>
                    <a:pt x="267" y="9"/>
                    <a:pt x="234" y="0"/>
                    <a:pt x="19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6"/>
                    <a:pt x="52" y="15"/>
                  </a:cubicBezTo>
                  <a:cubicBezTo>
                    <a:pt x="1" y="337"/>
                    <a:pt x="1" y="337"/>
                    <a:pt x="1" y="337"/>
                  </a:cubicBezTo>
                  <a:cubicBezTo>
                    <a:pt x="0" y="344"/>
                    <a:pt x="5" y="349"/>
                    <a:pt x="12" y="349"/>
                  </a:cubicBezTo>
                  <a:cubicBezTo>
                    <a:pt x="87" y="349"/>
                    <a:pt x="87" y="349"/>
                    <a:pt x="87" y="349"/>
                  </a:cubicBezTo>
                  <a:cubicBezTo>
                    <a:pt x="82" y="382"/>
                    <a:pt x="82" y="382"/>
                    <a:pt x="82" y="382"/>
                  </a:cubicBezTo>
                  <a:cubicBezTo>
                    <a:pt x="81" y="388"/>
                    <a:pt x="85" y="393"/>
                    <a:pt x="91" y="393"/>
                  </a:cubicBezTo>
                  <a:cubicBezTo>
                    <a:pt x="155" y="393"/>
                    <a:pt x="155" y="393"/>
                    <a:pt x="155" y="393"/>
                  </a:cubicBezTo>
                  <a:cubicBezTo>
                    <a:pt x="162" y="393"/>
                    <a:pt x="168" y="387"/>
                    <a:pt x="170" y="380"/>
                  </a:cubicBezTo>
                  <a:cubicBezTo>
                    <a:pt x="170" y="377"/>
                    <a:pt x="170" y="377"/>
                    <a:pt x="170" y="377"/>
                  </a:cubicBezTo>
                  <a:cubicBezTo>
                    <a:pt x="182" y="301"/>
                    <a:pt x="182" y="301"/>
                    <a:pt x="182" y="301"/>
                  </a:cubicBezTo>
                  <a:cubicBezTo>
                    <a:pt x="183" y="297"/>
                    <a:pt x="183" y="297"/>
                    <a:pt x="183" y="297"/>
                  </a:cubicBezTo>
                  <a:cubicBezTo>
                    <a:pt x="184" y="289"/>
                    <a:pt x="191" y="284"/>
                    <a:pt x="198" y="284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69" y="284"/>
                    <a:pt x="317" y="259"/>
                    <a:pt x="331" y="186"/>
                  </a:cubicBezTo>
                  <a:cubicBezTo>
                    <a:pt x="337" y="156"/>
                    <a:pt x="334" y="131"/>
                    <a:pt x="319" y="113"/>
                  </a:cubicBezTo>
                  <a:cubicBezTo>
                    <a:pt x="314" y="108"/>
                    <a:pt x="308" y="104"/>
                    <a:pt x="301" y="100"/>
                  </a:cubicBezTo>
                  <a:cubicBezTo>
                    <a:pt x="301" y="100"/>
                    <a:pt x="301" y="100"/>
                    <a:pt x="301" y="100"/>
                  </a:cubicBezTo>
                </a:path>
              </a:pathLst>
            </a:custGeom>
            <a:solidFill>
              <a:srgbClr val="FFFFFF">
                <a:alpha val="68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2"/>
            <p:cNvSpPr>
              <a:spLocks/>
            </p:cNvSpPr>
            <p:nvPr userDrawn="1"/>
          </p:nvSpPr>
          <p:spPr bwMode="auto">
            <a:xfrm>
              <a:off x="6589712" y="1914525"/>
              <a:ext cx="787793" cy="903486"/>
            </a:xfrm>
            <a:custGeom>
              <a:avLst/>
              <a:gdLst>
                <a:gd name="T0" fmla="*/ 301 w 306"/>
                <a:gd name="T1" fmla="*/ 100 h 349"/>
                <a:gd name="T2" fmla="*/ 285 w 306"/>
                <a:gd name="T3" fmla="*/ 30 h 349"/>
                <a:gd name="T4" fmla="*/ 192 w 306"/>
                <a:gd name="T5" fmla="*/ 0 h 349"/>
                <a:gd name="T6" fmla="*/ 70 w 306"/>
                <a:gd name="T7" fmla="*/ 0 h 349"/>
                <a:gd name="T8" fmla="*/ 52 w 306"/>
                <a:gd name="T9" fmla="*/ 15 h 349"/>
                <a:gd name="T10" fmla="*/ 1 w 306"/>
                <a:gd name="T11" fmla="*/ 337 h 349"/>
                <a:gd name="T12" fmla="*/ 12 w 306"/>
                <a:gd name="T13" fmla="*/ 349 h 349"/>
                <a:gd name="T14" fmla="*/ 87 w 306"/>
                <a:gd name="T15" fmla="*/ 349 h 349"/>
                <a:gd name="T16" fmla="*/ 106 w 306"/>
                <a:gd name="T17" fmla="*/ 229 h 349"/>
                <a:gd name="T18" fmla="*/ 106 w 306"/>
                <a:gd name="T19" fmla="*/ 233 h 349"/>
                <a:gd name="T20" fmla="*/ 123 w 306"/>
                <a:gd name="T21" fmla="*/ 218 h 349"/>
                <a:gd name="T22" fmla="*/ 159 w 306"/>
                <a:gd name="T23" fmla="*/ 218 h 349"/>
                <a:gd name="T24" fmla="*/ 300 w 306"/>
                <a:gd name="T25" fmla="*/ 107 h 349"/>
                <a:gd name="T26" fmla="*/ 301 w 306"/>
                <a:gd name="T27" fmla="*/ 10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349">
                  <a:moveTo>
                    <a:pt x="301" y="100"/>
                  </a:moveTo>
                  <a:cubicBezTo>
                    <a:pt x="306" y="69"/>
                    <a:pt x="301" y="49"/>
                    <a:pt x="285" y="30"/>
                  </a:cubicBezTo>
                  <a:cubicBezTo>
                    <a:pt x="267" y="9"/>
                    <a:pt x="234" y="0"/>
                    <a:pt x="19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6"/>
                    <a:pt x="52" y="15"/>
                  </a:cubicBezTo>
                  <a:cubicBezTo>
                    <a:pt x="1" y="337"/>
                    <a:pt x="1" y="337"/>
                    <a:pt x="1" y="337"/>
                  </a:cubicBezTo>
                  <a:cubicBezTo>
                    <a:pt x="0" y="344"/>
                    <a:pt x="5" y="349"/>
                    <a:pt x="12" y="349"/>
                  </a:cubicBezTo>
                  <a:cubicBezTo>
                    <a:pt x="87" y="349"/>
                    <a:pt x="87" y="349"/>
                    <a:pt x="87" y="349"/>
                  </a:cubicBezTo>
                  <a:cubicBezTo>
                    <a:pt x="106" y="229"/>
                    <a:pt x="106" y="229"/>
                    <a:pt x="106" y="229"/>
                  </a:cubicBezTo>
                  <a:cubicBezTo>
                    <a:pt x="106" y="233"/>
                    <a:pt x="106" y="233"/>
                    <a:pt x="106" y="233"/>
                  </a:cubicBezTo>
                  <a:cubicBezTo>
                    <a:pt x="107" y="225"/>
                    <a:pt x="114" y="218"/>
                    <a:pt x="123" y="218"/>
                  </a:cubicBezTo>
                  <a:cubicBezTo>
                    <a:pt x="159" y="218"/>
                    <a:pt x="159" y="218"/>
                    <a:pt x="159" y="218"/>
                  </a:cubicBezTo>
                  <a:cubicBezTo>
                    <a:pt x="229" y="218"/>
                    <a:pt x="284" y="190"/>
                    <a:pt x="300" y="107"/>
                  </a:cubicBezTo>
                  <a:cubicBezTo>
                    <a:pt x="301" y="105"/>
                    <a:pt x="301" y="102"/>
                    <a:pt x="301" y="100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13"/>
            <p:cNvSpPr>
              <a:spLocks/>
            </p:cNvSpPr>
            <p:nvPr userDrawn="1"/>
          </p:nvSpPr>
          <p:spPr bwMode="auto">
            <a:xfrm>
              <a:off x="6589712" y="1914525"/>
              <a:ext cx="787793" cy="903486"/>
            </a:xfrm>
            <a:custGeom>
              <a:avLst/>
              <a:gdLst>
                <a:gd name="T0" fmla="*/ 126 w 306"/>
                <a:gd name="T1" fmla="*/ 100 h 349"/>
                <a:gd name="T2" fmla="*/ 135 w 306"/>
                <a:gd name="T3" fmla="*/ 89 h 349"/>
                <a:gd name="T4" fmla="*/ 142 w 306"/>
                <a:gd name="T5" fmla="*/ 87 h 349"/>
                <a:gd name="T6" fmla="*/ 237 w 306"/>
                <a:gd name="T7" fmla="*/ 87 h 349"/>
                <a:gd name="T8" fmla="*/ 269 w 306"/>
                <a:gd name="T9" fmla="*/ 90 h 349"/>
                <a:gd name="T10" fmla="*/ 277 w 306"/>
                <a:gd name="T11" fmla="*/ 91 h 349"/>
                <a:gd name="T12" fmla="*/ 284 w 306"/>
                <a:gd name="T13" fmla="*/ 93 h 349"/>
                <a:gd name="T14" fmla="*/ 288 w 306"/>
                <a:gd name="T15" fmla="*/ 94 h 349"/>
                <a:gd name="T16" fmla="*/ 301 w 306"/>
                <a:gd name="T17" fmla="*/ 100 h 349"/>
                <a:gd name="T18" fmla="*/ 285 w 306"/>
                <a:gd name="T19" fmla="*/ 30 h 349"/>
                <a:gd name="T20" fmla="*/ 192 w 306"/>
                <a:gd name="T21" fmla="*/ 0 h 349"/>
                <a:gd name="T22" fmla="*/ 70 w 306"/>
                <a:gd name="T23" fmla="*/ 0 h 349"/>
                <a:gd name="T24" fmla="*/ 52 w 306"/>
                <a:gd name="T25" fmla="*/ 15 h 349"/>
                <a:gd name="T26" fmla="*/ 1 w 306"/>
                <a:gd name="T27" fmla="*/ 337 h 349"/>
                <a:gd name="T28" fmla="*/ 12 w 306"/>
                <a:gd name="T29" fmla="*/ 349 h 349"/>
                <a:gd name="T30" fmla="*/ 87 w 306"/>
                <a:gd name="T31" fmla="*/ 349 h 349"/>
                <a:gd name="T32" fmla="*/ 106 w 306"/>
                <a:gd name="T33" fmla="*/ 229 h 349"/>
                <a:gd name="T34" fmla="*/ 126 w 306"/>
                <a:gd name="T35" fmla="*/ 10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6" h="349">
                  <a:moveTo>
                    <a:pt x="126" y="100"/>
                  </a:moveTo>
                  <a:cubicBezTo>
                    <a:pt x="127" y="95"/>
                    <a:pt x="131" y="91"/>
                    <a:pt x="135" y="89"/>
                  </a:cubicBezTo>
                  <a:cubicBezTo>
                    <a:pt x="137" y="88"/>
                    <a:pt x="139" y="87"/>
                    <a:pt x="142" y="8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49" y="87"/>
                    <a:pt x="259" y="88"/>
                    <a:pt x="269" y="90"/>
                  </a:cubicBezTo>
                  <a:cubicBezTo>
                    <a:pt x="272" y="90"/>
                    <a:pt x="274" y="91"/>
                    <a:pt x="277" y="91"/>
                  </a:cubicBezTo>
                  <a:cubicBezTo>
                    <a:pt x="279" y="92"/>
                    <a:pt x="282" y="92"/>
                    <a:pt x="284" y="93"/>
                  </a:cubicBezTo>
                  <a:cubicBezTo>
                    <a:pt x="286" y="94"/>
                    <a:pt x="287" y="94"/>
                    <a:pt x="288" y="94"/>
                  </a:cubicBezTo>
                  <a:cubicBezTo>
                    <a:pt x="293" y="96"/>
                    <a:pt x="297" y="98"/>
                    <a:pt x="301" y="100"/>
                  </a:cubicBezTo>
                  <a:cubicBezTo>
                    <a:pt x="306" y="69"/>
                    <a:pt x="301" y="49"/>
                    <a:pt x="285" y="30"/>
                  </a:cubicBezTo>
                  <a:cubicBezTo>
                    <a:pt x="267" y="9"/>
                    <a:pt x="234" y="0"/>
                    <a:pt x="19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6"/>
                    <a:pt x="52" y="15"/>
                  </a:cubicBezTo>
                  <a:cubicBezTo>
                    <a:pt x="1" y="337"/>
                    <a:pt x="1" y="337"/>
                    <a:pt x="1" y="337"/>
                  </a:cubicBezTo>
                  <a:cubicBezTo>
                    <a:pt x="0" y="344"/>
                    <a:pt x="5" y="349"/>
                    <a:pt x="12" y="349"/>
                  </a:cubicBezTo>
                  <a:cubicBezTo>
                    <a:pt x="87" y="349"/>
                    <a:pt x="87" y="349"/>
                    <a:pt x="87" y="349"/>
                  </a:cubicBezTo>
                  <a:cubicBezTo>
                    <a:pt x="106" y="229"/>
                    <a:pt x="106" y="229"/>
                    <a:pt x="106" y="229"/>
                  </a:cubicBezTo>
                  <a:lnTo>
                    <a:pt x="126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6710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 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524" y="6784848"/>
            <a:ext cx="12188952" cy="73152"/>
          </a:xfrm>
          <a:prstGeom prst="rect">
            <a:avLst/>
          </a:prstGeom>
          <a:gradFill flip="none" rotWithShape="1">
            <a:gsLst>
              <a:gs pos="0">
                <a:srgbClr val="0092D4"/>
              </a:gs>
              <a:gs pos="89000">
                <a:srgbClr val="00318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l" defTabSz="914377" rtl="0" eaLnBrk="1" latinLnBrk="0" hangingPunct="1">
              <a:defRPr lang="en-US" sz="800" kern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dirty="0">
                <a:solidFill>
                  <a:srgbClr val="333333">
                    <a:lumMod val="60000"/>
                    <a:lumOff val="40000"/>
                  </a:srgbClr>
                </a:solidFill>
              </a:rPr>
              <a:t>©2015 PayPal Inc. Confidential and proprietary.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07CF5707-6B01-4E28-B52C-5F626EA6C564}" type="slidenum">
              <a:rPr lang="en-US" smtClean="0">
                <a:solidFill>
                  <a:srgbClr val="333333">
                    <a:lumMod val="60000"/>
                    <a:lumOff val="40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33333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3239" y="851808"/>
            <a:ext cx="11188700" cy="4794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1" y="6353176"/>
            <a:ext cx="1007179" cy="2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960">
          <p15:clr>
            <a:srgbClr val="FBAE40"/>
          </p15:clr>
        </p15:guide>
        <p15:guide id="2" orient="horz" pos="80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CurveB-01"/>
          <p:cNvPicPr>
            <a:picLocks noChangeAspect="1" noChangeArrowheads="1"/>
          </p:cNvPicPr>
          <p:nvPr userDrawn="1"/>
        </p:nvPicPr>
        <p:blipFill>
          <a:blip r:embed="rId2" cstate="print"/>
          <a:srcRect t="21425" b="15645"/>
          <a:stretch>
            <a:fillRect/>
          </a:stretch>
        </p:blipFill>
        <p:spPr bwMode="auto">
          <a:xfrm>
            <a:off x="0" y="2554288"/>
            <a:ext cx="12192000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2" descr="signature"/>
          <p:cNvPicPr>
            <a:picLocks noChangeAspect="1" noChangeArrowheads="1"/>
          </p:cNvPicPr>
          <p:nvPr userDrawn="1"/>
        </p:nvPicPr>
        <p:blipFill>
          <a:blip r:embed="rId3" cstate="print"/>
          <a:srcRect l="10728" t="18611" r="10056" b="17342"/>
          <a:stretch>
            <a:fillRect/>
          </a:stretch>
        </p:blipFill>
        <p:spPr bwMode="auto">
          <a:xfrm>
            <a:off x="8079317" y="5121275"/>
            <a:ext cx="4148667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800100" y="4677569"/>
            <a:ext cx="9685867" cy="79216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9600" dirty="0">
                <a:solidFill>
                  <a:srgbClr val="FFFFFF"/>
                </a:solidFill>
              </a:rPr>
              <a:t>Olympus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5" name="Picture 12" descr="e-auto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067" y="0"/>
            <a:ext cx="4385733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e-bike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6451" y="1"/>
            <a:ext cx="3680883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e-scooter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2151" y="1"/>
            <a:ext cx="3638549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/>
          <p:cNvSpPr/>
          <p:nvPr userDrawn="1"/>
        </p:nvSpPr>
        <p:spPr bwMode="auto">
          <a:xfrm>
            <a:off x="9371463" y="5800300"/>
            <a:ext cx="2579237" cy="9280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80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5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824" y="527050"/>
            <a:ext cx="11187113" cy="3111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4" y="1528762"/>
            <a:ext cx="11187114" cy="482441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7618" y="6356350"/>
            <a:ext cx="879763" cy="292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lang="en-US" sz="800" kern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64566" y="6356350"/>
            <a:ext cx="4114800" cy="3111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©2015 PayPal Inc. Confidential and proprietary.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69650" y="6356350"/>
            <a:ext cx="527050" cy="29209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000" b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07CF5707-6B01-4E28-B52C-5F626EA6C56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10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777" r:id="rId3"/>
    <p:sldLayoutId id="2147483650" r:id="rId4"/>
    <p:sldLayoutId id="2147483772" r:id="rId5"/>
    <p:sldLayoutId id="2147483702" r:id="rId6"/>
    <p:sldLayoutId id="2147483775" r:id="rId7"/>
    <p:sldLayoutId id="214748377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500"/>
        </a:spcBef>
        <a:buClr>
          <a:schemeClr val="accent1"/>
        </a:buClr>
        <a:buFont typeface="Arial" panose="020B0604020202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287338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2pPr>
      <a:lvl3pPr marL="51435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3pPr>
      <a:lvl4pPr marL="739775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4pPr>
      <a:lvl5pPr marL="974725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17" userDrawn="1">
          <p15:clr>
            <a:srgbClr val="F26B43"/>
          </p15:clr>
        </p15:guide>
        <p15:guide id="2" pos="7365" userDrawn="1">
          <p15:clr>
            <a:srgbClr val="F26B43"/>
          </p15:clr>
        </p15:guide>
        <p15:guide id="3" orient="horz" pos="4002" userDrawn="1">
          <p15:clr>
            <a:srgbClr val="F26B43"/>
          </p15:clr>
        </p15:guide>
        <p15:guide id="6" orient="horz" pos="30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Background_interior2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592764"/>
            <a:ext cx="12192000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6901" y="331788"/>
            <a:ext cx="109855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2052" name="Picture 7" descr="BHolding_WHITE.png"/>
          <p:cNvPicPr>
            <a:picLocks noChangeAspect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0" y="6396038"/>
            <a:ext cx="1263651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6901" y="1447800"/>
            <a:ext cx="109855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96050"/>
            <a:ext cx="635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621BB1AB-B243-4975-93EF-3271522C685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2055" name="Picture 18" descr="Background_interior-01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595938"/>
            <a:ext cx="12192000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777" y="305156"/>
            <a:ext cx="2765947" cy="37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7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95472" y="573745"/>
            <a:ext cx="9620317" cy="3693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BE" noProof="0" dirty="0"/>
              <a:t>Klik om de Master titel stijl te bewerken</a:t>
            </a:r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871531" y="6165305"/>
            <a:ext cx="1104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rgbClr val="666666"/>
                </a:solidFill>
              </a:defRPr>
            </a:lvl1pPr>
          </a:lstStyle>
          <a:p>
            <a:fld id="{859C92F3-F988-4AFE-B8AD-BBD8B6E8C907}" type="datetime1">
              <a:rPr lang="nl-BE" smtClean="0"/>
              <a:t>19/09/2016</a:t>
            </a:fld>
            <a:endParaRPr lang="nl-BE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347435" y="6165304"/>
            <a:ext cx="4908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rgbClr val="666666"/>
                </a:solidFill>
                <a:latin typeface="+mj-lt"/>
              </a:defRPr>
            </a:lvl1pPr>
          </a:lstStyle>
          <a:p>
            <a:r>
              <a:rPr lang="nl-BE"/>
              <a:t>ReTiBo Techniek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4299" y="6183973"/>
            <a:ext cx="1134872" cy="3464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66666"/>
                </a:solidFill>
              </a:defRPr>
            </a:lvl1pPr>
          </a:lstStyle>
          <a:p>
            <a:r>
              <a:rPr lang="nl-BE"/>
              <a:t>Dia </a:t>
            </a:r>
            <a:fld id="{F63D9E1A-2FC6-4F7B-B913-271FC405A0FD}" type="slidenum">
              <a:rPr lang="nl-BE" smtClean="0"/>
              <a:pPr/>
              <a:t>‹nr.›</a:t>
            </a:fld>
            <a:endParaRPr lang="nl-BE"/>
          </a:p>
        </p:txBody>
      </p:sp>
      <p:grpSp>
        <p:nvGrpSpPr>
          <p:cNvPr id="15" name="Groep 14"/>
          <p:cNvGrpSpPr/>
          <p:nvPr userDrawn="1"/>
        </p:nvGrpSpPr>
        <p:grpSpPr>
          <a:xfrm>
            <a:off x="380818" y="5519172"/>
            <a:ext cx="11502799" cy="1099444"/>
            <a:chOff x="285613" y="5519172"/>
            <a:chExt cx="8627099" cy="1099444"/>
          </a:xfrm>
        </p:grpSpPr>
        <p:pic>
          <p:nvPicPr>
            <p:cNvPr id="16" name="Picture 3" descr="G:\Marketing\AFDELING COMMUNICATIE\EXTERNE COMMUNICATIE\Huisstijl - E3014\2014_Nieuwe huisstijl  -  Vlaamse leeuw\leeuw en logo_samen.jpg"/>
            <p:cNvPicPr>
              <a:picLocks noChangeAspect="1" noChangeArrowheads="1"/>
            </p:cNvPicPr>
            <p:nvPr userDrawn="1"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5613" y="5519172"/>
              <a:ext cx="698739" cy="1099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G:\Marketing\AFDELING COMMUNICATIE\EXTERNE COMMUNICATIE\Huisstijl - E3014\2014_Nieuwe huisstijl  -  Vlaamse leeuw\leeuw en logo_samen.jpg"/>
            <p:cNvPicPr>
              <a:picLocks noChangeAspect="1" noChangeArrowheads="1"/>
            </p:cNvPicPr>
            <p:nvPr userDrawn="1"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75617" y="5519172"/>
              <a:ext cx="1337095" cy="1099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119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i="1" kern="1200">
          <a:solidFill>
            <a:srgbClr val="44441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5"/>
        </a:buBlip>
        <a:defRPr lang="en-US" sz="2200" kern="1200" baseline="0" dirty="0" smtClean="0">
          <a:solidFill>
            <a:schemeClr val="tx2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spcBef>
          <a:spcPct val="20000"/>
        </a:spcBef>
        <a:buSzPct val="70000"/>
        <a:buFontTx/>
        <a:buBlip>
          <a:blip r:embed="rId15"/>
        </a:buBlip>
        <a:defRPr lang="en-US" sz="2200" kern="1200" baseline="0" dirty="0" smtClean="0">
          <a:solidFill>
            <a:schemeClr val="tx2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spcBef>
          <a:spcPct val="20000"/>
        </a:spcBef>
        <a:buSzPct val="70000"/>
        <a:buFontTx/>
        <a:buBlip>
          <a:blip r:embed="rId15"/>
        </a:buBlip>
        <a:defRPr lang="en-US" sz="2200" kern="120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ct val="20000"/>
        </a:spcBef>
        <a:buSzPct val="70000"/>
        <a:buFontTx/>
        <a:buBlip>
          <a:blip r:embed="rId15"/>
        </a:buBlip>
        <a:defRPr lang="nl-BE" sz="2200" kern="1200" baseline="0" noProof="0" dirty="0" smtClean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ct val="20000"/>
        </a:spcBef>
        <a:buSzPct val="70000"/>
        <a:buFontTx/>
        <a:buBlip>
          <a:blip r:embed="rId15"/>
        </a:buBlip>
        <a:defRPr lang="nl-BE" sz="2200" kern="1200" baseline="0" dirty="0" smtClean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218" y="548217"/>
            <a:ext cx="11095567" cy="83567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218" y="1384300"/>
            <a:ext cx="11095567" cy="4417485"/>
          </a:xfrm>
          <a:prstGeom prst="rect">
            <a:avLst/>
          </a:prstGeom>
        </p:spPr>
        <p:txBody>
          <a:bodyPr vert="horz" lIns="0" tIns="0" rIns="0" bIns="0" numCol="1" spcCol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48218" y="6305551"/>
            <a:ext cx="1235828" cy="9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bg2"/>
                </a:solidFill>
                <a:latin typeface="Calibri Regular" charset="0"/>
              </a:defRPr>
            </a:lvl1pPr>
          </a:lstStyle>
          <a:p>
            <a:fld id="{49FAF649-B5F8-4737-9EF7-7E637828C13F}" type="datetime3">
              <a:rPr lang="en-US" smtClean="0">
                <a:solidFill>
                  <a:srgbClr val="2F444C"/>
                </a:solidFill>
              </a:rPr>
              <a:pPr/>
              <a:t>19 September 2016</a:t>
            </a:fld>
            <a:endParaRPr lang="nl-BE" dirty="0">
              <a:solidFill>
                <a:srgbClr val="2F444C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4045" y="6305551"/>
            <a:ext cx="3839939" cy="9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r>
              <a:rPr lang="nl-BE" dirty="0">
                <a:solidFill>
                  <a:srgbClr val="2F444C"/>
                </a:solidFill>
                <a:latin typeface="Calibri Regular" charset="0"/>
              </a:rPr>
              <a:t>Sensitivity: Unrestricted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2258" y="6305551"/>
            <a:ext cx="624417" cy="9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 b="0" i="0">
                <a:solidFill>
                  <a:schemeClr val="bg2"/>
                </a:solidFill>
                <a:latin typeface="Calibri Regular" charset="0"/>
              </a:defRPr>
            </a:lvl1pPr>
          </a:lstStyle>
          <a:p>
            <a:fld id="{AF458780-3DEA-4093-8A6E-7C0E406A36AD}" type="slidenum">
              <a:rPr lang="nl-BE" smtClean="0">
                <a:solidFill>
                  <a:srgbClr val="2F444C"/>
                </a:solidFill>
              </a:rPr>
              <a:pPr/>
              <a:t>‹nr.›</a:t>
            </a:fld>
            <a:endParaRPr lang="nl-BE" dirty="0">
              <a:solidFill>
                <a:srgbClr val="2F444C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13834" y="613832"/>
            <a:ext cx="10962217" cy="0"/>
          </a:xfrm>
          <a:prstGeom prst="rect">
            <a:avLst/>
          </a:prstGeom>
          <a:gradFill>
            <a:gsLst>
              <a:gs pos="0">
                <a:srgbClr val="16AEE9"/>
              </a:gs>
              <a:gs pos="80000">
                <a:srgbClr val="49197F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40000" tIns="240000" rIns="240000" bIns="240000" rtlCol="0" anchor="ctr"/>
          <a:lstStyle/>
          <a:p>
            <a:pPr algn="ctr">
              <a:spcAft>
                <a:spcPts val="800"/>
              </a:spcAft>
            </a:pPr>
            <a:endParaRPr lang="en-US" sz="2400" dirty="0">
              <a:solidFill>
                <a:srgbClr val="FFFFFF"/>
              </a:solidFill>
              <a:latin typeface="Calibri Regular" charset="0"/>
              <a:cs typeface="Calibri Regular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9"/>
          <a:stretch/>
        </p:blipFill>
        <p:spPr>
          <a:xfrm>
            <a:off x="0" y="5801785"/>
            <a:ext cx="12192000" cy="10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876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hdr="0"/>
  <p:txStyles>
    <p:titleStyle>
      <a:lvl1pPr algn="l" defTabSz="1219170" rtl="0" eaLnBrk="1" latinLnBrk="0" hangingPunct="1">
        <a:spcBef>
          <a:spcPct val="0"/>
        </a:spcBef>
        <a:buNone/>
        <a:defRPr sz="3200" b="1" i="0" kern="1200">
          <a:solidFill>
            <a:schemeClr val="accent1"/>
          </a:solidFill>
          <a:latin typeface="Calibri Regular" charset="0"/>
          <a:ea typeface="+mj-ea"/>
          <a:cs typeface="Calibri Regular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0990" indent="-380990" algn="l" defTabSz="1219170" rtl="0" eaLnBrk="1" latinLnBrk="0" hangingPunct="1">
        <a:spcBef>
          <a:spcPct val="20000"/>
        </a:spcBef>
        <a:buClr>
          <a:schemeClr val="accent1"/>
        </a:buClr>
        <a:buFont typeface="Arial" charset="0"/>
        <a:buChar char="•"/>
        <a:defRPr sz="2667" b="0" i="0" kern="1200">
          <a:solidFill>
            <a:schemeClr val="bg1"/>
          </a:solidFill>
          <a:latin typeface="Calibri Regular" charset="0"/>
          <a:ea typeface="+mn-ea"/>
          <a:cs typeface="+mn-cs"/>
        </a:defRPr>
      </a:lvl1pPr>
      <a:lvl2pPr marL="742931" indent="-380990" algn="l" defTabSz="1219170" rtl="0" eaLnBrk="1" latinLnBrk="0" hangingPunct="1">
        <a:spcBef>
          <a:spcPct val="20000"/>
        </a:spcBef>
        <a:buClr>
          <a:schemeClr val="accent1"/>
        </a:buClr>
        <a:buFont typeface="Arial" charset="0"/>
        <a:buChar char="•"/>
        <a:defRPr sz="2667" b="0" i="0" kern="1200">
          <a:solidFill>
            <a:schemeClr val="bg1"/>
          </a:solidFill>
          <a:latin typeface="Calibri Regular" charset="0"/>
          <a:ea typeface="+mn-ea"/>
          <a:cs typeface="+mn-cs"/>
        </a:defRPr>
      </a:lvl2pPr>
      <a:lvl3pPr marL="1092173" indent="-380990" algn="l" defTabSz="1219170" rtl="0" eaLnBrk="1" latinLnBrk="0" hangingPunct="1">
        <a:spcBef>
          <a:spcPct val="20000"/>
        </a:spcBef>
        <a:buClr>
          <a:schemeClr val="accent1"/>
        </a:buClr>
        <a:buFont typeface="Arial" charset="0"/>
        <a:buChar char="•"/>
        <a:defRPr sz="2400" b="0" i="0" kern="1200">
          <a:solidFill>
            <a:schemeClr val="bg1"/>
          </a:solidFill>
          <a:latin typeface="Calibri Regular" charset="0"/>
          <a:ea typeface="+mn-ea"/>
          <a:cs typeface="+mn-cs"/>
        </a:defRPr>
      </a:lvl3pPr>
      <a:lvl4pPr marL="1456230" indent="-380990" algn="l" defTabSz="1219170" rtl="0" eaLnBrk="1" latinLnBrk="0" hangingPunct="1">
        <a:spcBef>
          <a:spcPct val="20000"/>
        </a:spcBef>
        <a:buClr>
          <a:schemeClr val="accent1"/>
        </a:buClr>
        <a:buFont typeface="Arial" charset="0"/>
        <a:buChar char="•"/>
        <a:defRPr sz="2133" b="0" i="0" kern="1200">
          <a:solidFill>
            <a:schemeClr val="bg1"/>
          </a:solidFill>
          <a:latin typeface="Calibri Regular" charset="0"/>
          <a:ea typeface="+mn-ea"/>
          <a:cs typeface="+mn-cs"/>
        </a:defRPr>
      </a:lvl4pPr>
      <a:lvl5pPr marL="166577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charset="0"/>
        <a:buChar char="•"/>
        <a:defRPr sz="1867" b="0" i="0" kern="1200">
          <a:solidFill>
            <a:schemeClr val="bg1"/>
          </a:solidFill>
          <a:latin typeface="Calibri Regular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59">
          <p15:clr>
            <a:srgbClr val="F26B43"/>
          </p15:clr>
        </p15:guide>
        <p15:guide id="2" pos="2880">
          <p15:clr>
            <a:srgbClr val="F26B43"/>
          </p15:clr>
        </p15:guide>
        <p15:guide id="3" pos="5501">
          <p15:clr>
            <a:srgbClr val="F26B43"/>
          </p15:clr>
        </p15:guide>
        <p15:guide id="4" pos="259">
          <p15:clr>
            <a:srgbClr val="F26B43"/>
          </p15:clr>
        </p15:guide>
        <p15:guide id="5" orient="horz" pos="1620">
          <p15:clr>
            <a:srgbClr val="F26B43"/>
          </p15:clr>
        </p15:guide>
        <p15:guide id="6" orient="horz" pos="2979">
          <p15:clr>
            <a:srgbClr val="F26B43"/>
          </p15:clr>
        </p15:guide>
        <p15:guide id="7" orient="horz" pos="2741">
          <p15:clr>
            <a:srgbClr val="F26B43"/>
          </p15:clr>
        </p15:guide>
        <p15:guide id="8" orient="horz" pos="65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218" y="548217"/>
            <a:ext cx="11095567" cy="83567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218" y="1384300"/>
            <a:ext cx="11095567" cy="4417485"/>
          </a:xfrm>
          <a:prstGeom prst="rect">
            <a:avLst/>
          </a:prstGeom>
        </p:spPr>
        <p:txBody>
          <a:bodyPr vert="horz" lIns="0" tIns="0" rIns="0" bIns="0" numCol="1" spcCol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48218" y="6305551"/>
            <a:ext cx="1235828" cy="9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bg2"/>
                </a:solidFill>
                <a:latin typeface="Calibri Regular" charset="0"/>
              </a:defRPr>
            </a:lvl1pPr>
          </a:lstStyle>
          <a:p>
            <a:fld id="{49FAF649-B5F8-4737-9EF7-7E637828C13F}" type="datetime3">
              <a:rPr lang="en-US" smtClean="0"/>
              <a:pPr/>
              <a:t>19 September 2016</a:t>
            </a:fld>
            <a:endParaRPr lang="nl-BE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4045" y="6305551"/>
            <a:ext cx="3839939" cy="9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r>
              <a:rPr lang="nl-BE" dirty="0">
                <a:latin typeface="Calibri Regular" charset="0"/>
              </a:rPr>
              <a:t>Sensitivity: Unrestricted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2258" y="6305551"/>
            <a:ext cx="624417" cy="9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 b="0" i="0">
                <a:solidFill>
                  <a:schemeClr val="bg2"/>
                </a:solidFill>
                <a:latin typeface="Calibri Regular" charset="0"/>
              </a:defRPr>
            </a:lvl1pPr>
          </a:lstStyle>
          <a:p>
            <a:fld id="{AF458780-3DEA-4093-8A6E-7C0E406A36AD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Rectangle 4"/>
          <p:cNvSpPr/>
          <p:nvPr userDrawn="1"/>
        </p:nvSpPr>
        <p:spPr>
          <a:xfrm>
            <a:off x="613834" y="613832"/>
            <a:ext cx="10962217" cy="0"/>
          </a:xfrm>
          <a:prstGeom prst="rect">
            <a:avLst/>
          </a:prstGeom>
          <a:gradFill>
            <a:gsLst>
              <a:gs pos="0">
                <a:srgbClr val="16AEE9"/>
              </a:gs>
              <a:gs pos="80000">
                <a:srgbClr val="49197F"/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40000" tIns="240000" rIns="240000" bIns="240000" rtlCol="0" anchor="ctr"/>
          <a:lstStyle/>
          <a:p>
            <a:pPr algn="ctr">
              <a:spcAft>
                <a:spcPts val="800"/>
              </a:spcAft>
            </a:pPr>
            <a:endParaRPr lang="en-US" sz="2400" b="0" i="0" dirty="0">
              <a:latin typeface="Calibri Regular" charset="0"/>
              <a:cs typeface="Calibri Regular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9"/>
          <a:stretch/>
        </p:blipFill>
        <p:spPr>
          <a:xfrm>
            <a:off x="0" y="5801785"/>
            <a:ext cx="12192000" cy="10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723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</p:sldLayoutIdLst>
  <p:hf hdr="0"/>
  <p:txStyles>
    <p:titleStyle>
      <a:lvl1pPr algn="l" defTabSz="1219170" rtl="0" eaLnBrk="1" latinLnBrk="0" hangingPunct="1">
        <a:spcBef>
          <a:spcPct val="0"/>
        </a:spcBef>
        <a:buNone/>
        <a:defRPr sz="4267" b="1" i="0" kern="1200">
          <a:solidFill>
            <a:schemeClr val="bg2"/>
          </a:solidFill>
          <a:latin typeface="Calibri Regular" charset="0"/>
          <a:ea typeface="+mj-ea"/>
          <a:cs typeface="Calibri Regular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0990" indent="-380990" algn="l" defTabSz="1219170" rtl="0" eaLnBrk="1" latinLnBrk="0" hangingPunct="1">
        <a:spcBef>
          <a:spcPct val="20000"/>
        </a:spcBef>
        <a:buClr>
          <a:schemeClr val="accent1"/>
        </a:buClr>
        <a:buFont typeface="Arial" charset="0"/>
        <a:buChar char="•"/>
        <a:defRPr sz="2667" b="0" i="0" kern="1200">
          <a:solidFill>
            <a:schemeClr val="bg1"/>
          </a:solidFill>
          <a:latin typeface="Calibri Regular" charset="0"/>
          <a:ea typeface="+mn-ea"/>
          <a:cs typeface="+mn-cs"/>
        </a:defRPr>
      </a:lvl1pPr>
      <a:lvl2pPr marL="742931" indent="-380990" algn="l" defTabSz="1219170" rtl="0" eaLnBrk="1" latinLnBrk="0" hangingPunct="1">
        <a:spcBef>
          <a:spcPct val="20000"/>
        </a:spcBef>
        <a:buClr>
          <a:schemeClr val="accent1"/>
        </a:buClr>
        <a:buFont typeface="Arial" charset="0"/>
        <a:buChar char="•"/>
        <a:defRPr sz="2667" b="0" i="0" kern="1200">
          <a:solidFill>
            <a:schemeClr val="bg1"/>
          </a:solidFill>
          <a:latin typeface="Calibri Regular" charset="0"/>
          <a:ea typeface="+mn-ea"/>
          <a:cs typeface="+mn-cs"/>
        </a:defRPr>
      </a:lvl2pPr>
      <a:lvl3pPr marL="1092173" indent="-380990" algn="l" defTabSz="1219170" rtl="0" eaLnBrk="1" latinLnBrk="0" hangingPunct="1">
        <a:spcBef>
          <a:spcPct val="20000"/>
        </a:spcBef>
        <a:buClr>
          <a:schemeClr val="accent1"/>
        </a:buClr>
        <a:buFont typeface="Arial" charset="0"/>
        <a:buChar char="•"/>
        <a:defRPr sz="2400" b="0" i="0" kern="1200">
          <a:solidFill>
            <a:schemeClr val="bg1"/>
          </a:solidFill>
          <a:latin typeface="Calibri Regular" charset="0"/>
          <a:ea typeface="+mn-ea"/>
          <a:cs typeface="+mn-cs"/>
        </a:defRPr>
      </a:lvl3pPr>
      <a:lvl4pPr marL="1456230" indent="-380990" algn="l" defTabSz="1219170" rtl="0" eaLnBrk="1" latinLnBrk="0" hangingPunct="1">
        <a:spcBef>
          <a:spcPct val="20000"/>
        </a:spcBef>
        <a:buClr>
          <a:schemeClr val="accent1"/>
        </a:buClr>
        <a:buFont typeface="Arial" charset="0"/>
        <a:buChar char="•"/>
        <a:defRPr sz="2133" b="0" i="0" kern="1200">
          <a:solidFill>
            <a:schemeClr val="bg1"/>
          </a:solidFill>
          <a:latin typeface="Calibri Regular" charset="0"/>
          <a:ea typeface="+mn-ea"/>
          <a:cs typeface="+mn-cs"/>
        </a:defRPr>
      </a:lvl4pPr>
      <a:lvl5pPr marL="166577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charset="0"/>
        <a:buChar char="•"/>
        <a:defRPr sz="1867" b="0" i="0" kern="1200">
          <a:solidFill>
            <a:schemeClr val="bg1"/>
          </a:solidFill>
          <a:latin typeface="Calibri Regular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59">
          <p15:clr>
            <a:srgbClr val="F26B43"/>
          </p15:clr>
        </p15:guide>
        <p15:guide id="2" pos="2880">
          <p15:clr>
            <a:srgbClr val="F26B43"/>
          </p15:clr>
        </p15:guide>
        <p15:guide id="3" pos="5501">
          <p15:clr>
            <a:srgbClr val="F26B43"/>
          </p15:clr>
        </p15:guide>
        <p15:guide id="4" pos="259">
          <p15:clr>
            <a:srgbClr val="F26B43"/>
          </p15:clr>
        </p15:guide>
        <p15:guide id="5" orient="horz" pos="1620">
          <p15:clr>
            <a:srgbClr val="F26B43"/>
          </p15:clr>
        </p15:guide>
        <p15:guide id="6" orient="horz" pos="2979">
          <p15:clr>
            <a:srgbClr val="F26B43"/>
          </p15:clr>
        </p15:guide>
        <p15:guide id="7" orient="horz" pos="2741">
          <p15:clr>
            <a:srgbClr val="F26B43"/>
          </p15:clr>
        </p15:guide>
        <p15:guide id="8" orient="horz" pos="6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Stephane.jacobs@be-mobile.com" TargetMode="Externa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be/url?sa=i&amp;rct=j&amp;q=&amp;esrc=s&amp;source=images&amp;cd=&amp;cad=rja&amp;uact=8&amp;ved=0ahUKEwiz-OfU9IvPAhULsBQKHYbgCz4QjRwIBw&amp;url=http://www.apple.com/be-nl/shop/buy-iphone/iphone6&amp;psig=AFQjCNF4SZJcWRYMJpP5dj-jeCYUPrnAdg&amp;ust=14738412487899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jp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koen.vandeputte@olympus-mobility.com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3632289" y="5300685"/>
            <a:ext cx="4542155" cy="136815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BE" sz="4000" b="1" kern="0" dirty="0">
                <a:solidFill>
                  <a:schemeClr val="tx2"/>
                </a:solidFill>
              </a:rPr>
              <a:t>M-ticket</a:t>
            </a:r>
          </a:p>
          <a:p>
            <a:r>
              <a:rPr lang="nl-BE" sz="3200" kern="0" dirty="0">
                <a:solidFill>
                  <a:schemeClr val="tx2"/>
                </a:solidFill>
              </a:rPr>
              <a:t>Persvoorstelling</a:t>
            </a:r>
          </a:p>
        </p:txBody>
      </p:sp>
      <p:sp>
        <p:nvSpPr>
          <p:cNvPr id="2" name="Rechthoek 1"/>
          <p:cNvSpPr/>
          <p:nvPr/>
        </p:nvSpPr>
        <p:spPr>
          <a:xfrm>
            <a:off x="9117496" y="0"/>
            <a:ext cx="3299791" cy="116619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 dirty="0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3513" cy="532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11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217" y="548217"/>
            <a:ext cx="11503716" cy="83567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Pionier</a:t>
            </a:r>
            <a:r>
              <a:rPr lang="en-US" dirty="0"/>
              <a:t> op het </a:t>
            </a:r>
            <a:r>
              <a:rPr lang="en-US" dirty="0" err="1"/>
              <a:t>vlak</a:t>
            </a:r>
            <a:r>
              <a:rPr lang="en-US" dirty="0"/>
              <a:t> van De </a:t>
            </a:r>
            <a:r>
              <a:rPr lang="en-US" dirty="0" err="1"/>
              <a:t>Lijn</a:t>
            </a:r>
            <a:r>
              <a:rPr lang="en-US" dirty="0"/>
              <a:t> </a:t>
            </a:r>
            <a:r>
              <a:rPr lang="en-US" dirty="0" err="1"/>
              <a:t>sms</a:t>
            </a:r>
            <a:r>
              <a:rPr lang="en-US" dirty="0"/>
              <a:t> tickets via </a:t>
            </a:r>
            <a:r>
              <a:rPr lang="en-US" dirty="0" err="1"/>
              <a:t>Proximus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166893" y="2204022"/>
            <a:ext cx="6476891" cy="2863985"/>
          </a:xfrm>
        </p:spPr>
        <p:txBody>
          <a:bodyPr/>
          <a:lstStyle/>
          <a:p>
            <a:pPr marL="457189" indent="-457189">
              <a:buFont typeface="Arial"/>
              <a:buChar char="•"/>
            </a:pPr>
            <a:r>
              <a:rPr lang="en-US" dirty="0" err="1"/>
              <a:t>Gebruikers</a:t>
            </a:r>
            <a:r>
              <a:rPr lang="en-US" dirty="0"/>
              <a:t> ‘community’ van 1 </a:t>
            </a:r>
            <a:r>
              <a:rPr lang="en-US" dirty="0" err="1"/>
              <a:t>miljoen</a:t>
            </a:r>
            <a:r>
              <a:rPr lang="en-US" dirty="0"/>
              <a:t> </a:t>
            </a:r>
            <a:r>
              <a:rPr lang="en-US" dirty="0" err="1"/>
              <a:t>Proximus</a:t>
            </a:r>
            <a:r>
              <a:rPr lang="en-US" dirty="0"/>
              <a:t> </a:t>
            </a:r>
            <a:r>
              <a:rPr lang="en-US" dirty="0" err="1"/>
              <a:t>reizigers</a:t>
            </a:r>
            <a:endParaRPr lang="en-US" dirty="0"/>
          </a:p>
          <a:p>
            <a:pPr marL="457189" indent="-457189">
              <a:buFont typeface="Arial"/>
              <a:buChar char="•"/>
            </a:pPr>
            <a:r>
              <a:rPr lang="en-US" dirty="0" err="1"/>
              <a:t>Vandaag</a:t>
            </a:r>
            <a:r>
              <a:rPr lang="en-US" dirty="0"/>
              <a:t>, </a:t>
            </a:r>
            <a:r>
              <a:rPr lang="en-US" dirty="0" err="1"/>
              <a:t>gemiddelde</a:t>
            </a:r>
            <a:r>
              <a:rPr lang="en-US" dirty="0"/>
              <a:t> van 10,000 </a:t>
            </a:r>
            <a:r>
              <a:rPr lang="en-US" dirty="0" err="1"/>
              <a:t>sms</a:t>
            </a:r>
            <a:r>
              <a:rPr lang="en-US" dirty="0"/>
              <a:t>-tickets per dag</a:t>
            </a:r>
          </a:p>
          <a:p>
            <a:pPr marL="457189" indent="-457189">
              <a:buFont typeface="Arial"/>
              <a:buChar char="•"/>
            </a:pPr>
            <a:r>
              <a:rPr lang="en-US" dirty="0" err="1"/>
              <a:t>Totaal</a:t>
            </a:r>
            <a:r>
              <a:rPr lang="en-US" dirty="0"/>
              <a:t> </a:t>
            </a:r>
            <a:r>
              <a:rPr lang="en-US" dirty="0" err="1"/>
              <a:t>aantal</a:t>
            </a:r>
            <a:r>
              <a:rPr lang="en-US" dirty="0"/>
              <a:t> </a:t>
            </a:r>
            <a:r>
              <a:rPr lang="en-US" dirty="0" err="1"/>
              <a:t>verkochte</a:t>
            </a:r>
            <a:r>
              <a:rPr lang="en-US" dirty="0"/>
              <a:t> </a:t>
            </a:r>
            <a:r>
              <a:rPr lang="en-US" dirty="0" err="1"/>
              <a:t>sms</a:t>
            </a:r>
            <a:r>
              <a:rPr lang="en-US" dirty="0"/>
              <a:t> </a:t>
            </a:r>
            <a:r>
              <a:rPr lang="en-US"/>
              <a:t>tickets bedraagt</a:t>
            </a:r>
            <a:r>
              <a:rPr lang="en-US" dirty="0"/>
              <a:t> 16 </a:t>
            </a:r>
            <a:r>
              <a:rPr lang="en-US" dirty="0" err="1"/>
              <a:t>miljoen</a:t>
            </a:r>
            <a:r>
              <a:rPr lang="en-US" dirty="0"/>
              <a:t> op 8 </a:t>
            </a:r>
            <a:r>
              <a:rPr lang="en-US" dirty="0" err="1"/>
              <a:t>jaar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69" y="1830655"/>
            <a:ext cx="3700692" cy="948303"/>
          </a:xfrm>
          <a:prstGeom prst="rect">
            <a:avLst/>
          </a:prstGeom>
        </p:spPr>
      </p:pic>
      <p:pic>
        <p:nvPicPr>
          <p:cNvPr id="9" name="Picture 8" descr="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79" y="2964402"/>
            <a:ext cx="2165192" cy="314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54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89498CA-1D70-413E-B3E1-4C090F1982BB}" type="datetime3">
              <a:rPr lang="en-US" sz="2400" kern="0">
                <a:solidFill>
                  <a:sysClr val="windowText" lastClr="000000"/>
                </a:solidFill>
              </a:rPr>
              <a:pPr defTabSz="1219170"/>
              <a:t>19 September 2016</a:t>
            </a:fld>
            <a:endParaRPr lang="nl-BE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nl-BE" sz="2400" kern="0">
                <a:solidFill>
                  <a:sysClr val="windowText" lastClr="000000"/>
                </a:solidFill>
              </a:rPr>
              <a:t>Sensitivity: Unrestricted</a:t>
            </a:r>
            <a:endParaRPr lang="nl-BE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F458780-3DEA-4093-8A6E-7C0E406A36AD}" type="slidenum">
              <a:rPr lang="nl-BE" sz="2400" kern="0">
                <a:solidFill>
                  <a:sysClr val="windowText" lastClr="000000"/>
                </a:solidFill>
              </a:rPr>
              <a:pPr defTabSz="1219170"/>
              <a:t>11</a:t>
            </a:fld>
            <a:endParaRPr lang="nl-BE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48218" y="405129"/>
            <a:ext cx="11095567" cy="835672"/>
          </a:xfrm>
        </p:spPr>
        <p:txBody>
          <a:bodyPr>
            <a:normAutofit/>
          </a:bodyPr>
          <a:lstStyle/>
          <a:p>
            <a:r>
              <a:rPr lang="en-US" sz="3867" dirty="0" err="1"/>
              <a:t>Pionier</a:t>
            </a:r>
            <a:r>
              <a:rPr lang="en-US" sz="3867" dirty="0"/>
              <a:t> </a:t>
            </a:r>
            <a:r>
              <a:rPr lang="en-US" sz="3867" dirty="0" err="1"/>
              <a:t>ook</a:t>
            </a:r>
            <a:r>
              <a:rPr lang="en-US" sz="3867" dirty="0"/>
              <a:t> op </a:t>
            </a:r>
            <a:r>
              <a:rPr lang="en-US" sz="3867" dirty="0" err="1"/>
              <a:t>andere</a:t>
            </a:r>
            <a:r>
              <a:rPr lang="en-US" sz="3867" dirty="0"/>
              <a:t> </a:t>
            </a:r>
            <a:r>
              <a:rPr lang="en-US" sz="3867" dirty="0" err="1"/>
              <a:t>mobiliteitsdomeinen</a:t>
            </a:r>
            <a:endParaRPr lang="en-US" sz="3867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1059" y="2003274"/>
            <a:ext cx="1856852" cy="3223495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620923" y="2008235"/>
            <a:ext cx="2264404" cy="3233255"/>
            <a:chOff x="3891889" y="1041400"/>
            <a:chExt cx="2490439" cy="3556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889" y="1041400"/>
              <a:ext cx="2048387" cy="355600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4225637" y="1477820"/>
              <a:ext cx="2156691" cy="2349500"/>
              <a:chOff x="3105055" y="990600"/>
              <a:chExt cx="3727545" cy="3644900"/>
            </a:xfrm>
          </p:grpSpPr>
          <p:pic>
            <p:nvPicPr>
              <p:cNvPr id="12" name="Picture 11" descr="IMG_2066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5055" y="990600"/>
                <a:ext cx="2049231" cy="3644900"/>
              </a:xfrm>
              <a:prstGeom prst="rect">
                <a:avLst/>
              </a:prstGeom>
            </p:spPr>
          </p:pic>
          <p:pic>
            <p:nvPicPr>
              <p:cNvPr id="13" name="Picture 12" descr="IMG_2068.PNG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60033" y="1003300"/>
                <a:ext cx="2070653" cy="1739900"/>
              </a:xfrm>
              <a:prstGeom prst="rect">
                <a:avLst/>
              </a:prstGeom>
            </p:spPr>
          </p:pic>
          <p:pic>
            <p:nvPicPr>
              <p:cNvPr id="14" name="Picture 13" descr="IMG_2070.PNG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75199" y="2728562"/>
                <a:ext cx="2057401" cy="1900550"/>
              </a:xfrm>
              <a:prstGeom prst="rect">
                <a:avLst/>
              </a:prstGeom>
            </p:spPr>
          </p:pic>
        </p:grp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8194" t="14141" r="29657" b="20989"/>
          <a:stretch/>
        </p:blipFill>
        <p:spPr>
          <a:xfrm>
            <a:off x="3149939" y="3724075"/>
            <a:ext cx="3396205" cy="2215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Afbeelding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0" t="6268" r="24529" b="5413"/>
          <a:stretch/>
        </p:blipFill>
        <p:spPr bwMode="auto">
          <a:xfrm>
            <a:off x="270107" y="3709767"/>
            <a:ext cx="2157747" cy="2228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 descr="IMG_2499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2" b="35582"/>
          <a:stretch/>
        </p:blipFill>
        <p:spPr>
          <a:xfrm>
            <a:off x="271260" y="1209246"/>
            <a:ext cx="3650592" cy="2059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10501731" y="2014561"/>
            <a:ext cx="1764973" cy="3199753"/>
            <a:chOff x="7487092" y="1179939"/>
            <a:chExt cx="1679998" cy="304569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87092" y="1179939"/>
              <a:ext cx="1679998" cy="3045699"/>
            </a:xfrm>
            <a:prstGeom prst="rect">
              <a:avLst/>
            </a:prstGeom>
          </p:spPr>
        </p:pic>
        <p:pic>
          <p:nvPicPr>
            <p:cNvPr id="24" name="Picture 23" descr="IMG_2178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386" y="1581728"/>
              <a:ext cx="1080000" cy="1978514"/>
            </a:xfrm>
            <a:prstGeom prst="rect">
              <a:avLst/>
            </a:prstGeom>
          </p:spPr>
        </p:pic>
      </p:grpSp>
      <p:pic>
        <p:nvPicPr>
          <p:cNvPr id="26" name="Afbeelding 247" descr="IMG_0082.JPG"/>
          <p:cNvPicPr>
            <a:picLocks noChangeAspect="1"/>
          </p:cNvPicPr>
          <p:nvPr/>
        </p:nvPicPr>
        <p:blipFill rotWithShape="1">
          <a:blip r:embed="rId10"/>
          <a:srcRect r="28126"/>
          <a:stretch/>
        </p:blipFill>
        <p:spPr>
          <a:xfrm>
            <a:off x="4133518" y="1210533"/>
            <a:ext cx="2390455" cy="2052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34970" y="4632190"/>
            <a:ext cx="1410643" cy="3282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219170"/>
            <a:r>
              <a:rPr lang="en-US" sz="2133" b="1" kern="0" dirty="0">
                <a:solidFill>
                  <a:sysClr val="windowText" lastClr="000000"/>
                </a:solidFill>
              </a:rPr>
              <a:t>Shop &amp; Go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2870" y="2656272"/>
            <a:ext cx="2200924" cy="3282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219170"/>
            <a:r>
              <a:rPr lang="en-US" sz="2133" b="1" kern="0" dirty="0" err="1">
                <a:solidFill>
                  <a:sysClr val="windowText" lastClr="000000"/>
                </a:solidFill>
              </a:rPr>
              <a:t>Parkeergeleiding</a:t>
            </a:r>
            <a:endParaRPr lang="en-US" sz="2133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12200" y="2718532"/>
            <a:ext cx="2263440" cy="3282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219170"/>
            <a:r>
              <a:rPr lang="en-US" sz="2133" b="1" kern="0" dirty="0" err="1">
                <a:solidFill>
                  <a:sysClr val="windowText" lastClr="000000"/>
                </a:solidFill>
              </a:rPr>
              <a:t>Elektrisch</a:t>
            </a:r>
            <a:r>
              <a:rPr lang="en-US" sz="2133" b="1" kern="0" dirty="0">
                <a:solidFill>
                  <a:sysClr val="windowText" lastClr="000000"/>
                </a:solidFill>
              </a:rPr>
              <a:t> </a:t>
            </a:r>
            <a:r>
              <a:rPr lang="en-US" sz="2133" b="1" kern="0" dirty="0" err="1">
                <a:solidFill>
                  <a:sysClr val="windowText" lastClr="000000"/>
                </a:solidFill>
              </a:rPr>
              <a:t>tanken</a:t>
            </a:r>
            <a:endParaRPr lang="en-US" sz="2133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9631" y="1392953"/>
            <a:ext cx="4187044" cy="3282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219170"/>
            <a:r>
              <a:rPr lang="en-US" sz="2133" b="1" kern="0" dirty="0" err="1">
                <a:solidFill>
                  <a:schemeClr val="bg1"/>
                </a:solidFill>
              </a:rPr>
              <a:t>Routeplanning</a:t>
            </a:r>
            <a:r>
              <a:rPr lang="en-US" sz="2133" b="1" kern="0" dirty="0">
                <a:solidFill>
                  <a:schemeClr val="bg1"/>
                </a:solidFill>
              </a:rPr>
              <a:t> en </a:t>
            </a:r>
            <a:r>
              <a:rPr lang="en-US" sz="2133" b="1" kern="0" dirty="0" err="1">
                <a:solidFill>
                  <a:schemeClr val="bg1"/>
                </a:solidFill>
              </a:rPr>
              <a:t>reisinformatie</a:t>
            </a:r>
            <a:endParaRPr lang="en-US" sz="2133" b="1" kern="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79395" y="5175075"/>
            <a:ext cx="2792431" cy="6564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/>
            <a:r>
              <a:rPr lang="en-US" sz="2133" b="1" kern="0" dirty="0">
                <a:solidFill>
                  <a:schemeClr val="bg1"/>
                </a:solidFill>
              </a:rPr>
              <a:t>E-</a:t>
            </a:r>
            <a:r>
              <a:rPr lang="en-US" sz="2133" b="1" kern="0" dirty="0" err="1">
                <a:solidFill>
                  <a:schemeClr val="bg1"/>
                </a:solidFill>
              </a:rPr>
              <a:t>loket</a:t>
            </a:r>
            <a:endParaRPr lang="en-US" sz="2133" b="1" kern="0" dirty="0">
              <a:solidFill>
                <a:schemeClr val="bg1"/>
              </a:solidFill>
            </a:endParaRPr>
          </a:p>
          <a:p>
            <a:pPr algn="ctr" defTabSz="1219170"/>
            <a:r>
              <a:rPr lang="en-US" sz="2133" b="1" kern="0" dirty="0" err="1">
                <a:solidFill>
                  <a:schemeClr val="bg1"/>
                </a:solidFill>
              </a:rPr>
              <a:t>parkeervergunningen</a:t>
            </a:r>
            <a:endParaRPr lang="en-US" sz="2133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75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Succes</a:t>
            </a:r>
            <a:r>
              <a:rPr lang="en-US" dirty="0"/>
              <a:t> </a:t>
            </a:r>
            <a:r>
              <a:rPr lang="en-US" dirty="0" err="1"/>
              <a:t>sms</a:t>
            </a:r>
            <a:r>
              <a:rPr lang="en-US" dirty="0"/>
              <a:t> ticket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133751" y="1682657"/>
          <a:ext cx="6857848" cy="4166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 descr="IMG_17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34" y="0"/>
            <a:ext cx="5143500" cy="68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59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Succesredenen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34" y="2509019"/>
            <a:ext cx="6348892" cy="2546032"/>
          </a:xfrm>
        </p:spPr>
        <p:txBody>
          <a:bodyPr/>
          <a:lstStyle/>
          <a:p>
            <a:pPr marL="457189" indent="-457189">
              <a:buFont typeface="Arial"/>
              <a:buChar char="•"/>
            </a:pPr>
            <a:r>
              <a:rPr lang="en-US" dirty="0"/>
              <a:t>Heel </a:t>
            </a:r>
            <a:r>
              <a:rPr lang="en-US" dirty="0" err="1"/>
              <a:t>eenvoudig</a:t>
            </a:r>
            <a:r>
              <a:rPr lang="en-US" dirty="0"/>
              <a:t> – </a:t>
            </a:r>
            <a:r>
              <a:rPr lang="en-US" dirty="0" err="1"/>
              <a:t>geeft</a:t>
            </a:r>
            <a:r>
              <a:rPr lang="en-US" dirty="0"/>
              <a:t> comfort</a:t>
            </a:r>
          </a:p>
          <a:p>
            <a:pPr marL="457189" indent="-457189">
              <a:buFont typeface="Arial"/>
              <a:buChar char="•"/>
            </a:pP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registratie</a:t>
            </a:r>
            <a:r>
              <a:rPr lang="en-US" dirty="0"/>
              <a:t> </a:t>
            </a:r>
            <a:r>
              <a:rPr lang="en-US" dirty="0" err="1"/>
              <a:t>vereist</a:t>
            </a:r>
            <a:endParaRPr lang="en-US" dirty="0"/>
          </a:p>
          <a:p>
            <a:pPr marL="457189" indent="-457189">
              <a:buFont typeface="Arial"/>
              <a:buChar char="•"/>
            </a:pPr>
            <a:r>
              <a:rPr lang="en-US" dirty="0" err="1"/>
              <a:t>Afwikkeling</a:t>
            </a:r>
            <a:r>
              <a:rPr lang="en-US" dirty="0"/>
              <a:t> via de </a:t>
            </a:r>
            <a:r>
              <a:rPr lang="en-US" dirty="0" err="1"/>
              <a:t>telecomfactuur</a:t>
            </a:r>
            <a:r>
              <a:rPr lang="en-US" dirty="0"/>
              <a:t> of pre-paid </a:t>
            </a:r>
            <a:r>
              <a:rPr lang="en-US" dirty="0" err="1"/>
              <a:t>simkaart</a:t>
            </a:r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endParaRPr lang="nl-BE" sz="2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 descr="IMG_17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861" y="0"/>
            <a:ext cx="5143500" cy="687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99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Pionier</a:t>
            </a:r>
            <a:r>
              <a:rPr lang="en-US" dirty="0"/>
              <a:t> m-ticket De </a:t>
            </a:r>
            <a:r>
              <a:rPr lang="en-US" dirty="0" err="1"/>
              <a:t>Lijn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218" y="1522271"/>
            <a:ext cx="6348892" cy="4417483"/>
          </a:xfrm>
        </p:spPr>
        <p:txBody>
          <a:bodyPr/>
          <a:lstStyle/>
          <a:p>
            <a:pPr marL="457189" indent="-457189">
              <a:buFont typeface="Arial"/>
              <a:buChar char="•"/>
            </a:pPr>
            <a:r>
              <a:rPr lang="en-US" dirty="0"/>
              <a:t>Be-Mobile </a:t>
            </a:r>
            <a:r>
              <a:rPr lang="en-US" dirty="0" err="1"/>
              <a:t>brengt</a:t>
            </a:r>
            <a:r>
              <a:rPr lang="en-US" dirty="0"/>
              <a:t> m-ticket via 4411 app</a:t>
            </a:r>
          </a:p>
          <a:p>
            <a:pPr marL="457189" indent="-457189">
              <a:buFont typeface="Arial"/>
              <a:buChar char="•"/>
            </a:pPr>
            <a:r>
              <a:rPr lang="en-US" dirty="0"/>
              <a:t>Reeds 125,000 4411 app </a:t>
            </a:r>
            <a:r>
              <a:rPr lang="en-US" dirty="0" err="1"/>
              <a:t>gebruikers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m-ticket </a:t>
            </a:r>
            <a:r>
              <a:rPr lang="en-US" dirty="0" err="1"/>
              <a:t>kopen</a:t>
            </a:r>
            <a:r>
              <a:rPr lang="en-US" dirty="0"/>
              <a:t> via app</a:t>
            </a:r>
            <a:endParaRPr lang="nl-NL" dirty="0"/>
          </a:p>
          <a:p>
            <a:pPr marL="457189" indent="-457189">
              <a:buFont typeface="Arial"/>
              <a:buChar char="•"/>
            </a:pPr>
            <a:r>
              <a:rPr lang="nl-NL" dirty="0"/>
              <a:t>Mobiel betalen om te parkeren, elektrisch te tanken en een openbaar vervoersticket in 1 </a:t>
            </a:r>
            <a:r>
              <a:rPr lang="nl-NL" dirty="0" err="1"/>
              <a:t>App</a:t>
            </a:r>
            <a:endParaRPr lang="nl-NL" dirty="0"/>
          </a:p>
          <a:p>
            <a:pPr marL="457189" indent="-457189">
              <a:buFont typeface="Arial"/>
              <a:buChar char="•"/>
            </a:pPr>
            <a:r>
              <a:rPr lang="en-US" dirty="0" err="1"/>
              <a:t>Afwikkeling</a:t>
            </a:r>
            <a:r>
              <a:rPr lang="en-US" dirty="0"/>
              <a:t> via </a:t>
            </a:r>
            <a:r>
              <a:rPr lang="en-US" dirty="0" err="1"/>
              <a:t>telecomfactuur</a:t>
            </a:r>
            <a:r>
              <a:rPr lang="en-US" dirty="0"/>
              <a:t>, </a:t>
            </a:r>
            <a:r>
              <a:rPr lang="en-US" dirty="0" err="1"/>
              <a:t>overschrijving</a:t>
            </a:r>
            <a:r>
              <a:rPr lang="en-US" dirty="0"/>
              <a:t> of </a:t>
            </a:r>
            <a:r>
              <a:rPr lang="en-US" dirty="0" err="1"/>
              <a:t>kredietkaart</a:t>
            </a:r>
            <a:endParaRPr lang="en-US" dirty="0"/>
          </a:p>
          <a:p>
            <a:pPr marL="457189" indent="-457189">
              <a:buFont typeface="Arial"/>
              <a:buChar char="•"/>
            </a:pPr>
            <a:r>
              <a:rPr lang="en-US" dirty="0" err="1"/>
              <a:t>Beschikbaar</a:t>
            </a:r>
            <a:r>
              <a:rPr lang="en-US" dirty="0"/>
              <a:t> in </a:t>
            </a:r>
            <a:r>
              <a:rPr lang="en-US" dirty="0" err="1"/>
              <a:t>alle</a:t>
            </a:r>
            <a:r>
              <a:rPr lang="en-US" dirty="0"/>
              <a:t> App stores</a:t>
            </a:r>
          </a:p>
          <a:p>
            <a:pPr marL="457189" indent="-457189">
              <a:buFont typeface="Arial"/>
              <a:buChar char="•"/>
            </a:pPr>
            <a:endParaRPr lang="en-US" dirty="0">
              <a:solidFill>
                <a:schemeClr val="accent3"/>
              </a:solidFill>
            </a:endParaRPr>
          </a:p>
          <a:p>
            <a:pPr marL="457189" indent="-457189">
              <a:buFont typeface="Arial"/>
              <a:buChar char="•"/>
            </a:pP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endParaRPr lang="nl-BE" sz="2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 descr="3553-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83" y="0"/>
            <a:ext cx="5016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76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Werking</a:t>
            </a:r>
            <a:r>
              <a:rPr lang="en-US" dirty="0"/>
              <a:t> m-ticket via 4411 app in 3 </a:t>
            </a:r>
            <a:r>
              <a:rPr lang="en-US" dirty="0" err="1"/>
              <a:t>stappen</a:t>
            </a:r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>
            <a:off x="1155108" y="2140906"/>
            <a:ext cx="1764973" cy="3199753"/>
            <a:chOff x="866331" y="1605679"/>
            <a:chExt cx="1323730" cy="2399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6331" y="1605679"/>
              <a:ext cx="1323730" cy="2399815"/>
            </a:xfrm>
            <a:prstGeom prst="rect">
              <a:avLst/>
            </a:prstGeom>
          </p:spPr>
        </p:pic>
        <p:pic>
          <p:nvPicPr>
            <p:cNvPr id="12" name="Picture 11" descr="IMG_324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005" y="1915968"/>
              <a:ext cx="900000" cy="16008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754170" y="1414074"/>
            <a:ext cx="493913" cy="505605"/>
            <a:chOff x="4401115" y="1781375"/>
            <a:chExt cx="370435" cy="379204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4401115" y="1781375"/>
              <a:ext cx="370435" cy="3792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240000" tIns="240000" rIns="240000" bIns="240000" rtlCol="0" anchor="ctr"/>
            <a:lstStyle/>
            <a:p>
              <a:pPr algn="ctr" defTabSz="1219170">
                <a:spcAft>
                  <a:spcPts val="800"/>
                </a:spcAft>
              </a:pPr>
              <a:endParaRPr lang="en-US" sz="2400" kern="0" dirty="0">
                <a:solidFill>
                  <a:sysClr val="windowText" lastClr="000000"/>
                </a:solidFill>
                <a:cs typeface="Proximu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15774" y="1816650"/>
              <a:ext cx="143069" cy="3078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219170"/>
              <a:r>
                <a:rPr lang="en-US" sz="2667" b="1" kern="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17817" y="5223748"/>
            <a:ext cx="2433358" cy="6564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/>
            <a:r>
              <a:rPr lang="en-US" sz="2133" kern="0" dirty="0">
                <a:solidFill>
                  <a:schemeClr val="bg1"/>
                </a:solidFill>
              </a:rPr>
              <a:t>Download 4411 app</a:t>
            </a:r>
          </a:p>
          <a:p>
            <a:pPr algn="ctr" defTabSz="1219170"/>
            <a:r>
              <a:rPr lang="en-US" sz="2133" kern="0" dirty="0">
                <a:solidFill>
                  <a:schemeClr val="bg1"/>
                </a:solidFill>
              </a:rPr>
              <a:t>van de ‘</a:t>
            </a:r>
            <a:r>
              <a:rPr lang="en-US" sz="2133" kern="0" dirty="0" err="1">
                <a:solidFill>
                  <a:schemeClr val="bg1"/>
                </a:solidFill>
              </a:rPr>
              <a:t>appstore</a:t>
            </a:r>
            <a:r>
              <a:rPr lang="en-US" sz="2133" kern="0" dirty="0">
                <a:solidFill>
                  <a:schemeClr val="bg1"/>
                </a:solidFill>
              </a:rPr>
              <a:t>’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648633" y="1417383"/>
            <a:ext cx="493913" cy="505605"/>
            <a:chOff x="4401115" y="1781375"/>
            <a:chExt cx="370435" cy="379204"/>
          </a:xfrm>
        </p:grpSpPr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4401115" y="1781375"/>
              <a:ext cx="370435" cy="3792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240000" tIns="240000" rIns="240000" bIns="240000" rtlCol="0" anchor="ctr"/>
            <a:lstStyle/>
            <a:p>
              <a:pPr algn="ctr" defTabSz="1219170">
                <a:spcAft>
                  <a:spcPts val="800"/>
                </a:spcAft>
              </a:pPr>
              <a:endParaRPr lang="en-US" sz="2400" kern="0" dirty="0">
                <a:solidFill>
                  <a:sysClr val="windowText" lastClr="000000"/>
                </a:solidFill>
                <a:cs typeface="Proximu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15774" y="1816650"/>
              <a:ext cx="143069" cy="3078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219170"/>
              <a:r>
                <a:rPr lang="en-US" sz="2667" b="1" kern="0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478058" y="5227057"/>
            <a:ext cx="3101810" cy="6564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/>
            <a:r>
              <a:rPr lang="en-US" sz="2133" kern="0" dirty="0" err="1">
                <a:solidFill>
                  <a:schemeClr val="bg1"/>
                </a:solidFill>
              </a:rPr>
              <a:t>Stuur</a:t>
            </a:r>
            <a:r>
              <a:rPr lang="en-US" sz="2133" kern="0" dirty="0">
                <a:solidFill>
                  <a:schemeClr val="bg1"/>
                </a:solidFill>
              </a:rPr>
              <a:t> </a:t>
            </a:r>
            <a:r>
              <a:rPr lang="en-US" sz="2133" kern="0" dirty="0" err="1">
                <a:solidFill>
                  <a:schemeClr val="bg1"/>
                </a:solidFill>
              </a:rPr>
              <a:t>sms</a:t>
            </a:r>
            <a:r>
              <a:rPr lang="en-US" sz="2133" kern="0" dirty="0">
                <a:solidFill>
                  <a:schemeClr val="bg1"/>
                </a:solidFill>
              </a:rPr>
              <a:t> met ‘PASS’</a:t>
            </a:r>
          </a:p>
          <a:p>
            <a:pPr algn="ctr" defTabSz="1219170"/>
            <a:r>
              <a:rPr lang="en-US" sz="2133" kern="0" dirty="0" err="1">
                <a:solidFill>
                  <a:schemeClr val="bg1"/>
                </a:solidFill>
              </a:rPr>
              <a:t>naar</a:t>
            </a:r>
            <a:r>
              <a:rPr lang="en-US" sz="2133" kern="0" dirty="0">
                <a:solidFill>
                  <a:schemeClr val="bg1"/>
                </a:solidFill>
              </a:rPr>
              <a:t> 4411 </a:t>
            </a:r>
            <a:r>
              <a:rPr lang="en-US" sz="2133" kern="0" dirty="0" err="1">
                <a:solidFill>
                  <a:schemeClr val="bg1"/>
                </a:solidFill>
              </a:rPr>
              <a:t>voor</a:t>
            </a:r>
            <a:r>
              <a:rPr lang="en-US" sz="2133" kern="0" dirty="0">
                <a:solidFill>
                  <a:schemeClr val="bg1"/>
                </a:solidFill>
              </a:rPr>
              <a:t> </a:t>
            </a:r>
            <a:r>
              <a:rPr lang="en-US" sz="2133" kern="0" dirty="0" err="1">
                <a:solidFill>
                  <a:schemeClr val="bg1"/>
                </a:solidFill>
              </a:rPr>
              <a:t>paswoord</a:t>
            </a:r>
            <a:endParaRPr lang="en-US" sz="2133" kern="0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049571" y="2144216"/>
            <a:ext cx="1764973" cy="3199753"/>
            <a:chOff x="3248698" y="1791041"/>
            <a:chExt cx="1323730" cy="239981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8698" y="1791041"/>
              <a:ext cx="1323730" cy="2399815"/>
            </a:xfrm>
            <a:prstGeom prst="rect">
              <a:avLst/>
            </a:prstGeom>
          </p:spPr>
        </p:pic>
        <p:pic>
          <p:nvPicPr>
            <p:cNvPr id="23" name="Picture 22" descr="IMG_3246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671" y="2092960"/>
              <a:ext cx="910795" cy="16200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9753273" y="1390290"/>
            <a:ext cx="493913" cy="505605"/>
            <a:chOff x="4401115" y="1781375"/>
            <a:chExt cx="370435" cy="379204"/>
          </a:xfrm>
        </p:grpSpPr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4401115" y="1781375"/>
              <a:ext cx="370435" cy="3792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240000" tIns="240000" rIns="240000" bIns="240000" rtlCol="0" anchor="ctr"/>
            <a:lstStyle/>
            <a:p>
              <a:pPr algn="ctr" defTabSz="1219170">
                <a:spcAft>
                  <a:spcPts val="800"/>
                </a:spcAft>
              </a:pPr>
              <a:endParaRPr lang="en-US" sz="2400" kern="0" dirty="0">
                <a:solidFill>
                  <a:sysClr val="windowText" lastClr="000000"/>
                </a:solidFill>
                <a:cs typeface="Proximu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15774" y="1816650"/>
              <a:ext cx="143069" cy="3078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219170"/>
              <a:r>
                <a:rPr lang="en-US" sz="2667" b="1" kern="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220423" y="5199964"/>
            <a:ext cx="3826367" cy="6564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/>
            <a:r>
              <a:rPr lang="en-US" sz="2133" kern="0" dirty="0">
                <a:solidFill>
                  <a:schemeClr val="bg1"/>
                </a:solidFill>
              </a:rPr>
              <a:t>Login: is 32+GSM </a:t>
            </a:r>
            <a:r>
              <a:rPr lang="en-US" sz="2133" kern="0" dirty="0" err="1">
                <a:solidFill>
                  <a:schemeClr val="bg1"/>
                </a:solidFill>
              </a:rPr>
              <a:t>nummer</a:t>
            </a:r>
            <a:endParaRPr lang="en-US" sz="2133" kern="0" dirty="0">
              <a:solidFill>
                <a:schemeClr val="bg1"/>
              </a:solidFill>
            </a:endParaRPr>
          </a:p>
          <a:p>
            <a:pPr algn="ctr" defTabSz="1219170"/>
            <a:r>
              <a:rPr lang="en-US" sz="2133" kern="0" dirty="0" err="1">
                <a:solidFill>
                  <a:schemeClr val="bg1"/>
                </a:solidFill>
              </a:rPr>
              <a:t>Paswoord</a:t>
            </a:r>
            <a:r>
              <a:rPr lang="en-US" sz="2133" kern="0" dirty="0">
                <a:solidFill>
                  <a:schemeClr val="bg1"/>
                </a:solidFill>
              </a:rPr>
              <a:t>: is </a:t>
            </a:r>
            <a:r>
              <a:rPr lang="en-US" sz="2133" kern="0" dirty="0" err="1">
                <a:solidFill>
                  <a:schemeClr val="bg1"/>
                </a:solidFill>
              </a:rPr>
              <a:t>verstuurd</a:t>
            </a:r>
            <a:r>
              <a:rPr lang="en-US" sz="2133" kern="0" dirty="0">
                <a:solidFill>
                  <a:schemeClr val="bg1"/>
                </a:solidFill>
              </a:rPr>
              <a:t> per </a:t>
            </a:r>
            <a:r>
              <a:rPr lang="en-US" sz="2133" kern="0" dirty="0" err="1">
                <a:solidFill>
                  <a:schemeClr val="bg1"/>
                </a:solidFill>
              </a:rPr>
              <a:t>sms</a:t>
            </a:r>
            <a:endParaRPr lang="en-US" sz="2133" kern="0" dirty="0">
              <a:solidFill>
                <a:schemeClr val="bg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9154211" y="2117122"/>
            <a:ext cx="1764973" cy="3199753"/>
            <a:chOff x="6865658" y="1587841"/>
            <a:chExt cx="1323730" cy="239981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65658" y="1587841"/>
              <a:ext cx="1323730" cy="2399815"/>
            </a:xfrm>
            <a:prstGeom prst="rect">
              <a:avLst/>
            </a:prstGeom>
          </p:spPr>
        </p:pic>
        <p:pic>
          <p:nvPicPr>
            <p:cNvPr id="24" name="Picture 23" descr="IMG_3248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5027" y="1869440"/>
              <a:ext cx="910795" cy="16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2993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8712149" y="5803547"/>
            <a:ext cx="3479852" cy="10014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40000" tIns="240000" rIns="240000" bIns="240000" rtlCol="0" anchor="ctr"/>
          <a:lstStyle/>
          <a:p>
            <a:pPr algn="ctr" defTabSz="1219170">
              <a:spcAft>
                <a:spcPts val="800"/>
              </a:spcAft>
            </a:pPr>
            <a:endParaRPr lang="nl-NL" sz="2400" kern="0" dirty="0">
              <a:solidFill>
                <a:sysClr val="windowText" lastClr="000000"/>
              </a:solidFill>
              <a:cs typeface="Proximu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Aankoop</a:t>
            </a:r>
            <a:r>
              <a:rPr lang="en-US" dirty="0"/>
              <a:t> m-ticket via 4411 app in 3 </a:t>
            </a:r>
            <a:r>
              <a:rPr lang="en-US" dirty="0" err="1"/>
              <a:t>stappen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108" y="2140906"/>
            <a:ext cx="1764973" cy="319975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54170" y="1414074"/>
            <a:ext cx="493913" cy="505605"/>
            <a:chOff x="4401115" y="1781375"/>
            <a:chExt cx="370435" cy="379204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4401115" y="1781375"/>
              <a:ext cx="370435" cy="3792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240000" tIns="240000" rIns="240000" bIns="240000" rtlCol="0" anchor="ctr"/>
            <a:lstStyle/>
            <a:p>
              <a:pPr algn="ctr" defTabSz="1219170">
                <a:spcAft>
                  <a:spcPts val="800"/>
                </a:spcAft>
              </a:pPr>
              <a:endParaRPr lang="en-US" sz="2400" kern="0" dirty="0">
                <a:solidFill>
                  <a:sysClr val="windowText" lastClr="000000"/>
                </a:solidFill>
                <a:cs typeface="Proximu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15774" y="1816650"/>
              <a:ext cx="143069" cy="3078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219170"/>
              <a:r>
                <a:rPr lang="en-US" sz="2667" b="1" kern="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87550" y="5223748"/>
            <a:ext cx="2293897" cy="6564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/>
            <a:r>
              <a:rPr lang="en-US" sz="2133" kern="0" dirty="0" err="1">
                <a:solidFill>
                  <a:schemeClr val="bg1"/>
                </a:solidFill>
              </a:rPr>
              <a:t>Druk</a:t>
            </a:r>
            <a:r>
              <a:rPr lang="en-US" sz="2133" kern="0" dirty="0">
                <a:solidFill>
                  <a:schemeClr val="bg1"/>
                </a:solidFill>
              </a:rPr>
              <a:t> op knop </a:t>
            </a:r>
            <a:r>
              <a:rPr lang="en-US" sz="2133" kern="0" dirty="0" err="1">
                <a:solidFill>
                  <a:schemeClr val="bg1"/>
                </a:solidFill>
              </a:rPr>
              <a:t>koop</a:t>
            </a:r>
            <a:endParaRPr lang="en-US" sz="2133" kern="0" dirty="0">
              <a:solidFill>
                <a:schemeClr val="bg1"/>
              </a:solidFill>
            </a:endParaRPr>
          </a:p>
          <a:p>
            <a:pPr algn="ctr" defTabSz="1219170"/>
            <a:r>
              <a:rPr lang="en-US" sz="2133" kern="0" dirty="0">
                <a:solidFill>
                  <a:schemeClr val="bg1"/>
                </a:solidFill>
              </a:rPr>
              <a:t>ticket in 4411 app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648633" y="1417383"/>
            <a:ext cx="493913" cy="505605"/>
            <a:chOff x="4401115" y="1781375"/>
            <a:chExt cx="370435" cy="379204"/>
          </a:xfrm>
        </p:grpSpPr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4401115" y="1781375"/>
              <a:ext cx="370435" cy="3792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240000" tIns="240000" rIns="240000" bIns="240000" rtlCol="0" anchor="ctr"/>
            <a:lstStyle/>
            <a:p>
              <a:pPr algn="ctr" defTabSz="1219170">
                <a:spcAft>
                  <a:spcPts val="800"/>
                </a:spcAft>
              </a:pPr>
              <a:endParaRPr lang="en-US" sz="2400" kern="0" dirty="0">
                <a:solidFill>
                  <a:sysClr val="windowText" lastClr="000000"/>
                </a:solidFill>
                <a:cs typeface="Proximu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15774" y="1816650"/>
              <a:ext cx="143069" cy="3078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219170"/>
              <a:r>
                <a:rPr lang="en-US" sz="2667" b="1" kern="0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311351" y="5227058"/>
            <a:ext cx="3435235" cy="9846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/>
            <a:r>
              <a:rPr lang="en-US" sz="2133" kern="0" dirty="0" err="1">
                <a:solidFill>
                  <a:schemeClr val="bg1"/>
                </a:solidFill>
              </a:rPr>
              <a:t>Accepteer</a:t>
            </a:r>
            <a:r>
              <a:rPr lang="en-US" sz="2133" kern="0" dirty="0">
                <a:solidFill>
                  <a:schemeClr val="bg1"/>
                </a:solidFill>
              </a:rPr>
              <a:t> </a:t>
            </a:r>
            <a:r>
              <a:rPr lang="en-US" sz="2133" kern="0" dirty="0" err="1">
                <a:solidFill>
                  <a:schemeClr val="bg1"/>
                </a:solidFill>
              </a:rPr>
              <a:t>éénmalig</a:t>
            </a:r>
            <a:endParaRPr lang="en-US" sz="2133" kern="0" dirty="0">
              <a:solidFill>
                <a:schemeClr val="bg1"/>
              </a:solidFill>
            </a:endParaRPr>
          </a:p>
          <a:p>
            <a:pPr algn="ctr" defTabSz="1219170"/>
            <a:r>
              <a:rPr lang="en-US" sz="2133" kern="0" dirty="0" err="1">
                <a:solidFill>
                  <a:schemeClr val="bg1"/>
                </a:solidFill>
              </a:rPr>
              <a:t>gebruikersvoorwaarden</a:t>
            </a:r>
            <a:endParaRPr lang="en-US" sz="2133" kern="0" dirty="0">
              <a:solidFill>
                <a:schemeClr val="bg1"/>
              </a:solidFill>
            </a:endParaRPr>
          </a:p>
          <a:p>
            <a:pPr algn="ctr" defTabSz="1219170"/>
            <a:r>
              <a:rPr lang="en-US" sz="2133" kern="0" dirty="0" err="1">
                <a:solidFill>
                  <a:schemeClr val="bg1"/>
                </a:solidFill>
              </a:rPr>
              <a:t>druk</a:t>
            </a:r>
            <a:r>
              <a:rPr lang="en-US" sz="2133" kern="0" dirty="0">
                <a:solidFill>
                  <a:schemeClr val="bg1"/>
                </a:solidFill>
              </a:rPr>
              <a:t> </a:t>
            </a:r>
            <a:r>
              <a:rPr lang="en-US" sz="2133" kern="0" dirty="0" err="1">
                <a:solidFill>
                  <a:schemeClr val="bg1"/>
                </a:solidFill>
              </a:rPr>
              <a:t>vervolgens</a:t>
            </a:r>
            <a:r>
              <a:rPr lang="en-US" sz="2133" kern="0" dirty="0">
                <a:solidFill>
                  <a:schemeClr val="bg1"/>
                </a:solidFill>
              </a:rPr>
              <a:t> op </a:t>
            </a:r>
            <a:r>
              <a:rPr lang="en-US" sz="2133" kern="0" dirty="0" err="1">
                <a:solidFill>
                  <a:schemeClr val="bg1"/>
                </a:solidFill>
              </a:rPr>
              <a:t>aankoop</a:t>
            </a:r>
            <a:endParaRPr lang="en-US" sz="2133" kern="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571" y="2144216"/>
            <a:ext cx="1764973" cy="319975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753273" y="1390290"/>
            <a:ext cx="493913" cy="505605"/>
            <a:chOff x="4401115" y="1781375"/>
            <a:chExt cx="370435" cy="379204"/>
          </a:xfrm>
        </p:grpSpPr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4401115" y="1781375"/>
              <a:ext cx="370435" cy="3792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lIns="240000" tIns="240000" rIns="240000" bIns="240000" rtlCol="0" anchor="ctr"/>
            <a:lstStyle/>
            <a:p>
              <a:pPr algn="ctr" defTabSz="1219170">
                <a:spcAft>
                  <a:spcPts val="800"/>
                </a:spcAft>
              </a:pPr>
              <a:endParaRPr lang="en-US" sz="2400" kern="0" dirty="0">
                <a:solidFill>
                  <a:sysClr val="windowText" lastClr="000000"/>
                </a:solidFill>
                <a:cs typeface="Proximu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15774" y="1816650"/>
              <a:ext cx="143069" cy="3078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219170"/>
              <a:r>
                <a:rPr lang="en-US" sz="2667" b="1" kern="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211" y="2117122"/>
            <a:ext cx="1764973" cy="3199753"/>
          </a:xfrm>
          <a:prstGeom prst="rect">
            <a:avLst/>
          </a:prstGeom>
        </p:spPr>
      </p:pic>
      <p:pic>
        <p:nvPicPr>
          <p:cNvPr id="3" name="Picture 2" descr="5. De Lijn full tick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749" y="2533227"/>
            <a:ext cx="1199999" cy="2133331"/>
          </a:xfrm>
          <a:prstGeom prst="rect">
            <a:avLst/>
          </a:prstGeom>
        </p:spPr>
      </p:pic>
      <p:pic>
        <p:nvPicPr>
          <p:cNvPr id="7" name="Picture 6" descr="7 UK Start De Lij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09" y="2560320"/>
            <a:ext cx="1199999" cy="213333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696524" y="5199965"/>
            <a:ext cx="2874185" cy="16411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/>
            <a:r>
              <a:rPr lang="en-US" sz="2133" kern="0" dirty="0">
                <a:solidFill>
                  <a:schemeClr val="bg1"/>
                </a:solidFill>
              </a:rPr>
              <a:t>M-ticket </a:t>
            </a:r>
            <a:r>
              <a:rPr lang="en-US" sz="2133" kern="0" dirty="0" err="1">
                <a:solidFill>
                  <a:schemeClr val="bg1"/>
                </a:solidFill>
              </a:rPr>
              <a:t>verschijnt</a:t>
            </a:r>
            <a:r>
              <a:rPr lang="en-US" sz="2133" kern="0" dirty="0">
                <a:solidFill>
                  <a:schemeClr val="bg1"/>
                </a:solidFill>
              </a:rPr>
              <a:t> </a:t>
            </a:r>
            <a:r>
              <a:rPr lang="en-US" sz="2133" kern="0" dirty="0" err="1">
                <a:solidFill>
                  <a:schemeClr val="bg1"/>
                </a:solidFill>
              </a:rPr>
              <a:t>voor</a:t>
            </a:r>
            <a:endParaRPr lang="en-US" sz="2133" kern="0" dirty="0">
              <a:solidFill>
                <a:schemeClr val="bg1"/>
              </a:solidFill>
            </a:endParaRPr>
          </a:p>
          <a:p>
            <a:pPr algn="ctr" defTabSz="1219170"/>
            <a:r>
              <a:rPr lang="en-US" sz="2133" kern="0" dirty="0">
                <a:solidFill>
                  <a:schemeClr val="bg1"/>
                </a:solidFill>
              </a:rPr>
              <a:t>1 </a:t>
            </a:r>
            <a:r>
              <a:rPr lang="en-US" sz="2133" kern="0" dirty="0" err="1">
                <a:solidFill>
                  <a:schemeClr val="bg1"/>
                </a:solidFill>
              </a:rPr>
              <a:t>uur</a:t>
            </a:r>
            <a:r>
              <a:rPr lang="en-US" sz="2133" kern="0" dirty="0">
                <a:solidFill>
                  <a:schemeClr val="bg1"/>
                </a:solidFill>
              </a:rPr>
              <a:t> </a:t>
            </a:r>
            <a:r>
              <a:rPr lang="en-US" sz="2133" kern="0" dirty="0" err="1">
                <a:solidFill>
                  <a:schemeClr val="bg1"/>
                </a:solidFill>
              </a:rPr>
              <a:t>geldigheid</a:t>
            </a:r>
            <a:r>
              <a:rPr lang="en-US" sz="2133" kern="0" dirty="0">
                <a:solidFill>
                  <a:schemeClr val="bg1"/>
                </a:solidFill>
              </a:rPr>
              <a:t> </a:t>
            </a:r>
            <a:r>
              <a:rPr lang="en-US" sz="2133" kern="0" dirty="0" err="1">
                <a:solidFill>
                  <a:schemeClr val="bg1"/>
                </a:solidFill>
              </a:rPr>
              <a:t>en</a:t>
            </a:r>
            <a:endParaRPr lang="en-US" sz="2133" kern="0" dirty="0">
              <a:solidFill>
                <a:schemeClr val="bg1"/>
              </a:solidFill>
            </a:endParaRPr>
          </a:p>
          <a:p>
            <a:pPr algn="ctr" defTabSz="1219170"/>
            <a:r>
              <a:rPr lang="en-US" sz="2133" kern="0" dirty="0" err="1">
                <a:solidFill>
                  <a:schemeClr val="bg1"/>
                </a:solidFill>
              </a:rPr>
              <a:t>wisselt</a:t>
            </a:r>
            <a:r>
              <a:rPr lang="en-US" sz="2133" kern="0" dirty="0">
                <a:solidFill>
                  <a:schemeClr val="bg1"/>
                </a:solidFill>
              </a:rPr>
              <a:t> van </a:t>
            </a:r>
            <a:r>
              <a:rPr lang="en-US" sz="2133" kern="0" dirty="0" err="1">
                <a:solidFill>
                  <a:schemeClr val="bg1"/>
                </a:solidFill>
              </a:rPr>
              <a:t>kleuren</a:t>
            </a:r>
            <a:r>
              <a:rPr lang="en-US" sz="2133" kern="0" dirty="0">
                <a:solidFill>
                  <a:schemeClr val="bg1"/>
                </a:solidFill>
              </a:rPr>
              <a:t> </a:t>
            </a:r>
          </a:p>
          <a:p>
            <a:pPr algn="ctr" defTabSz="1219170"/>
            <a:r>
              <a:rPr lang="en-US" sz="2133" kern="0" dirty="0" err="1">
                <a:solidFill>
                  <a:schemeClr val="bg1"/>
                </a:solidFill>
              </a:rPr>
              <a:t>tijdens</a:t>
            </a:r>
            <a:r>
              <a:rPr lang="en-US" sz="2133" kern="0" dirty="0">
                <a:solidFill>
                  <a:schemeClr val="bg1"/>
                </a:solidFill>
              </a:rPr>
              <a:t> </a:t>
            </a:r>
            <a:r>
              <a:rPr lang="en-US" sz="2133" kern="0" dirty="0" err="1">
                <a:solidFill>
                  <a:schemeClr val="bg1"/>
                </a:solidFill>
              </a:rPr>
              <a:t>geldigheidsduur</a:t>
            </a:r>
            <a:r>
              <a:rPr lang="en-US" sz="2133" kern="0" dirty="0">
                <a:solidFill>
                  <a:schemeClr val="bg1"/>
                </a:solidFill>
              </a:rPr>
              <a:t> </a:t>
            </a:r>
          </a:p>
          <a:p>
            <a:pPr algn="ctr" defTabSz="1219170"/>
            <a:r>
              <a:rPr lang="en-US" sz="2133" kern="0" dirty="0" err="1">
                <a:solidFill>
                  <a:schemeClr val="bg1"/>
                </a:solidFill>
              </a:rPr>
              <a:t>tegen</a:t>
            </a:r>
            <a:r>
              <a:rPr lang="en-US" sz="2133" kern="0" dirty="0">
                <a:solidFill>
                  <a:schemeClr val="bg1"/>
                </a:solidFill>
              </a:rPr>
              <a:t> </a:t>
            </a:r>
            <a:r>
              <a:rPr lang="en-US" sz="2133" kern="0" dirty="0" err="1">
                <a:solidFill>
                  <a:schemeClr val="bg1"/>
                </a:solidFill>
              </a:rPr>
              <a:t>fraude</a:t>
            </a:r>
            <a:endParaRPr lang="en-US" sz="2133" kern="0" dirty="0">
              <a:solidFill>
                <a:schemeClr val="bg1"/>
              </a:solidFill>
            </a:endParaRPr>
          </a:p>
        </p:txBody>
      </p:sp>
      <p:pic>
        <p:nvPicPr>
          <p:cNvPr id="8" name="Picture 7" descr="1 UK. 4411 Star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16" y="2546773"/>
            <a:ext cx="1196160" cy="207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30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89498CA-1D70-413E-B3E1-4C090F1982BB}" type="datetime3">
              <a:rPr lang="en-US" sz="2400" kern="0">
                <a:solidFill>
                  <a:sysClr val="windowText" lastClr="000000"/>
                </a:solidFill>
              </a:rPr>
              <a:pPr defTabSz="1219170"/>
              <a:t>19 September 2016</a:t>
            </a:fld>
            <a:endParaRPr lang="nl-BE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nl-BE" sz="2400" kern="0">
                <a:solidFill>
                  <a:sysClr val="windowText" lastClr="000000"/>
                </a:solidFill>
              </a:rPr>
              <a:t>Sensitivity: Unrestricted</a:t>
            </a:r>
            <a:endParaRPr lang="nl-BE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F458780-3DEA-4093-8A6E-7C0E406A36AD}" type="slidenum">
              <a:rPr lang="nl-BE" sz="2400" kern="0">
                <a:solidFill>
                  <a:sysClr val="windowText" lastClr="000000"/>
                </a:solidFill>
              </a:rPr>
              <a:pPr defTabSz="1219170"/>
              <a:t>17</a:t>
            </a:fld>
            <a:endParaRPr lang="nl-BE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48218" y="405129"/>
            <a:ext cx="11095567" cy="835672"/>
          </a:xfrm>
        </p:spPr>
        <p:txBody>
          <a:bodyPr>
            <a:normAutofit/>
          </a:bodyPr>
          <a:lstStyle/>
          <a:p>
            <a:r>
              <a:rPr lang="en-US" sz="3867" dirty="0" err="1"/>
              <a:t>Mobiel</a:t>
            </a:r>
            <a:r>
              <a:rPr lang="en-US" sz="3867" dirty="0"/>
              <a:t> </a:t>
            </a:r>
            <a:r>
              <a:rPr lang="en-US" sz="3867" dirty="0" err="1"/>
              <a:t>betalen</a:t>
            </a:r>
            <a:r>
              <a:rPr lang="en-US" sz="3867" dirty="0"/>
              <a:t> </a:t>
            </a:r>
            <a:r>
              <a:rPr lang="en-US" sz="3867" dirty="0" err="1"/>
              <a:t>voor</a:t>
            </a:r>
            <a:r>
              <a:rPr lang="en-US" sz="3867" dirty="0"/>
              <a:t> </a:t>
            </a:r>
            <a:r>
              <a:rPr lang="en-US" sz="3867" dirty="0" err="1"/>
              <a:t>Elektrisch</a:t>
            </a:r>
            <a:r>
              <a:rPr lang="en-US" sz="3867" dirty="0"/>
              <a:t> </a:t>
            </a:r>
            <a:r>
              <a:rPr lang="en-US" sz="3867" dirty="0" err="1"/>
              <a:t>tanken</a:t>
            </a:r>
            <a:endParaRPr lang="en-US" sz="3867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4132" b="6068"/>
          <a:stretch/>
        </p:blipFill>
        <p:spPr>
          <a:xfrm>
            <a:off x="1550272" y="1222044"/>
            <a:ext cx="9031829" cy="4504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9089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89498CA-1D70-413E-B3E1-4C090F1982BB}" type="datetime3">
              <a:rPr lang="en-US" sz="2400" kern="0">
                <a:solidFill>
                  <a:sysClr val="windowText" lastClr="000000"/>
                </a:solidFill>
              </a:rPr>
              <a:pPr defTabSz="1219170"/>
              <a:t>19 September 2016</a:t>
            </a:fld>
            <a:endParaRPr lang="nl-BE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nl-BE" sz="2400" kern="0">
                <a:solidFill>
                  <a:sysClr val="windowText" lastClr="000000"/>
                </a:solidFill>
              </a:rPr>
              <a:t>Sensitivity: Unrestricted</a:t>
            </a:r>
            <a:endParaRPr lang="nl-BE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F458780-3DEA-4093-8A6E-7C0E406A36AD}" type="slidenum">
              <a:rPr lang="nl-BE" sz="2400" kern="0">
                <a:solidFill>
                  <a:sysClr val="windowText" lastClr="000000"/>
                </a:solidFill>
              </a:rPr>
              <a:pPr defTabSz="1219170"/>
              <a:t>18</a:t>
            </a:fld>
            <a:endParaRPr lang="nl-BE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48218" y="405129"/>
            <a:ext cx="11095567" cy="835672"/>
          </a:xfrm>
        </p:spPr>
        <p:txBody>
          <a:bodyPr>
            <a:normAutofit/>
          </a:bodyPr>
          <a:lstStyle/>
          <a:p>
            <a:r>
              <a:rPr lang="en-US" sz="3867" dirty="0" err="1"/>
              <a:t>Andere</a:t>
            </a:r>
            <a:r>
              <a:rPr lang="en-US" sz="3867" dirty="0"/>
              <a:t> </a:t>
            </a:r>
            <a:r>
              <a:rPr lang="en-US" sz="3867" dirty="0" err="1"/>
              <a:t>nieuwigheden</a:t>
            </a:r>
            <a:r>
              <a:rPr lang="en-US" sz="3867" dirty="0"/>
              <a:t> </a:t>
            </a:r>
            <a:r>
              <a:rPr lang="en-US" sz="3867" dirty="0" err="1"/>
              <a:t>n.a.v</a:t>
            </a:r>
            <a:r>
              <a:rPr lang="en-US" sz="3867" dirty="0"/>
              <a:t>. de 10 </a:t>
            </a:r>
            <a:r>
              <a:rPr lang="en-US" sz="3867" dirty="0" err="1"/>
              <a:t>verjaardag</a:t>
            </a:r>
            <a:endParaRPr lang="en-US" sz="3867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6268" t="22912" r="1951" b="28564"/>
          <a:stretch/>
        </p:blipFill>
        <p:spPr>
          <a:xfrm>
            <a:off x="387456" y="2074842"/>
            <a:ext cx="4150467" cy="3012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8808" t="14445" r="7299" b="30278"/>
          <a:stretch/>
        </p:blipFill>
        <p:spPr>
          <a:xfrm>
            <a:off x="7423312" y="1186167"/>
            <a:ext cx="4150467" cy="1702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4242250" y="2760971"/>
            <a:ext cx="5051933" cy="4097029"/>
            <a:chOff x="4374513" y="1923029"/>
            <a:chExt cx="4987636" cy="3806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374513" y="1923029"/>
              <a:ext cx="4987636" cy="3806530"/>
              <a:chOff x="1645025" y="1650996"/>
              <a:chExt cx="7498975" cy="5145807"/>
            </a:xfrm>
          </p:grpSpPr>
          <p:pic>
            <p:nvPicPr>
              <p:cNvPr id="13" name="Picture 12" descr="4411_iphone4s-SHOPA_5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6352" y="1650996"/>
                <a:ext cx="4037648" cy="5143500"/>
              </a:xfrm>
              <a:prstGeom prst="rect">
                <a:avLst/>
              </a:prstGeom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1645025" y="1653303"/>
                <a:ext cx="4037648" cy="5143500"/>
                <a:chOff x="2280024" y="383309"/>
                <a:chExt cx="4037648" cy="5143500"/>
              </a:xfrm>
            </p:grpSpPr>
            <p:pic>
              <p:nvPicPr>
                <p:cNvPr id="16" name="Picture 15" descr="4411_iphone4s-SHOPA_5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0024" y="383309"/>
                  <a:ext cx="4037648" cy="5143500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508403" y="1560946"/>
                  <a:ext cx="1752338" cy="2592000"/>
                </a:xfrm>
                <a:prstGeom prst="rect">
                  <a:avLst/>
                </a:prstGeom>
              </p:spPr>
            </p:pic>
          </p:grpSp>
          <p:sp>
            <p:nvSpPr>
              <p:cNvPr id="15" name="Right Arrow 14"/>
              <p:cNvSpPr/>
              <p:nvPr/>
            </p:nvSpPr>
            <p:spPr>
              <a:xfrm>
                <a:off x="4999181" y="3625284"/>
                <a:ext cx="958273" cy="692727"/>
              </a:xfrm>
              <a:prstGeom prst="rightArrow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0000" tIns="144000" rIns="240000" bIns="144000" rtlCol="0" anchor="ctr"/>
              <a:lstStyle/>
              <a:p>
                <a:pPr algn="ctr" defTabSz="1219170"/>
                <a:endParaRPr lang="en-US" sz="2400" kern="0" dirty="0" err="1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8120494" y="4512331"/>
              <a:ext cx="460030" cy="1800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kern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1399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16718" y="4165349"/>
            <a:ext cx="11095567" cy="864524"/>
          </a:xfrm>
        </p:spPr>
        <p:txBody>
          <a:bodyPr/>
          <a:lstStyle/>
          <a:p>
            <a:r>
              <a:rPr lang="en-US"/>
              <a:t>Dank U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Stéphane</a:t>
            </a:r>
            <a:r>
              <a:rPr lang="en-US" dirty="0"/>
              <a:t> Jacobs, Director Business Unit Mobility Payments</a:t>
            </a:r>
          </a:p>
          <a:p>
            <a:r>
              <a:rPr lang="en-US" dirty="0"/>
              <a:t>+32 477 87 25 93</a:t>
            </a:r>
          </a:p>
          <a:p>
            <a:r>
              <a:rPr lang="en-US" dirty="0">
                <a:hlinkClick r:id="rId2"/>
              </a:rPr>
              <a:t>Stephane.jacobs@be-mobile.com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www.4411.be</a:t>
            </a:r>
          </a:p>
        </p:txBody>
      </p:sp>
    </p:spTree>
    <p:extLst>
      <p:ext uri="{BB962C8B-B14F-4D97-AF65-F5344CB8AC3E}">
        <p14:creationId xmlns:p14="http://schemas.microsoft.com/office/powerpoint/2010/main" val="1580929922"/>
      </p:ext>
    </p:extLst>
  </p:cSld>
  <p:clrMapOvr>
    <a:masterClrMapping/>
  </p:clrMapOvr>
  <p:transition spd="slow"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nl-BE" sz="1800" kern="0">
                <a:solidFill>
                  <a:sysClr val="windowText" lastClr="000000"/>
                </a:solidFill>
              </a:rPr>
              <a:t>Dia </a:t>
            </a:r>
            <a:fld id="{F63D9E1A-2FC6-4F7B-B913-271FC405A0FD}" type="slidenum">
              <a:rPr lang="nl-BE" sz="1800" kern="0">
                <a:solidFill>
                  <a:sysClr val="windowText" lastClr="000000"/>
                </a:solidFill>
              </a:rPr>
              <a:pPr/>
              <a:t>2</a:t>
            </a:fld>
            <a:endParaRPr lang="nl-BE" sz="1800" kern="0">
              <a:solidFill>
                <a:sysClr val="windowText" lastClr="000000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tx2"/>
                </a:solidFill>
              </a:rPr>
              <a:t>Open m-ticketing</a:t>
            </a:r>
          </a:p>
        </p:txBody>
      </p:sp>
      <p:pic>
        <p:nvPicPr>
          <p:cNvPr id="7" name="Afbeelding 6" descr="Afbeeldingsresultaat voor iphone 6">
            <a:hlinkClick r:id="rId3"/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8" r="28649"/>
          <a:stretch/>
        </p:blipFill>
        <p:spPr bwMode="auto">
          <a:xfrm>
            <a:off x="1991544" y="1556792"/>
            <a:ext cx="3486451" cy="39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t="14949" r="56487" b="6386"/>
          <a:stretch>
            <a:fillRect/>
          </a:stretch>
        </p:blipFill>
        <p:spPr bwMode="auto">
          <a:xfrm>
            <a:off x="3389763" y="2509044"/>
            <a:ext cx="165618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jdelijke aanduiding voor inhoud 1"/>
          <p:cNvSpPr>
            <a:spLocks noGrp="1"/>
          </p:cNvSpPr>
          <p:nvPr>
            <p:ph idx="1"/>
          </p:nvPr>
        </p:nvSpPr>
        <p:spPr>
          <a:xfrm>
            <a:off x="5375920" y="2060848"/>
            <a:ext cx="5184576" cy="2448272"/>
          </a:xfrm>
        </p:spPr>
        <p:txBody>
          <a:bodyPr>
            <a:noAutofit/>
          </a:bodyPr>
          <a:lstStyle/>
          <a:p>
            <a:r>
              <a:rPr lang="nl-BE" sz="2000" dirty="0"/>
              <a:t>Meer gemak met minder kosten voor de reiziger (geen sms-kosten)</a:t>
            </a:r>
          </a:p>
          <a:p>
            <a:r>
              <a:rPr lang="nl-BE" sz="2000" dirty="0"/>
              <a:t>Open technologie </a:t>
            </a:r>
          </a:p>
          <a:p>
            <a:r>
              <a:rPr lang="nl-BE" sz="2000" dirty="0"/>
              <a:t>Open data</a:t>
            </a:r>
          </a:p>
          <a:p>
            <a:r>
              <a:rPr lang="nl-BE" sz="2000" dirty="0"/>
              <a:t>Marktwerking via toetredingsovereenkomst</a:t>
            </a:r>
          </a:p>
          <a:p>
            <a:pPr lvl="1"/>
            <a:r>
              <a:rPr lang="nl-BE" sz="2000" dirty="0"/>
              <a:t>Vandaag 3 leveranciers</a:t>
            </a:r>
          </a:p>
          <a:p>
            <a:pPr lvl="1"/>
            <a:r>
              <a:rPr lang="nl-BE" sz="2000" dirty="0"/>
              <a:t>Morgen? </a:t>
            </a:r>
          </a:p>
          <a:p>
            <a:r>
              <a:rPr lang="nl-BE" sz="2000" dirty="0"/>
              <a:t>Vaste commissie</a:t>
            </a:r>
          </a:p>
          <a:p>
            <a:endParaRPr lang="nl-BE" sz="2000" dirty="0"/>
          </a:p>
          <a:p>
            <a:r>
              <a:rPr lang="nl-BE" sz="2000" dirty="0"/>
              <a:t>Uniek concept UITP</a:t>
            </a:r>
          </a:p>
        </p:txBody>
      </p:sp>
    </p:spTree>
    <p:extLst>
      <p:ext uri="{BB962C8B-B14F-4D97-AF65-F5344CB8AC3E}">
        <p14:creationId xmlns:p14="http://schemas.microsoft.com/office/powerpoint/2010/main" val="2630591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Persconferentie</a:t>
            </a:r>
            <a:r>
              <a:rPr lang="en-US" dirty="0"/>
              <a:t> m-ticketing De </a:t>
            </a:r>
            <a:r>
              <a:rPr lang="en-US" dirty="0" err="1"/>
              <a:t>Lijn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©2015 PayPal Inc. Confidential and proprietary.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J. Goyvaerts, 19 September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664950" y="6356350"/>
            <a:ext cx="527050" cy="292100"/>
          </a:xfrm>
        </p:spPr>
        <p:txBody>
          <a:bodyPr/>
          <a:lstStyle/>
          <a:p>
            <a:fld id="{07CF5707-6B01-4E28-B52C-5F626EA6C564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3220193"/>
            <a:ext cx="4260273" cy="1144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9937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F5707-6B01-4E28-B52C-5F626EA6C56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©2015 PayPal Inc. Confidential and proprietary.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610" y="1116854"/>
            <a:ext cx="2414193" cy="4286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76" y="1116854"/>
            <a:ext cx="2414193" cy="42864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743" y="1116854"/>
            <a:ext cx="2379957" cy="42256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4" y="1116854"/>
            <a:ext cx="2414193" cy="428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vlaamsparlement.be/sites/default/files/media/Thema's/brusse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"/>
          <a:stretch/>
        </p:blipFill>
        <p:spPr bwMode="auto">
          <a:xfrm>
            <a:off x="0" y="0"/>
            <a:ext cx="12264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ooter Placeholder 3"/>
          <p:cNvSpPr txBox="1">
            <a:spLocks/>
          </p:cNvSpPr>
          <p:nvPr/>
        </p:nvSpPr>
        <p:spPr>
          <a:xfrm>
            <a:off x="-2" y="-23150"/>
            <a:ext cx="12246432" cy="6858000"/>
          </a:xfrm>
          <a:prstGeom prst="rect">
            <a:avLst/>
          </a:prstGeom>
          <a:gradFill>
            <a:gsLst>
              <a:gs pos="0">
                <a:schemeClr val="accent4">
                  <a:alpha val="26000"/>
                </a:schemeClr>
              </a:gs>
              <a:gs pos="88000">
                <a:schemeClr val="accent3">
                  <a:alpha val="17000"/>
                </a:schemeClr>
              </a:gs>
            </a:gsLst>
          </a:gradFill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0" y="4398503"/>
            <a:ext cx="12246430" cy="249039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2000"/>
                </a:schemeClr>
              </a:gs>
              <a:gs pos="90000">
                <a:schemeClr val="tx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PayPal is </a:t>
            </a:r>
            <a:r>
              <a:rPr lang="en-US" dirty="0" err="1">
                <a:solidFill>
                  <a:schemeClr val="bg1"/>
                </a:solidFill>
              </a:rPr>
              <a:t>dé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mobiele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betaalmethode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err="1">
                <a:solidFill>
                  <a:schemeClr val="bg1"/>
                </a:solidFill>
              </a:rPr>
              <a:t>België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dirty="0">
                <a:solidFill>
                  <a:prstClr val="white">
                    <a:alpha val="50000"/>
                  </a:prstClr>
                </a:solidFill>
              </a:rPr>
              <a:t>©2016 PayPal Inc. Confidential and proprietary.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503237" y="6350761"/>
            <a:ext cx="999331" cy="243259"/>
            <a:chOff x="842963" y="5748338"/>
            <a:chExt cx="1206499" cy="293687"/>
          </a:xfrm>
        </p:grpSpPr>
        <p:sp>
          <p:nvSpPr>
            <p:cNvPr id="69" name="Freeform 5"/>
            <p:cNvSpPr>
              <a:spLocks noEditPoints="1"/>
            </p:cNvSpPr>
            <p:nvPr userDrawn="1"/>
          </p:nvSpPr>
          <p:spPr bwMode="auto">
            <a:xfrm>
              <a:off x="1668463" y="5813425"/>
              <a:ext cx="161925" cy="185737"/>
            </a:xfrm>
            <a:custGeom>
              <a:avLst/>
              <a:gdLst>
                <a:gd name="T0" fmla="*/ 138 w 218"/>
                <a:gd name="T1" fmla="*/ 0 h 247"/>
                <a:gd name="T2" fmla="*/ 49 w 218"/>
                <a:gd name="T3" fmla="*/ 0 h 247"/>
                <a:gd name="T4" fmla="*/ 37 w 218"/>
                <a:gd name="T5" fmla="*/ 10 h 247"/>
                <a:gd name="T6" fmla="*/ 1 w 218"/>
                <a:gd name="T7" fmla="*/ 239 h 247"/>
                <a:gd name="T8" fmla="*/ 8 w 218"/>
                <a:gd name="T9" fmla="*/ 247 h 247"/>
                <a:gd name="T10" fmla="*/ 54 w 218"/>
                <a:gd name="T11" fmla="*/ 247 h 247"/>
                <a:gd name="T12" fmla="*/ 62 w 218"/>
                <a:gd name="T13" fmla="*/ 240 h 247"/>
                <a:gd name="T14" fmla="*/ 72 w 218"/>
                <a:gd name="T15" fmla="*/ 175 h 247"/>
                <a:gd name="T16" fmla="*/ 85 w 218"/>
                <a:gd name="T17" fmla="*/ 165 h 247"/>
                <a:gd name="T18" fmla="*/ 113 w 218"/>
                <a:gd name="T19" fmla="*/ 165 h 247"/>
                <a:gd name="T20" fmla="*/ 214 w 218"/>
                <a:gd name="T21" fmla="*/ 80 h 247"/>
                <a:gd name="T22" fmla="*/ 203 w 218"/>
                <a:gd name="T23" fmla="*/ 23 h 247"/>
                <a:gd name="T24" fmla="*/ 138 w 218"/>
                <a:gd name="T25" fmla="*/ 0 h 247"/>
                <a:gd name="T26" fmla="*/ 148 w 218"/>
                <a:gd name="T27" fmla="*/ 83 h 247"/>
                <a:gd name="T28" fmla="*/ 95 w 218"/>
                <a:gd name="T29" fmla="*/ 115 h 247"/>
                <a:gd name="T30" fmla="*/ 82 w 218"/>
                <a:gd name="T31" fmla="*/ 115 h 247"/>
                <a:gd name="T32" fmla="*/ 91 w 218"/>
                <a:gd name="T33" fmla="*/ 56 h 247"/>
                <a:gd name="T34" fmla="*/ 99 w 218"/>
                <a:gd name="T35" fmla="*/ 49 h 247"/>
                <a:gd name="T36" fmla="*/ 105 w 218"/>
                <a:gd name="T37" fmla="*/ 49 h 247"/>
                <a:gd name="T38" fmla="*/ 144 w 218"/>
                <a:gd name="T39" fmla="*/ 59 h 247"/>
                <a:gd name="T40" fmla="*/ 148 w 218"/>
                <a:gd name="T41" fmla="*/ 8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8" h="247">
                  <a:moveTo>
                    <a:pt x="138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3" y="0"/>
                    <a:pt x="38" y="4"/>
                    <a:pt x="37" y="10"/>
                  </a:cubicBezTo>
                  <a:cubicBezTo>
                    <a:pt x="1" y="239"/>
                    <a:pt x="1" y="239"/>
                    <a:pt x="1" y="239"/>
                  </a:cubicBezTo>
                  <a:cubicBezTo>
                    <a:pt x="0" y="243"/>
                    <a:pt x="3" y="247"/>
                    <a:pt x="8" y="247"/>
                  </a:cubicBezTo>
                  <a:cubicBezTo>
                    <a:pt x="54" y="247"/>
                    <a:pt x="54" y="247"/>
                    <a:pt x="54" y="247"/>
                  </a:cubicBezTo>
                  <a:cubicBezTo>
                    <a:pt x="58" y="247"/>
                    <a:pt x="62" y="244"/>
                    <a:pt x="62" y="240"/>
                  </a:cubicBezTo>
                  <a:cubicBezTo>
                    <a:pt x="72" y="175"/>
                    <a:pt x="72" y="175"/>
                    <a:pt x="72" y="175"/>
                  </a:cubicBezTo>
                  <a:cubicBezTo>
                    <a:pt x="73" y="169"/>
                    <a:pt x="79" y="165"/>
                    <a:pt x="85" y="165"/>
                  </a:cubicBezTo>
                  <a:cubicBezTo>
                    <a:pt x="113" y="165"/>
                    <a:pt x="113" y="165"/>
                    <a:pt x="113" y="165"/>
                  </a:cubicBezTo>
                  <a:cubicBezTo>
                    <a:pt x="171" y="165"/>
                    <a:pt x="205" y="136"/>
                    <a:pt x="214" y="80"/>
                  </a:cubicBezTo>
                  <a:cubicBezTo>
                    <a:pt x="218" y="56"/>
                    <a:pt x="214" y="36"/>
                    <a:pt x="203" y="23"/>
                  </a:cubicBezTo>
                  <a:cubicBezTo>
                    <a:pt x="190" y="8"/>
                    <a:pt x="168" y="0"/>
                    <a:pt x="138" y="0"/>
                  </a:cubicBezTo>
                  <a:close/>
                  <a:moveTo>
                    <a:pt x="148" y="83"/>
                  </a:moveTo>
                  <a:cubicBezTo>
                    <a:pt x="143" y="115"/>
                    <a:pt x="119" y="115"/>
                    <a:pt x="95" y="115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91" y="56"/>
                    <a:pt x="91" y="56"/>
                    <a:pt x="91" y="56"/>
                  </a:cubicBezTo>
                  <a:cubicBezTo>
                    <a:pt x="92" y="52"/>
                    <a:pt x="95" y="49"/>
                    <a:pt x="99" y="49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21" y="49"/>
                    <a:pt x="136" y="49"/>
                    <a:pt x="144" y="59"/>
                  </a:cubicBezTo>
                  <a:cubicBezTo>
                    <a:pt x="148" y="64"/>
                    <a:pt x="150" y="72"/>
                    <a:pt x="148" y="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900" dirty="0">
                <a:solidFill>
                  <a:prstClr val="black"/>
                </a:solidFill>
              </a:endParaRPr>
            </a:p>
          </p:txBody>
        </p:sp>
        <p:sp>
          <p:nvSpPr>
            <p:cNvPr id="74" name="Freeform 6"/>
            <p:cNvSpPr>
              <a:spLocks noEditPoints="1"/>
            </p:cNvSpPr>
            <p:nvPr userDrawn="1"/>
          </p:nvSpPr>
          <p:spPr bwMode="auto">
            <a:xfrm>
              <a:off x="1196975" y="5813425"/>
              <a:ext cx="161925" cy="185737"/>
            </a:xfrm>
            <a:custGeom>
              <a:avLst/>
              <a:gdLst>
                <a:gd name="T0" fmla="*/ 138 w 218"/>
                <a:gd name="T1" fmla="*/ 0 h 247"/>
                <a:gd name="T2" fmla="*/ 49 w 218"/>
                <a:gd name="T3" fmla="*/ 0 h 247"/>
                <a:gd name="T4" fmla="*/ 37 w 218"/>
                <a:gd name="T5" fmla="*/ 10 h 247"/>
                <a:gd name="T6" fmla="*/ 1 w 218"/>
                <a:gd name="T7" fmla="*/ 239 h 247"/>
                <a:gd name="T8" fmla="*/ 8 w 218"/>
                <a:gd name="T9" fmla="*/ 247 h 247"/>
                <a:gd name="T10" fmla="*/ 51 w 218"/>
                <a:gd name="T11" fmla="*/ 247 h 247"/>
                <a:gd name="T12" fmla="*/ 63 w 218"/>
                <a:gd name="T13" fmla="*/ 237 h 247"/>
                <a:gd name="T14" fmla="*/ 73 w 218"/>
                <a:gd name="T15" fmla="*/ 175 h 247"/>
                <a:gd name="T16" fmla="*/ 85 w 218"/>
                <a:gd name="T17" fmla="*/ 165 h 247"/>
                <a:gd name="T18" fmla="*/ 113 w 218"/>
                <a:gd name="T19" fmla="*/ 165 h 247"/>
                <a:gd name="T20" fmla="*/ 214 w 218"/>
                <a:gd name="T21" fmla="*/ 80 h 247"/>
                <a:gd name="T22" fmla="*/ 203 w 218"/>
                <a:gd name="T23" fmla="*/ 23 h 247"/>
                <a:gd name="T24" fmla="*/ 138 w 218"/>
                <a:gd name="T25" fmla="*/ 0 h 247"/>
                <a:gd name="T26" fmla="*/ 148 w 218"/>
                <a:gd name="T27" fmla="*/ 83 h 247"/>
                <a:gd name="T28" fmla="*/ 95 w 218"/>
                <a:gd name="T29" fmla="*/ 115 h 247"/>
                <a:gd name="T30" fmla="*/ 82 w 218"/>
                <a:gd name="T31" fmla="*/ 115 h 247"/>
                <a:gd name="T32" fmla="*/ 91 w 218"/>
                <a:gd name="T33" fmla="*/ 56 h 247"/>
                <a:gd name="T34" fmla="*/ 99 w 218"/>
                <a:gd name="T35" fmla="*/ 49 h 247"/>
                <a:gd name="T36" fmla="*/ 105 w 218"/>
                <a:gd name="T37" fmla="*/ 49 h 247"/>
                <a:gd name="T38" fmla="*/ 144 w 218"/>
                <a:gd name="T39" fmla="*/ 59 h 247"/>
                <a:gd name="T40" fmla="*/ 148 w 218"/>
                <a:gd name="T41" fmla="*/ 8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8" h="247">
                  <a:moveTo>
                    <a:pt x="138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3" y="0"/>
                    <a:pt x="38" y="4"/>
                    <a:pt x="37" y="10"/>
                  </a:cubicBezTo>
                  <a:cubicBezTo>
                    <a:pt x="1" y="239"/>
                    <a:pt x="1" y="239"/>
                    <a:pt x="1" y="239"/>
                  </a:cubicBezTo>
                  <a:cubicBezTo>
                    <a:pt x="0" y="243"/>
                    <a:pt x="4" y="247"/>
                    <a:pt x="8" y="247"/>
                  </a:cubicBezTo>
                  <a:cubicBezTo>
                    <a:pt x="51" y="247"/>
                    <a:pt x="51" y="247"/>
                    <a:pt x="51" y="247"/>
                  </a:cubicBezTo>
                  <a:cubicBezTo>
                    <a:pt x="57" y="247"/>
                    <a:pt x="62" y="243"/>
                    <a:pt x="63" y="237"/>
                  </a:cubicBezTo>
                  <a:cubicBezTo>
                    <a:pt x="73" y="175"/>
                    <a:pt x="73" y="175"/>
                    <a:pt x="73" y="175"/>
                  </a:cubicBezTo>
                  <a:cubicBezTo>
                    <a:pt x="74" y="169"/>
                    <a:pt x="79" y="165"/>
                    <a:pt x="85" y="165"/>
                  </a:cubicBezTo>
                  <a:cubicBezTo>
                    <a:pt x="113" y="165"/>
                    <a:pt x="113" y="165"/>
                    <a:pt x="113" y="165"/>
                  </a:cubicBezTo>
                  <a:cubicBezTo>
                    <a:pt x="172" y="165"/>
                    <a:pt x="205" y="136"/>
                    <a:pt x="214" y="80"/>
                  </a:cubicBezTo>
                  <a:cubicBezTo>
                    <a:pt x="218" y="56"/>
                    <a:pt x="214" y="36"/>
                    <a:pt x="203" y="23"/>
                  </a:cubicBezTo>
                  <a:cubicBezTo>
                    <a:pt x="190" y="8"/>
                    <a:pt x="168" y="0"/>
                    <a:pt x="138" y="0"/>
                  </a:cubicBezTo>
                  <a:close/>
                  <a:moveTo>
                    <a:pt x="148" y="83"/>
                  </a:moveTo>
                  <a:cubicBezTo>
                    <a:pt x="143" y="115"/>
                    <a:pt x="119" y="115"/>
                    <a:pt x="95" y="115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91" y="56"/>
                    <a:pt x="91" y="56"/>
                    <a:pt x="91" y="56"/>
                  </a:cubicBezTo>
                  <a:cubicBezTo>
                    <a:pt x="92" y="52"/>
                    <a:pt x="95" y="49"/>
                    <a:pt x="99" y="49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21" y="49"/>
                    <a:pt x="136" y="49"/>
                    <a:pt x="144" y="59"/>
                  </a:cubicBezTo>
                  <a:cubicBezTo>
                    <a:pt x="149" y="64"/>
                    <a:pt x="150" y="72"/>
                    <a:pt x="148" y="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900" dirty="0">
                <a:solidFill>
                  <a:prstClr val="black"/>
                </a:solidFill>
              </a:endParaRPr>
            </a:p>
          </p:txBody>
        </p:sp>
        <p:sp>
          <p:nvSpPr>
            <p:cNvPr id="75" name="Freeform 7"/>
            <p:cNvSpPr>
              <a:spLocks noEditPoints="1"/>
            </p:cNvSpPr>
            <p:nvPr userDrawn="1"/>
          </p:nvSpPr>
          <p:spPr bwMode="auto">
            <a:xfrm>
              <a:off x="1344613" y="5872163"/>
              <a:ext cx="158750" cy="130175"/>
            </a:xfrm>
            <a:custGeom>
              <a:avLst/>
              <a:gdLst>
                <a:gd name="T0" fmla="*/ 204 w 212"/>
                <a:gd name="T1" fmla="*/ 4 h 173"/>
                <a:gd name="T2" fmla="*/ 161 w 212"/>
                <a:gd name="T3" fmla="*/ 4 h 173"/>
                <a:gd name="T4" fmla="*/ 154 w 212"/>
                <a:gd name="T5" fmla="*/ 11 h 173"/>
                <a:gd name="T6" fmla="*/ 152 w 212"/>
                <a:gd name="T7" fmla="*/ 22 h 173"/>
                <a:gd name="T8" fmla="*/ 149 w 212"/>
                <a:gd name="T9" fmla="*/ 18 h 173"/>
                <a:gd name="T10" fmla="*/ 99 w 212"/>
                <a:gd name="T11" fmla="*/ 0 h 173"/>
                <a:gd name="T12" fmla="*/ 4 w 212"/>
                <a:gd name="T13" fmla="*/ 86 h 173"/>
                <a:gd name="T14" fmla="*/ 20 w 212"/>
                <a:gd name="T15" fmla="*/ 151 h 173"/>
                <a:gd name="T16" fmla="*/ 73 w 212"/>
                <a:gd name="T17" fmla="*/ 173 h 173"/>
                <a:gd name="T18" fmla="*/ 132 w 212"/>
                <a:gd name="T19" fmla="*/ 149 h 173"/>
                <a:gd name="T20" fmla="*/ 130 w 212"/>
                <a:gd name="T21" fmla="*/ 161 h 173"/>
                <a:gd name="T22" fmla="*/ 138 w 212"/>
                <a:gd name="T23" fmla="*/ 169 h 173"/>
                <a:gd name="T24" fmla="*/ 176 w 212"/>
                <a:gd name="T25" fmla="*/ 169 h 173"/>
                <a:gd name="T26" fmla="*/ 188 w 212"/>
                <a:gd name="T27" fmla="*/ 159 h 173"/>
                <a:gd name="T28" fmla="*/ 211 w 212"/>
                <a:gd name="T29" fmla="*/ 13 h 173"/>
                <a:gd name="T30" fmla="*/ 204 w 212"/>
                <a:gd name="T31" fmla="*/ 4 h 173"/>
                <a:gd name="T32" fmla="*/ 145 w 212"/>
                <a:gd name="T33" fmla="*/ 87 h 173"/>
                <a:gd name="T34" fmla="*/ 97 w 212"/>
                <a:gd name="T35" fmla="*/ 128 h 173"/>
                <a:gd name="T36" fmla="*/ 68 w 212"/>
                <a:gd name="T37" fmla="*/ 116 h 173"/>
                <a:gd name="T38" fmla="*/ 61 w 212"/>
                <a:gd name="T39" fmla="*/ 87 h 173"/>
                <a:gd name="T40" fmla="*/ 109 w 212"/>
                <a:gd name="T41" fmla="*/ 45 h 173"/>
                <a:gd name="T42" fmla="*/ 137 w 212"/>
                <a:gd name="T43" fmla="*/ 57 h 173"/>
                <a:gd name="T44" fmla="*/ 145 w 212"/>
                <a:gd name="T45" fmla="*/ 8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2" h="173">
                  <a:moveTo>
                    <a:pt x="204" y="4"/>
                  </a:moveTo>
                  <a:cubicBezTo>
                    <a:pt x="161" y="4"/>
                    <a:pt x="161" y="4"/>
                    <a:pt x="161" y="4"/>
                  </a:cubicBezTo>
                  <a:cubicBezTo>
                    <a:pt x="158" y="4"/>
                    <a:pt x="155" y="7"/>
                    <a:pt x="154" y="11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0" y="5"/>
                    <a:pt x="119" y="0"/>
                    <a:pt x="99" y="0"/>
                  </a:cubicBezTo>
                  <a:cubicBezTo>
                    <a:pt x="52" y="0"/>
                    <a:pt x="12" y="36"/>
                    <a:pt x="4" y="86"/>
                  </a:cubicBezTo>
                  <a:cubicBezTo>
                    <a:pt x="0" y="111"/>
                    <a:pt x="6" y="135"/>
                    <a:pt x="20" y="151"/>
                  </a:cubicBezTo>
                  <a:cubicBezTo>
                    <a:pt x="33" y="167"/>
                    <a:pt x="51" y="173"/>
                    <a:pt x="73" y="173"/>
                  </a:cubicBezTo>
                  <a:cubicBezTo>
                    <a:pt x="111" y="173"/>
                    <a:pt x="132" y="149"/>
                    <a:pt x="132" y="149"/>
                  </a:cubicBezTo>
                  <a:cubicBezTo>
                    <a:pt x="130" y="161"/>
                    <a:pt x="130" y="161"/>
                    <a:pt x="130" y="161"/>
                  </a:cubicBezTo>
                  <a:cubicBezTo>
                    <a:pt x="130" y="165"/>
                    <a:pt x="133" y="169"/>
                    <a:pt x="138" y="169"/>
                  </a:cubicBezTo>
                  <a:cubicBezTo>
                    <a:pt x="176" y="169"/>
                    <a:pt x="176" y="169"/>
                    <a:pt x="176" y="169"/>
                  </a:cubicBezTo>
                  <a:cubicBezTo>
                    <a:pt x="182" y="169"/>
                    <a:pt x="187" y="165"/>
                    <a:pt x="188" y="159"/>
                  </a:cubicBezTo>
                  <a:cubicBezTo>
                    <a:pt x="211" y="13"/>
                    <a:pt x="211" y="13"/>
                    <a:pt x="211" y="13"/>
                  </a:cubicBezTo>
                  <a:cubicBezTo>
                    <a:pt x="212" y="8"/>
                    <a:pt x="209" y="4"/>
                    <a:pt x="204" y="4"/>
                  </a:cubicBezTo>
                  <a:close/>
                  <a:moveTo>
                    <a:pt x="145" y="87"/>
                  </a:moveTo>
                  <a:cubicBezTo>
                    <a:pt x="141" y="112"/>
                    <a:pt x="121" y="128"/>
                    <a:pt x="97" y="128"/>
                  </a:cubicBezTo>
                  <a:cubicBezTo>
                    <a:pt x="84" y="128"/>
                    <a:pt x="74" y="124"/>
                    <a:pt x="68" y="116"/>
                  </a:cubicBezTo>
                  <a:cubicBezTo>
                    <a:pt x="62" y="109"/>
                    <a:pt x="59" y="98"/>
                    <a:pt x="61" y="87"/>
                  </a:cubicBezTo>
                  <a:cubicBezTo>
                    <a:pt x="65" y="62"/>
                    <a:pt x="85" y="45"/>
                    <a:pt x="109" y="45"/>
                  </a:cubicBezTo>
                  <a:cubicBezTo>
                    <a:pt x="121" y="45"/>
                    <a:pt x="131" y="50"/>
                    <a:pt x="137" y="57"/>
                  </a:cubicBezTo>
                  <a:cubicBezTo>
                    <a:pt x="144" y="65"/>
                    <a:pt x="147" y="75"/>
                    <a:pt x="145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900" dirty="0">
                <a:solidFill>
                  <a:prstClr val="black"/>
                </a:solidFill>
              </a:endParaRPr>
            </a:p>
          </p:txBody>
        </p:sp>
        <p:sp>
          <p:nvSpPr>
            <p:cNvPr id="76" name="Freeform 8"/>
            <p:cNvSpPr>
              <a:spLocks noEditPoints="1"/>
            </p:cNvSpPr>
            <p:nvPr userDrawn="1"/>
          </p:nvSpPr>
          <p:spPr bwMode="auto">
            <a:xfrm>
              <a:off x="1817688" y="5872163"/>
              <a:ext cx="157162" cy="130175"/>
            </a:xfrm>
            <a:custGeom>
              <a:avLst/>
              <a:gdLst>
                <a:gd name="T0" fmla="*/ 204 w 212"/>
                <a:gd name="T1" fmla="*/ 4 h 173"/>
                <a:gd name="T2" fmla="*/ 161 w 212"/>
                <a:gd name="T3" fmla="*/ 4 h 173"/>
                <a:gd name="T4" fmla="*/ 154 w 212"/>
                <a:gd name="T5" fmla="*/ 11 h 173"/>
                <a:gd name="T6" fmla="*/ 152 w 212"/>
                <a:gd name="T7" fmla="*/ 22 h 173"/>
                <a:gd name="T8" fmla="*/ 149 w 212"/>
                <a:gd name="T9" fmla="*/ 18 h 173"/>
                <a:gd name="T10" fmla="*/ 99 w 212"/>
                <a:gd name="T11" fmla="*/ 0 h 173"/>
                <a:gd name="T12" fmla="*/ 4 w 212"/>
                <a:gd name="T13" fmla="*/ 86 h 173"/>
                <a:gd name="T14" fmla="*/ 19 w 212"/>
                <a:gd name="T15" fmla="*/ 151 h 173"/>
                <a:gd name="T16" fmla="*/ 73 w 212"/>
                <a:gd name="T17" fmla="*/ 173 h 173"/>
                <a:gd name="T18" fmla="*/ 132 w 212"/>
                <a:gd name="T19" fmla="*/ 149 h 173"/>
                <a:gd name="T20" fmla="*/ 130 w 212"/>
                <a:gd name="T21" fmla="*/ 161 h 173"/>
                <a:gd name="T22" fmla="*/ 138 w 212"/>
                <a:gd name="T23" fmla="*/ 169 h 173"/>
                <a:gd name="T24" fmla="*/ 176 w 212"/>
                <a:gd name="T25" fmla="*/ 169 h 173"/>
                <a:gd name="T26" fmla="*/ 188 w 212"/>
                <a:gd name="T27" fmla="*/ 159 h 173"/>
                <a:gd name="T28" fmla="*/ 211 w 212"/>
                <a:gd name="T29" fmla="*/ 13 h 173"/>
                <a:gd name="T30" fmla="*/ 204 w 212"/>
                <a:gd name="T31" fmla="*/ 4 h 173"/>
                <a:gd name="T32" fmla="*/ 144 w 212"/>
                <a:gd name="T33" fmla="*/ 87 h 173"/>
                <a:gd name="T34" fmla="*/ 96 w 212"/>
                <a:gd name="T35" fmla="*/ 128 h 173"/>
                <a:gd name="T36" fmla="*/ 68 w 212"/>
                <a:gd name="T37" fmla="*/ 116 h 173"/>
                <a:gd name="T38" fmla="*/ 61 w 212"/>
                <a:gd name="T39" fmla="*/ 87 h 173"/>
                <a:gd name="T40" fmla="*/ 109 w 212"/>
                <a:gd name="T41" fmla="*/ 45 h 173"/>
                <a:gd name="T42" fmla="*/ 137 w 212"/>
                <a:gd name="T43" fmla="*/ 57 h 173"/>
                <a:gd name="T44" fmla="*/ 144 w 212"/>
                <a:gd name="T45" fmla="*/ 8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2" h="173">
                  <a:moveTo>
                    <a:pt x="204" y="4"/>
                  </a:moveTo>
                  <a:cubicBezTo>
                    <a:pt x="161" y="4"/>
                    <a:pt x="161" y="4"/>
                    <a:pt x="161" y="4"/>
                  </a:cubicBezTo>
                  <a:cubicBezTo>
                    <a:pt x="158" y="4"/>
                    <a:pt x="155" y="7"/>
                    <a:pt x="154" y="11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49" y="18"/>
                    <a:pt x="149" y="18"/>
                    <a:pt x="149" y="18"/>
                  </a:cubicBezTo>
                  <a:cubicBezTo>
                    <a:pt x="140" y="5"/>
                    <a:pt x="119" y="0"/>
                    <a:pt x="99" y="0"/>
                  </a:cubicBezTo>
                  <a:cubicBezTo>
                    <a:pt x="52" y="0"/>
                    <a:pt x="11" y="36"/>
                    <a:pt x="4" y="86"/>
                  </a:cubicBezTo>
                  <a:cubicBezTo>
                    <a:pt x="0" y="111"/>
                    <a:pt x="5" y="135"/>
                    <a:pt x="19" y="151"/>
                  </a:cubicBezTo>
                  <a:cubicBezTo>
                    <a:pt x="32" y="167"/>
                    <a:pt x="51" y="173"/>
                    <a:pt x="73" y="173"/>
                  </a:cubicBezTo>
                  <a:cubicBezTo>
                    <a:pt x="111" y="173"/>
                    <a:pt x="132" y="149"/>
                    <a:pt x="132" y="149"/>
                  </a:cubicBezTo>
                  <a:cubicBezTo>
                    <a:pt x="130" y="161"/>
                    <a:pt x="130" y="161"/>
                    <a:pt x="130" y="161"/>
                  </a:cubicBezTo>
                  <a:cubicBezTo>
                    <a:pt x="130" y="165"/>
                    <a:pt x="133" y="169"/>
                    <a:pt x="138" y="169"/>
                  </a:cubicBezTo>
                  <a:cubicBezTo>
                    <a:pt x="176" y="169"/>
                    <a:pt x="176" y="169"/>
                    <a:pt x="176" y="169"/>
                  </a:cubicBezTo>
                  <a:cubicBezTo>
                    <a:pt x="182" y="169"/>
                    <a:pt x="187" y="165"/>
                    <a:pt x="188" y="159"/>
                  </a:cubicBezTo>
                  <a:cubicBezTo>
                    <a:pt x="211" y="13"/>
                    <a:pt x="211" y="13"/>
                    <a:pt x="211" y="13"/>
                  </a:cubicBezTo>
                  <a:cubicBezTo>
                    <a:pt x="212" y="8"/>
                    <a:pt x="208" y="4"/>
                    <a:pt x="204" y="4"/>
                  </a:cubicBezTo>
                  <a:close/>
                  <a:moveTo>
                    <a:pt x="144" y="87"/>
                  </a:moveTo>
                  <a:cubicBezTo>
                    <a:pt x="140" y="112"/>
                    <a:pt x="121" y="128"/>
                    <a:pt x="96" y="128"/>
                  </a:cubicBezTo>
                  <a:cubicBezTo>
                    <a:pt x="84" y="128"/>
                    <a:pt x="74" y="124"/>
                    <a:pt x="68" y="116"/>
                  </a:cubicBezTo>
                  <a:cubicBezTo>
                    <a:pt x="61" y="109"/>
                    <a:pt x="59" y="98"/>
                    <a:pt x="61" y="87"/>
                  </a:cubicBezTo>
                  <a:cubicBezTo>
                    <a:pt x="65" y="62"/>
                    <a:pt x="85" y="45"/>
                    <a:pt x="109" y="45"/>
                  </a:cubicBezTo>
                  <a:cubicBezTo>
                    <a:pt x="121" y="45"/>
                    <a:pt x="131" y="50"/>
                    <a:pt x="137" y="57"/>
                  </a:cubicBezTo>
                  <a:cubicBezTo>
                    <a:pt x="144" y="65"/>
                    <a:pt x="146" y="75"/>
                    <a:pt x="144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900" dirty="0">
                <a:solidFill>
                  <a:prstClr val="black"/>
                </a:solidFill>
              </a:endParaRPr>
            </a:p>
          </p:txBody>
        </p:sp>
        <p:sp>
          <p:nvSpPr>
            <p:cNvPr id="77" name="Freeform 9"/>
            <p:cNvSpPr>
              <a:spLocks/>
            </p:cNvSpPr>
            <p:nvPr userDrawn="1"/>
          </p:nvSpPr>
          <p:spPr bwMode="auto">
            <a:xfrm>
              <a:off x="1517650" y="5875338"/>
              <a:ext cx="155575" cy="166687"/>
            </a:xfrm>
            <a:custGeom>
              <a:avLst/>
              <a:gdLst>
                <a:gd name="T0" fmla="*/ 200 w 210"/>
                <a:gd name="T1" fmla="*/ 0 h 223"/>
                <a:gd name="T2" fmla="*/ 157 w 210"/>
                <a:gd name="T3" fmla="*/ 0 h 223"/>
                <a:gd name="T4" fmla="*/ 147 w 210"/>
                <a:gd name="T5" fmla="*/ 6 h 223"/>
                <a:gd name="T6" fmla="*/ 88 w 210"/>
                <a:gd name="T7" fmla="*/ 93 h 223"/>
                <a:gd name="T8" fmla="*/ 63 w 210"/>
                <a:gd name="T9" fmla="*/ 9 h 223"/>
                <a:gd name="T10" fmla="*/ 51 w 210"/>
                <a:gd name="T11" fmla="*/ 0 h 223"/>
                <a:gd name="T12" fmla="*/ 9 w 210"/>
                <a:gd name="T13" fmla="*/ 0 h 223"/>
                <a:gd name="T14" fmla="*/ 2 w 210"/>
                <a:gd name="T15" fmla="*/ 10 h 223"/>
                <a:gd name="T16" fmla="*/ 49 w 210"/>
                <a:gd name="T17" fmla="*/ 149 h 223"/>
                <a:gd name="T18" fmla="*/ 5 w 210"/>
                <a:gd name="T19" fmla="*/ 211 h 223"/>
                <a:gd name="T20" fmla="*/ 11 w 210"/>
                <a:gd name="T21" fmla="*/ 223 h 223"/>
                <a:gd name="T22" fmla="*/ 54 w 210"/>
                <a:gd name="T23" fmla="*/ 223 h 223"/>
                <a:gd name="T24" fmla="*/ 64 w 210"/>
                <a:gd name="T25" fmla="*/ 218 h 223"/>
                <a:gd name="T26" fmla="*/ 206 w 210"/>
                <a:gd name="T27" fmla="*/ 12 h 223"/>
                <a:gd name="T28" fmla="*/ 200 w 210"/>
                <a:gd name="T29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0" h="223">
                  <a:moveTo>
                    <a:pt x="200" y="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53" y="0"/>
                    <a:pt x="149" y="2"/>
                    <a:pt x="147" y="6"/>
                  </a:cubicBezTo>
                  <a:cubicBezTo>
                    <a:pt x="88" y="93"/>
                    <a:pt x="88" y="93"/>
                    <a:pt x="88" y="93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1" y="4"/>
                    <a:pt x="56" y="0"/>
                    <a:pt x="5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2" y="10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5" y="211"/>
                    <a:pt x="5" y="211"/>
                    <a:pt x="5" y="211"/>
                  </a:cubicBezTo>
                  <a:cubicBezTo>
                    <a:pt x="1" y="216"/>
                    <a:pt x="5" y="223"/>
                    <a:pt x="11" y="223"/>
                  </a:cubicBezTo>
                  <a:cubicBezTo>
                    <a:pt x="54" y="223"/>
                    <a:pt x="54" y="223"/>
                    <a:pt x="54" y="223"/>
                  </a:cubicBezTo>
                  <a:cubicBezTo>
                    <a:pt x="58" y="223"/>
                    <a:pt x="61" y="221"/>
                    <a:pt x="64" y="218"/>
                  </a:cubicBezTo>
                  <a:cubicBezTo>
                    <a:pt x="206" y="12"/>
                    <a:pt x="206" y="12"/>
                    <a:pt x="206" y="12"/>
                  </a:cubicBezTo>
                  <a:cubicBezTo>
                    <a:pt x="210" y="7"/>
                    <a:pt x="206" y="0"/>
                    <a:pt x="2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900" dirty="0">
                <a:solidFill>
                  <a:prstClr val="black"/>
                </a:solidFill>
              </a:endParaRPr>
            </a:p>
          </p:txBody>
        </p:sp>
        <p:sp>
          <p:nvSpPr>
            <p:cNvPr id="78" name="Freeform 10"/>
            <p:cNvSpPr>
              <a:spLocks/>
            </p:cNvSpPr>
            <p:nvPr userDrawn="1"/>
          </p:nvSpPr>
          <p:spPr bwMode="auto">
            <a:xfrm>
              <a:off x="1978025" y="5813425"/>
              <a:ext cx="71437" cy="185737"/>
            </a:xfrm>
            <a:custGeom>
              <a:avLst/>
              <a:gdLst>
                <a:gd name="T0" fmla="*/ 37 w 94"/>
                <a:gd name="T1" fmla="*/ 6 h 247"/>
                <a:gd name="T2" fmla="*/ 1 w 94"/>
                <a:gd name="T3" fmla="*/ 239 h 247"/>
                <a:gd name="T4" fmla="*/ 8 w 94"/>
                <a:gd name="T5" fmla="*/ 247 h 247"/>
                <a:gd name="T6" fmla="*/ 45 w 94"/>
                <a:gd name="T7" fmla="*/ 247 h 247"/>
                <a:gd name="T8" fmla="*/ 57 w 94"/>
                <a:gd name="T9" fmla="*/ 237 h 247"/>
                <a:gd name="T10" fmla="*/ 93 w 94"/>
                <a:gd name="T11" fmla="*/ 9 h 247"/>
                <a:gd name="T12" fmla="*/ 86 w 94"/>
                <a:gd name="T13" fmla="*/ 0 h 247"/>
                <a:gd name="T14" fmla="*/ 44 w 94"/>
                <a:gd name="T15" fmla="*/ 0 h 247"/>
                <a:gd name="T16" fmla="*/ 37 w 94"/>
                <a:gd name="T17" fmla="*/ 6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247">
                  <a:moveTo>
                    <a:pt x="37" y="6"/>
                  </a:moveTo>
                  <a:cubicBezTo>
                    <a:pt x="1" y="239"/>
                    <a:pt x="1" y="239"/>
                    <a:pt x="1" y="239"/>
                  </a:cubicBezTo>
                  <a:cubicBezTo>
                    <a:pt x="0" y="243"/>
                    <a:pt x="3" y="247"/>
                    <a:pt x="8" y="247"/>
                  </a:cubicBezTo>
                  <a:cubicBezTo>
                    <a:pt x="45" y="247"/>
                    <a:pt x="45" y="247"/>
                    <a:pt x="45" y="247"/>
                  </a:cubicBezTo>
                  <a:cubicBezTo>
                    <a:pt x="51" y="247"/>
                    <a:pt x="56" y="243"/>
                    <a:pt x="57" y="237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4" y="4"/>
                    <a:pt x="90" y="0"/>
                    <a:pt x="8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1" y="0"/>
                    <a:pt x="38" y="3"/>
                    <a:pt x="3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900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 11"/>
            <p:cNvSpPr>
              <a:spLocks/>
            </p:cNvSpPr>
            <p:nvPr userDrawn="1"/>
          </p:nvSpPr>
          <p:spPr bwMode="auto">
            <a:xfrm>
              <a:off x="842963" y="5748338"/>
              <a:ext cx="250825" cy="293687"/>
            </a:xfrm>
            <a:custGeom>
              <a:avLst/>
              <a:gdLst>
                <a:gd name="T0" fmla="*/ 301 w 337"/>
                <a:gd name="T1" fmla="*/ 100 h 393"/>
                <a:gd name="T2" fmla="*/ 285 w 337"/>
                <a:gd name="T3" fmla="*/ 30 h 393"/>
                <a:gd name="T4" fmla="*/ 192 w 337"/>
                <a:gd name="T5" fmla="*/ 0 h 393"/>
                <a:gd name="T6" fmla="*/ 70 w 337"/>
                <a:gd name="T7" fmla="*/ 0 h 393"/>
                <a:gd name="T8" fmla="*/ 52 w 337"/>
                <a:gd name="T9" fmla="*/ 15 h 393"/>
                <a:gd name="T10" fmla="*/ 1 w 337"/>
                <a:gd name="T11" fmla="*/ 337 h 393"/>
                <a:gd name="T12" fmla="*/ 12 w 337"/>
                <a:gd name="T13" fmla="*/ 349 h 393"/>
                <a:gd name="T14" fmla="*/ 87 w 337"/>
                <a:gd name="T15" fmla="*/ 349 h 393"/>
                <a:gd name="T16" fmla="*/ 82 w 337"/>
                <a:gd name="T17" fmla="*/ 382 h 393"/>
                <a:gd name="T18" fmla="*/ 91 w 337"/>
                <a:gd name="T19" fmla="*/ 393 h 393"/>
                <a:gd name="T20" fmla="*/ 155 w 337"/>
                <a:gd name="T21" fmla="*/ 393 h 393"/>
                <a:gd name="T22" fmla="*/ 170 w 337"/>
                <a:gd name="T23" fmla="*/ 380 h 393"/>
                <a:gd name="T24" fmla="*/ 170 w 337"/>
                <a:gd name="T25" fmla="*/ 377 h 393"/>
                <a:gd name="T26" fmla="*/ 182 w 337"/>
                <a:gd name="T27" fmla="*/ 301 h 393"/>
                <a:gd name="T28" fmla="*/ 183 w 337"/>
                <a:gd name="T29" fmla="*/ 297 h 393"/>
                <a:gd name="T30" fmla="*/ 198 w 337"/>
                <a:gd name="T31" fmla="*/ 284 h 393"/>
                <a:gd name="T32" fmla="*/ 208 w 337"/>
                <a:gd name="T33" fmla="*/ 284 h 393"/>
                <a:gd name="T34" fmla="*/ 331 w 337"/>
                <a:gd name="T35" fmla="*/ 186 h 393"/>
                <a:gd name="T36" fmla="*/ 319 w 337"/>
                <a:gd name="T37" fmla="*/ 113 h 393"/>
                <a:gd name="T38" fmla="*/ 301 w 337"/>
                <a:gd name="T39" fmla="*/ 100 h 393"/>
                <a:gd name="T40" fmla="*/ 301 w 337"/>
                <a:gd name="T41" fmla="*/ 10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7" h="393">
                  <a:moveTo>
                    <a:pt x="301" y="100"/>
                  </a:moveTo>
                  <a:cubicBezTo>
                    <a:pt x="306" y="69"/>
                    <a:pt x="301" y="49"/>
                    <a:pt x="285" y="30"/>
                  </a:cubicBezTo>
                  <a:cubicBezTo>
                    <a:pt x="267" y="9"/>
                    <a:pt x="234" y="0"/>
                    <a:pt x="19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6"/>
                    <a:pt x="52" y="15"/>
                  </a:cubicBezTo>
                  <a:cubicBezTo>
                    <a:pt x="1" y="337"/>
                    <a:pt x="1" y="337"/>
                    <a:pt x="1" y="337"/>
                  </a:cubicBezTo>
                  <a:cubicBezTo>
                    <a:pt x="0" y="344"/>
                    <a:pt x="5" y="349"/>
                    <a:pt x="12" y="349"/>
                  </a:cubicBezTo>
                  <a:cubicBezTo>
                    <a:pt x="87" y="349"/>
                    <a:pt x="87" y="349"/>
                    <a:pt x="87" y="349"/>
                  </a:cubicBezTo>
                  <a:cubicBezTo>
                    <a:pt x="82" y="382"/>
                    <a:pt x="82" y="382"/>
                    <a:pt x="82" y="382"/>
                  </a:cubicBezTo>
                  <a:cubicBezTo>
                    <a:pt x="81" y="388"/>
                    <a:pt x="85" y="393"/>
                    <a:pt x="91" y="393"/>
                  </a:cubicBezTo>
                  <a:cubicBezTo>
                    <a:pt x="155" y="393"/>
                    <a:pt x="155" y="393"/>
                    <a:pt x="155" y="393"/>
                  </a:cubicBezTo>
                  <a:cubicBezTo>
                    <a:pt x="162" y="393"/>
                    <a:pt x="168" y="387"/>
                    <a:pt x="170" y="380"/>
                  </a:cubicBezTo>
                  <a:cubicBezTo>
                    <a:pt x="170" y="377"/>
                    <a:pt x="170" y="377"/>
                    <a:pt x="170" y="377"/>
                  </a:cubicBezTo>
                  <a:cubicBezTo>
                    <a:pt x="182" y="301"/>
                    <a:pt x="182" y="301"/>
                    <a:pt x="182" y="301"/>
                  </a:cubicBezTo>
                  <a:cubicBezTo>
                    <a:pt x="183" y="297"/>
                    <a:pt x="183" y="297"/>
                    <a:pt x="183" y="297"/>
                  </a:cubicBezTo>
                  <a:cubicBezTo>
                    <a:pt x="184" y="289"/>
                    <a:pt x="191" y="284"/>
                    <a:pt x="198" y="284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69" y="284"/>
                    <a:pt x="317" y="259"/>
                    <a:pt x="331" y="186"/>
                  </a:cubicBezTo>
                  <a:cubicBezTo>
                    <a:pt x="337" y="156"/>
                    <a:pt x="334" y="131"/>
                    <a:pt x="319" y="113"/>
                  </a:cubicBezTo>
                  <a:cubicBezTo>
                    <a:pt x="314" y="108"/>
                    <a:pt x="308" y="104"/>
                    <a:pt x="301" y="100"/>
                  </a:cubicBezTo>
                  <a:cubicBezTo>
                    <a:pt x="301" y="100"/>
                    <a:pt x="301" y="100"/>
                    <a:pt x="301" y="100"/>
                  </a:cubicBezTo>
                </a:path>
              </a:pathLst>
            </a:custGeom>
            <a:solidFill>
              <a:srgbClr val="FFFFFF">
                <a:alpha val="68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900" dirty="0">
                <a:solidFill>
                  <a:prstClr val="black"/>
                </a:solidFill>
              </a:endParaRPr>
            </a:p>
          </p:txBody>
        </p:sp>
        <p:sp>
          <p:nvSpPr>
            <p:cNvPr id="80" name="Freeform 12"/>
            <p:cNvSpPr>
              <a:spLocks/>
            </p:cNvSpPr>
            <p:nvPr userDrawn="1"/>
          </p:nvSpPr>
          <p:spPr bwMode="auto">
            <a:xfrm>
              <a:off x="842963" y="5748338"/>
              <a:ext cx="227012" cy="260350"/>
            </a:xfrm>
            <a:custGeom>
              <a:avLst/>
              <a:gdLst>
                <a:gd name="T0" fmla="*/ 301 w 306"/>
                <a:gd name="T1" fmla="*/ 100 h 349"/>
                <a:gd name="T2" fmla="*/ 285 w 306"/>
                <a:gd name="T3" fmla="*/ 30 h 349"/>
                <a:gd name="T4" fmla="*/ 192 w 306"/>
                <a:gd name="T5" fmla="*/ 0 h 349"/>
                <a:gd name="T6" fmla="*/ 70 w 306"/>
                <a:gd name="T7" fmla="*/ 0 h 349"/>
                <a:gd name="T8" fmla="*/ 52 w 306"/>
                <a:gd name="T9" fmla="*/ 15 h 349"/>
                <a:gd name="T10" fmla="*/ 1 w 306"/>
                <a:gd name="T11" fmla="*/ 337 h 349"/>
                <a:gd name="T12" fmla="*/ 12 w 306"/>
                <a:gd name="T13" fmla="*/ 349 h 349"/>
                <a:gd name="T14" fmla="*/ 87 w 306"/>
                <a:gd name="T15" fmla="*/ 349 h 349"/>
                <a:gd name="T16" fmla="*/ 106 w 306"/>
                <a:gd name="T17" fmla="*/ 229 h 349"/>
                <a:gd name="T18" fmla="*/ 106 w 306"/>
                <a:gd name="T19" fmla="*/ 233 h 349"/>
                <a:gd name="T20" fmla="*/ 123 w 306"/>
                <a:gd name="T21" fmla="*/ 218 h 349"/>
                <a:gd name="T22" fmla="*/ 159 w 306"/>
                <a:gd name="T23" fmla="*/ 218 h 349"/>
                <a:gd name="T24" fmla="*/ 300 w 306"/>
                <a:gd name="T25" fmla="*/ 107 h 349"/>
                <a:gd name="T26" fmla="*/ 301 w 306"/>
                <a:gd name="T27" fmla="*/ 10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6" h="349">
                  <a:moveTo>
                    <a:pt x="301" y="100"/>
                  </a:moveTo>
                  <a:cubicBezTo>
                    <a:pt x="306" y="69"/>
                    <a:pt x="301" y="49"/>
                    <a:pt x="285" y="30"/>
                  </a:cubicBezTo>
                  <a:cubicBezTo>
                    <a:pt x="267" y="9"/>
                    <a:pt x="234" y="0"/>
                    <a:pt x="19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6"/>
                    <a:pt x="52" y="15"/>
                  </a:cubicBezTo>
                  <a:cubicBezTo>
                    <a:pt x="1" y="337"/>
                    <a:pt x="1" y="337"/>
                    <a:pt x="1" y="337"/>
                  </a:cubicBezTo>
                  <a:cubicBezTo>
                    <a:pt x="0" y="344"/>
                    <a:pt x="5" y="349"/>
                    <a:pt x="12" y="349"/>
                  </a:cubicBezTo>
                  <a:cubicBezTo>
                    <a:pt x="87" y="349"/>
                    <a:pt x="87" y="349"/>
                    <a:pt x="87" y="349"/>
                  </a:cubicBezTo>
                  <a:cubicBezTo>
                    <a:pt x="106" y="229"/>
                    <a:pt x="106" y="229"/>
                    <a:pt x="106" y="229"/>
                  </a:cubicBezTo>
                  <a:cubicBezTo>
                    <a:pt x="106" y="233"/>
                    <a:pt x="106" y="233"/>
                    <a:pt x="106" y="233"/>
                  </a:cubicBezTo>
                  <a:cubicBezTo>
                    <a:pt x="107" y="225"/>
                    <a:pt x="114" y="218"/>
                    <a:pt x="123" y="218"/>
                  </a:cubicBezTo>
                  <a:cubicBezTo>
                    <a:pt x="159" y="218"/>
                    <a:pt x="159" y="218"/>
                    <a:pt x="159" y="218"/>
                  </a:cubicBezTo>
                  <a:cubicBezTo>
                    <a:pt x="229" y="218"/>
                    <a:pt x="284" y="190"/>
                    <a:pt x="300" y="107"/>
                  </a:cubicBezTo>
                  <a:cubicBezTo>
                    <a:pt x="301" y="105"/>
                    <a:pt x="301" y="102"/>
                    <a:pt x="301" y="100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900" dirty="0">
                <a:solidFill>
                  <a:prstClr val="black"/>
                </a:solidFill>
              </a:endParaRPr>
            </a:p>
          </p:txBody>
        </p:sp>
        <p:sp>
          <p:nvSpPr>
            <p:cNvPr id="81" name="Freeform 13"/>
            <p:cNvSpPr>
              <a:spLocks/>
            </p:cNvSpPr>
            <p:nvPr userDrawn="1"/>
          </p:nvSpPr>
          <p:spPr bwMode="auto">
            <a:xfrm>
              <a:off x="842963" y="5748338"/>
              <a:ext cx="227012" cy="260350"/>
            </a:xfrm>
            <a:custGeom>
              <a:avLst/>
              <a:gdLst>
                <a:gd name="T0" fmla="*/ 126 w 306"/>
                <a:gd name="T1" fmla="*/ 100 h 349"/>
                <a:gd name="T2" fmla="*/ 135 w 306"/>
                <a:gd name="T3" fmla="*/ 89 h 349"/>
                <a:gd name="T4" fmla="*/ 142 w 306"/>
                <a:gd name="T5" fmla="*/ 87 h 349"/>
                <a:gd name="T6" fmla="*/ 237 w 306"/>
                <a:gd name="T7" fmla="*/ 87 h 349"/>
                <a:gd name="T8" fmla="*/ 269 w 306"/>
                <a:gd name="T9" fmla="*/ 90 h 349"/>
                <a:gd name="T10" fmla="*/ 277 w 306"/>
                <a:gd name="T11" fmla="*/ 91 h 349"/>
                <a:gd name="T12" fmla="*/ 284 w 306"/>
                <a:gd name="T13" fmla="*/ 93 h 349"/>
                <a:gd name="T14" fmla="*/ 288 w 306"/>
                <a:gd name="T15" fmla="*/ 94 h 349"/>
                <a:gd name="T16" fmla="*/ 301 w 306"/>
                <a:gd name="T17" fmla="*/ 100 h 349"/>
                <a:gd name="T18" fmla="*/ 285 w 306"/>
                <a:gd name="T19" fmla="*/ 30 h 349"/>
                <a:gd name="T20" fmla="*/ 192 w 306"/>
                <a:gd name="T21" fmla="*/ 0 h 349"/>
                <a:gd name="T22" fmla="*/ 70 w 306"/>
                <a:gd name="T23" fmla="*/ 0 h 349"/>
                <a:gd name="T24" fmla="*/ 52 w 306"/>
                <a:gd name="T25" fmla="*/ 15 h 349"/>
                <a:gd name="T26" fmla="*/ 1 w 306"/>
                <a:gd name="T27" fmla="*/ 337 h 349"/>
                <a:gd name="T28" fmla="*/ 12 w 306"/>
                <a:gd name="T29" fmla="*/ 349 h 349"/>
                <a:gd name="T30" fmla="*/ 87 w 306"/>
                <a:gd name="T31" fmla="*/ 349 h 349"/>
                <a:gd name="T32" fmla="*/ 106 w 306"/>
                <a:gd name="T33" fmla="*/ 229 h 349"/>
                <a:gd name="T34" fmla="*/ 126 w 306"/>
                <a:gd name="T35" fmla="*/ 10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6" h="349">
                  <a:moveTo>
                    <a:pt x="126" y="100"/>
                  </a:moveTo>
                  <a:cubicBezTo>
                    <a:pt x="127" y="95"/>
                    <a:pt x="131" y="91"/>
                    <a:pt x="135" y="89"/>
                  </a:cubicBezTo>
                  <a:cubicBezTo>
                    <a:pt x="137" y="88"/>
                    <a:pt x="139" y="87"/>
                    <a:pt x="142" y="87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49" y="87"/>
                    <a:pt x="259" y="88"/>
                    <a:pt x="269" y="90"/>
                  </a:cubicBezTo>
                  <a:cubicBezTo>
                    <a:pt x="272" y="90"/>
                    <a:pt x="274" y="91"/>
                    <a:pt x="277" y="91"/>
                  </a:cubicBezTo>
                  <a:cubicBezTo>
                    <a:pt x="279" y="92"/>
                    <a:pt x="282" y="92"/>
                    <a:pt x="284" y="93"/>
                  </a:cubicBezTo>
                  <a:cubicBezTo>
                    <a:pt x="286" y="94"/>
                    <a:pt x="287" y="94"/>
                    <a:pt x="288" y="94"/>
                  </a:cubicBezTo>
                  <a:cubicBezTo>
                    <a:pt x="293" y="96"/>
                    <a:pt x="297" y="98"/>
                    <a:pt x="301" y="100"/>
                  </a:cubicBezTo>
                  <a:cubicBezTo>
                    <a:pt x="306" y="69"/>
                    <a:pt x="301" y="49"/>
                    <a:pt x="285" y="30"/>
                  </a:cubicBezTo>
                  <a:cubicBezTo>
                    <a:pt x="267" y="9"/>
                    <a:pt x="234" y="0"/>
                    <a:pt x="192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1" y="0"/>
                    <a:pt x="54" y="6"/>
                    <a:pt x="52" y="15"/>
                  </a:cubicBezTo>
                  <a:cubicBezTo>
                    <a:pt x="1" y="337"/>
                    <a:pt x="1" y="337"/>
                    <a:pt x="1" y="337"/>
                  </a:cubicBezTo>
                  <a:cubicBezTo>
                    <a:pt x="0" y="344"/>
                    <a:pt x="5" y="349"/>
                    <a:pt x="12" y="349"/>
                  </a:cubicBezTo>
                  <a:cubicBezTo>
                    <a:pt x="87" y="349"/>
                    <a:pt x="87" y="349"/>
                    <a:pt x="87" y="349"/>
                  </a:cubicBezTo>
                  <a:cubicBezTo>
                    <a:pt x="106" y="229"/>
                    <a:pt x="106" y="229"/>
                    <a:pt x="106" y="229"/>
                  </a:cubicBezTo>
                  <a:lnTo>
                    <a:pt x="126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 sz="19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60963" y="4742076"/>
            <a:ext cx="2174516" cy="940151"/>
            <a:chOff x="6824561" y="4821273"/>
            <a:chExt cx="1868086" cy="940151"/>
          </a:xfrm>
        </p:grpSpPr>
        <p:sp>
          <p:nvSpPr>
            <p:cNvPr id="61" name="TextBox 60"/>
            <p:cNvSpPr txBox="1"/>
            <p:nvPr/>
          </p:nvSpPr>
          <p:spPr>
            <a:xfrm>
              <a:off x="6824561" y="5281293"/>
              <a:ext cx="1868086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lnSpc>
                  <a:spcPct val="9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400" dirty="0" err="1">
                  <a:solidFill>
                    <a:prstClr val="white">
                      <a:lumMod val="95000"/>
                    </a:prstClr>
                  </a:solidFill>
                  <a:cs typeface="Helvetica Neue"/>
                </a:rPr>
                <a:t>Aandeel</a:t>
              </a:r>
              <a:r>
                <a:rPr lang="en-US" sz="1400" dirty="0">
                  <a:solidFill>
                    <a:prstClr val="white">
                      <a:lumMod val="95000"/>
                    </a:prstClr>
                  </a:solidFill>
                  <a:cs typeface="Helvetica Neue"/>
                </a:rPr>
                <a:t> M-Commerce in </a:t>
              </a:r>
              <a:r>
                <a:rPr lang="en-US" sz="1400" dirty="0" err="1">
                  <a:solidFill>
                    <a:prstClr val="white">
                      <a:lumMod val="95000"/>
                    </a:prstClr>
                  </a:solidFill>
                  <a:cs typeface="Helvetica Neue"/>
                </a:rPr>
                <a:t>Belgische</a:t>
              </a:r>
              <a:r>
                <a:rPr lang="en-US" sz="1400" dirty="0">
                  <a:solidFill>
                    <a:prstClr val="white">
                      <a:lumMod val="95000"/>
                    </a:prstClr>
                  </a:solidFill>
                  <a:cs typeface="Helvetica Neue"/>
                </a:rPr>
                <a:t> e-commerce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984694" y="4821273"/>
              <a:ext cx="141150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2600" b="1" dirty="0">
                  <a:solidFill>
                    <a:srgbClr val="009CDE">
                      <a:lumMod val="60000"/>
                      <a:lumOff val="40000"/>
                    </a:srgbClr>
                  </a:solidFill>
                  <a:latin typeface="PayPal Sans Big"/>
                  <a:cs typeface="PayPal Forward"/>
                </a:rPr>
                <a:t>8%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508139" y="6516717"/>
            <a:ext cx="47981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90000"/>
              </a:lnSpc>
              <a:spcBef>
                <a:spcPct val="20000"/>
              </a:spcBef>
              <a:buClr>
                <a:srgbClr val="009CDE"/>
              </a:buClr>
              <a:buSzPct val="100000"/>
            </a:pPr>
            <a:r>
              <a:rPr lang="fr-FR" sz="1000" dirty="0">
                <a:solidFill>
                  <a:prstClr val="white">
                    <a:lumMod val="95000"/>
                  </a:prstClr>
                </a:solidFill>
                <a:cs typeface="Helvetica Neue"/>
              </a:rPr>
              <a:t>Source: PayPal Q2 2016 </a:t>
            </a:r>
            <a:r>
              <a:rPr lang="fr-FR" sz="1000" dirty="0" err="1">
                <a:solidFill>
                  <a:prstClr val="white">
                    <a:lumMod val="95000"/>
                  </a:prstClr>
                </a:solidFill>
                <a:cs typeface="Helvetica Neue"/>
              </a:rPr>
              <a:t>Fast</a:t>
            </a:r>
            <a:r>
              <a:rPr lang="fr-FR" sz="1000" dirty="0">
                <a:solidFill>
                  <a:prstClr val="white">
                    <a:lumMod val="95000"/>
                  </a:prstClr>
                </a:solidFill>
                <a:cs typeface="Helvetica Neue"/>
              </a:rPr>
              <a:t> </a:t>
            </a:r>
            <a:r>
              <a:rPr lang="fr-FR" sz="1000" dirty="0" err="1">
                <a:solidFill>
                  <a:prstClr val="white">
                    <a:lumMod val="95000"/>
                  </a:prstClr>
                </a:solidFill>
                <a:cs typeface="Helvetica Neue"/>
              </a:rPr>
              <a:t>Facts</a:t>
            </a:r>
            <a:r>
              <a:rPr lang="fr-FR" sz="1000" dirty="0">
                <a:solidFill>
                  <a:prstClr val="white">
                    <a:lumMod val="95000"/>
                  </a:prstClr>
                </a:solidFill>
                <a:cs typeface="Helvetica Neue"/>
              </a:rPr>
              <a:t>, </a:t>
            </a:r>
            <a:r>
              <a:rPr lang="fr-FR" sz="1000" dirty="0" err="1">
                <a:solidFill>
                  <a:prstClr val="white">
                    <a:lumMod val="95000"/>
                  </a:prstClr>
                </a:solidFill>
                <a:cs typeface="Helvetica Neue"/>
              </a:rPr>
              <a:t>Comeos</a:t>
            </a:r>
            <a:r>
              <a:rPr lang="fr-FR" sz="1000" dirty="0">
                <a:solidFill>
                  <a:prstClr val="white">
                    <a:lumMod val="95000"/>
                  </a:prstClr>
                </a:solidFill>
                <a:cs typeface="Helvetica Neue"/>
              </a:rPr>
              <a:t> </a:t>
            </a:r>
            <a:r>
              <a:rPr lang="fr-FR" sz="1000" dirty="0" err="1">
                <a:solidFill>
                  <a:prstClr val="white">
                    <a:lumMod val="95000"/>
                  </a:prstClr>
                </a:solidFill>
                <a:cs typeface="Helvetica Neue"/>
              </a:rPr>
              <a:t>Market</a:t>
            </a:r>
            <a:r>
              <a:rPr lang="fr-FR" sz="1000" dirty="0">
                <a:solidFill>
                  <a:prstClr val="white">
                    <a:lumMod val="95000"/>
                  </a:prstClr>
                </a:solidFill>
                <a:cs typeface="Helvetica Neue"/>
              </a:rPr>
              <a:t> Survey 2016</a:t>
            </a:r>
          </a:p>
        </p:txBody>
      </p:sp>
      <p:sp>
        <p:nvSpPr>
          <p:cNvPr id="33" name="Round Same Side Corner Rectangle 32"/>
          <p:cNvSpPr/>
          <p:nvPr/>
        </p:nvSpPr>
        <p:spPr>
          <a:xfrm rot="5400000" flipH="1">
            <a:off x="399031" y="4125077"/>
            <a:ext cx="1342708" cy="2140774"/>
          </a:xfrm>
          <a:prstGeom prst="round2SameRect">
            <a:avLst>
              <a:gd name="adj1" fmla="val 468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/>
            <a:endParaRPr lang="en-US" sz="1900" dirty="0" err="1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99" y="4873716"/>
            <a:ext cx="520107" cy="61401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94907" y="4735731"/>
            <a:ext cx="2418641" cy="940151"/>
            <a:chOff x="3532959" y="4875063"/>
            <a:chExt cx="2233744" cy="940151"/>
          </a:xfrm>
        </p:grpSpPr>
        <p:sp>
          <p:nvSpPr>
            <p:cNvPr id="58" name="TextBox 57"/>
            <p:cNvSpPr txBox="1"/>
            <p:nvPr/>
          </p:nvSpPr>
          <p:spPr>
            <a:xfrm>
              <a:off x="3532959" y="5335083"/>
              <a:ext cx="2233744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lnSpc>
                  <a:spcPct val="9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400" dirty="0" err="1">
                  <a:solidFill>
                    <a:prstClr val="white">
                      <a:lumMod val="95000"/>
                    </a:prstClr>
                  </a:solidFill>
                  <a:cs typeface="Helvetica Neue"/>
                </a:rPr>
                <a:t>Actieve</a:t>
              </a:r>
              <a:r>
                <a:rPr lang="en-US" sz="1400" dirty="0">
                  <a:solidFill>
                    <a:prstClr val="white">
                      <a:lumMod val="95000"/>
                    </a:prstClr>
                  </a:solidFill>
                  <a:cs typeface="Helvetica Neue"/>
                </a:rPr>
                <a:t> PayPal </a:t>
              </a:r>
              <a:r>
                <a:rPr lang="en-US" sz="1400" dirty="0" err="1">
                  <a:solidFill>
                    <a:prstClr val="white">
                      <a:lumMod val="95000"/>
                    </a:prstClr>
                  </a:solidFill>
                  <a:cs typeface="Helvetica Neue"/>
                </a:rPr>
                <a:t>Rekeningen</a:t>
              </a:r>
              <a:br>
                <a:rPr lang="en-US" sz="1400" dirty="0">
                  <a:solidFill>
                    <a:prstClr val="white">
                      <a:lumMod val="95000"/>
                    </a:prstClr>
                  </a:solidFill>
                  <a:cs typeface="Helvetica Neue"/>
                </a:rPr>
              </a:br>
              <a:r>
                <a:rPr lang="en-US" sz="1400" dirty="0">
                  <a:solidFill>
                    <a:prstClr val="white">
                      <a:lumMod val="95000"/>
                    </a:prstClr>
                  </a:solidFill>
                  <a:cs typeface="Helvetica Neue"/>
                </a:rPr>
                <a:t>in </a:t>
              </a:r>
              <a:r>
                <a:rPr lang="en-US" sz="1400" dirty="0" err="1">
                  <a:solidFill>
                    <a:prstClr val="white">
                      <a:lumMod val="95000"/>
                    </a:prstClr>
                  </a:solidFill>
                  <a:cs typeface="Helvetica Neue"/>
                </a:rPr>
                <a:t>België</a:t>
              </a:r>
              <a:r>
                <a:rPr lang="en-US" sz="1400" dirty="0">
                  <a:solidFill>
                    <a:prstClr val="white">
                      <a:lumMod val="95000"/>
                    </a:prstClr>
                  </a:solidFill>
                  <a:cs typeface="Helvetica Neue"/>
                </a:rPr>
                <a:t> &amp; Luxemburg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867525" y="4875063"/>
              <a:ext cx="141150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2600" b="1" dirty="0">
                  <a:solidFill>
                    <a:srgbClr val="009CDE">
                      <a:lumMod val="60000"/>
                      <a:lumOff val="40000"/>
                    </a:srgbClr>
                  </a:solidFill>
                  <a:latin typeface="PayPal Sans Big"/>
                  <a:cs typeface="PayPal Forward"/>
                </a:rPr>
                <a:t>1 </a:t>
              </a:r>
              <a:r>
                <a:rPr lang="en-US" sz="2600" b="1" dirty="0" err="1">
                  <a:solidFill>
                    <a:srgbClr val="009CDE">
                      <a:lumMod val="60000"/>
                      <a:lumOff val="40000"/>
                    </a:srgbClr>
                  </a:solidFill>
                  <a:latin typeface="PayPal Sans Big"/>
                  <a:cs typeface="PayPal Forward"/>
                </a:rPr>
                <a:t>Mln</a:t>
              </a:r>
              <a:endParaRPr lang="en-US" sz="2600" b="1" dirty="0">
                <a:solidFill>
                  <a:srgbClr val="009CDE">
                    <a:lumMod val="60000"/>
                    <a:lumOff val="40000"/>
                  </a:srgbClr>
                </a:solidFill>
                <a:latin typeface="PayPal Sans Big"/>
                <a:cs typeface="PayPal Forward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166040" y="4742076"/>
            <a:ext cx="2180925" cy="940151"/>
            <a:chOff x="790555" y="4875063"/>
            <a:chExt cx="2180925" cy="940151"/>
          </a:xfrm>
        </p:grpSpPr>
        <p:sp>
          <p:nvSpPr>
            <p:cNvPr id="41" name="TextBox 40"/>
            <p:cNvSpPr txBox="1"/>
            <p:nvPr/>
          </p:nvSpPr>
          <p:spPr>
            <a:xfrm>
              <a:off x="790555" y="5335083"/>
              <a:ext cx="2180925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lnSpc>
                  <a:spcPct val="90000"/>
                </a:lnSpc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1400" dirty="0" err="1">
                  <a:solidFill>
                    <a:prstClr val="white">
                      <a:lumMod val="95000"/>
                    </a:prstClr>
                  </a:solidFill>
                  <a:cs typeface="Helvetica Neue"/>
                </a:rPr>
                <a:t>Belgen</a:t>
              </a:r>
              <a:r>
                <a:rPr lang="en-US" sz="1400" dirty="0">
                  <a:solidFill>
                    <a:prstClr val="white">
                      <a:lumMod val="95000"/>
                    </a:prstClr>
                  </a:solidFill>
                  <a:cs typeface="Helvetica Neue"/>
                </a:rPr>
                <a:t> </a:t>
              </a:r>
              <a:r>
                <a:rPr lang="en-US" sz="1400" dirty="0" err="1">
                  <a:solidFill>
                    <a:prstClr val="white">
                      <a:lumMod val="95000"/>
                    </a:prstClr>
                  </a:solidFill>
                  <a:cs typeface="Helvetica Neue"/>
                </a:rPr>
                <a:t>heeft</a:t>
              </a:r>
              <a:r>
                <a:rPr lang="en-US" sz="1400" dirty="0">
                  <a:solidFill>
                    <a:prstClr val="white">
                      <a:lumMod val="95000"/>
                    </a:prstClr>
                  </a:solidFill>
                  <a:cs typeface="Helvetica Neue"/>
                </a:rPr>
                <a:t> </a:t>
              </a:r>
              <a:r>
                <a:rPr lang="en-US" sz="1400" dirty="0" err="1">
                  <a:solidFill>
                    <a:prstClr val="white">
                      <a:lumMod val="95000"/>
                    </a:prstClr>
                  </a:solidFill>
                  <a:cs typeface="Helvetica Neue"/>
                </a:rPr>
                <a:t>Mobiel</a:t>
              </a:r>
              <a:r>
                <a:rPr lang="en-US" sz="1400" dirty="0">
                  <a:solidFill>
                    <a:prstClr val="white">
                      <a:lumMod val="95000"/>
                    </a:prstClr>
                  </a:solidFill>
                  <a:cs typeface="Helvetica Neue"/>
                </a:rPr>
                <a:t> Internet.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52116" y="4875063"/>
              <a:ext cx="141150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spcBef>
                  <a:spcPct val="20000"/>
                </a:spcBef>
                <a:buClr>
                  <a:srgbClr val="009CDE"/>
                </a:buClr>
                <a:buSzPct val="100000"/>
              </a:pPr>
              <a:r>
                <a:rPr lang="en-US" sz="2600" b="1" dirty="0">
                  <a:solidFill>
                    <a:srgbClr val="009CDE">
                      <a:lumMod val="60000"/>
                      <a:lumOff val="40000"/>
                    </a:srgbClr>
                  </a:solidFill>
                  <a:latin typeface="PayPal Sans Big"/>
                  <a:cs typeface="PayPal Forward"/>
                </a:rPr>
                <a:t>7 op 10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794907" y="5947660"/>
            <a:ext cx="218092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90000"/>
              </a:lnSpc>
              <a:spcBef>
                <a:spcPct val="20000"/>
              </a:spcBef>
              <a:buClr>
                <a:srgbClr val="009CDE"/>
              </a:buClr>
              <a:buSzPct val="100000"/>
            </a:pPr>
            <a:r>
              <a:rPr lang="en-US" sz="1200" b="1" dirty="0">
                <a:solidFill>
                  <a:srgbClr val="009CDE">
                    <a:lumMod val="40000"/>
                    <a:lumOff val="60000"/>
                  </a:srgbClr>
                </a:solidFill>
                <a:latin typeface="PayPal Sans Big"/>
                <a:cs typeface="Helvetica Neue"/>
              </a:rPr>
              <a:t>188M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  <a:cs typeface="Helvetica Neue"/>
              </a:rPr>
              <a:t> </a:t>
            </a:r>
            <a:r>
              <a:rPr lang="en-US" sz="1200" dirty="0" err="1">
                <a:solidFill>
                  <a:prstClr val="white">
                    <a:lumMod val="95000"/>
                  </a:prstClr>
                </a:solidFill>
                <a:cs typeface="Helvetica Neue"/>
              </a:rPr>
              <a:t>Actieve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  <a:cs typeface="Helvetica Neue"/>
              </a:rPr>
              <a:t> PayPal </a:t>
            </a:r>
            <a:r>
              <a:rPr lang="en-US" sz="1200" dirty="0" err="1">
                <a:solidFill>
                  <a:prstClr val="white">
                    <a:lumMod val="95000"/>
                  </a:prstClr>
                </a:solidFill>
                <a:cs typeface="Helvetica Neue"/>
              </a:rPr>
              <a:t>Rekeningen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  <a:cs typeface="Helvetica Neue"/>
              </a:rPr>
              <a:t> </a:t>
            </a:r>
            <a:r>
              <a:rPr lang="en-US" sz="1200" dirty="0" err="1">
                <a:solidFill>
                  <a:prstClr val="white">
                    <a:lumMod val="95000"/>
                  </a:prstClr>
                </a:solidFill>
                <a:cs typeface="Helvetica Neue"/>
              </a:rPr>
              <a:t>Wereldwijd</a:t>
            </a:r>
            <a:endParaRPr lang="en-US" sz="1200" dirty="0">
              <a:solidFill>
                <a:prstClr val="white">
                  <a:lumMod val="95000"/>
                </a:prstClr>
              </a:solidFill>
              <a:cs typeface="Helvetica Neue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78419" y="5916234"/>
            <a:ext cx="218092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90000"/>
              </a:lnSpc>
              <a:spcBef>
                <a:spcPct val="20000"/>
              </a:spcBef>
              <a:buClr>
                <a:srgbClr val="009CDE"/>
              </a:buClr>
              <a:buSzPct val="100000"/>
            </a:pPr>
            <a:r>
              <a:rPr lang="en-US" sz="1200" b="1" dirty="0">
                <a:solidFill>
                  <a:srgbClr val="009CDE">
                    <a:lumMod val="40000"/>
                    <a:lumOff val="60000"/>
                  </a:srgbClr>
                </a:solidFill>
                <a:latin typeface="PayPal Sans Big"/>
                <a:cs typeface="Helvetica Neue"/>
              </a:rPr>
              <a:t>1 </a:t>
            </a:r>
            <a:r>
              <a:rPr lang="en-US" sz="1200" b="1" dirty="0" err="1">
                <a:solidFill>
                  <a:srgbClr val="009CDE">
                    <a:lumMod val="40000"/>
                    <a:lumOff val="60000"/>
                  </a:srgbClr>
                </a:solidFill>
                <a:latin typeface="PayPal Sans Big"/>
                <a:cs typeface="Helvetica Neue"/>
              </a:rPr>
              <a:t>Miljard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  <a:cs typeface="Helvetica Neue"/>
              </a:rPr>
              <a:t> Mobile </a:t>
            </a:r>
            <a:r>
              <a:rPr lang="en-US" sz="1200" dirty="0" err="1">
                <a:solidFill>
                  <a:prstClr val="white">
                    <a:lumMod val="95000"/>
                  </a:prstClr>
                </a:solidFill>
                <a:cs typeface="Helvetica Neue"/>
              </a:rPr>
              <a:t>Betalingen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  <a:cs typeface="Helvetica Neue"/>
              </a:rPr>
              <a:t> </a:t>
            </a:r>
            <a:r>
              <a:rPr lang="en-US" sz="1200" dirty="0" err="1">
                <a:solidFill>
                  <a:prstClr val="white">
                    <a:lumMod val="95000"/>
                  </a:prstClr>
                </a:solidFill>
                <a:cs typeface="Helvetica Neue"/>
              </a:rPr>
              <a:t>voor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  <a:cs typeface="Helvetica Neue"/>
              </a:rPr>
              <a:t> PayPal </a:t>
            </a:r>
            <a:r>
              <a:rPr lang="en-US" sz="1200" dirty="0" err="1">
                <a:solidFill>
                  <a:prstClr val="white">
                    <a:lumMod val="95000"/>
                  </a:prstClr>
                </a:solidFill>
                <a:cs typeface="Helvetica Neue"/>
              </a:rPr>
              <a:t>wereldwijd</a:t>
            </a:r>
            <a:r>
              <a:rPr lang="en-US" sz="1200" dirty="0">
                <a:solidFill>
                  <a:prstClr val="white">
                    <a:lumMod val="95000"/>
                  </a:prstClr>
                </a:solidFill>
                <a:cs typeface="Helvetica Neu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66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4169317"/>
            <a:ext cx="4260273" cy="1144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123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85917" y="5941306"/>
            <a:ext cx="5288508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nl-BE" b="1" kern="0" dirty="0" err="1">
                <a:solidFill>
                  <a:schemeClr val="tx2"/>
                </a:solidFill>
              </a:rPr>
              <a:t>Digitale</a:t>
            </a:r>
            <a:r>
              <a:rPr lang="en-US" altLang="nl-BE" b="1" kern="0" dirty="0">
                <a:solidFill>
                  <a:schemeClr val="tx2"/>
                </a:solidFill>
              </a:rPr>
              <a:t> </a:t>
            </a:r>
            <a:r>
              <a:rPr lang="en-US" altLang="nl-BE" b="1" kern="0" dirty="0" err="1">
                <a:solidFill>
                  <a:schemeClr val="tx2"/>
                </a:solidFill>
              </a:rPr>
              <a:t>toegang</a:t>
            </a:r>
            <a:r>
              <a:rPr lang="en-US" altLang="nl-BE" b="1" kern="0" dirty="0">
                <a:solidFill>
                  <a:schemeClr val="tx2"/>
                </a:solidFill>
              </a:rPr>
              <a:t> tot </a:t>
            </a:r>
            <a:r>
              <a:rPr lang="en-US" altLang="nl-BE" b="1" kern="0" dirty="0" err="1">
                <a:solidFill>
                  <a:schemeClr val="tx2"/>
                </a:solidFill>
              </a:rPr>
              <a:t>multimodale</a:t>
            </a:r>
            <a:r>
              <a:rPr lang="en-US" altLang="nl-BE" b="1" kern="0" dirty="0">
                <a:solidFill>
                  <a:schemeClr val="tx2"/>
                </a:solidFill>
              </a:rPr>
              <a:t> (e)</a:t>
            </a:r>
            <a:r>
              <a:rPr lang="en-US" altLang="nl-BE" b="1" kern="0" dirty="0" err="1">
                <a:solidFill>
                  <a:schemeClr val="tx2"/>
                </a:solidFill>
              </a:rPr>
              <a:t>mobiliteit</a:t>
            </a:r>
            <a:r>
              <a:rPr lang="en-US" altLang="nl-BE" b="1" kern="0" dirty="0">
                <a:solidFill>
                  <a:schemeClr val="tx2"/>
                </a:solidFill>
              </a:rPr>
              <a:t> </a:t>
            </a:r>
            <a:r>
              <a:rPr lang="en-US" altLang="nl-BE" b="1" kern="0" dirty="0" err="1">
                <a:solidFill>
                  <a:schemeClr val="tx2"/>
                </a:solidFill>
              </a:rPr>
              <a:t>diensten</a:t>
            </a:r>
            <a:endParaRPr lang="en-US" altLang="nl-BE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717" y="5941306"/>
            <a:ext cx="916695" cy="916695"/>
          </a:xfrm>
          <a:prstGeom prst="rect">
            <a:avLst/>
          </a:prstGeom>
        </p:spPr>
      </p:pic>
      <p:pic>
        <p:nvPicPr>
          <p:cNvPr id="1026" name="Picture 2" descr="Camb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34" y="6101689"/>
            <a:ext cx="995878" cy="4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xist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713" y="5457785"/>
            <a:ext cx="1303699" cy="6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788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31" y="1843036"/>
            <a:ext cx="550665" cy="362386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5" y="1681287"/>
            <a:ext cx="540033" cy="54003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Mijn traject deze middag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D16503-F5ED-43D4-B7F6-842480F47A05}" type="slidenum">
              <a:rPr lang="en-US" sz="1800" kern="0">
                <a:solidFill>
                  <a:sysClr val="windowText" lastClr="000000"/>
                </a:solidFill>
              </a:rPr>
              <a:pPr>
                <a:defRPr/>
              </a:pPr>
              <a:t>25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457" y="2298861"/>
            <a:ext cx="2277364" cy="32027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313" y="2298861"/>
            <a:ext cx="1593947" cy="32589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kstvak 6"/>
          <p:cNvSpPr txBox="1"/>
          <p:nvPr/>
        </p:nvSpPr>
        <p:spPr>
          <a:xfrm>
            <a:off x="1822764" y="5592831"/>
            <a:ext cx="23410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kern="0" dirty="0">
                <a:solidFill>
                  <a:schemeClr val="tx2"/>
                </a:solidFill>
              </a:rPr>
              <a:t>Tram Centrum Gent naar station Gent-Sint-Pieters</a:t>
            </a:r>
          </a:p>
          <a:p>
            <a:r>
              <a:rPr lang="nl-BE" sz="1400" kern="0" dirty="0">
                <a:solidFill>
                  <a:schemeClr val="tx2"/>
                </a:solidFill>
              </a:rPr>
              <a:t>14 min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8284014" y="5592831"/>
            <a:ext cx="2383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kern="0" dirty="0">
                <a:solidFill>
                  <a:schemeClr val="tx2"/>
                </a:solidFill>
              </a:rPr>
              <a:t>Blue-bike station Mechelen </a:t>
            </a:r>
          </a:p>
          <a:p>
            <a:r>
              <a:rPr lang="nl-BE" sz="1400" kern="0" dirty="0">
                <a:solidFill>
                  <a:schemeClr val="tx2"/>
                </a:solidFill>
              </a:rPr>
              <a:t>naar Veemarkt (4 min)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447" y="2298862"/>
            <a:ext cx="3747887" cy="23850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kstvak 9"/>
          <p:cNvSpPr txBox="1"/>
          <p:nvPr/>
        </p:nvSpPr>
        <p:spPr>
          <a:xfrm>
            <a:off x="4840586" y="4777318"/>
            <a:ext cx="2943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kern="0" dirty="0">
                <a:solidFill>
                  <a:schemeClr val="tx2"/>
                </a:solidFill>
              </a:rPr>
              <a:t>Trein Gent-Sint-Pieters - Mechelen</a:t>
            </a:r>
          </a:p>
          <a:p>
            <a:r>
              <a:rPr lang="nl-BE" sz="1400" kern="0" dirty="0">
                <a:solidFill>
                  <a:schemeClr val="tx2"/>
                </a:solidFill>
              </a:rPr>
              <a:t>45 min</a:t>
            </a:r>
          </a:p>
        </p:txBody>
      </p:sp>
      <p:pic>
        <p:nvPicPr>
          <p:cNvPr id="1026" name="Picture 2" descr="Afbeeldingsresultaat voor tram albatro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24"/>
          <a:stretch/>
        </p:blipFill>
        <p:spPr bwMode="auto">
          <a:xfrm>
            <a:off x="1886457" y="954089"/>
            <a:ext cx="1667080" cy="125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5799" y="967999"/>
            <a:ext cx="2400999" cy="125332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9"/>
          <a:srcRect l="7694" r="7274"/>
          <a:stretch/>
        </p:blipFill>
        <p:spPr>
          <a:xfrm>
            <a:off x="8284014" y="950448"/>
            <a:ext cx="1606040" cy="12549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7" name="Groep 16"/>
          <p:cNvGrpSpPr/>
          <p:nvPr/>
        </p:nvGrpSpPr>
        <p:grpSpPr>
          <a:xfrm>
            <a:off x="2608190" y="1597687"/>
            <a:ext cx="7331813" cy="3960137"/>
            <a:chOff x="1034696" y="1817360"/>
            <a:chExt cx="7331813" cy="3960137"/>
          </a:xfrm>
        </p:grpSpPr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96" y="1817360"/>
              <a:ext cx="2227577" cy="39601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Afbeelding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1414" y="1817360"/>
              <a:ext cx="2227577" cy="39601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Afbeelding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932" y="1817360"/>
              <a:ext cx="2227577" cy="39601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4" name="Tekstvak 13"/>
          <p:cNvSpPr txBox="1"/>
          <p:nvPr/>
        </p:nvSpPr>
        <p:spPr>
          <a:xfrm>
            <a:off x="3683326" y="5229673"/>
            <a:ext cx="473203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600" b="1" kern="0" dirty="0">
                <a:solidFill>
                  <a:schemeClr val="tx2"/>
                </a:solidFill>
              </a:rPr>
              <a:t>Totale reistijd : 1u03 minuten =&gt; 1u20min</a:t>
            </a:r>
          </a:p>
          <a:p>
            <a:pPr algn="ctr"/>
            <a:r>
              <a:rPr lang="nl-BE" sz="1600" b="1" kern="0" dirty="0">
                <a:solidFill>
                  <a:schemeClr val="tx2"/>
                </a:solidFill>
                <a:sym typeface="Wingdings" panose="05000000000000000000" pitchFamily="2" charset="2"/>
              </a:rPr>
              <a:t> Nuttige tijd : 40 min</a:t>
            </a:r>
            <a:endParaRPr lang="nl-BE" sz="1600" b="1" kern="0" dirty="0">
              <a:solidFill>
                <a:schemeClr val="tx2"/>
              </a:solidFill>
            </a:endParaRPr>
          </a:p>
          <a:p>
            <a:pPr algn="ctr"/>
            <a:endParaRPr lang="nl-BE" sz="1600" b="1" kern="0" dirty="0">
              <a:solidFill>
                <a:schemeClr val="tx2"/>
              </a:solidFill>
            </a:endParaRPr>
          </a:p>
          <a:p>
            <a:pPr algn="ctr"/>
            <a:r>
              <a:rPr lang="nl-BE" sz="1600" b="1" kern="0" dirty="0">
                <a:solidFill>
                  <a:schemeClr val="tx2"/>
                </a:solidFill>
              </a:rPr>
              <a:t>Auto rijtijd : 1u – 1u30</a:t>
            </a:r>
          </a:p>
          <a:p>
            <a:pPr algn="ctr"/>
            <a:r>
              <a:rPr lang="nl-BE" sz="1600" b="1" kern="0" dirty="0">
                <a:solidFill>
                  <a:schemeClr val="tx2"/>
                </a:solidFill>
                <a:sym typeface="Wingdings" panose="05000000000000000000" pitchFamily="2" charset="2"/>
              </a:rPr>
              <a:t> Nuttige tijd : 0 min</a:t>
            </a:r>
            <a:endParaRPr lang="nl-BE" sz="1600" b="1" kern="0" dirty="0">
              <a:solidFill>
                <a:schemeClr val="tx2"/>
              </a:solidFill>
            </a:endParaRPr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951" y="1688186"/>
            <a:ext cx="526233" cy="52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5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79342" y="1134538"/>
            <a:ext cx="7444215" cy="1470025"/>
          </a:xfrm>
        </p:spPr>
        <p:txBody>
          <a:bodyPr/>
          <a:lstStyle/>
          <a:p>
            <a:r>
              <a:rPr lang="nl-BE" sz="3200" kern="1200" dirty="0">
                <a:solidFill>
                  <a:srgbClr val="00B0F0"/>
                </a:solidFill>
                <a:latin typeface="Verdana" pitchFamily="34" charset="0"/>
                <a:ea typeface="+mn-ea"/>
                <a:cs typeface="Arial" charset="0"/>
              </a:rPr>
              <a:t>Eén toegang tot uw mobiliteit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34D1C1-5188-4211-842D-168C6C285859}" type="slidenum">
              <a:rPr lang="nl-NL" sz="1800" kern="0">
                <a:solidFill>
                  <a:sysClr val="windowText" lastClr="000000"/>
                </a:solidFill>
              </a:rPr>
              <a:pPr>
                <a:defRPr/>
              </a:pPr>
              <a:t>26</a:t>
            </a:fld>
            <a:endParaRPr lang="nl-NL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2979342" y="2604563"/>
            <a:ext cx="7444215" cy="75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nl-BE" sz="3200" dirty="0">
                <a:solidFill>
                  <a:srgbClr val="00B0F0"/>
                </a:solidFill>
                <a:latin typeface="Verdana" pitchFamily="34" charset="0"/>
                <a:ea typeface="+mn-ea"/>
                <a:cs typeface="Arial" charset="0"/>
              </a:rPr>
              <a:t>Eén factuur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2979342" y="3697454"/>
            <a:ext cx="7444215" cy="75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nl-BE" sz="3200" dirty="0">
                <a:solidFill>
                  <a:srgbClr val="00B0F0"/>
                </a:solidFill>
                <a:latin typeface="Verdana" pitchFamily="34" charset="0"/>
                <a:ea typeface="+mn-ea"/>
                <a:cs typeface="Arial" charset="0"/>
              </a:rPr>
              <a:t>Eén </a:t>
            </a:r>
            <a:r>
              <a:rPr lang="nl-BE" sz="3200" kern="0" dirty="0">
                <a:solidFill>
                  <a:srgbClr val="00B0F0"/>
                </a:solidFill>
                <a:latin typeface="Verdana" pitchFamily="34" charset="0"/>
                <a:ea typeface="+mn-ea"/>
                <a:cs typeface="Arial" charset="0"/>
              </a:rPr>
              <a:t>budget</a:t>
            </a:r>
            <a:endParaRPr lang="nl-BE" sz="3200" dirty="0">
              <a:solidFill>
                <a:srgbClr val="00B0F0"/>
              </a:solidFill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2209800" y="4654550"/>
            <a:ext cx="8050794" cy="75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nl-BE" sz="2800" kern="0" dirty="0">
                <a:solidFill>
                  <a:schemeClr val="accent2">
                    <a:lumMod val="75000"/>
                  </a:schemeClr>
                </a:solidFill>
                <a:latin typeface="Verdana" pitchFamily="34" charset="0"/>
                <a:ea typeface="+mn-ea"/>
                <a:cs typeface="Arial" charset="0"/>
              </a:rPr>
              <a:t>Voor bedrijven en hun werknemers</a:t>
            </a:r>
            <a:endParaRPr lang="nl-BE" sz="2800" dirty="0">
              <a:solidFill>
                <a:schemeClr val="accent2">
                  <a:lumMod val="75000"/>
                </a:schemeClr>
              </a:solidFill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38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83FB3-56E8-4B8D-A037-1A8FF2998FAA}" type="slidenum">
              <a:rPr lang="en-US" altLang="nl-BE" sz="1800" kern="0">
                <a:solidFill>
                  <a:sysClr val="windowText" lastClr="000000"/>
                </a:solidFill>
              </a:rPr>
              <a:pPr/>
              <a:t>27</a:t>
            </a:fld>
            <a:endParaRPr lang="en-US" altLang="nl-BE" sz="1800" kern="0">
              <a:solidFill>
                <a:sysClr val="windowText" lastClr="00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8" y="1091916"/>
            <a:ext cx="2528463" cy="44950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598" y="1082767"/>
            <a:ext cx="2528463" cy="44950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75" y="1091916"/>
            <a:ext cx="2532564" cy="450233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ep 10"/>
          <p:cNvGrpSpPr/>
          <p:nvPr/>
        </p:nvGrpSpPr>
        <p:grpSpPr>
          <a:xfrm>
            <a:off x="3162254" y="625471"/>
            <a:ext cx="6407133" cy="5409638"/>
            <a:chOff x="1592986" y="1060823"/>
            <a:chExt cx="6407133" cy="5409638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986" y="1079122"/>
              <a:ext cx="3032628" cy="53913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198" y="1060823"/>
              <a:ext cx="3042921" cy="54096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205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EAF8E-2545-4F57-83AE-75FD60ACD93C}" type="slidenum">
              <a:rPr lang="en-GB" altLang="nl-BE" sz="1800" kern="0">
                <a:solidFill>
                  <a:sysClr val="windowText" lastClr="000000"/>
                </a:solidFill>
              </a:rPr>
              <a:pPr/>
              <a:t>28</a:t>
            </a:fld>
            <a:endParaRPr lang="en-GB" altLang="nl-BE" sz="1800" kern="0">
              <a:solidFill>
                <a:sysClr val="windowText" lastClr="00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121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EAF8E-2545-4F57-83AE-75FD60ACD93C}" type="slidenum">
              <a:rPr lang="en-GB" altLang="nl-BE" sz="1800" kern="0">
                <a:solidFill>
                  <a:sysClr val="windowText" lastClr="000000"/>
                </a:solidFill>
              </a:rPr>
              <a:pPr/>
              <a:t>29</a:t>
            </a:fld>
            <a:endParaRPr lang="en-GB" altLang="nl-BE" sz="1800" kern="0">
              <a:solidFill>
                <a:sysClr val="windowText" lastClr="00000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935" y="1096413"/>
            <a:ext cx="2616875" cy="46522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6" y="1096413"/>
            <a:ext cx="2616875" cy="46522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19" y="1096413"/>
            <a:ext cx="2616874" cy="46522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3887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135560" y="692697"/>
            <a:ext cx="8063821" cy="5069159"/>
          </a:xfrm>
        </p:spPr>
        <p:txBody>
          <a:bodyPr>
            <a:noAutofit/>
          </a:bodyPr>
          <a:lstStyle/>
          <a:p>
            <a:r>
              <a:rPr lang="nl-BE" sz="2400" dirty="0"/>
              <a:t>Via </a:t>
            </a:r>
            <a:r>
              <a:rPr lang="nl-BE" sz="2400" dirty="0">
                <a:solidFill>
                  <a:srgbClr val="000099"/>
                </a:solidFill>
              </a:rPr>
              <a:t>m-leverancier &amp; m</a:t>
            </a:r>
            <a:r>
              <a:rPr lang="nl-NL" sz="2400" dirty="0" err="1">
                <a:solidFill>
                  <a:srgbClr val="000099"/>
                </a:solidFill>
              </a:rPr>
              <a:t>obiel</a:t>
            </a:r>
            <a:r>
              <a:rPr lang="nl-NL" sz="2400" dirty="0">
                <a:solidFill>
                  <a:srgbClr val="000099"/>
                </a:solidFill>
              </a:rPr>
              <a:t> internet </a:t>
            </a:r>
            <a:r>
              <a:rPr lang="nl-NL" sz="2400" dirty="0"/>
              <a:t>i.p.v. sms-technologie</a:t>
            </a:r>
          </a:p>
          <a:p>
            <a:r>
              <a:rPr lang="nl-NL" sz="2400" dirty="0">
                <a:solidFill>
                  <a:srgbClr val="000099"/>
                </a:solidFill>
              </a:rPr>
              <a:t>Gemakkelijk</a:t>
            </a:r>
          </a:p>
          <a:p>
            <a:pPr lvl="1"/>
            <a:r>
              <a:rPr lang="nl-BE" sz="2400" dirty="0"/>
              <a:t>Voorafgaandelijke registratie reiziger</a:t>
            </a:r>
          </a:p>
          <a:p>
            <a:pPr lvl="1"/>
            <a:r>
              <a:rPr lang="nl-BE" sz="2400" dirty="0"/>
              <a:t>Vanaf dan: in enkele kliks = geen shortcode of nummer nodig</a:t>
            </a:r>
          </a:p>
          <a:p>
            <a:r>
              <a:rPr lang="nl-BE" sz="2400" dirty="0"/>
              <a:t>Ticketprijs wordt door m-leverancier </a:t>
            </a:r>
            <a:r>
              <a:rPr lang="nl-BE" sz="2400" dirty="0">
                <a:solidFill>
                  <a:srgbClr val="000099"/>
                </a:solidFill>
              </a:rPr>
              <a:t>geïnd &amp; doorgestort </a:t>
            </a:r>
          </a:p>
          <a:p>
            <a:r>
              <a:rPr lang="nl-BE" sz="2400" dirty="0"/>
              <a:t>Krediet(-waardigheid) aanvrager wordt geverifieerd, pas dan wordt m-ticket afgeleverd</a:t>
            </a:r>
          </a:p>
          <a:p>
            <a:r>
              <a:rPr lang="nl-NL" sz="2400" dirty="0"/>
              <a:t>M-tickets bevatten dezelfde informatie als sms-tickets, waardoor </a:t>
            </a:r>
            <a:r>
              <a:rPr lang="nl-NL" sz="2400" dirty="0">
                <a:solidFill>
                  <a:srgbClr val="000099"/>
                </a:solidFill>
              </a:rPr>
              <a:t>controle onveranderd </a:t>
            </a:r>
            <a:r>
              <a:rPr lang="nl-NL" sz="2400" dirty="0"/>
              <a:t>blijft voor chauffeurs &amp; controleurs (+ extra: kleurcodes)</a:t>
            </a:r>
            <a:endParaRPr lang="nl-BE" sz="240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nl-BE" sz="1800" kern="0">
                <a:solidFill>
                  <a:sysClr val="windowText" lastClr="000000"/>
                </a:solidFill>
              </a:rPr>
              <a:t>Dia </a:t>
            </a:r>
            <a:fld id="{F63D9E1A-2FC6-4F7B-B913-271FC405A0FD}" type="slidenum">
              <a:rPr lang="nl-BE" sz="1800" kern="0">
                <a:solidFill>
                  <a:sysClr val="windowText" lastClr="000000"/>
                </a:solidFill>
              </a:rPr>
              <a:pPr/>
              <a:t>3</a:t>
            </a:fld>
            <a:endParaRPr lang="nl-BE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55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EAF8E-2545-4F57-83AE-75FD60ACD93C}" type="slidenum">
              <a:rPr lang="en-GB" altLang="nl-BE" sz="1800" kern="0">
                <a:solidFill>
                  <a:sysClr val="windowText" lastClr="000000"/>
                </a:solidFill>
              </a:rPr>
              <a:pPr/>
              <a:t>30</a:t>
            </a:fld>
            <a:endParaRPr lang="en-GB" altLang="nl-BE" sz="1800" kern="0">
              <a:solidFill>
                <a:sysClr val="windowText" lastClr="00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188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EAF8E-2545-4F57-83AE-75FD60ACD93C}" type="slidenum">
              <a:rPr lang="en-GB" altLang="nl-BE" sz="1800" kern="0">
                <a:solidFill>
                  <a:sysClr val="windowText" lastClr="000000"/>
                </a:solidFill>
              </a:rPr>
              <a:pPr/>
              <a:t>31</a:t>
            </a:fld>
            <a:endParaRPr lang="en-GB" altLang="nl-BE" sz="1800" kern="0">
              <a:solidFill>
                <a:sysClr val="windowText" lastClr="000000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15" y="57798"/>
            <a:ext cx="2431705" cy="4323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05" y="57798"/>
            <a:ext cx="2431704" cy="4323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048" y="2534970"/>
            <a:ext cx="2431704" cy="4323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71" y="2900874"/>
            <a:ext cx="2225884" cy="39571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302" y="17176"/>
            <a:ext cx="3847964" cy="68408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EAF8E-2545-4F57-83AE-75FD60ACD93C}" type="slidenum">
              <a:rPr lang="en-GB" altLang="nl-BE" sz="1800" kern="0">
                <a:solidFill>
                  <a:sysClr val="windowText" lastClr="000000"/>
                </a:solidFill>
              </a:rPr>
              <a:pPr/>
              <a:t>32</a:t>
            </a:fld>
            <a:endParaRPr lang="en-GB" altLang="nl-BE" sz="1800" kern="0">
              <a:solidFill>
                <a:sysClr val="windowText" lastClr="000000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62597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Contacten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1110" y="1366630"/>
            <a:ext cx="4533240" cy="4189966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D16503-F5ED-43D4-B7F6-842480F47A05}" type="slidenum">
              <a:rPr lang="en-US" sz="1800" kern="0">
                <a:solidFill>
                  <a:sysClr val="windowText" lastClr="000000"/>
                </a:solidFill>
              </a:rPr>
              <a:pPr>
                <a:defRPr/>
              </a:pPr>
              <a:t>33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542923" y="6068634"/>
            <a:ext cx="493413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kern="0" dirty="0">
                <a:solidFill>
                  <a:schemeClr val="accent6">
                    <a:lumMod val="75000"/>
                  </a:schemeClr>
                </a:solidFill>
              </a:rPr>
              <a:t>Koen Van De Putte 	+32 478 480.380</a:t>
            </a:r>
          </a:p>
          <a:p>
            <a:r>
              <a:rPr lang="nl-BE" kern="0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koen.vandeputte@olympus-mobility.com</a:t>
            </a:r>
            <a:endParaRPr lang="nl-BE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66630"/>
            <a:ext cx="2439768" cy="103248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58" y="2987458"/>
            <a:ext cx="2377311" cy="100605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6" y="4106184"/>
            <a:ext cx="1049781" cy="1138595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 rot="1699915">
            <a:off x="6630154" y="3472594"/>
            <a:ext cx="389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kern="0" dirty="0">
                <a:solidFill>
                  <a:srgbClr val="FF0000"/>
                </a:solidFill>
              </a:rPr>
              <a:t>Voor lease wagen gebruikers én niet lease wagen gebruikers</a:t>
            </a:r>
          </a:p>
        </p:txBody>
      </p:sp>
    </p:spTree>
    <p:extLst>
      <p:ext uri="{BB962C8B-B14F-4D97-AF65-F5344CB8AC3E}">
        <p14:creationId xmlns:p14="http://schemas.microsoft.com/office/powerpoint/2010/main" val="219845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nl-BE" sz="1800" kern="0">
                <a:solidFill>
                  <a:sysClr val="windowText" lastClr="000000"/>
                </a:solidFill>
              </a:rPr>
              <a:t>Dia </a:t>
            </a:r>
            <a:fld id="{F63D9E1A-2FC6-4F7B-B913-271FC405A0FD}" type="slidenum">
              <a:rPr lang="nl-BE" sz="1800" kern="0">
                <a:solidFill>
                  <a:sysClr val="windowText" lastClr="000000"/>
                </a:solidFill>
              </a:rPr>
              <a:pPr/>
              <a:t>4</a:t>
            </a:fld>
            <a:endParaRPr lang="nl-BE" sz="1800" kern="0">
              <a:solidFill>
                <a:sysClr val="windowText" lastClr="000000"/>
              </a:solidFill>
            </a:endParaRPr>
          </a:p>
        </p:txBody>
      </p:sp>
      <p:pic>
        <p:nvPicPr>
          <p:cNvPr id="6" name="Tijdelijke aanduiding voor inhoud 5"/>
          <p:cNvPicPr>
            <a:picLocks noGrp="1"/>
          </p:cNvPicPr>
          <p:nvPr>
            <p:ph idx="1"/>
          </p:nvPr>
        </p:nvPicPr>
        <p:blipFill rotWithShape="1">
          <a:blip r:embed="rId2"/>
          <a:srcRect l="885" t="12921" r="77740" b="76975"/>
          <a:stretch/>
        </p:blipFill>
        <p:spPr bwMode="auto">
          <a:xfrm>
            <a:off x="1847528" y="2785821"/>
            <a:ext cx="2606040" cy="985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/>
          <p:cNvPicPr/>
          <p:nvPr/>
        </p:nvPicPr>
        <p:blipFill rotWithShape="1">
          <a:blip r:embed="rId3"/>
          <a:srcRect l="9572" t="11061" r="66230" b="80135"/>
          <a:stretch/>
        </p:blipFill>
        <p:spPr bwMode="auto">
          <a:xfrm>
            <a:off x="5087888" y="2691205"/>
            <a:ext cx="2115040" cy="1080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328" y="2140817"/>
            <a:ext cx="3086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16" y="2996952"/>
            <a:ext cx="1985534" cy="119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969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nl-BE" sz="1800" kern="0">
                <a:solidFill>
                  <a:sysClr val="windowText" lastClr="000000"/>
                </a:solidFill>
              </a:rPr>
              <a:t>Dia </a:t>
            </a:r>
            <a:fld id="{F63D9E1A-2FC6-4F7B-B913-271FC405A0FD}" type="slidenum">
              <a:rPr lang="nl-BE" sz="1800" kern="0">
                <a:solidFill>
                  <a:sysClr val="windowText" lastClr="000000"/>
                </a:solidFill>
              </a:rPr>
              <a:pPr/>
              <a:t>5</a:t>
            </a:fld>
            <a:endParaRPr lang="nl-BE" sz="1800" kern="0">
              <a:solidFill>
                <a:sysClr val="windowText" lastClr="000000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Tijdelijke aanduiding voor inhoud 6"/>
          <p:cNvPicPr>
            <a:picLocks noGrp="1"/>
          </p:cNvPicPr>
          <p:nvPr>
            <p:ph idx="1"/>
          </p:nvPr>
        </p:nvPicPr>
        <p:blipFill rotWithShape="1">
          <a:blip r:embed="rId2"/>
          <a:srcRect l="21317" t="41761" r="7210" b="37246"/>
          <a:stretch/>
        </p:blipFill>
        <p:spPr bwMode="auto">
          <a:xfrm>
            <a:off x="1884001" y="1412777"/>
            <a:ext cx="7869237" cy="18490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1910340" y="3611184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kern="0" dirty="0">
                <a:solidFill>
                  <a:sysClr val="windowText" lastClr="000000"/>
                </a:solidFill>
              </a:rPr>
              <a:t>Persbericht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kern="0" dirty="0">
                <a:solidFill>
                  <a:sysClr val="windowText" lastClr="000000"/>
                </a:solidFill>
              </a:rPr>
              <a:t>Website landingspagina, banner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kern="0" dirty="0">
                <a:solidFill>
                  <a:sysClr val="windowText" lastClr="000000"/>
                </a:solidFill>
              </a:rPr>
              <a:t>Social </a:t>
            </a:r>
            <a:r>
              <a:rPr lang="nl-BE" kern="0" dirty="0" err="1">
                <a:solidFill>
                  <a:sysClr val="windowText" lastClr="000000"/>
                </a:solidFill>
              </a:rPr>
              <a:t>posts</a:t>
            </a:r>
            <a:endParaRPr lang="nl-BE" kern="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kern="0" dirty="0">
                <a:solidFill>
                  <a:sysClr val="windowText" lastClr="000000"/>
                </a:solidFill>
              </a:rPr>
              <a:t>5 inlassingen Metro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kern="0" dirty="0">
                <a:solidFill>
                  <a:sysClr val="windowText" lastClr="000000"/>
                </a:solidFill>
              </a:rPr>
              <a:t>250 bus &amp; tramflanken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kern="0" dirty="0">
                <a:solidFill>
                  <a:sysClr val="windowText" lastClr="000000"/>
                </a:solidFill>
              </a:rPr>
              <a:t>6 500 </a:t>
            </a:r>
            <a:r>
              <a:rPr lang="nl-BE" kern="0" dirty="0" err="1">
                <a:solidFill>
                  <a:sysClr val="windowText" lastClr="000000"/>
                </a:solidFill>
              </a:rPr>
              <a:t>dakrondingen</a:t>
            </a:r>
            <a:r>
              <a:rPr lang="nl-BE" kern="0" dirty="0">
                <a:solidFill>
                  <a:sysClr val="windowText" lastClr="00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kern="0" dirty="0">
                <a:solidFill>
                  <a:sysClr val="windowText" lastClr="000000"/>
                </a:solidFill>
              </a:rPr>
              <a:t>Affiches en flyers via alle Lijnwinkels</a:t>
            </a:r>
          </a:p>
        </p:txBody>
      </p:sp>
      <p:sp>
        <p:nvSpPr>
          <p:cNvPr id="9" name="Tekstvak 8"/>
          <p:cNvSpPr txBox="1"/>
          <p:nvPr/>
        </p:nvSpPr>
        <p:spPr>
          <a:xfrm rot="422427">
            <a:off x="6143000" y="3742308"/>
            <a:ext cx="4016869" cy="129266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nl-BE" kern="0" dirty="0">
                <a:solidFill>
                  <a:schemeClr val="bg1"/>
                </a:solidFill>
              </a:rPr>
              <a:t>+ </a:t>
            </a:r>
            <a:r>
              <a:rPr lang="nl-BE" sz="2400" b="1" kern="0" dirty="0">
                <a:solidFill>
                  <a:schemeClr val="tx2"/>
                </a:solidFill>
              </a:rPr>
              <a:t>inspanningen m-leveranciers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kern="0" dirty="0">
                <a:solidFill>
                  <a:schemeClr val="tx2"/>
                </a:solidFill>
              </a:rPr>
              <a:t>Persmomenten &amp; -berichten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kern="0" dirty="0">
                <a:solidFill>
                  <a:schemeClr val="tx2"/>
                </a:solidFill>
              </a:rPr>
              <a:t>E-vouchers &amp; </a:t>
            </a:r>
            <a:r>
              <a:rPr lang="nl-BE" kern="0" dirty="0" err="1">
                <a:solidFill>
                  <a:schemeClr val="tx2"/>
                </a:solidFill>
              </a:rPr>
              <a:t>referrals</a:t>
            </a:r>
            <a:endParaRPr lang="nl-BE" kern="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kern="0" dirty="0">
                <a:solidFill>
                  <a:schemeClr val="tx2"/>
                </a:solidFill>
              </a:rPr>
              <a:t>Nieuwsbrieven</a:t>
            </a:r>
          </a:p>
        </p:txBody>
      </p:sp>
    </p:spTree>
    <p:extLst>
      <p:ext uri="{BB962C8B-B14F-4D97-AF65-F5344CB8AC3E}">
        <p14:creationId xmlns:p14="http://schemas.microsoft.com/office/powerpoint/2010/main" val="4112819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979784" y="1756053"/>
            <a:ext cx="2664000" cy="2179687"/>
          </a:xfrm>
        </p:spPr>
        <p:txBody>
          <a:bodyPr/>
          <a:lstStyle/>
          <a:p>
            <a:pPr algn="ctr"/>
            <a:r>
              <a:rPr lang="en-US" sz="3733" dirty="0" err="1"/>
              <a:t>Zorgeloos</a:t>
            </a:r>
            <a:r>
              <a:rPr lang="en-US" sz="3733" dirty="0"/>
              <a:t> </a:t>
            </a:r>
            <a:r>
              <a:rPr lang="en-US" sz="3733" dirty="0" err="1"/>
              <a:t>reizen</a:t>
            </a:r>
            <a:r>
              <a:rPr lang="en-US" sz="3733" dirty="0"/>
              <a:t> </a:t>
            </a:r>
            <a:r>
              <a:rPr lang="en-US" sz="3733" dirty="0" err="1"/>
              <a:t>dankzij</a:t>
            </a:r>
            <a:r>
              <a:rPr lang="en-US" sz="3733" dirty="0"/>
              <a:t> 4411 App…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8796591" y="4940693"/>
            <a:ext cx="2952068" cy="1570444"/>
          </a:xfrm>
        </p:spPr>
        <p:txBody>
          <a:bodyPr/>
          <a:lstStyle/>
          <a:p>
            <a:pPr algn="ctr"/>
            <a:r>
              <a:rPr lang="en-US" sz="1333" dirty="0" err="1"/>
              <a:t>Stéphane</a:t>
            </a:r>
            <a:r>
              <a:rPr lang="en-US" sz="1333" dirty="0"/>
              <a:t> Jacobs </a:t>
            </a:r>
          </a:p>
          <a:p>
            <a:pPr algn="ctr"/>
            <a:endParaRPr lang="en-US" sz="1333" dirty="0"/>
          </a:p>
          <a:p>
            <a:pPr algn="ctr"/>
            <a:r>
              <a:rPr lang="en-US" sz="1333" dirty="0"/>
              <a:t>Director Business Unit Mobility Payment</a:t>
            </a:r>
          </a:p>
        </p:txBody>
      </p:sp>
    </p:spTree>
    <p:extLst>
      <p:ext uri="{BB962C8B-B14F-4D97-AF65-F5344CB8AC3E}">
        <p14:creationId xmlns:p14="http://schemas.microsoft.com/office/powerpoint/2010/main" val="2401737522"/>
      </p:ext>
    </p:extLst>
  </p:cSld>
  <p:clrMapOvr>
    <a:masterClrMapping/>
  </p:clrMapOvr>
  <p:transition spd="slow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Persvoorstelling</a:t>
            </a:r>
            <a:r>
              <a:rPr lang="en-US" dirty="0"/>
              <a:t> </a:t>
            </a:r>
            <a:r>
              <a:rPr lang="en-US" dirty="0" err="1"/>
              <a:t>lancering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M-ticket De </a:t>
            </a:r>
            <a:r>
              <a:rPr lang="en-US" dirty="0" err="1"/>
              <a:t>Lijn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19 </a:t>
            </a:r>
            <a:r>
              <a:rPr lang="en-US" dirty="0" err="1"/>
              <a:t>september</a:t>
            </a:r>
            <a:r>
              <a:rPr lang="en-US" dirty="0"/>
              <a:t> 2016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defTabSz="1219170"/>
            <a:endParaRPr lang="nl-BE" sz="2400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235830"/>
      </p:ext>
    </p:extLst>
  </p:cSld>
  <p:clrMapOvr>
    <a:masterClrMapping/>
  </p:clrMapOvr>
  <p:transition spd="slow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Be-Mobile: het </a:t>
            </a:r>
            <a:r>
              <a:rPr lang="en-US" dirty="0" err="1"/>
              <a:t>slimme</a:t>
            </a:r>
            <a:r>
              <a:rPr lang="en-US" dirty="0"/>
              <a:t> </a:t>
            </a:r>
            <a:r>
              <a:rPr lang="en-US" dirty="0" err="1"/>
              <a:t>mobiliteitsbedrijf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555" y="1366835"/>
            <a:ext cx="11577383" cy="4729165"/>
          </a:xfrm>
        </p:spPr>
        <p:txBody>
          <a:bodyPr/>
          <a:lstStyle/>
          <a:p>
            <a:pPr marL="457189" indent="-457189">
              <a:buFont typeface="Arial"/>
              <a:buChar char="•"/>
            </a:pPr>
            <a:r>
              <a:rPr lang="en-US" dirty="0">
                <a:solidFill>
                  <a:srgbClr val="00B2A5"/>
                </a:solidFill>
              </a:rPr>
              <a:t>2006:</a:t>
            </a:r>
            <a:r>
              <a:rPr lang="en-US" dirty="0"/>
              <a:t> 2 Co-CEO’s, Jan Cools and Philip </a:t>
            </a:r>
            <a:r>
              <a:rPr lang="en-US" dirty="0" err="1"/>
              <a:t>Taillieu</a:t>
            </a:r>
            <a:r>
              <a:rPr lang="en-US" dirty="0"/>
              <a:t> </a:t>
            </a:r>
            <a:r>
              <a:rPr lang="en-US" dirty="0" err="1"/>
              <a:t>starten</a:t>
            </a:r>
            <a:r>
              <a:rPr lang="en-US" dirty="0"/>
              <a:t> Be-Mobile</a:t>
            </a:r>
          </a:p>
          <a:p>
            <a:pPr marL="457189" indent="-457189">
              <a:buFont typeface="Arial"/>
              <a:buChar char="•"/>
            </a:pPr>
            <a:endParaRPr lang="en-US" dirty="0"/>
          </a:p>
          <a:p>
            <a:pPr marL="457189" indent="-457189">
              <a:buFont typeface="Arial"/>
              <a:buChar char="•"/>
            </a:pPr>
            <a:r>
              <a:rPr lang="en-US" dirty="0">
                <a:solidFill>
                  <a:srgbClr val="00B2A5"/>
                </a:solidFill>
              </a:rPr>
              <a:t>2016:</a:t>
            </a:r>
            <a:r>
              <a:rPr lang="en-US" dirty="0"/>
              <a:t> </a:t>
            </a:r>
            <a:r>
              <a:rPr lang="en-US" dirty="0" err="1"/>
              <a:t>Fusie</a:t>
            </a:r>
            <a:r>
              <a:rPr lang="en-US" dirty="0"/>
              <a:t> Be-Mobile – Flow – Mobile-for</a:t>
            </a:r>
          </a:p>
          <a:p>
            <a:pPr marL="457189" indent="-457189">
              <a:buFont typeface="Arial"/>
              <a:buChar char="•"/>
            </a:pPr>
            <a:endParaRPr lang="en-US" dirty="0"/>
          </a:p>
          <a:p>
            <a:pPr marL="457189" indent="-457189">
              <a:buFont typeface="Arial"/>
              <a:buChar char="•"/>
            </a:pPr>
            <a:r>
              <a:rPr lang="en-US" dirty="0">
                <a:solidFill>
                  <a:srgbClr val="00B2A5"/>
                </a:solidFill>
              </a:rPr>
              <a:t>2016: </a:t>
            </a:r>
            <a:r>
              <a:rPr lang="en-US" dirty="0" err="1"/>
              <a:t>Proximus</a:t>
            </a:r>
            <a:r>
              <a:rPr lang="en-US" dirty="0"/>
              <a:t> is de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meerderheidsaandeelhouder</a:t>
            </a:r>
            <a:r>
              <a:rPr lang="en-US" dirty="0"/>
              <a:t> van Be-Mobile</a:t>
            </a:r>
          </a:p>
          <a:p>
            <a:pPr marL="457189" indent="-457189">
              <a:buFont typeface="Arial"/>
              <a:buChar char="•"/>
            </a:pPr>
            <a:endParaRPr lang="en-US" dirty="0"/>
          </a:p>
          <a:p>
            <a:pPr marL="457189" indent="-457189">
              <a:buFont typeface="Arial"/>
              <a:buChar char="•"/>
            </a:pPr>
            <a:r>
              <a:rPr lang="en-US" dirty="0">
                <a:solidFill>
                  <a:srgbClr val="00B2A5"/>
                </a:solidFill>
              </a:rPr>
              <a:t>2016:</a:t>
            </a:r>
            <a:r>
              <a:rPr lang="en-US" dirty="0"/>
              <a:t> Be-Mobile </a:t>
            </a:r>
            <a:r>
              <a:rPr lang="en-US" dirty="0" err="1"/>
              <a:t>wordt</a:t>
            </a:r>
            <a:r>
              <a:rPr lang="en-US" dirty="0"/>
              <a:t> de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meerderheidsaandeelhouder</a:t>
            </a:r>
            <a:r>
              <a:rPr lang="en-US" dirty="0"/>
              <a:t> in </a:t>
            </a:r>
            <a:r>
              <a:rPr lang="en-US" dirty="0" err="1"/>
              <a:t>Flitsmeister</a:t>
            </a:r>
            <a:r>
              <a:rPr lang="en-US" dirty="0"/>
              <a:t>, de </a:t>
            </a:r>
            <a:r>
              <a:rPr lang="en-US" dirty="0" err="1"/>
              <a:t>meeste</a:t>
            </a:r>
            <a:r>
              <a:rPr lang="en-US" dirty="0"/>
              <a:t> </a:t>
            </a:r>
            <a:r>
              <a:rPr lang="en-US" dirty="0" err="1"/>
              <a:t>populaire</a:t>
            </a:r>
            <a:r>
              <a:rPr lang="en-US" dirty="0"/>
              <a:t> </a:t>
            </a:r>
            <a:r>
              <a:rPr lang="en-US" dirty="0" err="1"/>
              <a:t>reizigersapp</a:t>
            </a:r>
            <a:r>
              <a:rPr lang="en-US" dirty="0"/>
              <a:t> van Nederland</a:t>
            </a:r>
          </a:p>
          <a:p>
            <a:pPr marL="457189" indent="-457189">
              <a:buFont typeface="Arial"/>
              <a:buChar char="•"/>
            </a:pPr>
            <a:endParaRPr lang="en-US" dirty="0"/>
          </a:p>
          <a:p>
            <a:pPr marL="457189" indent="-457189">
              <a:buFont typeface="Arial"/>
              <a:buChar char="•"/>
            </a:pPr>
            <a:r>
              <a:rPr lang="en-US" dirty="0">
                <a:solidFill>
                  <a:srgbClr val="00B2A5"/>
                </a:solidFill>
              </a:rPr>
              <a:t>2016: </a:t>
            </a:r>
            <a:r>
              <a:rPr lang="en-US" dirty="0"/>
              <a:t>Be-Mobile </a:t>
            </a:r>
            <a:r>
              <a:rPr lang="en-US" dirty="0" err="1"/>
              <a:t>telt</a:t>
            </a:r>
            <a:r>
              <a:rPr lang="en-US" dirty="0"/>
              <a:t> 86 </a:t>
            </a:r>
            <a:r>
              <a:rPr lang="en-US" dirty="0" err="1"/>
              <a:t>werknemers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89498CA-1D70-413E-B3E1-4C090F1982BB}" type="datetime3">
              <a:rPr lang="en-US" sz="2400" kern="0">
                <a:solidFill>
                  <a:sysClr val="windowText" lastClr="000000"/>
                </a:solidFill>
              </a:rPr>
              <a:pPr defTabSz="1219170"/>
              <a:t>19 September 2016</a:t>
            </a:fld>
            <a:endParaRPr lang="nl-BE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nl-BE" sz="2400" kern="0">
                <a:solidFill>
                  <a:sysClr val="windowText" lastClr="000000"/>
                </a:solidFill>
              </a:rPr>
              <a:t>Sensitivity: Unrestricted</a:t>
            </a:r>
            <a:endParaRPr lang="nl-BE" sz="2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219" y="2332043"/>
            <a:ext cx="1502852" cy="46917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176" y="2137574"/>
            <a:ext cx="732345" cy="71765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462" y="2059175"/>
            <a:ext cx="913996" cy="78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00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Pionier</a:t>
            </a:r>
            <a:r>
              <a:rPr lang="en-US" dirty="0"/>
              <a:t> op het </a:t>
            </a:r>
            <a:r>
              <a:rPr lang="en-US" dirty="0" err="1"/>
              <a:t>vlak</a:t>
            </a:r>
            <a:r>
              <a:rPr lang="en-US" dirty="0"/>
              <a:t> van </a:t>
            </a:r>
            <a:r>
              <a:rPr lang="en-US" dirty="0" err="1"/>
              <a:t>sms</a:t>
            </a:r>
            <a:r>
              <a:rPr lang="en-US" dirty="0"/>
              <a:t> </a:t>
            </a:r>
            <a:r>
              <a:rPr lang="en-US" dirty="0" err="1"/>
              <a:t>parkeertickets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6034" y="1768201"/>
            <a:ext cx="7134045" cy="4046935"/>
          </a:xfrm>
        </p:spPr>
        <p:txBody>
          <a:bodyPr/>
          <a:lstStyle/>
          <a:p>
            <a:pPr marL="457189" indent="-457189">
              <a:buFont typeface="Arial"/>
              <a:buChar char="•"/>
            </a:pPr>
            <a:r>
              <a:rPr lang="en-US" dirty="0" err="1"/>
              <a:t>Actief</a:t>
            </a:r>
            <a:r>
              <a:rPr lang="en-US" dirty="0"/>
              <a:t> in 29 </a:t>
            </a:r>
            <a:r>
              <a:rPr lang="en-US" dirty="0" err="1"/>
              <a:t>steden</a:t>
            </a:r>
            <a:r>
              <a:rPr lang="en-US" dirty="0"/>
              <a:t> en </a:t>
            </a:r>
            <a:r>
              <a:rPr lang="en-US" dirty="0" err="1"/>
              <a:t>gemeenten</a:t>
            </a:r>
            <a:endParaRPr lang="en-US" dirty="0"/>
          </a:p>
          <a:p>
            <a:pPr marL="457189" indent="-457189">
              <a:buFont typeface="Arial"/>
              <a:buChar char="•"/>
            </a:pPr>
            <a:r>
              <a:rPr lang="en-US" dirty="0"/>
              <a:t>4411 </a:t>
            </a:r>
            <a:r>
              <a:rPr lang="en-US" dirty="0" err="1"/>
              <a:t>gebruikers</a:t>
            </a:r>
            <a:r>
              <a:rPr lang="en-US" dirty="0"/>
              <a:t> ‘community’ van 1,5 </a:t>
            </a:r>
            <a:r>
              <a:rPr lang="en-US" dirty="0" err="1"/>
              <a:t>miljoen</a:t>
            </a:r>
            <a:r>
              <a:rPr lang="en-US" dirty="0"/>
              <a:t> </a:t>
            </a:r>
            <a:r>
              <a:rPr lang="en-US" dirty="0" err="1"/>
              <a:t>automobilisten</a:t>
            </a:r>
            <a:endParaRPr lang="en-US" dirty="0"/>
          </a:p>
          <a:p>
            <a:pPr marL="457189" indent="-457189">
              <a:buFont typeface="Arial"/>
              <a:buChar char="•"/>
            </a:pPr>
            <a:r>
              <a:rPr lang="en-US" dirty="0" err="1"/>
              <a:t>Gemiddelde</a:t>
            </a:r>
            <a:r>
              <a:rPr lang="en-US" dirty="0"/>
              <a:t> van 25,000 </a:t>
            </a:r>
            <a:r>
              <a:rPr lang="en-US" dirty="0" err="1"/>
              <a:t>sms</a:t>
            </a:r>
            <a:r>
              <a:rPr lang="en-US" dirty="0"/>
              <a:t> </a:t>
            </a:r>
            <a:r>
              <a:rPr lang="en-US" dirty="0" err="1"/>
              <a:t>parkeertickets</a:t>
            </a:r>
            <a:r>
              <a:rPr lang="en-US" dirty="0"/>
              <a:t> per dag</a:t>
            </a:r>
          </a:p>
          <a:p>
            <a:pPr marL="457189" indent="-457189">
              <a:buFont typeface="Arial"/>
              <a:buChar char="•"/>
            </a:pPr>
            <a:r>
              <a:rPr lang="en-US" dirty="0" err="1"/>
              <a:t>Totaal</a:t>
            </a:r>
            <a:r>
              <a:rPr lang="en-US" dirty="0"/>
              <a:t> </a:t>
            </a:r>
            <a:r>
              <a:rPr lang="en-US" dirty="0" err="1"/>
              <a:t>aantal</a:t>
            </a:r>
            <a:r>
              <a:rPr lang="en-US" dirty="0"/>
              <a:t> </a:t>
            </a:r>
            <a:r>
              <a:rPr lang="en-US" dirty="0" err="1"/>
              <a:t>verkochte</a:t>
            </a:r>
            <a:r>
              <a:rPr lang="en-US" dirty="0"/>
              <a:t> </a:t>
            </a:r>
            <a:r>
              <a:rPr lang="en-US" dirty="0" err="1"/>
              <a:t>sms</a:t>
            </a:r>
            <a:r>
              <a:rPr lang="en-US" dirty="0"/>
              <a:t> </a:t>
            </a:r>
            <a:r>
              <a:rPr lang="en-US" dirty="0" err="1"/>
              <a:t>parkeertickets</a:t>
            </a:r>
            <a:r>
              <a:rPr lang="en-US" dirty="0"/>
              <a:t> </a:t>
            </a:r>
            <a:r>
              <a:rPr lang="en-US" dirty="0" err="1"/>
              <a:t>bedraagt</a:t>
            </a:r>
            <a:r>
              <a:rPr lang="en-US" dirty="0"/>
              <a:t> 33 </a:t>
            </a:r>
            <a:r>
              <a:rPr lang="en-US" dirty="0" err="1"/>
              <a:t>miljoen</a:t>
            </a:r>
            <a:r>
              <a:rPr lang="en-US" dirty="0"/>
              <a:t> op 10 </a:t>
            </a:r>
            <a:r>
              <a:rPr lang="en-US" dirty="0" err="1"/>
              <a:t>jaar</a:t>
            </a:r>
            <a:endParaRPr lang="en-US" dirty="0"/>
          </a:p>
          <a:p>
            <a:pPr marL="457189" indent="-457189">
              <a:buFont typeface="Arial"/>
              <a:buChar char="•"/>
            </a:pPr>
            <a:r>
              <a:rPr lang="en-US" dirty="0" err="1"/>
              <a:t>Afwikkeling</a:t>
            </a:r>
            <a:r>
              <a:rPr lang="en-US" dirty="0"/>
              <a:t> via de telecom </a:t>
            </a:r>
            <a:r>
              <a:rPr lang="en-US" dirty="0" err="1"/>
              <a:t>factuur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25758" r="23864"/>
          <a:stretch/>
        </p:blipFill>
        <p:spPr>
          <a:xfrm>
            <a:off x="603099" y="1886381"/>
            <a:ext cx="3642469" cy="3615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921861"/>
      </p:ext>
    </p:extLst>
  </p:cSld>
  <p:clrMapOvr>
    <a:masterClrMapping/>
  </p:clrMapOvr>
</p:sld>
</file>

<file path=ppt/theme/theme1.xml><?xml version="1.0" encoding="utf-8"?>
<a:theme xmlns:a="http://schemas.openxmlformats.org/drawingml/2006/main" name="Blue Gradient Section">
  <a:themeElements>
    <a:clrScheme name="PYL">
      <a:dk1>
        <a:sysClr val="windowText" lastClr="000000"/>
      </a:dk1>
      <a:lt1>
        <a:sysClr val="window" lastClr="FFFFFF"/>
      </a:lt1>
      <a:dk2>
        <a:srgbClr val="333333"/>
      </a:dk2>
      <a:lt2>
        <a:srgbClr val="808080"/>
      </a:lt2>
      <a:accent1>
        <a:srgbClr val="009CDE"/>
      </a:accent1>
      <a:accent2>
        <a:srgbClr val="003087"/>
      </a:accent2>
      <a:accent3>
        <a:srgbClr val="640487"/>
      </a:accent3>
      <a:accent4>
        <a:srgbClr val="DE0063"/>
      </a:accent4>
      <a:accent5>
        <a:srgbClr val="FF9600"/>
      </a:accent5>
      <a:accent6>
        <a:srgbClr val="00CF92"/>
      </a:accent6>
      <a:hlink>
        <a:srgbClr val="003087"/>
      </a:hlink>
      <a:folHlink>
        <a:srgbClr val="640487"/>
      </a:folHlink>
    </a:clrScheme>
    <a:fontScheme name="PYL">
      <a:majorFont>
        <a:latin typeface="PayPal Sans Big"/>
        <a:ea typeface=""/>
        <a:cs typeface=""/>
      </a:majorFont>
      <a:minorFont>
        <a:latin typeface="PayPal Sans Big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ct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YL29051_template_N.pptx" id="{19F8C407-AAFE-40E7-A343-2A493256DFAB}" vid="{A955A097-42A4-4D50-A08E-900E0094377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4C3E12"/>
      </a:dk1>
      <a:lt1>
        <a:srgbClr val="FFFFFF"/>
      </a:lt1>
      <a:dk2>
        <a:srgbClr val="005187"/>
      </a:dk2>
      <a:lt2>
        <a:srgbClr val="746432"/>
      </a:lt2>
      <a:accent1>
        <a:srgbClr val="CFD5CE"/>
      </a:accent1>
      <a:accent2>
        <a:srgbClr val="96917A"/>
      </a:accent2>
      <a:accent3>
        <a:srgbClr val="FFFFFF"/>
      </a:accent3>
      <a:accent4>
        <a:srgbClr val="40340E"/>
      </a:accent4>
      <a:accent5>
        <a:srgbClr val="E4E7E3"/>
      </a:accent5>
      <a:accent6>
        <a:srgbClr val="87836E"/>
      </a:accent6>
      <a:hlink>
        <a:srgbClr val="BEBC13"/>
      </a:hlink>
      <a:folHlink>
        <a:srgbClr val="C3004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4C3E12"/>
        </a:dk1>
        <a:lt1>
          <a:srgbClr val="FFFFFF"/>
        </a:lt1>
        <a:dk2>
          <a:srgbClr val="005187"/>
        </a:dk2>
        <a:lt2>
          <a:srgbClr val="746432"/>
        </a:lt2>
        <a:accent1>
          <a:srgbClr val="CFD5CE"/>
        </a:accent1>
        <a:accent2>
          <a:srgbClr val="96917A"/>
        </a:accent2>
        <a:accent3>
          <a:srgbClr val="FFFFFF"/>
        </a:accent3>
        <a:accent4>
          <a:srgbClr val="40340E"/>
        </a:accent4>
        <a:accent5>
          <a:srgbClr val="E4E7E3"/>
        </a:accent5>
        <a:accent6>
          <a:srgbClr val="87836E"/>
        </a:accent6>
        <a:hlink>
          <a:srgbClr val="BEBC13"/>
        </a:hlink>
        <a:folHlink>
          <a:srgbClr val="C30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LijnPresentatie">
  <a:themeElements>
    <a:clrScheme name="De Lijn new huisstijl">
      <a:dk1>
        <a:srgbClr val="595959"/>
      </a:dk1>
      <a:lt1>
        <a:sysClr val="window" lastClr="FFFFFF"/>
      </a:lt1>
      <a:dk2>
        <a:srgbClr val="7F7F7F"/>
      </a:dk2>
      <a:lt2>
        <a:srgbClr val="CCCCCC"/>
      </a:lt2>
      <a:accent1>
        <a:srgbClr val="FFDD00"/>
      </a:accent1>
      <a:accent2>
        <a:srgbClr val="A3A3A3"/>
      </a:accent2>
      <a:accent3>
        <a:srgbClr val="D8D8D8"/>
      </a:accent3>
      <a:accent4>
        <a:srgbClr val="FFF199"/>
      </a:accent4>
      <a:accent5>
        <a:srgbClr val="FFEA65"/>
      </a:accent5>
      <a:accent6>
        <a:srgbClr val="666666"/>
      </a:accent6>
      <a:hlink>
        <a:srgbClr val="0000FF"/>
      </a:hlink>
      <a:folHlink>
        <a:srgbClr val="800080"/>
      </a:folHlink>
    </a:clrScheme>
    <a:fontScheme name="Aangepast 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bg2"/>
          </a:solidFill>
        </a:ln>
      </a:spPr>
      <a:bodyPr rtlCol="0" anchor="ctr"/>
      <a:lstStyle>
        <a:defPPr algn="ctr">
          <a:defRPr sz="2000" dirty="0">
            <a:ln>
              <a:noFill/>
            </a:ln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Be-Mobile master">
  <a:themeElements>
    <a:clrScheme name="bemobile_office">
      <a:dk1>
        <a:srgbClr val="223037"/>
      </a:dk1>
      <a:lt1>
        <a:srgbClr val="FFFFFF"/>
      </a:lt1>
      <a:dk2>
        <a:srgbClr val="2F444C"/>
      </a:dk2>
      <a:lt2>
        <a:srgbClr val="FEFFFF"/>
      </a:lt2>
      <a:accent1>
        <a:srgbClr val="00B1A4"/>
      </a:accent1>
      <a:accent2>
        <a:srgbClr val="009EC7"/>
      </a:accent2>
      <a:accent3>
        <a:srgbClr val="CC315B"/>
      </a:accent3>
      <a:accent4>
        <a:srgbClr val="6F8799"/>
      </a:accent4>
      <a:accent5>
        <a:srgbClr val="86959D"/>
      </a:accent5>
      <a:accent6>
        <a:srgbClr val="BBC4CA"/>
      </a:accent6>
      <a:hlink>
        <a:srgbClr val="00B1A4"/>
      </a:hlink>
      <a:folHlink>
        <a:srgbClr val="00B1A4"/>
      </a:folHlink>
    </a:clrScheme>
    <a:fontScheme name="Proximus">
      <a:majorFont>
        <a:latin typeface="Proximus Bold"/>
        <a:ea typeface=""/>
        <a:cs typeface=""/>
      </a:majorFont>
      <a:minorFont>
        <a:latin typeface="Proximu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16AEE9"/>
            </a:gs>
            <a:gs pos="80000">
              <a:srgbClr val="49197F"/>
            </a:gs>
          </a:gsLst>
          <a:lin ang="10800000" scaled="0"/>
        </a:gradFill>
        <a:ln>
          <a:noFill/>
        </a:ln>
        <a:effectLst/>
      </a:spPr>
      <a:bodyPr vert="vert270" lIns="180000" tIns="180000" rIns="180000" bIns="180000" rtlCol="0" anchor="ctr"/>
      <a:lstStyle>
        <a:defPPr>
          <a:spcAft>
            <a:spcPts val="600"/>
          </a:spcAft>
          <a:defRPr dirty="0" smtClean="0">
            <a:cs typeface="Proximus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oximus_commercial_ppt_102015_def.potx" id="{0ECC1238-6CFB-4959-9623-AA9715ABA27B}" vid="{38647897-DC31-40C8-9E03-46576BD8BF36}"/>
    </a:ext>
  </a:extLst>
</a:theme>
</file>

<file path=ppt/theme/theme5.xml><?xml version="1.0" encoding="utf-8"?>
<a:theme xmlns:a="http://schemas.openxmlformats.org/drawingml/2006/main" name="Proximus commercial master">
  <a:themeElements>
    <a:clrScheme name="Bemobile v2">
      <a:dk1>
        <a:srgbClr val="21292B"/>
      </a:dk1>
      <a:lt1>
        <a:srgbClr val="FFFFFF"/>
      </a:lt1>
      <a:dk2>
        <a:srgbClr val="8E999B"/>
      </a:dk2>
      <a:lt2>
        <a:srgbClr val="FEFFFF"/>
      </a:lt2>
      <a:accent1>
        <a:srgbClr val="00B2A5"/>
      </a:accent1>
      <a:accent2>
        <a:srgbClr val="00BCDF"/>
      </a:accent2>
      <a:accent3>
        <a:srgbClr val="EE2E5D"/>
      </a:accent3>
      <a:accent4>
        <a:srgbClr val="0073CF"/>
      </a:accent4>
      <a:accent5>
        <a:srgbClr val="BFC7C7"/>
      </a:accent5>
      <a:accent6>
        <a:srgbClr val="BFC7C7"/>
      </a:accent6>
      <a:hlink>
        <a:srgbClr val="0073CF"/>
      </a:hlink>
      <a:folHlink>
        <a:srgbClr val="0073CF"/>
      </a:folHlink>
    </a:clrScheme>
    <a:fontScheme name="Proximus">
      <a:majorFont>
        <a:latin typeface="Proximus Bold"/>
        <a:ea typeface=""/>
        <a:cs typeface=""/>
      </a:majorFont>
      <a:minorFont>
        <a:latin typeface="Proximu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16AEE9"/>
            </a:gs>
            <a:gs pos="80000">
              <a:srgbClr val="49197F"/>
            </a:gs>
          </a:gsLst>
          <a:lin ang="10800000" scaled="0"/>
        </a:gradFill>
        <a:ln>
          <a:noFill/>
        </a:ln>
        <a:effectLst/>
      </a:spPr>
      <a:bodyPr vert="vert270" lIns="180000" tIns="180000" rIns="180000" bIns="180000" rtlCol="0" anchor="ctr"/>
      <a:lstStyle>
        <a:defPPr>
          <a:spcAft>
            <a:spcPts val="600"/>
          </a:spcAft>
          <a:defRPr dirty="0" smtClean="0">
            <a:cs typeface="Proximus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oximus_commercial_ppt_102015_def.potx" id="{0ECC1238-6CFB-4959-9623-AA9715ABA27B}" vid="{38647897-DC31-40C8-9E03-46576BD8BF3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PYL29051_template_16x9</Template>
  <TotalTime>2193</TotalTime>
  <Words>707</Words>
  <Application>Microsoft Office PowerPoint</Application>
  <PresentationFormat>Breedbeeld</PresentationFormat>
  <Paragraphs>172</Paragraphs>
  <Slides>33</Slides>
  <Notes>4</Notes>
  <HiddenSlides>4</HiddenSlides>
  <MMClips>0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5</vt:i4>
      </vt:variant>
      <vt:variant>
        <vt:lpstr>Diatitels</vt:lpstr>
      </vt:variant>
      <vt:variant>
        <vt:i4>33</vt:i4>
      </vt:variant>
    </vt:vector>
  </HeadingPairs>
  <TitlesOfParts>
    <vt:vector size="50" baseType="lpstr">
      <vt:lpstr>Arial</vt:lpstr>
      <vt:lpstr>Calibri</vt:lpstr>
      <vt:lpstr>Calibri Bold</vt:lpstr>
      <vt:lpstr>Calibri Regular</vt:lpstr>
      <vt:lpstr>Helvetica Neue</vt:lpstr>
      <vt:lpstr>PayPal Forward</vt:lpstr>
      <vt:lpstr>PayPal Sans Big</vt:lpstr>
      <vt:lpstr>PayPal Sans Big Light</vt:lpstr>
      <vt:lpstr>PayPal Sans Big Thin</vt:lpstr>
      <vt:lpstr>Proximus</vt:lpstr>
      <vt:lpstr>Verdana</vt:lpstr>
      <vt:lpstr>Wingdings</vt:lpstr>
      <vt:lpstr>Blue Gradient Section</vt:lpstr>
      <vt:lpstr>1_Default Design</vt:lpstr>
      <vt:lpstr>DeLijnPresentatie</vt:lpstr>
      <vt:lpstr>Be-Mobile master</vt:lpstr>
      <vt:lpstr>Proximus commercial master</vt:lpstr>
      <vt:lpstr>PowerPoint-presentatie</vt:lpstr>
      <vt:lpstr>Open m-ticketing</vt:lpstr>
      <vt:lpstr>PowerPoint-presentatie</vt:lpstr>
      <vt:lpstr>PowerPoint-presentatie</vt:lpstr>
      <vt:lpstr>PowerPoint-presentatie</vt:lpstr>
      <vt:lpstr>Zorgeloos reizen dankzij 4411 App…</vt:lpstr>
      <vt:lpstr>Persvoorstelling lancering  M-ticket De Lijn</vt:lpstr>
      <vt:lpstr>Be-Mobile: het slimme mobiliteitsbedrijf</vt:lpstr>
      <vt:lpstr>Pionier op het vlak van sms parkeertickets</vt:lpstr>
      <vt:lpstr>Pionier op het vlak van De Lijn sms tickets via Proximus</vt:lpstr>
      <vt:lpstr>Pionier ook op andere mobiliteitsdomeinen</vt:lpstr>
      <vt:lpstr>Succes sms ticket</vt:lpstr>
      <vt:lpstr>Succesredenen</vt:lpstr>
      <vt:lpstr>Pionier m-ticket De Lijn</vt:lpstr>
      <vt:lpstr>Werking m-ticket via 4411 app in 3 stappen</vt:lpstr>
      <vt:lpstr>Aankoop m-ticket via 4411 app in 3 stappen</vt:lpstr>
      <vt:lpstr>Mobiel betalen voor Elektrisch tanken</vt:lpstr>
      <vt:lpstr>Andere nieuwigheden n.a.v. de 10 verjaardag</vt:lpstr>
      <vt:lpstr>Dank U</vt:lpstr>
      <vt:lpstr>PowerPoint-presentatie</vt:lpstr>
      <vt:lpstr>PowerPoint-presentatie</vt:lpstr>
      <vt:lpstr>PayPal is dé mobiele betaalmethode in België</vt:lpstr>
      <vt:lpstr>PowerPoint-presentatie</vt:lpstr>
      <vt:lpstr>PowerPoint-presentatie</vt:lpstr>
      <vt:lpstr>Mijn traject deze middag</vt:lpstr>
      <vt:lpstr>Eén toegang tot uw mobiliteit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Contacten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Ticket Touch</dc:title>
  <dc:creator>Microsoft Office User</dc:creator>
  <cp:lastModifiedBy>L4</cp:lastModifiedBy>
  <cp:revision>30</cp:revision>
  <dcterms:created xsi:type="dcterms:W3CDTF">2016-09-15T15:09:45Z</dcterms:created>
  <dcterms:modified xsi:type="dcterms:W3CDTF">2016-09-19T08:07:03Z</dcterms:modified>
</cp:coreProperties>
</file>