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373" r:id="rId7"/>
    <p:sldId id="389" r:id="rId8"/>
    <p:sldId id="408" r:id="rId9"/>
    <p:sldId id="388" r:id="rId10"/>
    <p:sldId id="396" r:id="rId11"/>
    <p:sldId id="369" r:id="rId12"/>
    <p:sldId id="390" r:id="rId13"/>
    <p:sldId id="409" r:id="rId14"/>
    <p:sldId id="395" r:id="rId15"/>
    <p:sldId id="391" r:id="rId16"/>
    <p:sldId id="392" r:id="rId17"/>
    <p:sldId id="410" r:id="rId18"/>
    <p:sldId id="397" r:id="rId19"/>
    <p:sldId id="393" r:id="rId20"/>
    <p:sldId id="394" r:id="rId21"/>
    <p:sldId id="412" r:id="rId22"/>
    <p:sldId id="398" r:id="rId23"/>
    <p:sldId id="399" r:id="rId24"/>
    <p:sldId id="400" r:id="rId25"/>
    <p:sldId id="411" r:id="rId26"/>
    <p:sldId id="404" r:id="rId27"/>
    <p:sldId id="405" r:id="rId28"/>
    <p:sldId id="402" r:id="rId29"/>
    <p:sldId id="407" r:id="rId30"/>
    <p:sldId id="414" r:id="rId31"/>
    <p:sldId id="381" r:id="rId32"/>
    <p:sldId id="415" r:id="rId33"/>
    <p:sldId id="416" r:id="rId34"/>
    <p:sldId id="380" r:id="rId35"/>
    <p:sldId id="378" r:id="rId36"/>
  </p:sldIdLst>
  <p:sldSz cx="9144000" cy="5143500" type="screen16x9"/>
  <p:notesSz cx="6797675" cy="987266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173" userDrawn="1">
          <p15:clr>
            <a:srgbClr val="A4A3A4"/>
          </p15:clr>
        </p15:guide>
        <p15:guide id="6" pos="237">
          <p15:clr>
            <a:srgbClr val="A4A3A4"/>
          </p15:clr>
        </p15:guide>
        <p15:guide id="7" pos="8229">
          <p15:clr>
            <a:srgbClr val="A4A3A4"/>
          </p15:clr>
        </p15:guide>
        <p15:guide id="8" pos="998"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7" userDrawn="1">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171">
          <p15:clr>
            <a:srgbClr val="A4A3A4"/>
          </p15:clr>
        </p15:guide>
        <p15:guide id="26" orient="horz" pos="1707">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4" pos="943">
          <p15:clr>
            <a:srgbClr val="A4A3A4"/>
          </p15:clr>
        </p15:guide>
        <p15:guide id="35" pos="3850">
          <p15:clr>
            <a:srgbClr val="A4A3A4"/>
          </p15:clr>
        </p15:guide>
        <p15:guide id="36" pos="3678">
          <p15:clr>
            <a:srgbClr val="A4A3A4"/>
          </p15:clr>
        </p15:guide>
        <p15:guide id="37" pos="1486">
          <p15:clr>
            <a:srgbClr val="A4A3A4"/>
          </p15:clr>
        </p15:guide>
        <p15:guide id="38" pos="2308">
          <p15:clr>
            <a:srgbClr val="A4A3A4"/>
          </p15:clr>
        </p15:guide>
        <p15:guide id="39" pos="2857" userDrawn="1">
          <p15:clr>
            <a:srgbClr val="A4A3A4"/>
          </p15:clr>
        </p15:guide>
        <p15:guide id="40" pos="4228">
          <p15:clr>
            <a:srgbClr val="A4A3A4"/>
          </p15:clr>
        </p15:guide>
        <p15:guide id="41" pos="5035" userDrawn="1">
          <p15:clr>
            <a:srgbClr val="A4A3A4"/>
          </p15:clr>
        </p15:guide>
        <p15:guide id="42" pos="5607">
          <p15:clr>
            <a:srgbClr val="A4A3A4"/>
          </p15:clr>
        </p15:guide>
        <p15:guide id="43" pos="3679">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5597" autoAdjust="0"/>
  </p:normalViewPr>
  <p:slideViewPr>
    <p:cSldViewPr snapToGrid="0" showGuides="1">
      <p:cViewPr varScale="1">
        <p:scale>
          <a:sx n="146" d="100"/>
          <a:sy n="146" d="100"/>
        </p:scale>
        <p:origin x="-120" y="-280"/>
      </p:cViewPr>
      <p:guideLst>
        <p:guide orient="horz" pos="2382"/>
        <p:guide orient="horz" pos="230"/>
        <p:guide orient="horz" pos="4534"/>
        <p:guide orient="horz" pos="4286"/>
        <p:guide orient="horz" pos="1903"/>
        <p:guide orient="horz" pos="2216"/>
        <p:guide orient="horz" pos="1597"/>
        <p:guide orient="horz" pos="3059"/>
        <p:guide orient="horz" pos="2501"/>
        <p:guide orient="horz" pos="722"/>
        <p:guide orient="horz" pos="2620"/>
        <p:guide orient="horz" pos="2045"/>
        <p:guide orient="horz" pos="1872"/>
        <p:guide orient="horz" pos="2475"/>
        <p:guide orient="horz" pos="823"/>
        <p:guide orient="horz" pos="1171"/>
        <p:guide orient="horz" pos="1707"/>
        <p:guide orient="horz" pos="2346"/>
        <p:guide pos="4173"/>
        <p:guide pos="237"/>
        <p:guide pos="8229"/>
        <p:guide pos="998"/>
        <p:guide pos="7517"/>
        <p:guide pos="5539"/>
        <p:guide pos="350"/>
        <p:guide pos="83"/>
        <p:guide pos="1110"/>
        <p:guide pos="4171"/>
        <p:guide pos="142"/>
        <p:guide pos="719"/>
        <p:guide pos="5227"/>
        <p:guide pos="614"/>
        <p:guide/>
        <p:guide pos="943"/>
        <p:guide pos="3850"/>
        <p:guide pos="3678"/>
        <p:guide pos="1486"/>
        <p:guide pos="2308"/>
        <p:guide pos="2857"/>
        <p:guide pos="4228"/>
        <p:guide pos="5035"/>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26.5</c:v>
                </c:pt>
                <c:pt idx="1">
                  <c:v>42.4</c:v>
                </c:pt>
                <c:pt idx="2">
                  <c:v>31.1</c:v>
                </c:pt>
              </c:numCache>
            </c:numRef>
          </c:val>
          <c:extLst xmlns:c16r2="http://schemas.microsoft.com/office/drawing/2015/06/chart">
            <c:ext xmlns:c16="http://schemas.microsoft.com/office/drawing/2014/chart" uri="{C3380CC4-5D6E-409C-BE32-E72D297353CC}">
              <c16:uniqueId val="{00000000-4529-424A-A85B-DC95470A709E}"/>
            </c:ext>
          </c:extLst>
        </c:ser>
        <c:dLbls>
          <c:showLegendKey val="0"/>
          <c:showVal val="0"/>
          <c:showCatName val="0"/>
          <c:showSerName val="0"/>
          <c:showPercent val="0"/>
          <c:showBubbleSize val="0"/>
        </c:dLbls>
        <c:gapWidth val="90"/>
        <c:axId val="-2107035400"/>
        <c:axId val="-2107026424"/>
      </c:barChart>
      <c:catAx>
        <c:axId val="-2107035400"/>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7026424"/>
        <c:crosses val="autoZero"/>
        <c:auto val="1"/>
        <c:lblAlgn val="ctr"/>
        <c:lblOffset val="100"/>
        <c:noMultiLvlLbl val="0"/>
      </c:catAx>
      <c:valAx>
        <c:axId val="-2107026424"/>
        <c:scaling>
          <c:orientation val="minMax"/>
          <c:max val="100.0"/>
          <c:min val="0.0"/>
        </c:scaling>
        <c:delete val="1"/>
        <c:axPos val="l"/>
        <c:numFmt formatCode="General" sourceLinked="1"/>
        <c:majorTickMark val="out"/>
        <c:minorTickMark val="none"/>
        <c:tickLblPos val="nextTo"/>
        <c:crossAx val="-2107035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35.64</c:v>
                </c:pt>
                <c:pt idx="1">
                  <c:v>29.9</c:v>
                </c:pt>
              </c:numCache>
            </c:numRef>
          </c:val>
          <c:extLst xmlns:c16r2="http://schemas.microsoft.com/office/drawing/2015/06/chart">
            <c:ext xmlns:c16="http://schemas.microsoft.com/office/drawing/2014/chart" uri="{C3380CC4-5D6E-409C-BE32-E72D297353CC}">
              <c16:uniqueId val="{00000000-5DF5-426B-AC80-3B3F2C78EEB7}"/>
            </c:ext>
          </c:extLst>
        </c:ser>
        <c:dLbls>
          <c:showLegendKey val="0"/>
          <c:showVal val="0"/>
          <c:showCatName val="0"/>
          <c:showSerName val="0"/>
          <c:showPercent val="0"/>
          <c:showBubbleSize val="0"/>
        </c:dLbls>
        <c:gapWidth val="70"/>
        <c:axId val="-2106715256"/>
        <c:axId val="-2106711816"/>
      </c:barChart>
      <c:catAx>
        <c:axId val="-210671525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711816"/>
        <c:crossesAt val="0.0"/>
        <c:auto val="1"/>
        <c:lblAlgn val="ctr"/>
        <c:lblOffset val="1"/>
        <c:tickLblSkip val="1"/>
        <c:tickMarkSkip val="1"/>
        <c:noMultiLvlLbl val="0"/>
      </c:catAx>
      <c:valAx>
        <c:axId val="-2106711816"/>
        <c:scaling>
          <c:orientation val="minMax"/>
          <c:max val="100.0"/>
          <c:min val="0.0"/>
        </c:scaling>
        <c:delete val="0"/>
        <c:axPos val="r"/>
        <c:numFmt formatCode="General" sourceLinked="1"/>
        <c:majorTickMark val="out"/>
        <c:minorTickMark val="none"/>
        <c:tickLblPos val="none"/>
        <c:crossAx val="-210671525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40.9</c:v>
                </c:pt>
                <c:pt idx="1">
                  <c:v>26.54</c:v>
                </c:pt>
              </c:numCache>
            </c:numRef>
          </c:val>
          <c:extLst xmlns:c16r2="http://schemas.microsoft.com/office/drawing/2015/06/chart">
            <c:ext xmlns:c16="http://schemas.microsoft.com/office/drawing/2014/chart" uri="{C3380CC4-5D6E-409C-BE32-E72D297353CC}">
              <c16:uniqueId val="{00000000-6A6D-4F02-BE3A-2B0F10546D2A}"/>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27.67</c:v>
                </c:pt>
                <c:pt idx="1">
                  <c:v>36.49</c:v>
                </c:pt>
              </c:numCache>
            </c:numRef>
          </c:val>
          <c:extLst xmlns:c16r2="http://schemas.microsoft.com/office/drawing/2015/06/chart">
            <c:ext xmlns:c16="http://schemas.microsoft.com/office/drawing/2014/chart" uri="{C3380CC4-5D6E-409C-BE32-E72D297353CC}">
              <c16:uniqueId val="{00000001-6A6D-4F02-BE3A-2B0F10546D2A}"/>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21.62</c:v>
                </c:pt>
                <c:pt idx="1">
                  <c:v>26.66</c:v>
                </c:pt>
              </c:numCache>
            </c:numRef>
          </c:val>
          <c:extLst xmlns:c16r2="http://schemas.microsoft.com/office/drawing/2015/06/chart">
            <c:ext xmlns:c16="http://schemas.microsoft.com/office/drawing/2014/chart" uri="{C3380CC4-5D6E-409C-BE32-E72D297353CC}">
              <c16:uniqueId val="{00000002-6A6D-4F02-BE3A-2B0F10546D2A}"/>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9.82</c:v>
                </c:pt>
                <c:pt idx="1">
                  <c:v>10.3</c:v>
                </c:pt>
              </c:numCache>
            </c:numRef>
          </c:val>
          <c:extLst xmlns:c16r2="http://schemas.microsoft.com/office/drawing/2015/06/chart">
            <c:ext xmlns:c16="http://schemas.microsoft.com/office/drawing/2014/chart" uri="{C3380CC4-5D6E-409C-BE32-E72D297353CC}">
              <c16:uniqueId val="{00000003-6A6D-4F02-BE3A-2B0F10546D2A}"/>
            </c:ext>
          </c:extLst>
        </c:ser>
        <c:dLbls>
          <c:showLegendKey val="0"/>
          <c:showVal val="0"/>
          <c:showCatName val="0"/>
          <c:showSerName val="0"/>
          <c:showPercent val="0"/>
          <c:showBubbleSize val="0"/>
        </c:dLbls>
        <c:gapWidth val="150"/>
        <c:overlap val="100"/>
        <c:axId val="-2132856536"/>
        <c:axId val="-2132853400"/>
      </c:barChart>
      <c:catAx>
        <c:axId val="-2132856536"/>
        <c:scaling>
          <c:orientation val="minMax"/>
        </c:scaling>
        <c:delete val="1"/>
        <c:axPos val="b"/>
        <c:numFmt formatCode="#,##0" sourceLinked="0"/>
        <c:majorTickMark val="out"/>
        <c:minorTickMark val="none"/>
        <c:tickLblPos val="nextTo"/>
        <c:crossAx val="-2132853400"/>
        <c:crosses val="autoZero"/>
        <c:auto val="1"/>
        <c:lblAlgn val="ctr"/>
        <c:lblOffset val="100"/>
        <c:noMultiLvlLbl val="0"/>
      </c:catAx>
      <c:valAx>
        <c:axId val="-2132853400"/>
        <c:scaling>
          <c:orientation val="minMax"/>
          <c:max val="1.0"/>
          <c:min val="0.0"/>
        </c:scaling>
        <c:delete val="1"/>
        <c:axPos val="l"/>
        <c:numFmt formatCode="0%" sourceLinked="0"/>
        <c:majorTickMark val="none"/>
        <c:minorTickMark val="none"/>
        <c:tickLblPos val="none"/>
        <c:crossAx val="-2132856536"/>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32.37</c:v>
                </c:pt>
                <c:pt idx="1">
                  <c:v>20.77</c:v>
                </c:pt>
              </c:numCache>
            </c:numRef>
          </c:val>
          <c:extLst xmlns:c16r2="http://schemas.microsoft.com/office/drawing/2015/06/chart">
            <c:ext xmlns:c16="http://schemas.microsoft.com/office/drawing/2014/chart" uri="{C3380CC4-5D6E-409C-BE32-E72D297353CC}">
              <c16:uniqueId val="{00000000-428E-40D9-A314-35E250522B3A}"/>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28.89</c:v>
                </c:pt>
                <c:pt idx="1">
                  <c:v>35.46</c:v>
                </c:pt>
              </c:numCache>
            </c:numRef>
          </c:val>
          <c:extLst xmlns:c16r2="http://schemas.microsoft.com/office/drawing/2015/06/chart">
            <c:ext xmlns:c16="http://schemas.microsoft.com/office/drawing/2014/chart" uri="{C3380CC4-5D6E-409C-BE32-E72D297353CC}">
              <c16:uniqueId val="{00000001-428E-40D9-A314-35E250522B3A}"/>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28.92</c:v>
                </c:pt>
                <c:pt idx="1">
                  <c:v>33.07</c:v>
                </c:pt>
              </c:numCache>
            </c:numRef>
          </c:val>
          <c:extLst xmlns:c16r2="http://schemas.microsoft.com/office/drawing/2015/06/chart">
            <c:ext xmlns:c16="http://schemas.microsoft.com/office/drawing/2014/chart" uri="{C3380CC4-5D6E-409C-BE32-E72D297353CC}">
              <c16:uniqueId val="{00000002-428E-40D9-A314-35E250522B3A}"/>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9.81</c:v>
                </c:pt>
                <c:pt idx="1">
                  <c:v>10.7</c:v>
                </c:pt>
              </c:numCache>
            </c:numRef>
          </c:val>
          <c:extLst xmlns:c16r2="http://schemas.microsoft.com/office/drawing/2015/06/chart">
            <c:ext xmlns:c16="http://schemas.microsoft.com/office/drawing/2014/chart" uri="{C3380CC4-5D6E-409C-BE32-E72D297353CC}">
              <c16:uniqueId val="{00000003-428E-40D9-A314-35E250522B3A}"/>
            </c:ext>
          </c:extLst>
        </c:ser>
        <c:dLbls>
          <c:showLegendKey val="0"/>
          <c:showVal val="0"/>
          <c:showCatName val="0"/>
          <c:showSerName val="0"/>
          <c:showPercent val="0"/>
          <c:showBubbleSize val="0"/>
        </c:dLbls>
        <c:gapWidth val="150"/>
        <c:overlap val="100"/>
        <c:axId val="-2132905784"/>
        <c:axId val="-2132902648"/>
      </c:barChart>
      <c:catAx>
        <c:axId val="-2132905784"/>
        <c:scaling>
          <c:orientation val="minMax"/>
        </c:scaling>
        <c:delete val="1"/>
        <c:axPos val="b"/>
        <c:numFmt formatCode="#,##0" sourceLinked="0"/>
        <c:majorTickMark val="out"/>
        <c:minorTickMark val="none"/>
        <c:tickLblPos val="nextTo"/>
        <c:crossAx val="-2132902648"/>
        <c:crosses val="autoZero"/>
        <c:auto val="1"/>
        <c:lblAlgn val="ctr"/>
        <c:lblOffset val="100"/>
        <c:noMultiLvlLbl val="0"/>
      </c:catAx>
      <c:valAx>
        <c:axId val="-2132902648"/>
        <c:scaling>
          <c:orientation val="minMax"/>
          <c:max val="1.0"/>
          <c:min val="0.0"/>
        </c:scaling>
        <c:delete val="1"/>
        <c:axPos val="l"/>
        <c:numFmt formatCode="0%" sourceLinked="0"/>
        <c:majorTickMark val="none"/>
        <c:minorTickMark val="none"/>
        <c:tickLblPos val="none"/>
        <c:crossAx val="-2132905784"/>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61.26</c:v>
                </c:pt>
                <c:pt idx="1">
                  <c:v>68.57</c:v>
                </c:pt>
                <c:pt idx="2">
                  <c:v>62.88</c:v>
                </c:pt>
                <c:pt idx="3">
                  <c:v>59.71</c:v>
                </c:pt>
                <c:pt idx="4">
                  <c:v>61.81</c:v>
                </c:pt>
                <c:pt idx="5">
                  <c:v>58.25</c:v>
                </c:pt>
                <c:pt idx="6">
                  <c:v>63.57</c:v>
                </c:pt>
                <c:pt idx="7">
                  <c:v>58.1</c:v>
                </c:pt>
                <c:pt idx="8">
                  <c:v>65.14</c:v>
                </c:pt>
                <c:pt idx="9">
                  <c:v>59.52</c:v>
                </c:pt>
                <c:pt idx="10">
                  <c:v>60.5</c:v>
                </c:pt>
                <c:pt idx="11">
                  <c:v>63.76</c:v>
                </c:pt>
                <c:pt idx="12">
                  <c:v>62.43</c:v>
                </c:pt>
                <c:pt idx="13">
                  <c:v>59.93</c:v>
                </c:pt>
              </c:numCache>
            </c:numRef>
          </c:val>
          <c:extLst xmlns:c16r2="http://schemas.microsoft.com/office/drawing/2015/06/chart">
            <c:ext xmlns:c16="http://schemas.microsoft.com/office/drawing/2014/chart" uri="{C3380CC4-5D6E-409C-BE32-E72D297353CC}">
              <c16:uniqueId val="{00000000-FBBA-440C-879A-CEB0C9617D20}"/>
            </c:ext>
          </c:extLst>
        </c:ser>
        <c:dLbls>
          <c:showLegendKey val="0"/>
          <c:showVal val="0"/>
          <c:showCatName val="0"/>
          <c:showSerName val="0"/>
          <c:showPercent val="0"/>
          <c:showBubbleSize val="0"/>
        </c:dLbls>
        <c:gapWidth val="75"/>
        <c:axId val="-2131476104"/>
        <c:axId val="-2131473128"/>
      </c:barChart>
      <c:catAx>
        <c:axId val="-2131476104"/>
        <c:scaling>
          <c:orientation val="minMax"/>
        </c:scaling>
        <c:delete val="1"/>
        <c:axPos val="b"/>
        <c:numFmt formatCode="#,##0" sourceLinked="0"/>
        <c:majorTickMark val="out"/>
        <c:minorTickMark val="none"/>
        <c:tickLblPos val="nextTo"/>
        <c:crossAx val="-2131473128"/>
        <c:crosses val="autoZero"/>
        <c:auto val="1"/>
        <c:lblAlgn val="ctr"/>
        <c:lblOffset val="100"/>
        <c:noMultiLvlLbl val="0"/>
      </c:catAx>
      <c:valAx>
        <c:axId val="-2131473128"/>
        <c:scaling>
          <c:orientation val="minMax"/>
          <c:max val="100.0"/>
          <c:min val="0.0"/>
        </c:scaling>
        <c:delete val="1"/>
        <c:axPos val="l"/>
        <c:numFmt formatCode="General" sourceLinked="0"/>
        <c:majorTickMark val="none"/>
        <c:minorTickMark val="none"/>
        <c:tickLblPos val="none"/>
        <c:crossAx val="-2131476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56.23</c:v>
                </c:pt>
                <c:pt idx="1">
                  <c:v>63.03</c:v>
                </c:pt>
                <c:pt idx="2">
                  <c:v>57.76</c:v>
                </c:pt>
                <c:pt idx="3">
                  <c:v>54.76</c:v>
                </c:pt>
                <c:pt idx="4">
                  <c:v>57.22</c:v>
                </c:pt>
                <c:pt idx="5">
                  <c:v>52.88</c:v>
                </c:pt>
                <c:pt idx="6">
                  <c:v>58.55</c:v>
                </c:pt>
                <c:pt idx="7">
                  <c:v>53.76</c:v>
                </c:pt>
                <c:pt idx="8">
                  <c:v>59.26</c:v>
                </c:pt>
                <c:pt idx="9">
                  <c:v>53.76</c:v>
                </c:pt>
                <c:pt idx="10">
                  <c:v>56.69</c:v>
                </c:pt>
                <c:pt idx="11">
                  <c:v>57.73</c:v>
                </c:pt>
                <c:pt idx="12">
                  <c:v>57.53</c:v>
                </c:pt>
                <c:pt idx="13">
                  <c:v>54.74</c:v>
                </c:pt>
              </c:numCache>
            </c:numRef>
          </c:val>
          <c:extLst xmlns:c16r2="http://schemas.microsoft.com/office/drawing/2015/06/chart">
            <c:ext xmlns:c16="http://schemas.microsoft.com/office/drawing/2014/chart" uri="{C3380CC4-5D6E-409C-BE32-E72D297353CC}">
              <c16:uniqueId val="{00000000-EF7D-479A-82CE-4D97BCEDBCDA}"/>
            </c:ext>
          </c:extLst>
        </c:ser>
        <c:dLbls>
          <c:showLegendKey val="0"/>
          <c:showVal val="0"/>
          <c:showCatName val="0"/>
          <c:showSerName val="0"/>
          <c:showPercent val="0"/>
          <c:showBubbleSize val="0"/>
        </c:dLbls>
        <c:gapWidth val="75"/>
        <c:axId val="-2131462312"/>
        <c:axId val="-2131459336"/>
      </c:barChart>
      <c:catAx>
        <c:axId val="-2131462312"/>
        <c:scaling>
          <c:orientation val="minMax"/>
        </c:scaling>
        <c:delete val="1"/>
        <c:axPos val="b"/>
        <c:numFmt formatCode="#,##0" sourceLinked="0"/>
        <c:majorTickMark val="out"/>
        <c:minorTickMark val="none"/>
        <c:tickLblPos val="nextTo"/>
        <c:crossAx val="-2131459336"/>
        <c:crosses val="autoZero"/>
        <c:auto val="1"/>
        <c:lblAlgn val="ctr"/>
        <c:lblOffset val="100"/>
        <c:noMultiLvlLbl val="0"/>
      </c:catAx>
      <c:valAx>
        <c:axId val="-2131459336"/>
        <c:scaling>
          <c:orientation val="minMax"/>
          <c:max val="100.0"/>
          <c:min val="0.0"/>
        </c:scaling>
        <c:delete val="1"/>
        <c:axPos val="l"/>
        <c:numFmt formatCode="General" sourceLinked="0"/>
        <c:majorTickMark val="none"/>
        <c:minorTickMark val="none"/>
        <c:tickLblPos val="none"/>
        <c:crossAx val="-2131462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E80-49FF-BC16-7D0A5F391F18}"/>
            </c:ext>
          </c:extLst>
        </c:ser>
        <c:dLbls>
          <c:showLegendKey val="0"/>
          <c:showVal val="0"/>
          <c:showCatName val="0"/>
          <c:showSerName val="0"/>
          <c:showPercent val="0"/>
          <c:showBubbleSize val="0"/>
        </c:dLbls>
        <c:gapWidth val="150"/>
        <c:overlap val="100"/>
        <c:axId val="-2133361096"/>
        <c:axId val="-2133357976"/>
      </c:barChart>
      <c:catAx>
        <c:axId val="-2133361096"/>
        <c:scaling>
          <c:orientation val="minMax"/>
        </c:scaling>
        <c:delete val="1"/>
        <c:axPos val="b"/>
        <c:numFmt formatCode="#,##0" sourceLinked="0"/>
        <c:majorTickMark val="out"/>
        <c:minorTickMark val="none"/>
        <c:tickLblPos val="nextTo"/>
        <c:crossAx val="-2133357976"/>
        <c:crosses val="autoZero"/>
        <c:auto val="1"/>
        <c:lblAlgn val="ctr"/>
        <c:lblOffset val="100"/>
        <c:noMultiLvlLbl val="0"/>
      </c:catAx>
      <c:valAx>
        <c:axId val="-2133357976"/>
        <c:scaling>
          <c:orientation val="minMax"/>
          <c:max val="1.0"/>
          <c:min val="0.0"/>
        </c:scaling>
        <c:delete val="1"/>
        <c:axPos val="l"/>
        <c:numFmt formatCode="0%" sourceLinked="0"/>
        <c:majorTickMark val="none"/>
        <c:minorTickMark val="none"/>
        <c:tickLblPos val="none"/>
        <c:crossAx val="-213336109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19.54</c:v>
                </c:pt>
                <c:pt idx="1">
                  <c:v>19.81</c:v>
                </c:pt>
              </c:numCache>
            </c:numRef>
          </c:val>
          <c:extLst xmlns:c16r2="http://schemas.microsoft.com/office/drawing/2015/06/chart">
            <c:ext xmlns:c16="http://schemas.microsoft.com/office/drawing/2014/chart" uri="{C3380CC4-5D6E-409C-BE32-E72D297353CC}">
              <c16:uniqueId val="{00000000-C105-43BD-96F1-A381B8618367}"/>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80.46</c:v>
                </c:pt>
                <c:pt idx="1">
                  <c:v>80.19</c:v>
                </c:pt>
              </c:numCache>
            </c:numRef>
          </c:val>
          <c:extLst xmlns:c16r2="http://schemas.microsoft.com/office/drawing/2015/06/chart">
            <c:ext xmlns:c16="http://schemas.microsoft.com/office/drawing/2014/chart" uri="{C3380CC4-5D6E-409C-BE32-E72D297353CC}">
              <c16:uniqueId val="{00000001-C105-43BD-96F1-A381B8618367}"/>
            </c:ext>
          </c:extLst>
        </c:ser>
        <c:dLbls>
          <c:showLegendKey val="0"/>
          <c:showVal val="0"/>
          <c:showCatName val="0"/>
          <c:showSerName val="0"/>
          <c:showPercent val="0"/>
          <c:showBubbleSize val="0"/>
        </c:dLbls>
        <c:gapWidth val="150"/>
        <c:overlap val="100"/>
        <c:axId val="-2133435560"/>
        <c:axId val="-2133442952"/>
      </c:barChart>
      <c:catAx>
        <c:axId val="-2133435560"/>
        <c:scaling>
          <c:orientation val="minMax"/>
        </c:scaling>
        <c:delete val="1"/>
        <c:axPos val="b"/>
        <c:numFmt formatCode="#,##0" sourceLinked="0"/>
        <c:majorTickMark val="out"/>
        <c:minorTickMark val="none"/>
        <c:tickLblPos val="nextTo"/>
        <c:crossAx val="-2133442952"/>
        <c:crosses val="autoZero"/>
        <c:auto val="1"/>
        <c:lblAlgn val="ctr"/>
        <c:lblOffset val="100"/>
        <c:noMultiLvlLbl val="0"/>
      </c:catAx>
      <c:valAx>
        <c:axId val="-2133442952"/>
        <c:scaling>
          <c:orientation val="minMax"/>
          <c:max val="1.0"/>
          <c:min val="0.0"/>
        </c:scaling>
        <c:delete val="1"/>
        <c:axPos val="l"/>
        <c:numFmt formatCode="0%" sourceLinked="0"/>
        <c:majorTickMark val="none"/>
        <c:minorTickMark val="none"/>
        <c:tickLblPos val="none"/>
        <c:crossAx val="-2133435560"/>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19.42</c:v>
                </c:pt>
                <c:pt idx="1">
                  <c:v>20.93</c:v>
                </c:pt>
              </c:numCache>
            </c:numRef>
          </c:val>
          <c:extLst xmlns:c16r2="http://schemas.microsoft.com/office/drawing/2015/06/chart">
            <c:ext xmlns:c16="http://schemas.microsoft.com/office/drawing/2014/chart" uri="{C3380CC4-5D6E-409C-BE32-E72D297353CC}">
              <c16:uniqueId val="{00000000-D4B8-4CCB-B6A5-ECE8C5438CA6}"/>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80.58</c:v>
                </c:pt>
                <c:pt idx="1">
                  <c:v>79.07</c:v>
                </c:pt>
              </c:numCache>
            </c:numRef>
          </c:val>
          <c:extLst xmlns:c16r2="http://schemas.microsoft.com/office/drawing/2015/06/chart">
            <c:ext xmlns:c16="http://schemas.microsoft.com/office/drawing/2014/chart" uri="{C3380CC4-5D6E-409C-BE32-E72D297353CC}">
              <c16:uniqueId val="{00000001-D4B8-4CCB-B6A5-ECE8C5438CA6}"/>
            </c:ext>
          </c:extLst>
        </c:ser>
        <c:dLbls>
          <c:showLegendKey val="0"/>
          <c:showVal val="0"/>
          <c:showCatName val="0"/>
          <c:showSerName val="0"/>
          <c:showPercent val="0"/>
          <c:showBubbleSize val="0"/>
        </c:dLbls>
        <c:gapWidth val="150"/>
        <c:overlap val="100"/>
        <c:axId val="-2133683864"/>
        <c:axId val="-2133708904"/>
      </c:barChart>
      <c:catAx>
        <c:axId val="-2133683864"/>
        <c:scaling>
          <c:orientation val="minMax"/>
        </c:scaling>
        <c:delete val="1"/>
        <c:axPos val="b"/>
        <c:numFmt formatCode="#,##0" sourceLinked="0"/>
        <c:majorTickMark val="out"/>
        <c:minorTickMark val="none"/>
        <c:tickLblPos val="nextTo"/>
        <c:crossAx val="-2133708904"/>
        <c:crosses val="autoZero"/>
        <c:auto val="1"/>
        <c:lblAlgn val="ctr"/>
        <c:lblOffset val="100"/>
        <c:noMultiLvlLbl val="0"/>
      </c:catAx>
      <c:valAx>
        <c:axId val="-2133708904"/>
        <c:scaling>
          <c:orientation val="minMax"/>
          <c:max val="1.0"/>
          <c:min val="0.0"/>
        </c:scaling>
        <c:delete val="1"/>
        <c:axPos val="l"/>
        <c:numFmt formatCode="0%" sourceLinked="0"/>
        <c:majorTickMark val="none"/>
        <c:minorTickMark val="none"/>
        <c:tickLblPos val="none"/>
        <c:crossAx val="-2133683864"/>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80.58</c:v>
                </c:pt>
                <c:pt idx="1">
                  <c:v>80.46</c:v>
                </c:pt>
                <c:pt idx="2">
                  <c:v>76.26</c:v>
                </c:pt>
                <c:pt idx="3">
                  <c:v>84.73</c:v>
                </c:pt>
                <c:pt idx="4">
                  <c:v>81.06</c:v>
                </c:pt>
                <c:pt idx="5">
                  <c:v>80.27</c:v>
                </c:pt>
                <c:pt idx="6">
                  <c:v>80.54</c:v>
                </c:pt>
                <c:pt idx="7">
                  <c:v>80.23</c:v>
                </c:pt>
                <c:pt idx="8">
                  <c:v>81.01</c:v>
                </c:pt>
                <c:pt idx="9">
                  <c:v>87.59</c:v>
                </c:pt>
                <c:pt idx="10">
                  <c:v>81.19</c:v>
                </c:pt>
                <c:pt idx="11">
                  <c:v>73.78</c:v>
                </c:pt>
                <c:pt idx="12">
                  <c:v>86.81</c:v>
                </c:pt>
                <c:pt idx="13">
                  <c:v>73.47</c:v>
                </c:pt>
              </c:numCache>
            </c:numRef>
          </c:val>
          <c:extLst xmlns:c16r2="http://schemas.microsoft.com/office/drawing/2015/06/chart">
            <c:ext xmlns:c16="http://schemas.microsoft.com/office/drawing/2014/chart" uri="{C3380CC4-5D6E-409C-BE32-E72D297353CC}">
              <c16:uniqueId val="{00000000-F444-4B0D-9690-BE03B5D37240}"/>
            </c:ext>
          </c:extLst>
        </c:ser>
        <c:dLbls>
          <c:showLegendKey val="0"/>
          <c:showVal val="0"/>
          <c:showCatName val="0"/>
          <c:showSerName val="0"/>
          <c:showPercent val="0"/>
          <c:showBubbleSize val="0"/>
        </c:dLbls>
        <c:gapWidth val="75"/>
        <c:axId val="-2131975448"/>
        <c:axId val="-2131972472"/>
      </c:barChart>
      <c:catAx>
        <c:axId val="-2131975448"/>
        <c:scaling>
          <c:orientation val="minMax"/>
        </c:scaling>
        <c:delete val="1"/>
        <c:axPos val="b"/>
        <c:numFmt formatCode="#,##0" sourceLinked="0"/>
        <c:majorTickMark val="out"/>
        <c:minorTickMark val="none"/>
        <c:tickLblPos val="nextTo"/>
        <c:crossAx val="-2131972472"/>
        <c:crosses val="autoZero"/>
        <c:auto val="1"/>
        <c:lblAlgn val="ctr"/>
        <c:lblOffset val="100"/>
        <c:noMultiLvlLbl val="0"/>
      </c:catAx>
      <c:valAx>
        <c:axId val="-2131972472"/>
        <c:scaling>
          <c:orientation val="minMax"/>
          <c:max val="100.0"/>
          <c:min val="0.0"/>
        </c:scaling>
        <c:delete val="1"/>
        <c:axPos val="l"/>
        <c:numFmt formatCode="#,##0" sourceLinked="0"/>
        <c:majorTickMark val="none"/>
        <c:minorTickMark val="none"/>
        <c:tickLblPos val="none"/>
        <c:crossAx val="-2131975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79.07</c:v>
                </c:pt>
                <c:pt idx="1">
                  <c:v>80.19</c:v>
                </c:pt>
                <c:pt idx="2">
                  <c:v>74.07</c:v>
                </c:pt>
                <c:pt idx="3">
                  <c:v>83.88</c:v>
                </c:pt>
                <c:pt idx="4">
                  <c:v>78.33</c:v>
                </c:pt>
                <c:pt idx="5">
                  <c:v>78.89</c:v>
                </c:pt>
                <c:pt idx="6">
                  <c:v>79.71</c:v>
                </c:pt>
                <c:pt idx="7">
                  <c:v>78.0</c:v>
                </c:pt>
                <c:pt idx="8">
                  <c:v>80.38</c:v>
                </c:pt>
                <c:pt idx="9">
                  <c:v>84.83</c:v>
                </c:pt>
                <c:pt idx="10">
                  <c:v>79.99</c:v>
                </c:pt>
                <c:pt idx="11">
                  <c:v>72.94</c:v>
                </c:pt>
                <c:pt idx="12">
                  <c:v>85.2</c:v>
                </c:pt>
                <c:pt idx="13">
                  <c:v>72.08</c:v>
                </c:pt>
              </c:numCache>
            </c:numRef>
          </c:val>
          <c:extLst xmlns:c16r2="http://schemas.microsoft.com/office/drawing/2015/06/chart">
            <c:ext xmlns:c16="http://schemas.microsoft.com/office/drawing/2014/chart" uri="{C3380CC4-5D6E-409C-BE32-E72D297353CC}">
              <c16:uniqueId val="{00000000-E080-41AB-A431-62D464765B93}"/>
            </c:ext>
          </c:extLst>
        </c:ser>
        <c:dLbls>
          <c:showLegendKey val="0"/>
          <c:showVal val="0"/>
          <c:showCatName val="0"/>
          <c:showSerName val="0"/>
          <c:showPercent val="0"/>
          <c:showBubbleSize val="0"/>
        </c:dLbls>
        <c:gapWidth val="75"/>
        <c:axId val="-2132031752"/>
        <c:axId val="-2132028776"/>
      </c:barChart>
      <c:catAx>
        <c:axId val="-2132031752"/>
        <c:scaling>
          <c:orientation val="minMax"/>
        </c:scaling>
        <c:delete val="1"/>
        <c:axPos val="b"/>
        <c:numFmt formatCode="#,##0" sourceLinked="0"/>
        <c:majorTickMark val="out"/>
        <c:minorTickMark val="none"/>
        <c:tickLblPos val="nextTo"/>
        <c:crossAx val="-2132028776"/>
        <c:crosses val="autoZero"/>
        <c:auto val="1"/>
        <c:lblAlgn val="ctr"/>
        <c:lblOffset val="100"/>
        <c:noMultiLvlLbl val="0"/>
      </c:catAx>
      <c:valAx>
        <c:axId val="-2132028776"/>
        <c:scaling>
          <c:orientation val="minMax"/>
          <c:max val="100.0"/>
          <c:min val="0.0"/>
        </c:scaling>
        <c:delete val="1"/>
        <c:axPos val="l"/>
        <c:numFmt formatCode="#,##0" sourceLinked="0"/>
        <c:majorTickMark val="none"/>
        <c:minorTickMark val="none"/>
        <c:tickLblPos val="none"/>
        <c:crossAx val="-2132031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14.0</c:v>
                </c:pt>
                <c:pt idx="1">
                  <c:v>36.80000000000001</c:v>
                </c:pt>
                <c:pt idx="2">
                  <c:v>18.1</c:v>
                </c:pt>
                <c:pt idx="3">
                  <c:v>31.1</c:v>
                </c:pt>
              </c:numCache>
            </c:numRef>
          </c:val>
          <c:extLst xmlns:c16r2="http://schemas.microsoft.com/office/drawing/2015/06/chart">
            <c:ext xmlns:c16="http://schemas.microsoft.com/office/drawing/2014/chart" uri="{C3380CC4-5D6E-409C-BE32-E72D297353CC}">
              <c16:uniqueId val="{00000000-D243-441E-BF43-99BF4FA786D6}"/>
            </c:ext>
          </c:extLst>
        </c:ser>
        <c:dLbls>
          <c:dLblPos val="outEnd"/>
          <c:showLegendKey val="0"/>
          <c:showVal val="1"/>
          <c:showCatName val="0"/>
          <c:showSerName val="0"/>
          <c:showPercent val="0"/>
          <c:showBubbleSize val="0"/>
        </c:dLbls>
        <c:gapWidth val="70"/>
        <c:axId val="-2107252088"/>
        <c:axId val="2124673560"/>
      </c:barChart>
      <c:catAx>
        <c:axId val="-2107252088"/>
        <c:scaling>
          <c:orientation val="maxMin"/>
        </c:scaling>
        <c:delete val="1"/>
        <c:axPos val="l"/>
        <c:numFmt formatCode="#,##0" sourceLinked="0"/>
        <c:majorTickMark val="out"/>
        <c:minorTickMark val="none"/>
        <c:tickLblPos val="nextTo"/>
        <c:crossAx val="2124673560"/>
        <c:crosses val="autoZero"/>
        <c:auto val="1"/>
        <c:lblAlgn val="ctr"/>
        <c:lblOffset val="100"/>
        <c:noMultiLvlLbl val="0"/>
      </c:catAx>
      <c:valAx>
        <c:axId val="2124673560"/>
        <c:scaling>
          <c:orientation val="minMax"/>
          <c:max val="50.0"/>
          <c:min val="0.0"/>
        </c:scaling>
        <c:delete val="1"/>
        <c:axPos val="t"/>
        <c:numFmt formatCode="General" sourceLinked="1"/>
        <c:majorTickMark val="out"/>
        <c:minorTickMark val="none"/>
        <c:tickLblPos val="nextTo"/>
        <c:crossAx val="-210725208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F66-4E52-A609-63E860997073}"/>
            </c:ext>
          </c:extLst>
        </c:ser>
        <c:dLbls>
          <c:showLegendKey val="0"/>
          <c:showVal val="0"/>
          <c:showCatName val="0"/>
          <c:showSerName val="0"/>
          <c:showPercent val="0"/>
          <c:showBubbleSize val="0"/>
        </c:dLbls>
        <c:gapWidth val="150"/>
        <c:overlap val="100"/>
        <c:axId val="-2124680984"/>
        <c:axId val="-2124694536"/>
      </c:barChart>
      <c:catAx>
        <c:axId val="-2124680984"/>
        <c:scaling>
          <c:orientation val="minMax"/>
        </c:scaling>
        <c:delete val="1"/>
        <c:axPos val="b"/>
        <c:numFmt formatCode="#,##0" sourceLinked="0"/>
        <c:majorTickMark val="out"/>
        <c:minorTickMark val="none"/>
        <c:tickLblPos val="nextTo"/>
        <c:crossAx val="-2124694536"/>
        <c:crosses val="autoZero"/>
        <c:auto val="1"/>
        <c:lblAlgn val="ctr"/>
        <c:lblOffset val="100"/>
        <c:noMultiLvlLbl val="0"/>
      </c:catAx>
      <c:valAx>
        <c:axId val="-2124694536"/>
        <c:scaling>
          <c:orientation val="minMax"/>
          <c:max val="1.0"/>
          <c:min val="0.0"/>
        </c:scaling>
        <c:delete val="1"/>
        <c:axPos val="l"/>
        <c:numFmt formatCode="0%" sourceLinked="0"/>
        <c:majorTickMark val="none"/>
        <c:minorTickMark val="none"/>
        <c:tickLblPos val="none"/>
        <c:crossAx val="-212468098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13.8</c:v>
                </c:pt>
              </c:numCache>
            </c:numRef>
          </c:val>
          <c:extLst xmlns:c16r2="http://schemas.microsoft.com/office/drawing/2015/06/chart">
            <c:ext xmlns:c16="http://schemas.microsoft.com/office/drawing/2014/chart" uri="{C3380CC4-5D6E-409C-BE32-E72D297353CC}">
              <c16:uniqueId val="{00000000-66F3-45C1-9933-9A9B2CFCC6D3}"/>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10.35</c:v>
                </c:pt>
              </c:numCache>
            </c:numRef>
          </c:val>
          <c:extLst xmlns:c16r2="http://schemas.microsoft.com/office/drawing/2015/06/chart">
            <c:ext xmlns:c16="http://schemas.microsoft.com/office/drawing/2014/chart" uri="{C3380CC4-5D6E-409C-BE32-E72D297353CC}">
              <c16:uniqueId val="{00000001-66F3-45C1-9933-9A9B2CFCC6D3}"/>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75.85</c:v>
                </c:pt>
              </c:numCache>
            </c:numRef>
          </c:val>
          <c:extLst xmlns:c16r2="http://schemas.microsoft.com/office/drawing/2015/06/chart">
            <c:ext xmlns:c16="http://schemas.microsoft.com/office/drawing/2014/chart" uri="{C3380CC4-5D6E-409C-BE32-E72D297353CC}">
              <c16:uniqueId val="{00000002-66F3-45C1-9933-9A9B2CFCC6D3}"/>
            </c:ext>
          </c:extLst>
        </c:ser>
        <c:dLbls>
          <c:showLegendKey val="0"/>
          <c:showVal val="0"/>
          <c:showCatName val="0"/>
          <c:showSerName val="0"/>
          <c:showPercent val="0"/>
          <c:showBubbleSize val="0"/>
        </c:dLbls>
        <c:gapWidth val="150"/>
        <c:overlap val="100"/>
        <c:axId val="-2124636968"/>
        <c:axId val="-2124758184"/>
      </c:barChart>
      <c:catAx>
        <c:axId val="-2124636968"/>
        <c:scaling>
          <c:orientation val="minMax"/>
        </c:scaling>
        <c:delete val="1"/>
        <c:axPos val="l"/>
        <c:numFmt formatCode="General" sourceLinked="0"/>
        <c:majorTickMark val="out"/>
        <c:minorTickMark val="none"/>
        <c:tickLblPos val="nextTo"/>
        <c:crossAx val="-2124758184"/>
        <c:crosses val="autoZero"/>
        <c:auto val="1"/>
        <c:lblAlgn val="ctr"/>
        <c:lblOffset val="100"/>
        <c:noMultiLvlLbl val="0"/>
      </c:catAx>
      <c:valAx>
        <c:axId val="-2124758184"/>
        <c:scaling>
          <c:orientation val="minMax"/>
        </c:scaling>
        <c:delete val="1"/>
        <c:axPos val="b"/>
        <c:numFmt formatCode="0%" sourceLinked="1"/>
        <c:majorTickMark val="out"/>
        <c:minorTickMark val="none"/>
        <c:tickLblPos val="nextTo"/>
        <c:crossAx val="-2124636968"/>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14.06</c:v>
                </c:pt>
              </c:numCache>
            </c:numRef>
          </c:val>
          <c:extLst xmlns:c16r2="http://schemas.microsoft.com/office/drawing/2015/06/chart">
            <c:ext xmlns:c16="http://schemas.microsoft.com/office/drawing/2014/chart" uri="{C3380CC4-5D6E-409C-BE32-E72D297353CC}">
              <c16:uniqueId val="{00000000-7E10-42AE-8504-591B95EE6E60}"/>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9.25</c:v>
                </c:pt>
              </c:numCache>
            </c:numRef>
          </c:val>
          <c:extLst xmlns:c16r2="http://schemas.microsoft.com/office/drawing/2015/06/chart">
            <c:ext xmlns:c16="http://schemas.microsoft.com/office/drawing/2014/chart" uri="{C3380CC4-5D6E-409C-BE32-E72D297353CC}">
              <c16:uniqueId val="{00000001-7E10-42AE-8504-591B95EE6E60}"/>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76.69</c:v>
                </c:pt>
              </c:numCache>
            </c:numRef>
          </c:val>
          <c:extLst xmlns:c16r2="http://schemas.microsoft.com/office/drawing/2015/06/chart">
            <c:ext xmlns:c16="http://schemas.microsoft.com/office/drawing/2014/chart" uri="{C3380CC4-5D6E-409C-BE32-E72D297353CC}">
              <c16:uniqueId val="{00000002-7E10-42AE-8504-591B95EE6E60}"/>
            </c:ext>
          </c:extLst>
        </c:ser>
        <c:dLbls>
          <c:showLegendKey val="0"/>
          <c:showVal val="0"/>
          <c:showCatName val="0"/>
          <c:showSerName val="0"/>
          <c:showPercent val="0"/>
          <c:showBubbleSize val="0"/>
        </c:dLbls>
        <c:gapWidth val="150"/>
        <c:overlap val="100"/>
        <c:axId val="-2108738184"/>
        <c:axId val="-2108735096"/>
      </c:barChart>
      <c:catAx>
        <c:axId val="-2108738184"/>
        <c:scaling>
          <c:orientation val="minMax"/>
        </c:scaling>
        <c:delete val="1"/>
        <c:axPos val="l"/>
        <c:numFmt formatCode="General" sourceLinked="0"/>
        <c:majorTickMark val="out"/>
        <c:minorTickMark val="none"/>
        <c:tickLblPos val="nextTo"/>
        <c:crossAx val="-2108735096"/>
        <c:crosses val="autoZero"/>
        <c:auto val="1"/>
        <c:lblAlgn val="ctr"/>
        <c:lblOffset val="100"/>
        <c:noMultiLvlLbl val="0"/>
      </c:catAx>
      <c:valAx>
        <c:axId val="-2108735096"/>
        <c:scaling>
          <c:orientation val="minMax"/>
        </c:scaling>
        <c:delete val="1"/>
        <c:axPos val="b"/>
        <c:numFmt formatCode="0%" sourceLinked="1"/>
        <c:majorTickMark val="out"/>
        <c:minorTickMark val="none"/>
        <c:tickLblPos val="nextTo"/>
        <c:crossAx val="-2108738184"/>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76.69</c:v>
                </c:pt>
                <c:pt idx="1">
                  <c:v>75.85</c:v>
                </c:pt>
                <c:pt idx="2">
                  <c:v>71.53</c:v>
                </c:pt>
                <c:pt idx="3">
                  <c:v>81.66</c:v>
                </c:pt>
                <c:pt idx="4">
                  <c:v>78.99</c:v>
                </c:pt>
                <c:pt idx="5">
                  <c:v>75.44</c:v>
                </c:pt>
                <c:pt idx="6">
                  <c:v>76.31</c:v>
                </c:pt>
                <c:pt idx="7">
                  <c:v>77.56</c:v>
                </c:pt>
                <c:pt idx="8">
                  <c:v>75.63</c:v>
                </c:pt>
                <c:pt idx="9">
                  <c:v>75.09</c:v>
                </c:pt>
                <c:pt idx="10">
                  <c:v>77.99</c:v>
                </c:pt>
                <c:pt idx="11">
                  <c:v>76.34</c:v>
                </c:pt>
                <c:pt idx="12">
                  <c:v>81.47</c:v>
                </c:pt>
                <c:pt idx="13">
                  <c:v>71.24</c:v>
                </c:pt>
              </c:numCache>
            </c:numRef>
          </c:val>
          <c:extLst xmlns:c16r2="http://schemas.microsoft.com/office/drawing/2015/06/chart">
            <c:ext xmlns:c16="http://schemas.microsoft.com/office/drawing/2014/chart" uri="{C3380CC4-5D6E-409C-BE32-E72D297353CC}">
              <c16:uniqueId val="{00000000-23FB-4F41-AD3A-A5FD77EED53E}"/>
            </c:ext>
          </c:extLst>
        </c:ser>
        <c:dLbls>
          <c:showLegendKey val="0"/>
          <c:showVal val="0"/>
          <c:showCatName val="0"/>
          <c:showSerName val="0"/>
          <c:showPercent val="0"/>
          <c:showBubbleSize val="0"/>
        </c:dLbls>
        <c:gapWidth val="75"/>
        <c:axId val="-2129875496"/>
        <c:axId val="-2129872520"/>
      </c:barChart>
      <c:catAx>
        <c:axId val="-2129875496"/>
        <c:scaling>
          <c:orientation val="minMax"/>
        </c:scaling>
        <c:delete val="1"/>
        <c:axPos val="b"/>
        <c:numFmt formatCode="#,##0" sourceLinked="0"/>
        <c:majorTickMark val="out"/>
        <c:minorTickMark val="none"/>
        <c:tickLblPos val="nextTo"/>
        <c:crossAx val="-2129872520"/>
        <c:crosses val="autoZero"/>
        <c:auto val="1"/>
        <c:lblAlgn val="ctr"/>
        <c:lblOffset val="100"/>
        <c:noMultiLvlLbl val="0"/>
      </c:catAx>
      <c:valAx>
        <c:axId val="-2129872520"/>
        <c:scaling>
          <c:orientation val="minMax"/>
          <c:max val="100.0"/>
          <c:min val="0.0"/>
        </c:scaling>
        <c:delete val="1"/>
        <c:axPos val="l"/>
        <c:numFmt formatCode="#,##0" sourceLinked="0"/>
        <c:majorTickMark val="none"/>
        <c:minorTickMark val="none"/>
        <c:tickLblPos val="none"/>
        <c:crossAx val="-2129875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AE3-48F6-A148-E33B9DD64BE0}"/>
            </c:ext>
          </c:extLst>
        </c:ser>
        <c:dLbls>
          <c:showLegendKey val="0"/>
          <c:showVal val="0"/>
          <c:showCatName val="0"/>
          <c:showSerName val="0"/>
          <c:showPercent val="0"/>
          <c:showBubbleSize val="0"/>
        </c:dLbls>
        <c:gapWidth val="150"/>
        <c:overlap val="100"/>
        <c:axId val="-2129912808"/>
        <c:axId val="-2129935752"/>
      </c:barChart>
      <c:catAx>
        <c:axId val="-2129912808"/>
        <c:scaling>
          <c:orientation val="minMax"/>
        </c:scaling>
        <c:delete val="1"/>
        <c:axPos val="b"/>
        <c:numFmt formatCode="#,##0" sourceLinked="0"/>
        <c:majorTickMark val="out"/>
        <c:minorTickMark val="none"/>
        <c:tickLblPos val="nextTo"/>
        <c:crossAx val="-2129935752"/>
        <c:crosses val="autoZero"/>
        <c:auto val="1"/>
        <c:lblAlgn val="ctr"/>
        <c:lblOffset val="100"/>
        <c:noMultiLvlLbl val="0"/>
      </c:catAx>
      <c:valAx>
        <c:axId val="-2129935752"/>
        <c:scaling>
          <c:orientation val="minMax"/>
          <c:max val="1.0"/>
          <c:min val="0.0"/>
        </c:scaling>
        <c:delete val="1"/>
        <c:axPos val="l"/>
        <c:numFmt formatCode="0%" sourceLinked="0"/>
        <c:majorTickMark val="none"/>
        <c:minorTickMark val="none"/>
        <c:tickLblPos val="none"/>
        <c:crossAx val="-212991280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65.53</c:v>
                </c:pt>
                <c:pt idx="1">
                  <c:v>70.49</c:v>
                </c:pt>
              </c:numCache>
            </c:numRef>
          </c:val>
          <c:extLst xmlns:c16r2="http://schemas.microsoft.com/office/drawing/2015/06/chart">
            <c:ext xmlns:c16="http://schemas.microsoft.com/office/drawing/2014/chart" uri="{C3380CC4-5D6E-409C-BE32-E72D297353CC}">
              <c16:uniqueId val="{00000000-4E65-4086-8234-C2293289E7E4}"/>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34.47</c:v>
                </c:pt>
                <c:pt idx="1">
                  <c:v>29.51</c:v>
                </c:pt>
              </c:numCache>
            </c:numRef>
          </c:val>
          <c:extLst xmlns:c16r2="http://schemas.microsoft.com/office/drawing/2015/06/chart">
            <c:ext xmlns:c16="http://schemas.microsoft.com/office/drawing/2014/chart" uri="{C3380CC4-5D6E-409C-BE32-E72D297353CC}">
              <c16:uniqueId val="{00000001-4E65-4086-8234-C2293289E7E4}"/>
            </c:ext>
          </c:extLst>
        </c:ser>
        <c:dLbls>
          <c:showLegendKey val="0"/>
          <c:showVal val="0"/>
          <c:showCatName val="0"/>
          <c:showSerName val="0"/>
          <c:showPercent val="0"/>
          <c:showBubbleSize val="0"/>
        </c:dLbls>
        <c:gapWidth val="150"/>
        <c:overlap val="100"/>
        <c:axId val="-2109175736"/>
        <c:axId val="-2109179000"/>
      </c:barChart>
      <c:catAx>
        <c:axId val="-2109175736"/>
        <c:scaling>
          <c:orientation val="minMax"/>
        </c:scaling>
        <c:delete val="1"/>
        <c:axPos val="b"/>
        <c:numFmt formatCode="#,##0" sourceLinked="0"/>
        <c:majorTickMark val="out"/>
        <c:minorTickMark val="none"/>
        <c:tickLblPos val="nextTo"/>
        <c:crossAx val="-2109179000"/>
        <c:crosses val="autoZero"/>
        <c:auto val="1"/>
        <c:lblAlgn val="ctr"/>
        <c:lblOffset val="100"/>
        <c:noMultiLvlLbl val="0"/>
      </c:catAx>
      <c:valAx>
        <c:axId val="-2109179000"/>
        <c:scaling>
          <c:orientation val="minMax"/>
          <c:max val="1.0"/>
          <c:min val="0.0"/>
        </c:scaling>
        <c:delete val="1"/>
        <c:axPos val="l"/>
        <c:numFmt formatCode="0%" sourceLinked="0"/>
        <c:majorTickMark val="none"/>
        <c:minorTickMark val="none"/>
        <c:tickLblPos val="none"/>
        <c:crossAx val="-2109175736"/>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64.88</c:v>
                </c:pt>
                <c:pt idx="1">
                  <c:v>69.49</c:v>
                </c:pt>
              </c:numCache>
            </c:numRef>
          </c:val>
          <c:extLst xmlns:c16r2="http://schemas.microsoft.com/office/drawing/2015/06/chart">
            <c:ext xmlns:c16="http://schemas.microsoft.com/office/drawing/2014/chart" uri="{C3380CC4-5D6E-409C-BE32-E72D297353CC}">
              <c16:uniqueId val="{00000000-ECA0-40F2-AE6F-217DC93EAC81}"/>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35.12</c:v>
                </c:pt>
                <c:pt idx="1">
                  <c:v>30.51</c:v>
                </c:pt>
              </c:numCache>
            </c:numRef>
          </c:val>
          <c:extLst xmlns:c16r2="http://schemas.microsoft.com/office/drawing/2015/06/chart">
            <c:ext xmlns:c16="http://schemas.microsoft.com/office/drawing/2014/chart" uri="{C3380CC4-5D6E-409C-BE32-E72D297353CC}">
              <c16:uniqueId val="{00000001-ECA0-40F2-AE6F-217DC93EAC81}"/>
            </c:ext>
          </c:extLst>
        </c:ser>
        <c:dLbls>
          <c:showLegendKey val="0"/>
          <c:showVal val="0"/>
          <c:showCatName val="0"/>
          <c:showSerName val="0"/>
          <c:showPercent val="0"/>
          <c:showBubbleSize val="0"/>
        </c:dLbls>
        <c:gapWidth val="150"/>
        <c:overlap val="100"/>
        <c:axId val="-2130474888"/>
        <c:axId val="-2130471912"/>
      </c:barChart>
      <c:catAx>
        <c:axId val="-2130474888"/>
        <c:scaling>
          <c:orientation val="minMax"/>
        </c:scaling>
        <c:delete val="1"/>
        <c:axPos val="b"/>
        <c:numFmt formatCode="#,##0" sourceLinked="0"/>
        <c:majorTickMark val="out"/>
        <c:minorTickMark val="none"/>
        <c:tickLblPos val="nextTo"/>
        <c:crossAx val="-2130471912"/>
        <c:crosses val="autoZero"/>
        <c:auto val="1"/>
        <c:lblAlgn val="ctr"/>
        <c:lblOffset val="100"/>
        <c:noMultiLvlLbl val="0"/>
      </c:catAx>
      <c:valAx>
        <c:axId val="-2130471912"/>
        <c:scaling>
          <c:orientation val="minMax"/>
          <c:max val="1.0"/>
          <c:min val="0.0"/>
        </c:scaling>
        <c:delete val="1"/>
        <c:axPos val="l"/>
        <c:numFmt formatCode="0%" sourceLinked="0"/>
        <c:majorTickMark val="none"/>
        <c:minorTickMark val="none"/>
        <c:tickLblPos val="none"/>
        <c:crossAx val="-2130474888"/>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5FFC-4701-99F1-40E5FFA80016}"/>
            </c:ext>
          </c:extLst>
        </c:ser>
        <c:dLbls>
          <c:showLegendKey val="0"/>
          <c:showVal val="0"/>
          <c:showCatName val="0"/>
          <c:showSerName val="0"/>
          <c:showPercent val="0"/>
          <c:showBubbleSize val="0"/>
        </c:dLbls>
        <c:gapWidth val="150"/>
        <c:overlap val="100"/>
        <c:axId val="-2109529688"/>
        <c:axId val="-2109526568"/>
      </c:barChart>
      <c:catAx>
        <c:axId val="-2109529688"/>
        <c:scaling>
          <c:orientation val="minMax"/>
        </c:scaling>
        <c:delete val="1"/>
        <c:axPos val="b"/>
        <c:numFmt formatCode="#,##0" sourceLinked="0"/>
        <c:majorTickMark val="out"/>
        <c:minorTickMark val="none"/>
        <c:tickLblPos val="nextTo"/>
        <c:crossAx val="-2109526568"/>
        <c:crosses val="autoZero"/>
        <c:auto val="1"/>
        <c:lblAlgn val="ctr"/>
        <c:lblOffset val="100"/>
        <c:noMultiLvlLbl val="0"/>
      </c:catAx>
      <c:valAx>
        <c:axId val="-2109526568"/>
        <c:scaling>
          <c:orientation val="minMax"/>
          <c:max val="1.0"/>
          <c:min val="0.0"/>
        </c:scaling>
        <c:delete val="1"/>
        <c:axPos val="l"/>
        <c:numFmt formatCode="0%" sourceLinked="0"/>
        <c:majorTickMark val="none"/>
        <c:minorTickMark val="none"/>
        <c:tickLblPos val="none"/>
        <c:crossAx val="-2109529688"/>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35.12</c:v>
                </c:pt>
                <c:pt idx="1">
                  <c:v>34.47</c:v>
                </c:pt>
                <c:pt idx="2">
                  <c:v>31.36</c:v>
                </c:pt>
                <c:pt idx="3">
                  <c:v>38.73000000000001</c:v>
                </c:pt>
                <c:pt idx="4">
                  <c:v>44.36</c:v>
                </c:pt>
                <c:pt idx="5">
                  <c:v>37.96</c:v>
                </c:pt>
                <c:pt idx="6">
                  <c:v>26.64</c:v>
                </c:pt>
                <c:pt idx="7">
                  <c:v>36.64</c:v>
                </c:pt>
                <c:pt idx="8">
                  <c:v>33.25</c:v>
                </c:pt>
                <c:pt idx="9">
                  <c:v>34.84</c:v>
                </c:pt>
                <c:pt idx="10">
                  <c:v>36.08</c:v>
                </c:pt>
                <c:pt idx="11">
                  <c:v>34.07</c:v>
                </c:pt>
                <c:pt idx="12">
                  <c:v>50.58</c:v>
                </c:pt>
                <c:pt idx="13">
                  <c:v>17.47</c:v>
                </c:pt>
              </c:numCache>
            </c:numRef>
          </c:val>
          <c:extLst xmlns:c16r2="http://schemas.microsoft.com/office/drawing/2015/06/chart">
            <c:ext xmlns:c16="http://schemas.microsoft.com/office/drawing/2014/chart" uri="{C3380CC4-5D6E-409C-BE32-E72D297353CC}">
              <c16:uniqueId val="{00000000-82A3-44C2-9300-234E2E3C3FC8}"/>
            </c:ext>
          </c:extLst>
        </c:ser>
        <c:dLbls>
          <c:showLegendKey val="0"/>
          <c:showVal val="0"/>
          <c:showCatName val="0"/>
          <c:showSerName val="0"/>
          <c:showPercent val="0"/>
          <c:showBubbleSize val="0"/>
        </c:dLbls>
        <c:gapWidth val="75"/>
        <c:axId val="-2109550072"/>
        <c:axId val="-2109558952"/>
      </c:barChart>
      <c:catAx>
        <c:axId val="-2109550072"/>
        <c:scaling>
          <c:orientation val="minMax"/>
        </c:scaling>
        <c:delete val="1"/>
        <c:axPos val="b"/>
        <c:numFmt formatCode="#,##0" sourceLinked="0"/>
        <c:majorTickMark val="out"/>
        <c:minorTickMark val="none"/>
        <c:tickLblPos val="nextTo"/>
        <c:crossAx val="-2109558952"/>
        <c:crosses val="autoZero"/>
        <c:auto val="1"/>
        <c:lblAlgn val="ctr"/>
        <c:lblOffset val="100"/>
        <c:noMultiLvlLbl val="0"/>
      </c:catAx>
      <c:valAx>
        <c:axId val="-2109558952"/>
        <c:scaling>
          <c:orientation val="minMax"/>
          <c:max val="100.0"/>
          <c:min val="0.0"/>
        </c:scaling>
        <c:delete val="1"/>
        <c:axPos val="l"/>
        <c:numFmt formatCode="General" sourceLinked="0"/>
        <c:majorTickMark val="none"/>
        <c:minorTickMark val="none"/>
        <c:tickLblPos val="none"/>
        <c:crossAx val="-2109550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30.51</c:v>
                </c:pt>
                <c:pt idx="1">
                  <c:v>29.51</c:v>
                </c:pt>
                <c:pt idx="2">
                  <c:v>25.46</c:v>
                </c:pt>
                <c:pt idx="3">
                  <c:v>35.36</c:v>
                </c:pt>
                <c:pt idx="4">
                  <c:v>42.6</c:v>
                </c:pt>
                <c:pt idx="5">
                  <c:v>31.77</c:v>
                </c:pt>
                <c:pt idx="6">
                  <c:v>21.58</c:v>
                </c:pt>
                <c:pt idx="7">
                  <c:v>30.89</c:v>
                </c:pt>
                <c:pt idx="8">
                  <c:v>30.03</c:v>
                </c:pt>
                <c:pt idx="9">
                  <c:v>28.82</c:v>
                </c:pt>
                <c:pt idx="10">
                  <c:v>32.14</c:v>
                </c:pt>
                <c:pt idx="11">
                  <c:v>29.78</c:v>
                </c:pt>
                <c:pt idx="12">
                  <c:v>45.27</c:v>
                </c:pt>
                <c:pt idx="13">
                  <c:v>13.66</c:v>
                </c:pt>
              </c:numCache>
            </c:numRef>
          </c:val>
          <c:extLst xmlns:c16r2="http://schemas.microsoft.com/office/drawing/2015/06/chart">
            <c:ext xmlns:c16="http://schemas.microsoft.com/office/drawing/2014/chart" uri="{C3380CC4-5D6E-409C-BE32-E72D297353CC}">
              <c16:uniqueId val="{00000000-C6ED-4E8F-8604-820EF06069BF}"/>
            </c:ext>
          </c:extLst>
        </c:ser>
        <c:dLbls>
          <c:showLegendKey val="0"/>
          <c:showVal val="0"/>
          <c:showCatName val="0"/>
          <c:showSerName val="0"/>
          <c:showPercent val="0"/>
          <c:showBubbleSize val="0"/>
        </c:dLbls>
        <c:gapWidth val="75"/>
        <c:axId val="-2109575416"/>
        <c:axId val="-2109578312"/>
      </c:barChart>
      <c:catAx>
        <c:axId val="-2109575416"/>
        <c:scaling>
          <c:orientation val="minMax"/>
        </c:scaling>
        <c:delete val="1"/>
        <c:axPos val="b"/>
        <c:numFmt formatCode="#,##0" sourceLinked="0"/>
        <c:majorTickMark val="out"/>
        <c:minorTickMark val="none"/>
        <c:tickLblPos val="nextTo"/>
        <c:crossAx val="-2109578312"/>
        <c:crosses val="autoZero"/>
        <c:auto val="1"/>
        <c:lblAlgn val="ctr"/>
        <c:lblOffset val="100"/>
        <c:noMultiLvlLbl val="0"/>
      </c:catAx>
      <c:valAx>
        <c:axId val="-2109578312"/>
        <c:scaling>
          <c:orientation val="minMax"/>
          <c:max val="100.0"/>
          <c:min val="0.0"/>
        </c:scaling>
        <c:delete val="1"/>
        <c:axPos val="l"/>
        <c:numFmt formatCode="General" sourceLinked="0"/>
        <c:majorTickMark val="none"/>
        <c:minorTickMark val="none"/>
        <c:tickLblPos val="none"/>
        <c:crossAx val="-2109575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55.9</c:v>
                </c:pt>
                <c:pt idx="1">
                  <c:v>44.1</c:v>
                </c:pt>
              </c:numCache>
            </c:numRef>
          </c:val>
          <c:extLst xmlns:c16r2="http://schemas.microsoft.com/office/drawing/2015/06/chart">
            <c:ext xmlns:c16="http://schemas.microsoft.com/office/drawing/2014/chart" uri="{C3380CC4-5D6E-409C-BE32-E72D297353CC}">
              <c16:uniqueId val="{00000000-0368-439E-B569-33DDA2E61427}"/>
            </c:ext>
          </c:extLst>
        </c:ser>
        <c:dLbls>
          <c:showLegendKey val="0"/>
          <c:showVal val="0"/>
          <c:showCatName val="0"/>
          <c:showSerName val="0"/>
          <c:showPercent val="0"/>
          <c:showBubbleSize val="0"/>
        </c:dLbls>
        <c:gapWidth val="70"/>
        <c:axId val="-2107212264"/>
        <c:axId val="2126866472"/>
      </c:barChart>
      <c:catAx>
        <c:axId val="-2107212264"/>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26866472"/>
        <c:crossesAt val="0.0"/>
        <c:auto val="1"/>
        <c:lblAlgn val="ctr"/>
        <c:lblOffset val="1"/>
        <c:tickLblSkip val="1"/>
        <c:tickMarkSkip val="1"/>
        <c:noMultiLvlLbl val="0"/>
      </c:catAx>
      <c:valAx>
        <c:axId val="2126866472"/>
        <c:scaling>
          <c:orientation val="minMax"/>
          <c:max val="100.0"/>
          <c:min val="0.0"/>
        </c:scaling>
        <c:delete val="0"/>
        <c:axPos val="r"/>
        <c:numFmt formatCode="General" sourceLinked="1"/>
        <c:majorTickMark val="out"/>
        <c:minorTickMark val="none"/>
        <c:tickLblPos val="none"/>
        <c:crossAx val="-2107212264"/>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3.52</c:v>
                </c:pt>
              </c:numCache>
            </c:numRef>
          </c:val>
          <c:extLst xmlns:c16r2="http://schemas.microsoft.com/office/drawing/2015/06/chart">
            <c:ext xmlns:c16="http://schemas.microsoft.com/office/drawing/2014/chart" uri="{C3380CC4-5D6E-409C-BE32-E72D297353CC}">
              <c16:uniqueId val="{00000000-1FF9-4AD0-ADD6-7044D21EF53C}"/>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1FF9-4AD0-ADD6-7044D21EF53C}"/>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12.17</c:v>
                </c:pt>
              </c:numCache>
            </c:numRef>
          </c:val>
          <c:extLst xmlns:c16r2="http://schemas.microsoft.com/office/drawing/2015/06/chart">
            <c:ext xmlns:c16="http://schemas.microsoft.com/office/drawing/2014/chart" uri="{C3380CC4-5D6E-409C-BE32-E72D297353CC}">
              <c16:uniqueId val="{00000003-1FF9-4AD0-ADD6-7044D21EF53C}"/>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6.109999999999999</c:v>
                </c:pt>
              </c:numCache>
            </c:numRef>
          </c:val>
          <c:extLst xmlns:c16r2="http://schemas.microsoft.com/office/drawing/2015/06/chart">
            <c:ext xmlns:c16="http://schemas.microsoft.com/office/drawing/2014/chart" uri="{C3380CC4-5D6E-409C-BE32-E72D297353CC}">
              <c16:uniqueId val="{00000004-1FF9-4AD0-ADD6-7044D21EF53C}"/>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37.87</c:v>
                </c:pt>
              </c:numCache>
            </c:numRef>
          </c:val>
          <c:extLst xmlns:c16r2="http://schemas.microsoft.com/office/drawing/2015/06/chart">
            <c:ext xmlns:c16="http://schemas.microsoft.com/office/drawing/2014/chart" uri="{C3380CC4-5D6E-409C-BE32-E72D297353CC}">
              <c16:uniqueId val="{00000005-1FF9-4AD0-ADD6-7044D21EF53C}"/>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40.33</c:v>
                </c:pt>
              </c:numCache>
            </c:numRef>
          </c:val>
          <c:extLst xmlns:c16r2="http://schemas.microsoft.com/office/drawing/2015/06/chart">
            <c:ext xmlns:c16="http://schemas.microsoft.com/office/drawing/2014/chart" uri="{C3380CC4-5D6E-409C-BE32-E72D297353CC}">
              <c16:uniqueId val="{00000006-1FF9-4AD0-ADD6-7044D21EF53C}"/>
            </c:ext>
          </c:extLst>
        </c:ser>
        <c:dLbls>
          <c:showLegendKey val="0"/>
          <c:showVal val="0"/>
          <c:showCatName val="0"/>
          <c:showSerName val="0"/>
          <c:showPercent val="0"/>
          <c:showBubbleSize val="0"/>
        </c:dLbls>
        <c:gapWidth val="267"/>
        <c:overlap val="-81"/>
        <c:axId val="-2109708920"/>
        <c:axId val="-2109705816"/>
      </c:barChart>
      <c:catAx>
        <c:axId val="-2109708920"/>
        <c:scaling>
          <c:orientation val="minMax"/>
        </c:scaling>
        <c:delete val="1"/>
        <c:axPos val="b"/>
        <c:numFmt formatCode="General" sourceLinked="0"/>
        <c:majorTickMark val="out"/>
        <c:minorTickMark val="none"/>
        <c:tickLblPos val="nextTo"/>
        <c:crossAx val="-2109705816"/>
        <c:crosses val="autoZero"/>
        <c:auto val="1"/>
        <c:lblAlgn val="ctr"/>
        <c:lblOffset val="100"/>
        <c:noMultiLvlLbl val="0"/>
      </c:catAx>
      <c:valAx>
        <c:axId val="-2109705816"/>
        <c:scaling>
          <c:orientation val="minMax"/>
          <c:max val="50.0"/>
          <c:min val="0.0"/>
        </c:scaling>
        <c:delete val="1"/>
        <c:axPos val="l"/>
        <c:numFmt formatCode="General" sourceLinked="1"/>
        <c:majorTickMark val="out"/>
        <c:minorTickMark val="none"/>
        <c:tickLblPos val="nextTo"/>
        <c:crossAx val="-2109708920"/>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B643-47A5-993E-ACA19EF4959E}"/>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B643-47A5-993E-ACA19EF4959E}"/>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10.82</c:v>
                </c:pt>
              </c:numCache>
            </c:numRef>
          </c:val>
          <c:extLst xmlns:c16r2="http://schemas.microsoft.com/office/drawing/2015/06/chart">
            <c:ext xmlns:c16="http://schemas.microsoft.com/office/drawing/2014/chart" uri="{C3380CC4-5D6E-409C-BE32-E72D297353CC}">
              <c16:uniqueId val="{00000003-B643-47A5-993E-ACA19EF4959E}"/>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4-B643-47A5-993E-ACA19EF4959E}"/>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39.59</c:v>
                </c:pt>
              </c:numCache>
            </c:numRef>
          </c:val>
          <c:extLst xmlns:c16r2="http://schemas.microsoft.com/office/drawing/2015/06/chart">
            <c:ext xmlns:c16="http://schemas.microsoft.com/office/drawing/2014/chart" uri="{C3380CC4-5D6E-409C-BE32-E72D297353CC}">
              <c16:uniqueId val="{00000005-B643-47A5-993E-ACA19EF4959E}"/>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38.85</c:v>
                </c:pt>
              </c:numCache>
            </c:numRef>
          </c:val>
          <c:extLst xmlns:c16r2="http://schemas.microsoft.com/office/drawing/2015/06/chart">
            <c:ext xmlns:c16="http://schemas.microsoft.com/office/drawing/2014/chart" uri="{C3380CC4-5D6E-409C-BE32-E72D297353CC}">
              <c16:uniqueId val="{00000006-B643-47A5-993E-ACA19EF4959E}"/>
            </c:ext>
          </c:extLst>
        </c:ser>
        <c:dLbls>
          <c:showLegendKey val="0"/>
          <c:showVal val="0"/>
          <c:showCatName val="0"/>
          <c:showSerName val="0"/>
          <c:showPercent val="0"/>
          <c:showBubbleSize val="0"/>
        </c:dLbls>
        <c:gapWidth val="267"/>
        <c:overlap val="-81"/>
        <c:axId val="2095442168"/>
        <c:axId val="2095445208"/>
      </c:barChart>
      <c:catAx>
        <c:axId val="2095442168"/>
        <c:scaling>
          <c:orientation val="minMax"/>
        </c:scaling>
        <c:delete val="1"/>
        <c:axPos val="b"/>
        <c:numFmt formatCode="General" sourceLinked="0"/>
        <c:majorTickMark val="out"/>
        <c:minorTickMark val="none"/>
        <c:tickLblPos val="nextTo"/>
        <c:crossAx val="2095445208"/>
        <c:crosses val="autoZero"/>
        <c:auto val="1"/>
        <c:lblAlgn val="ctr"/>
        <c:lblOffset val="100"/>
        <c:noMultiLvlLbl val="0"/>
      </c:catAx>
      <c:valAx>
        <c:axId val="2095445208"/>
        <c:scaling>
          <c:orientation val="minMax"/>
          <c:max val="50.0"/>
          <c:min val="0.0"/>
        </c:scaling>
        <c:delete val="1"/>
        <c:axPos val="l"/>
        <c:numFmt formatCode="General" sourceLinked="1"/>
        <c:majorTickMark val="out"/>
        <c:minorTickMark val="none"/>
        <c:tickLblPos val="nextTo"/>
        <c:crossAx val="2095442168"/>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Antwerpen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38.85</c:v>
                </c:pt>
                <c:pt idx="1">
                  <c:v>40.33</c:v>
                </c:pt>
                <c:pt idx="2">
                  <c:v>36.85</c:v>
                </c:pt>
                <c:pt idx="3">
                  <c:v>40.77</c:v>
                </c:pt>
                <c:pt idx="4">
                  <c:v>32.41</c:v>
                </c:pt>
                <c:pt idx="5">
                  <c:v>43.14</c:v>
                </c:pt>
                <c:pt idx="6">
                  <c:v>39.21</c:v>
                </c:pt>
                <c:pt idx="7">
                  <c:v>37.01</c:v>
                </c:pt>
                <c:pt idx="8">
                  <c:v>41.1</c:v>
                </c:pt>
                <c:pt idx="9">
                  <c:v>50.62</c:v>
                </c:pt>
                <c:pt idx="10">
                  <c:v>39.68</c:v>
                </c:pt>
                <c:pt idx="11">
                  <c:v>27.7</c:v>
                </c:pt>
                <c:pt idx="12">
                  <c:v>40.94</c:v>
                </c:pt>
                <c:pt idx="13">
                  <c:v>36.46</c:v>
                </c:pt>
              </c:numCache>
            </c:numRef>
          </c:val>
          <c:extLst xmlns:c16r2="http://schemas.microsoft.com/office/drawing/2015/06/chart">
            <c:ext xmlns:c16="http://schemas.microsoft.com/office/drawing/2014/chart" uri="{C3380CC4-5D6E-409C-BE32-E72D297353CC}">
              <c16:uniqueId val="{00000000-4314-47FD-864A-9D6851B5379C}"/>
            </c:ext>
          </c:extLst>
        </c:ser>
        <c:dLbls>
          <c:showLegendKey val="0"/>
          <c:showVal val="0"/>
          <c:showCatName val="0"/>
          <c:showSerName val="0"/>
          <c:showPercent val="0"/>
          <c:showBubbleSize val="0"/>
        </c:dLbls>
        <c:gapWidth val="75"/>
        <c:axId val="-2113525480"/>
        <c:axId val="-2133940264"/>
      </c:barChart>
      <c:catAx>
        <c:axId val="-2113525480"/>
        <c:scaling>
          <c:orientation val="minMax"/>
        </c:scaling>
        <c:delete val="1"/>
        <c:axPos val="b"/>
        <c:numFmt formatCode="#,##0" sourceLinked="0"/>
        <c:majorTickMark val="out"/>
        <c:minorTickMark val="none"/>
        <c:tickLblPos val="nextTo"/>
        <c:crossAx val="-2133940264"/>
        <c:crosses val="autoZero"/>
        <c:auto val="1"/>
        <c:lblAlgn val="ctr"/>
        <c:lblOffset val="100"/>
        <c:noMultiLvlLbl val="0"/>
      </c:catAx>
      <c:valAx>
        <c:axId val="-2133940264"/>
        <c:scaling>
          <c:orientation val="minMax"/>
          <c:max val="100.0"/>
          <c:min val="0.0"/>
        </c:scaling>
        <c:delete val="1"/>
        <c:axPos val="l"/>
        <c:numFmt formatCode="#,##0" sourceLinked="0"/>
        <c:majorTickMark val="none"/>
        <c:minorTickMark val="none"/>
        <c:tickLblPos val="none"/>
        <c:crossAx val="-2113525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D7E-4529-B231-F390B625C8A1}"/>
            </c:ext>
          </c:extLst>
        </c:ser>
        <c:dLbls>
          <c:showLegendKey val="0"/>
          <c:showVal val="0"/>
          <c:showCatName val="0"/>
          <c:showSerName val="0"/>
          <c:showPercent val="0"/>
          <c:showBubbleSize val="0"/>
        </c:dLbls>
        <c:gapWidth val="150"/>
        <c:overlap val="100"/>
        <c:axId val="-2113450712"/>
        <c:axId val="-2113449304"/>
      </c:barChart>
      <c:catAx>
        <c:axId val="-2113450712"/>
        <c:scaling>
          <c:orientation val="minMax"/>
        </c:scaling>
        <c:delete val="1"/>
        <c:axPos val="b"/>
        <c:numFmt formatCode="#,##0" sourceLinked="0"/>
        <c:majorTickMark val="out"/>
        <c:minorTickMark val="none"/>
        <c:tickLblPos val="nextTo"/>
        <c:crossAx val="-2113449304"/>
        <c:crosses val="autoZero"/>
        <c:auto val="1"/>
        <c:lblAlgn val="ctr"/>
        <c:lblOffset val="100"/>
        <c:noMultiLvlLbl val="0"/>
      </c:catAx>
      <c:valAx>
        <c:axId val="-2113449304"/>
        <c:scaling>
          <c:orientation val="minMax"/>
          <c:max val="1.0"/>
          <c:min val="0.0"/>
        </c:scaling>
        <c:delete val="1"/>
        <c:axPos val="l"/>
        <c:numFmt formatCode="0%" sourceLinked="0"/>
        <c:majorTickMark val="none"/>
        <c:minorTickMark val="none"/>
        <c:tickLblPos val="none"/>
        <c:crossAx val="-2113450712"/>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1CA8-430C-BBD6-6803F8F41700}"/>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1CA8-430C-BBD6-6803F8F41700}"/>
              </c:ext>
            </c:extLst>
          </c:dPt>
          <c:dPt>
            <c:idx val="2"/>
            <c:bubble3D val="0"/>
            <c:extLst xmlns:c16r2="http://schemas.microsoft.com/office/drawing/2015/06/chart">
              <c:ext xmlns:c16="http://schemas.microsoft.com/office/drawing/2014/chart" uri="{C3380CC4-5D6E-409C-BE32-E72D297353CC}">
                <c16:uniqueId val="{00000004-1CA8-430C-BBD6-6803F8F41700}"/>
              </c:ext>
            </c:extLst>
          </c:dPt>
          <c:dPt>
            <c:idx val="3"/>
            <c:bubble3D val="0"/>
            <c:extLst xmlns:c16r2="http://schemas.microsoft.com/office/drawing/2015/06/chart">
              <c:ext xmlns:c16="http://schemas.microsoft.com/office/drawing/2014/chart" uri="{C3380CC4-5D6E-409C-BE32-E72D297353CC}">
                <c16:uniqueId val="{00000005-1CA8-430C-BBD6-6803F8F41700}"/>
              </c:ext>
            </c:extLst>
          </c:dPt>
          <c:dPt>
            <c:idx val="4"/>
            <c:bubble3D val="0"/>
            <c:extLst xmlns:c16r2="http://schemas.microsoft.com/office/drawing/2015/06/chart">
              <c:ext xmlns:c16="http://schemas.microsoft.com/office/drawing/2014/chart" uri="{C3380CC4-5D6E-409C-BE32-E72D297353CC}">
                <c16:uniqueId val="{00000006-1CA8-430C-BBD6-6803F8F41700}"/>
              </c:ext>
            </c:extLst>
          </c:dPt>
          <c:dPt>
            <c:idx val="5"/>
            <c:bubble3D val="0"/>
            <c:extLst xmlns:c16r2="http://schemas.microsoft.com/office/drawing/2015/06/chart">
              <c:ext xmlns:c16="http://schemas.microsoft.com/office/drawing/2014/chart" uri="{C3380CC4-5D6E-409C-BE32-E72D297353CC}">
                <c16:uniqueId val="{00000007-1CA8-430C-BBD6-6803F8F41700}"/>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53.7</c:v>
                </c:pt>
                <c:pt idx="1">
                  <c:v>46.3</c:v>
                </c:pt>
              </c:numCache>
            </c:numRef>
          </c:val>
          <c:extLst xmlns:c16r2="http://schemas.microsoft.com/office/drawing/2015/06/chart">
            <c:ext xmlns:c16="http://schemas.microsoft.com/office/drawing/2014/chart" uri="{C3380CC4-5D6E-409C-BE32-E72D297353CC}">
              <c16:uniqueId val="{00000008-1CA8-430C-BBD6-6803F8F41700}"/>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36.95</c:v>
                </c:pt>
                <c:pt idx="1">
                  <c:v>27.68</c:v>
                </c:pt>
              </c:numCache>
            </c:numRef>
          </c:val>
          <c:extLst xmlns:c16r2="http://schemas.microsoft.com/office/drawing/2015/06/chart">
            <c:ext xmlns:c16="http://schemas.microsoft.com/office/drawing/2014/chart" uri="{C3380CC4-5D6E-409C-BE32-E72D297353CC}">
              <c16:uniqueId val="{00000000-3630-4221-8AC2-EC5F3E46CC10}"/>
            </c:ext>
          </c:extLst>
        </c:ser>
        <c:dLbls>
          <c:showLegendKey val="0"/>
          <c:showVal val="0"/>
          <c:showCatName val="0"/>
          <c:showSerName val="0"/>
          <c:showPercent val="0"/>
          <c:showBubbleSize val="0"/>
        </c:dLbls>
        <c:gapWidth val="70"/>
        <c:axId val="-2106871272"/>
        <c:axId val="-2106867832"/>
      </c:barChart>
      <c:catAx>
        <c:axId val="-210687127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867832"/>
        <c:crossesAt val="0.0"/>
        <c:auto val="1"/>
        <c:lblAlgn val="ctr"/>
        <c:lblOffset val="1"/>
        <c:tickLblSkip val="1"/>
        <c:tickMarkSkip val="1"/>
        <c:noMultiLvlLbl val="0"/>
      </c:catAx>
      <c:valAx>
        <c:axId val="-2106867832"/>
        <c:scaling>
          <c:orientation val="minMax"/>
          <c:max val="100.0"/>
          <c:min val="0.0"/>
        </c:scaling>
        <c:delete val="0"/>
        <c:axPos val="r"/>
        <c:numFmt formatCode="General" sourceLinked="1"/>
        <c:majorTickMark val="out"/>
        <c:minorTickMark val="none"/>
        <c:tickLblPos val="none"/>
        <c:crossAx val="-210687127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26.86</c:v>
                </c:pt>
                <c:pt idx="1">
                  <c:v>41.64</c:v>
                </c:pt>
                <c:pt idx="2">
                  <c:v>31.49</c:v>
                </c:pt>
              </c:numCache>
            </c:numRef>
          </c:val>
          <c:extLst xmlns:c16r2="http://schemas.microsoft.com/office/drawing/2015/06/chart">
            <c:ext xmlns:c16="http://schemas.microsoft.com/office/drawing/2014/chart" uri="{C3380CC4-5D6E-409C-BE32-E72D297353CC}">
              <c16:uniqueId val="{00000000-D956-426B-B133-D6334A8472DE}"/>
            </c:ext>
          </c:extLst>
        </c:ser>
        <c:dLbls>
          <c:showLegendKey val="0"/>
          <c:showVal val="0"/>
          <c:showCatName val="0"/>
          <c:showSerName val="0"/>
          <c:showPercent val="0"/>
          <c:showBubbleSize val="0"/>
        </c:dLbls>
        <c:gapWidth val="90"/>
        <c:axId val="-2106766648"/>
        <c:axId val="-2106763256"/>
      </c:barChart>
      <c:catAx>
        <c:axId val="-2106766648"/>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6763256"/>
        <c:crosses val="autoZero"/>
        <c:auto val="1"/>
        <c:lblAlgn val="ctr"/>
        <c:lblOffset val="100"/>
        <c:noMultiLvlLbl val="0"/>
      </c:catAx>
      <c:valAx>
        <c:axId val="-2106763256"/>
        <c:scaling>
          <c:orientation val="minMax"/>
          <c:max val="100.0"/>
          <c:min val="0.0"/>
        </c:scaling>
        <c:delete val="1"/>
        <c:axPos val="l"/>
        <c:numFmt formatCode="General" sourceLinked="1"/>
        <c:majorTickMark val="out"/>
        <c:minorTickMark val="none"/>
        <c:tickLblPos val="nextTo"/>
        <c:crossAx val="-2106766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13.57</c:v>
                </c:pt>
                <c:pt idx="1">
                  <c:v>37.95</c:v>
                </c:pt>
                <c:pt idx="2">
                  <c:v>18.46</c:v>
                </c:pt>
                <c:pt idx="3">
                  <c:v>30.02</c:v>
                </c:pt>
              </c:numCache>
            </c:numRef>
          </c:val>
          <c:extLst xmlns:c16r2="http://schemas.microsoft.com/office/drawing/2015/06/chart">
            <c:ext xmlns:c16="http://schemas.microsoft.com/office/drawing/2014/chart" uri="{C3380CC4-5D6E-409C-BE32-E72D297353CC}">
              <c16:uniqueId val="{00000000-569D-4961-A1AB-EAE16631A079}"/>
            </c:ext>
          </c:extLst>
        </c:ser>
        <c:dLbls>
          <c:dLblPos val="outEnd"/>
          <c:showLegendKey val="0"/>
          <c:showVal val="1"/>
          <c:showCatName val="0"/>
          <c:showSerName val="0"/>
          <c:showPercent val="0"/>
          <c:showBubbleSize val="0"/>
        </c:dLbls>
        <c:gapWidth val="70"/>
        <c:axId val="-2105561560"/>
        <c:axId val="-2106465128"/>
      </c:barChart>
      <c:catAx>
        <c:axId val="-2105561560"/>
        <c:scaling>
          <c:orientation val="maxMin"/>
        </c:scaling>
        <c:delete val="1"/>
        <c:axPos val="l"/>
        <c:numFmt formatCode="#,##0" sourceLinked="0"/>
        <c:majorTickMark val="out"/>
        <c:minorTickMark val="none"/>
        <c:tickLblPos val="nextTo"/>
        <c:crossAx val="-2106465128"/>
        <c:crosses val="autoZero"/>
        <c:auto val="1"/>
        <c:lblAlgn val="ctr"/>
        <c:lblOffset val="100"/>
        <c:noMultiLvlLbl val="0"/>
      </c:catAx>
      <c:valAx>
        <c:axId val="-2106465128"/>
        <c:scaling>
          <c:orientation val="minMax"/>
          <c:max val="50.0"/>
          <c:min val="0.0"/>
        </c:scaling>
        <c:delete val="1"/>
        <c:axPos val="t"/>
        <c:numFmt formatCode="General" sourceLinked="1"/>
        <c:majorTickMark val="out"/>
        <c:minorTickMark val="none"/>
        <c:tickLblPos val="nextTo"/>
        <c:crossAx val="-210556156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55.06</c:v>
                </c:pt>
                <c:pt idx="1">
                  <c:v>44.94</c:v>
                </c:pt>
              </c:numCache>
            </c:numRef>
          </c:val>
          <c:extLst xmlns:c16r2="http://schemas.microsoft.com/office/drawing/2015/06/chart">
            <c:ext xmlns:c16="http://schemas.microsoft.com/office/drawing/2014/chart" uri="{C3380CC4-5D6E-409C-BE32-E72D297353CC}">
              <c16:uniqueId val="{00000000-EA62-48AC-AD88-C3DD03AF0D12}"/>
            </c:ext>
          </c:extLst>
        </c:ser>
        <c:dLbls>
          <c:showLegendKey val="0"/>
          <c:showVal val="0"/>
          <c:showCatName val="0"/>
          <c:showSerName val="0"/>
          <c:showPercent val="0"/>
          <c:showBubbleSize val="0"/>
        </c:dLbls>
        <c:gapWidth val="70"/>
        <c:axId val="-2129148024"/>
        <c:axId val="-2129144536"/>
      </c:barChart>
      <c:catAx>
        <c:axId val="-2129148024"/>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29144536"/>
        <c:crossesAt val="0.0"/>
        <c:auto val="1"/>
        <c:lblAlgn val="ctr"/>
        <c:lblOffset val="1"/>
        <c:tickLblSkip val="1"/>
        <c:tickMarkSkip val="1"/>
        <c:noMultiLvlLbl val="0"/>
      </c:catAx>
      <c:valAx>
        <c:axId val="-2129144536"/>
        <c:scaling>
          <c:orientation val="minMax"/>
          <c:max val="100.0"/>
          <c:min val="0.0"/>
        </c:scaling>
        <c:delete val="0"/>
        <c:axPos val="r"/>
        <c:numFmt formatCode="General" sourceLinked="1"/>
        <c:majorTickMark val="out"/>
        <c:minorTickMark val="none"/>
        <c:tickLblPos val="none"/>
        <c:crossAx val="-2129148024"/>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2A9B-44BA-A703-A3E5B72B7297}"/>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2A9B-44BA-A703-A3E5B72B7297}"/>
              </c:ext>
            </c:extLst>
          </c:dPt>
          <c:dPt>
            <c:idx val="2"/>
            <c:bubble3D val="0"/>
            <c:extLst xmlns:c16r2="http://schemas.microsoft.com/office/drawing/2015/06/chart">
              <c:ext xmlns:c16="http://schemas.microsoft.com/office/drawing/2014/chart" uri="{C3380CC4-5D6E-409C-BE32-E72D297353CC}">
                <c16:uniqueId val="{00000004-2A9B-44BA-A703-A3E5B72B7297}"/>
              </c:ext>
            </c:extLst>
          </c:dPt>
          <c:dPt>
            <c:idx val="3"/>
            <c:bubble3D val="0"/>
            <c:extLst xmlns:c16r2="http://schemas.microsoft.com/office/drawing/2015/06/chart">
              <c:ext xmlns:c16="http://schemas.microsoft.com/office/drawing/2014/chart" uri="{C3380CC4-5D6E-409C-BE32-E72D297353CC}">
                <c16:uniqueId val="{00000005-2A9B-44BA-A703-A3E5B72B7297}"/>
              </c:ext>
            </c:extLst>
          </c:dPt>
          <c:dPt>
            <c:idx val="4"/>
            <c:bubble3D val="0"/>
            <c:extLst xmlns:c16r2="http://schemas.microsoft.com/office/drawing/2015/06/chart">
              <c:ext xmlns:c16="http://schemas.microsoft.com/office/drawing/2014/chart" uri="{C3380CC4-5D6E-409C-BE32-E72D297353CC}">
                <c16:uniqueId val="{00000006-2A9B-44BA-A703-A3E5B72B7297}"/>
              </c:ext>
            </c:extLst>
          </c:dPt>
          <c:dPt>
            <c:idx val="5"/>
            <c:bubble3D val="0"/>
            <c:extLst xmlns:c16r2="http://schemas.microsoft.com/office/drawing/2015/06/chart">
              <c:ext xmlns:c16="http://schemas.microsoft.com/office/drawing/2014/chart" uri="{C3380CC4-5D6E-409C-BE32-E72D297353CC}">
                <c16:uniqueId val="{00000007-2A9B-44BA-A703-A3E5B72B7297}"/>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53.65</c:v>
                </c:pt>
                <c:pt idx="1">
                  <c:v>46.35</c:v>
                </c:pt>
              </c:numCache>
            </c:numRef>
          </c:val>
          <c:extLst xmlns:c16r2="http://schemas.microsoft.com/office/drawing/2015/06/chart">
            <c:ext xmlns:c16="http://schemas.microsoft.com/office/drawing/2014/chart" uri="{C3380CC4-5D6E-409C-BE32-E72D297353CC}">
              <c16:uniqueId val="{00000008-2A9B-44BA-A703-A3E5B72B7297}"/>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378035"/>
            <a:ext cx="2945862" cy="493097"/>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378035"/>
            <a:ext cx="2945862"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39730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dirty="0"/>
              <a:t>Proeven op Honden en Katten</a:t>
            </a:r>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Antwerpen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203158" y="3548063"/>
            <a:ext cx="7684979" cy="384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203158" y="2289175"/>
            <a:ext cx="7684978" cy="42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9" name="Chart 38"/>
          <p:cNvGraphicFramePr/>
          <p:nvPr>
            <p:extLst>
              <p:ext uri="{D42A27DB-BD31-4B8C-83A1-F6EECF244321}">
                <p14:modId xmlns:p14="http://schemas.microsoft.com/office/powerpoint/2010/main" val="85928190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1710064564"/>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12040085"/>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ounded Rectangle 4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8" name="Rounded Rectangle 47"/>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0" name="Rounded Rectangle 49"/>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2" name="Rounded Rectangle 5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1907937234"/>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2" name="Chart 61"/>
          <p:cNvGraphicFramePr/>
          <p:nvPr>
            <p:extLst>
              <p:ext uri="{D42A27DB-BD31-4B8C-83A1-F6EECF244321}">
                <p14:modId xmlns:p14="http://schemas.microsoft.com/office/powerpoint/2010/main" val="2974718717"/>
              </p:ext>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p:cNvGrpSpPr/>
          <p:nvPr/>
        </p:nvGrpSpPr>
        <p:grpSpPr>
          <a:xfrm>
            <a:off x="1161722" y="1556905"/>
            <a:ext cx="341760" cy="276999"/>
            <a:chOff x="1099847" y="1556905"/>
            <a:chExt cx="341760" cy="276999"/>
          </a:xfrm>
        </p:grpSpPr>
        <p:sp>
          <p:nvSpPr>
            <p:cNvPr id="64" name="Rounded Rectangle 6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8" name="Rectangle 17"/>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65" name="Straight Connector 6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8" name="Straight Connector 6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72" name="TextBox 71"/>
          <p:cNvSpPr txBox="1"/>
          <p:nvPr/>
        </p:nvSpPr>
        <p:spPr>
          <a:xfrm>
            <a:off x="4148909" y="2272614"/>
            <a:ext cx="326127" cy="153888"/>
          </a:xfrm>
          <a:prstGeom prst="rect">
            <a:avLst/>
          </a:prstGeom>
        </p:spPr>
        <p:txBody>
          <a:bodyPr vert="horz" wrap="square" lIns="0" tIns="0" rIns="0" bIns="0" rtlCol="0">
            <a:spAutoFit/>
          </a:bodyPr>
          <a:lstStyle/>
          <a:p>
            <a:pPr marL="4763" algn="ctr"/>
            <a:endParaRPr lang="nl-BE" sz="1000" dirty="0">
              <a:solidFill>
                <a:schemeClr val="bg1"/>
              </a:solidFill>
            </a:endParaRPr>
          </a:p>
        </p:txBody>
      </p:sp>
      <p:sp>
        <p:nvSpPr>
          <p:cNvPr id="41"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5" name="Text Placeholder 3"/>
          <p:cNvSpPr>
            <a:spLocks noGrp="1"/>
          </p:cNvSpPr>
          <p:nvPr>
            <p:ph type="body" sz="quarter" idx="13"/>
          </p:nvPr>
        </p:nvSpPr>
        <p:spPr>
          <a:xfrm>
            <a:off x="224286" y="196566"/>
            <a:ext cx="6403803" cy="540000"/>
          </a:xfrm>
        </p:spPr>
        <p:txBody>
          <a:bodyPr/>
          <a:lstStyle/>
          <a:p>
            <a:r>
              <a:rPr lang="nl-BE" sz="1400" dirty="0"/>
              <a:t>In de provincie Antwerpen is men meer overtuigd dat er proeven op honden en/of katten worden uitgevoerd.</a:t>
            </a:r>
          </a:p>
        </p:txBody>
      </p:sp>
      <p:grpSp>
        <p:nvGrpSpPr>
          <p:cNvPr id="57" name="Group 56"/>
          <p:cNvGrpSpPr/>
          <p:nvPr/>
        </p:nvGrpSpPr>
        <p:grpSpPr>
          <a:xfrm>
            <a:off x="1629780" y="1523408"/>
            <a:ext cx="510076" cy="338554"/>
            <a:chOff x="1015690" y="1523408"/>
            <a:chExt cx="510076" cy="338554"/>
          </a:xfrm>
        </p:grpSpPr>
        <p:sp>
          <p:nvSpPr>
            <p:cNvPr id="58" name="Rounded Rectangle 57"/>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9" name="Rectangle 58"/>
            <p:cNvSpPr/>
            <p:nvPr/>
          </p:nvSpPr>
          <p:spPr>
            <a:xfrm>
              <a:off x="1015690" y="1523408"/>
              <a:ext cx="510076" cy="338554"/>
            </a:xfrm>
            <a:prstGeom prst="rect">
              <a:avLst/>
            </a:prstGeom>
          </p:spPr>
          <p:txBody>
            <a:bodyPr wrap="none">
              <a:spAutoFit/>
            </a:bodyPr>
            <a:lstStyle/>
            <a:p>
              <a:pPr algn="ctr"/>
              <a:r>
                <a:rPr lang="nl-BE" sz="800" b="1" dirty="0">
                  <a:solidFill>
                    <a:schemeClr val="bg1"/>
                  </a:solidFill>
                </a:rPr>
                <a:t>Ant-</a:t>
              </a:r>
            </a:p>
            <a:p>
              <a:pPr algn="ctr"/>
              <a:r>
                <a:rPr lang="nl-BE" sz="800" b="1" dirty="0">
                  <a:solidFill>
                    <a:schemeClr val="bg1"/>
                  </a:solidFill>
                </a:rPr>
                <a:t>werpen</a:t>
              </a:r>
            </a:p>
          </p:txBody>
        </p:sp>
      </p:grpSp>
    </p:spTree>
    <p:extLst>
      <p:ext uri="{BB962C8B-B14F-4D97-AF65-F5344CB8AC3E}">
        <p14:creationId xmlns:p14="http://schemas.microsoft.com/office/powerpoint/2010/main" val="8721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Antwerpen</a:t>
            </a:r>
            <a:r>
              <a:rPr lang="en-US" sz="700" cap="none" dirty="0"/>
              <a:t> (n=300)</a:t>
            </a:r>
          </a:p>
          <a:p>
            <a:pPr>
              <a:spcBef>
                <a:spcPts val="0"/>
              </a:spcBef>
              <a:spcAft>
                <a:spcPts val="0"/>
              </a:spcAft>
            </a:pPr>
            <a:r>
              <a:rPr lang="en-US" sz="700" cap="none" dirty="0"/>
              <a:t>Question:	</a:t>
            </a:r>
            <a:r>
              <a:rPr lang="nl-BE" sz="700" cap="none" dirty="0"/>
              <a:t>V2. Wilt u aangeven in hoeverre u het met de volgende stellingen eens of oneens bent?</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2414155766"/>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21" name="Freeform 149"/>
          <p:cNvSpPr>
            <a:spLocks/>
          </p:cNvSpPr>
          <p:nvPr/>
        </p:nvSpPr>
        <p:spPr bwMode="auto">
          <a:xfrm>
            <a:off x="6182611" y="1009380"/>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ANTWERPEN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 name="Text Placeholder 3"/>
          <p:cNvSpPr>
            <a:spLocks noGrp="1"/>
          </p:cNvSpPr>
          <p:nvPr>
            <p:ph type="body" sz="quarter" idx="13"/>
          </p:nvPr>
        </p:nvSpPr>
        <p:spPr>
          <a:xfrm>
            <a:off x="224287" y="196566"/>
            <a:ext cx="6379078" cy="540000"/>
          </a:xfrm>
        </p:spPr>
        <p:txBody>
          <a:bodyPr/>
          <a:lstStyle/>
          <a:p>
            <a:r>
              <a:rPr lang="nl-BE" sz="1400" dirty="0"/>
              <a:t>80% van de Antwerpenaren vindt dat er een verbod moet komen op proeven op honden en katten.</a:t>
            </a:r>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5" name="Chart 34"/>
          <p:cNvGraphicFramePr/>
          <p:nvPr>
            <p:extLst>
              <p:ext uri="{D42A27DB-BD31-4B8C-83A1-F6EECF244321}">
                <p14:modId xmlns:p14="http://schemas.microsoft.com/office/powerpoint/2010/main" val="144339069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 Placeholder 3"/>
          <p:cNvSpPr>
            <a:spLocks noGrp="1"/>
          </p:cNvSpPr>
          <p:nvPr>
            <p:ph type="body" sz="quarter" idx="13"/>
          </p:nvPr>
        </p:nvSpPr>
        <p:spPr>
          <a:xfrm>
            <a:off x="224287" y="196566"/>
            <a:ext cx="6379078" cy="540000"/>
          </a:xfrm>
        </p:spPr>
        <p:txBody>
          <a:bodyPr/>
          <a:lstStyle/>
          <a:p>
            <a:r>
              <a:rPr lang="nl-BE" sz="1400" dirty="0"/>
              <a:t>Ongeveer 80% van de Vlamingen vindt dat er een verbod moet komen op proeven op honden en katten.</a:t>
            </a:r>
          </a:p>
        </p:txBody>
      </p:sp>
    </p:spTree>
    <p:extLst>
      <p:ext uri="{BB962C8B-B14F-4D97-AF65-F5344CB8AC3E}">
        <p14:creationId xmlns:p14="http://schemas.microsoft.com/office/powerpoint/2010/main" val="164822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203157" y="3390900"/>
            <a:ext cx="7684980" cy="54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203157" y="2159001"/>
            <a:ext cx="7684979" cy="551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157017986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1210067938"/>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ext uri="{D42A27DB-BD31-4B8C-83A1-F6EECF244321}">
                <p14:modId xmlns:p14="http://schemas.microsoft.com/office/powerpoint/2010/main" val="3465915189"/>
              </p:ext>
            </p:extLst>
          </p:nvPr>
        </p:nvGraphicFramePr>
        <p:xfrm>
          <a:off x="7469118" y="102145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87" name="TextBox 86"/>
          <p:cNvSpPr txBox="1"/>
          <p:nvPr/>
        </p:nvSpPr>
        <p:spPr>
          <a:xfrm>
            <a:off x="6208289" y="2120216"/>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88" name="TextBox 87"/>
          <p:cNvSpPr txBox="1"/>
          <p:nvPr/>
        </p:nvSpPr>
        <p:spPr>
          <a:xfrm>
            <a:off x="6769488" y="216132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9" name="TextBox 88"/>
          <p:cNvSpPr txBox="1"/>
          <p:nvPr/>
        </p:nvSpPr>
        <p:spPr>
          <a:xfrm>
            <a:off x="2847500" y="214126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0" name="TextBox 89"/>
          <p:cNvSpPr txBox="1"/>
          <p:nvPr/>
        </p:nvSpPr>
        <p:spPr>
          <a:xfrm>
            <a:off x="2847500" y="335617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1" name="TextBox 90"/>
          <p:cNvSpPr txBox="1"/>
          <p:nvPr/>
        </p:nvSpPr>
        <p:spPr>
          <a:xfrm>
            <a:off x="6201410" y="335642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2" name="TextBox 91"/>
          <p:cNvSpPr txBox="1"/>
          <p:nvPr/>
        </p:nvSpPr>
        <p:spPr>
          <a:xfrm>
            <a:off x="6762610" y="3389551"/>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3" name="TextBox 92"/>
          <p:cNvSpPr txBox="1"/>
          <p:nvPr/>
        </p:nvSpPr>
        <p:spPr>
          <a:xfrm>
            <a:off x="7888644" y="334954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94" name="TextBox 93"/>
          <p:cNvSpPr txBox="1"/>
          <p:nvPr/>
        </p:nvSpPr>
        <p:spPr>
          <a:xfrm>
            <a:off x="7888641" y="212507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47" name="Text Placeholder 3"/>
          <p:cNvSpPr>
            <a:spLocks noGrp="1"/>
          </p:cNvSpPr>
          <p:nvPr>
            <p:ph type="body" sz="quarter" idx="13"/>
          </p:nvPr>
        </p:nvSpPr>
        <p:spPr>
          <a:xfrm>
            <a:off x="224286" y="107191"/>
            <a:ext cx="6403803" cy="540000"/>
          </a:xfrm>
        </p:spPr>
        <p:txBody>
          <a:bodyPr/>
          <a:lstStyle/>
          <a:p>
            <a:r>
              <a:rPr lang="nl-BE" sz="1400" dirty="0"/>
              <a:t>Meer Vlaamse vrouwen dan mannen vinden dat er een verbod op dierenproeven moet komen. Ook bij mensen die zelf een hond of een kat hebben is dit het geval. Hoe lager het opleidingsniveau tenslotte, hoe meer men akkoord is met een verbod op dierenproeven.</a:t>
            </a:r>
          </a:p>
        </p:txBody>
      </p:sp>
      <p:graphicFrame>
        <p:nvGraphicFramePr>
          <p:cNvPr id="48" name="Table 47"/>
          <p:cNvGraphicFramePr>
            <a:graphicFrameLocks noGrp="1"/>
          </p:cNvGraphicFramePr>
          <p:nvPr>
            <p:extLst>
              <p:ext uri="{D42A27DB-BD31-4B8C-83A1-F6EECF244321}">
                <p14:modId xmlns:p14="http://schemas.microsoft.com/office/powerpoint/2010/main" val="400836418"/>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0" name="Rounded Rectangle 49"/>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51" name="Rounded Rectangle 50"/>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2" name="Rounded Rectangle 51"/>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3" name="Rounded Rectangle 52"/>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4" name="Rounded Rectangle 53"/>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7" name="Table 56"/>
          <p:cNvGraphicFramePr>
            <a:graphicFrameLocks noGrp="1"/>
          </p:cNvGraphicFramePr>
          <p:nvPr>
            <p:extLst>
              <p:ext uri="{D42A27DB-BD31-4B8C-83A1-F6EECF244321}">
                <p14:modId xmlns:p14="http://schemas.microsoft.com/office/powerpoint/2010/main" val="335320651"/>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58" name="Straight Connector 57"/>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59" name="Straight Connector 58"/>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0" name="Straight Connector 59"/>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2" name="Straight Connector 61"/>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72" name="Rounded Rectangle 71"/>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pSp>
        <p:nvGrpSpPr>
          <p:cNvPr id="74" name="Group 73"/>
          <p:cNvGrpSpPr/>
          <p:nvPr/>
        </p:nvGrpSpPr>
        <p:grpSpPr>
          <a:xfrm>
            <a:off x="1161722" y="1556905"/>
            <a:ext cx="341760" cy="276999"/>
            <a:chOff x="1099847" y="1556905"/>
            <a:chExt cx="341760" cy="276999"/>
          </a:xfrm>
        </p:grpSpPr>
        <p:sp>
          <p:nvSpPr>
            <p:cNvPr id="76" name="Rounded Rectangle 7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5" name="Rectangle 94"/>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sp>
        <p:nvSpPr>
          <p:cNvPr id="55" name="Rectangle 54"/>
          <p:cNvSpPr/>
          <p:nvPr/>
        </p:nvSpPr>
        <p:spPr>
          <a:xfrm>
            <a:off x="1629780" y="1523408"/>
            <a:ext cx="510076" cy="338554"/>
          </a:xfrm>
          <a:prstGeom prst="rect">
            <a:avLst/>
          </a:prstGeom>
        </p:spPr>
        <p:txBody>
          <a:bodyPr wrap="none">
            <a:spAutoFit/>
          </a:bodyPr>
          <a:lstStyle/>
          <a:p>
            <a:pPr algn="ctr"/>
            <a:r>
              <a:rPr lang="nl-BE" sz="800" b="1" dirty="0">
                <a:solidFill>
                  <a:schemeClr val="bg1"/>
                </a:solidFill>
              </a:rPr>
              <a:t>Ant-</a:t>
            </a:r>
          </a:p>
          <a:p>
            <a:pPr algn="ctr"/>
            <a:r>
              <a:rPr lang="nl-BE" sz="800" b="1" dirty="0">
                <a:solidFill>
                  <a:schemeClr val="bg1"/>
                </a:solidFill>
              </a:rPr>
              <a:t>werpen</a:t>
            </a:r>
          </a:p>
        </p:txBody>
      </p:sp>
    </p:spTree>
    <p:extLst>
      <p:ext uri="{BB962C8B-B14F-4D97-AF65-F5344CB8AC3E}">
        <p14:creationId xmlns:p14="http://schemas.microsoft.com/office/powerpoint/2010/main" val="390614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4949825"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6" y="1012451"/>
            <a:ext cx="4789674" cy="180000"/>
          </a:xfrm>
        </p:spPr>
        <p:txBody>
          <a:bodyPr/>
          <a:lstStyle/>
          <a:p>
            <a:r>
              <a:rPr lang="nl-BE" sz="1000" b="1" dirty="0">
                <a:solidFill>
                  <a:schemeClr val="bg1"/>
                </a:solidFill>
              </a:rPr>
              <a:t>PROEVEN OP HONDEN EN KATTEN ZIJN TOEGELATEN IN VLAANDEREN. WAT KAN ER VOLGENS U HET BEST GEBEUREN MET DE KAT OF HOND NA EEN EXPERIMENT?</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Antwerpen</a:t>
            </a:r>
            <a:r>
              <a:rPr lang="en-US" sz="700" cap="none" dirty="0"/>
              <a:t> (n=300)</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21" name="Freeform 149"/>
          <p:cNvSpPr>
            <a:spLocks/>
          </p:cNvSpPr>
          <p:nvPr/>
        </p:nvSpPr>
        <p:spPr bwMode="auto">
          <a:xfrm>
            <a:off x="6182611" y="1009380"/>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ANTWERPEN</a:t>
            </a:r>
          </a:p>
        </p:txBody>
      </p:sp>
      <p:graphicFrame>
        <p:nvGraphicFramePr>
          <p:cNvPr id="2" name="Chart 1"/>
          <p:cNvGraphicFramePr/>
          <p:nvPr>
            <p:extLst>
              <p:ext uri="{D42A27DB-BD31-4B8C-83A1-F6EECF244321}">
                <p14:modId xmlns:p14="http://schemas.microsoft.com/office/powerpoint/2010/main" val="2015261011"/>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34" name="Group 33"/>
          <p:cNvGrpSpPr/>
          <p:nvPr/>
        </p:nvGrpSpPr>
        <p:grpSpPr>
          <a:xfrm>
            <a:off x="85382" y="2560834"/>
            <a:ext cx="1097915" cy="745515"/>
            <a:chOff x="85382" y="2640346"/>
            <a:chExt cx="1097915" cy="745515"/>
          </a:xfrm>
        </p:grpSpPr>
        <p:grpSp>
          <p:nvGrpSpPr>
            <p:cNvPr id="36" name="Group 35"/>
            <p:cNvGrpSpPr/>
            <p:nvPr/>
          </p:nvGrpSpPr>
          <p:grpSpPr>
            <a:xfrm>
              <a:off x="296985" y="2640346"/>
              <a:ext cx="693924" cy="434722"/>
              <a:chOff x="112581" y="2289538"/>
              <a:chExt cx="693924" cy="434722"/>
            </a:xfrm>
          </p:grpSpPr>
          <p:sp>
            <p:nvSpPr>
              <p:cNvPr id="40"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TextBox 36"/>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42" name="Text Placeholder 3"/>
          <p:cNvSpPr>
            <a:spLocks noGrp="1"/>
          </p:cNvSpPr>
          <p:nvPr>
            <p:ph type="body" sz="quarter" idx="13"/>
          </p:nvPr>
        </p:nvSpPr>
        <p:spPr>
          <a:xfrm>
            <a:off x="224287" y="196566"/>
            <a:ext cx="6424870" cy="540000"/>
          </a:xfrm>
        </p:spPr>
        <p:txBody>
          <a:bodyPr/>
          <a:lstStyle/>
          <a:p>
            <a:r>
              <a:rPr lang="nl-BE" sz="1400" dirty="0"/>
              <a:t>76% van de Antwerpenaren vinden dat een proefdier ter adoptie moet afgestaan worden, terwijl 14% vindt dat het proefdier gedood moet worden.</a:t>
            </a:r>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4" name="Chart 43"/>
          <p:cNvGraphicFramePr/>
          <p:nvPr>
            <p:extLst>
              <p:ext uri="{D42A27DB-BD31-4B8C-83A1-F6EECF244321}">
                <p14:modId xmlns:p14="http://schemas.microsoft.com/office/powerpoint/2010/main" val="205937379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0"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1" name="Text Placeholder 3"/>
          <p:cNvSpPr>
            <a:spLocks noGrp="1"/>
          </p:cNvSpPr>
          <p:nvPr>
            <p:ph type="body" sz="quarter" idx="13"/>
          </p:nvPr>
        </p:nvSpPr>
        <p:spPr>
          <a:xfrm>
            <a:off x="224286" y="196566"/>
            <a:ext cx="6413581" cy="540000"/>
          </a:xfrm>
        </p:spPr>
        <p:txBody>
          <a:bodyPr/>
          <a:lstStyle/>
          <a:p>
            <a:r>
              <a:rPr lang="nl-BE" sz="1400" dirty="0"/>
              <a:t>77% van de Vlamingen vinden dat een proefdier ter adoptie moet afgestaan worden, terwijl 14% vindt dat het proefdier gedood moet worden.</a:t>
            </a:r>
          </a:p>
        </p:txBody>
      </p:sp>
    </p:spTree>
    <p:extLst>
      <p:ext uri="{BB962C8B-B14F-4D97-AF65-F5344CB8AC3E}">
        <p14:creationId xmlns:p14="http://schemas.microsoft.com/office/powerpoint/2010/main" val="315115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92359" y="2471624"/>
            <a:ext cx="7695778" cy="145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p>
          <a:p>
            <a:pPr>
              <a:spcBef>
                <a:spcPts val="0"/>
              </a:spcBef>
              <a:spcAft>
                <a:spcPts val="0"/>
              </a:spcAft>
            </a:pPr>
            <a:r>
              <a:rPr lang="en-US" sz="700" cap="none" dirty="0"/>
              <a:t>ABCD:	95% significance level</a:t>
            </a: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3305728858"/>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63" name="Chart 62"/>
          <p:cNvGraphicFramePr/>
          <p:nvPr>
            <p:extLst>
              <p:ext uri="{D42A27DB-BD31-4B8C-83A1-F6EECF244321}">
                <p14:modId xmlns:p14="http://schemas.microsoft.com/office/powerpoint/2010/main" val="3774918894"/>
              </p:ext>
            </p:extLst>
          </p:nvPr>
        </p:nvGraphicFramePr>
        <p:xfrm>
          <a:off x="756850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849236" y="238142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0" name="TextBox 69"/>
          <p:cNvSpPr txBox="1"/>
          <p:nvPr/>
        </p:nvSpPr>
        <p:spPr>
          <a:xfrm>
            <a:off x="7888642" y="238805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46"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7" name="Text Placeholder 3"/>
          <p:cNvSpPr>
            <a:spLocks noGrp="1"/>
          </p:cNvSpPr>
          <p:nvPr>
            <p:ph type="body" sz="quarter" idx="13"/>
          </p:nvPr>
        </p:nvSpPr>
        <p:spPr>
          <a:xfrm>
            <a:off x="224287" y="196566"/>
            <a:ext cx="6403802" cy="540000"/>
          </a:xfrm>
        </p:spPr>
        <p:txBody>
          <a:bodyPr/>
          <a:lstStyle/>
          <a:p>
            <a:r>
              <a:rPr lang="nl-BE" sz="1400" dirty="0"/>
              <a:t>Meer Vlaamse vrouwen vinden dat een proefdier ter adoptie moet afgestaan worden, alsook Vlamingen die zelf een huisdier hebben.</a:t>
            </a:r>
          </a:p>
        </p:txBody>
      </p:sp>
      <p:sp>
        <p:nvSpPr>
          <p:cNvPr id="40" name="Rounded Rectangle 39"/>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2" name="Rounded Rectangle 61"/>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71" name="Rounded Rectangle 70"/>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2" name="Rounded Rectangle 7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3" name="Rounded Rectangle 72"/>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cxnSp>
        <p:nvCxnSpPr>
          <p:cNvPr id="74" name="Straight Connector 73"/>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5" name="Straight Connector 74"/>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82" name="Rounded Rectangle 81"/>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pSp>
        <p:nvGrpSpPr>
          <p:cNvPr id="84" name="Group 83"/>
          <p:cNvGrpSpPr/>
          <p:nvPr/>
        </p:nvGrpSpPr>
        <p:grpSpPr>
          <a:xfrm>
            <a:off x="1161722" y="1556905"/>
            <a:ext cx="341760" cy="276999"/>
            <a:chOff x="1099847" y="1556905"/>
            <a:chExt cx="341760" cy="276999"/>
          </a:xfrm>
        </p:grpSpPr>
        <p:sp>
          <p:nvSpPr>
            <p:cNvPr id="85" name="Rounded Rectangle 8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6" name="Rectangle 85"/>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graphicFrame>
        <p:nvGraphicFramePr>
          <p:cNvPr id="87" name="Table 86"/>
          <p:cNvGraphicFramePr>
            <a:graphicFrameLocks noGrp="1"/>
          </p:cNvGraphicFramePr>
          <p:nvPr>
            <p:extLst>
              <p:ext uri="{D42A27DB-BD31-4B8C-83A1-F6EECF244321}">
                <p14:modId xmlns:p14="http://schemas.microsoft.com/office/powerpoint/2010/main" val="2468094767"/>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ectangle 42"/>
          <p:cNvSpPr/>
          <p:nvPr/>
        </p:nvSpPr>
        <p:spPr>
          <a:xfrm>
            <a:off x="1629780" y="1523408"/>
            <a:ext cx="510076" cy="338554"/>
          </a:xfrm>
          <a:prstGeom prst="rect">
            <a:avLst/>
          </a:prstGeom>
        </p:spPr>
        <p:txBody>
          <a:bodyPr wrap="none">
            <a:spAutoFit/>
          </a:bodyPr>
          <a:lstStyle/>
          <a:p>
            <a:pPr algn="ctr"/>
            <a:r>
              <a:rPr lang="nl-BE" sz="800" b="1" dirty="0">
                <a:solidFill>
                  <a:schemeClr val="bg1"/>
                </a:solidFill>
              </a:rPr>
              <a:t>Ant-</a:t>
            </a:r>
          </a:p>
          <a:p>
            <a:pPr algn="ctr"/>
            <a:r>
              <a:rPr lang="nl-BE" sz="800" b="1" dirty="0">
                <a:solidFill>
                  <a:schemeClr val="bg1"/>
                </a:solidFill>
              </a:rPr>
              <a:t>werpen</a:t>
            </a:r>
          </a:p>
        </p:txBody>
      </p:sp>
    </p:spTree>
    <p:extLst>
      <p:ext uri="{BB962C8B-B14F-4D97-AF65-F5344CB8AC3E}">
        <p14:creationId xmlns:p14="http://schemas.microsoft.com/office/powerpoint/2010/main" val="39510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1000" b="1" dirty="0">
                <a:solidFill>
                  <a:schemeClr val="bg1"/>
                </a:solidFill>
              </a:rPr>
              <a:t>(zo lang proeven op honden en katten nog toegelaten zijn)?</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Antwerpen</a:t>
            </a:r>
            <a:r>
              <a:rPr lang="en-US" sz="700" cap="none" dirty="0"/>
              <a:t> (n=300)</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endParaRPr lang="en-GB" sz="700" dirty="0"/>
          </a:p>
        </p:txBody>
      </p:sp>
      <p:sp>
        <p:nvSpPr>
          <p:cNvPr id="21" name="Freeform 149"/>
          <p:cNvSpPr>
            <a:spLocks/>
          </p:cNvSpPr>
          <p:nvPr/>
        </p:nvSpPr>
        <p:spPr bwMode="auto">
          <a:xfrm>
            <a:off x="6182611" y="1009380"/>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ANTWERPEN</a:t>
            </a:r>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3988482840"/>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2" name="Text Placeholder 3"/>
          <p:cNvSpPr>
            <a:spLocks noGrp="1"/>
          </p:cNvSpPr>
          <p:nvPr>
            <p:ph type="body" sz="quarter" idx="13"/>
          </p:nvPr>
        </p:nvSpPr>
        <p:spPr>
          <a:xfrm>
            <a:off x="224287" y="196566"/>
            <a:ext cx="6397177" cy="540000"/>
          </a:xfrm>
        </p:spPr>
        <p:txBody>
          <a:bodyPr/>
          <a:lstStyle/>
          <a:p>
            <a:r>
              <a:rPr lang="nl-BE" sz="1400" dirty="0"/>
              <a:t>34% van de Antwerpenaren zou bereid zijn een proefhond te adopteren, tegenover 30% die bereid zou zijn een proefkat te adopteren.</a:t>
            </a: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63629" y="102222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0" name="Chart 39"/>
          <p:cNvGraphicFramePr/>
          <p:nvPr>
            <p:extLst>
              <p:ext uri="{D42A27DB-BD31-4B8C-83A1-F6EECF244321}">
                <p14:modId xmlns:p14="http://schemas.microsoft.com/office/powerpoint/2010/main" val="141099782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1838351" y="2313209"/>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9" name="TextBox 18"/>
          <p:cNvSpPr txBox="1"/>
          <p:nvPr/>
        </p:nvSpPr>
        <p:spPr>
          <a:xfrm>
            <a:off x="4899210" y="3341152"/>
            <a:ext cx="368274"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20" name="Text Placeholder 3"/>
          <p:cNvSpPr>
            <a:spLocks noGrp="1"/>
          </p:cNvSpPr>
          <p:nvPr>
            <p:ph type="body" sz="quarter" idx="13"/>
          </p:nvPr>
        </p:nvSpPr>
        <p:spPr>
          <a:xfrm>
            <a:off x="224287" y="196566"/>
            <a:ext cx="6379078" cy="540000"/>
          </a:xfrm>
        </p:spPr>
        <p:txBody>
          <a:bodyPr/>
          <a:lstStyle/>
          <a:p>
            <a:r>
              <a:rPr lang="nl-BE" sz="1400" dirty="0"/>
              <a:t>35% van de Vlamingen zou bereid zijn een proefhond te adopteren, tegenover 31% die bereid zou zijn een proefkat te adopteren.</a:t>
            </a:r>
          </a:p>
        </p:txBody>
      </p:sp>
      <p:sp>
        <p:nvSpPr>
          <p:cNvPr id="21"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159843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88912" y="3724275"/>
            <a:ext cx="7699225" cy="208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88912" y="2470149"/>
            <a:ext cx="7699224" cy="240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68788" y="1031991"/>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4" name="Chart 33"/>
          <p:cNvGraphicFramePr/>
          <p:nvPr>
            <p:extLst>
              <p:ext uri="{D42A27DB-BD31-4B8C-83A1-F6EECF244321}">
                <p14:modId xmlns:p14="http://schemas.microsoft.com/office/powerpoint/2010/main" val="414770524"/>
              </p:ext>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3098810944"/>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extLst>
              <p:ext uri="{D42A27DB-BD31-4B8C-83A1-F6EECF244321}">
                <p14:modId xmlns:p14="http://schemas.microsoft.com/office/powerpoint/2010/main" val="4135450811"/>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p:cNvSpPr txBox="1"/>
          <p:nvPr/>
        </p:nvSpPr>
        <p:spPr>
          <a:xfrm>
            <a:off x="2849240" y="245431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9" name="TextBox 68"/>
          <p:cNvSpPr txBox="1"/>
          <p:nvPr/>
        </p:nvSpPr>
        <p:spPr>
          <a:xfrm>
            <a:off x="3405621" y="241208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0" name="TextBox 69"/>
          <p:cNvSpPr txBox="1"/>
          <p:nvPr/>
        </p:nvSpPr>
        <p:spPr>
          <a:xfrm>
            <a:off x="3969690" y="24600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1" name="TextBox 70"/>
          <p:cNvSpPr txBox="1"/>
          <p:nvPr/>
        </p:nvSpPr>
        <p:spPr>
          <a:xfrm>
            <a:off x="7888643" y="23748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4" name="TextBox 73"/>
          <p:cNvSpPr txBox="1"/>
          <p:nvPr/>
        </p:nvSpPr>
        <p:spPr>
          <a:xfrm>
            <a:off x="3405624" y="3642976"/>
            <a:ext cx="328487" cy="153888"/>
          </a:xfrm>
          <a:prstGeom prst="rect">
            <a:avLst/>
          </a:prstGeom>
        </p:spPr>
        <p:txBody>
          <a:bodyPr vert="horz" wrap="square" lIns="0" tIns="0" rIns="0" bIns="0" rtlCol="0">
            <a:spAutoFit/>
          </a:bodyPr>
          <a:lstStyle/>
          <a:p>
            <a:pPr marL="4763" algn="ctr"/>
            <a:r>
              <a:rPr lang="nl-BE" sz="1000" dirty="0">
                <a:solidFill>
                  <a:schemeClr val="bg1"/>
                </a:solidFill>
              </a:rPr>
              <a:t>DE</a:t>
            </a:r>
          </a:p>
        </p:txBody>
      </p:sp>
      <p:sp>
        <p:nvSpPr>
          <p:cNvPr id="75" name="TextBox 74"/>
          <p:cNvSpPr txBox="1"/>
          <p:nvPr/>
        </p:nvSpPr>
        <p:spPr>
          <a:xfrm>
            <a:off x="3969943" y="372003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6" name="TextBox 75"/>
          <p:cNvSpPr txBox="1"/>
          <p:nvPr/>
        </p:nvSpPr>
        <p:spPr>
          <a:xfrm>
            <a:off x="7888642"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60" name="TextBox 59"/>
          <p:cNvSpPr txBox="1"/>
          <p:nvPr/>
        </p:nvSpPr>
        <p:spPr>
          <a:xfrm>
            <a:off x="2844691" y="369853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1" name="Text Placeholder 3"/>
          <p:cNvSpPr>
            <a:spLocks noGrp="1"/>
          </p:cNvSpPr>
          <p:nvPr>
            <p:ph type="body" sz="quarter" idx="13"/>
          </p:nvPr>
        </p:nvSpPr>
        <p:spPr>
          <a:xfrm>
            <a:off x="224286" y="196566"/>
            <a:ext cx="6403803" cy="540000"/>
          </a:xfrm>
        </p:spPr>
        <p:txBody>
          <a:bodyPr/>
          <a:lstStyle/>
          <a:p>
            <a:r>
              <a:rPr lang="nl-BE" sz="1400" dirty="0"/>
              <a:t>De bereidheid om een proefhond of proefkat te adopteren, ligt hoger bij vrouwen en bij Vlamingen die een huisdier hebben, terwijl de bereidheid afneemt met de leeftijd.</a:t>
            </a:r>
          </a:p>
        </p:txBody>
      </p:sp>
      <p:sp>
        <p:nvSpPr>
          <p:cNvPr id="62"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900" b="1" dirty="0">
                <a:solidFill>
                  <a:schemeClr val="bg1"/>
                </a:solidFill>
              </a:rPr>
              <a:t>(zo lang proeven op honden en katten nog toegelaten zijn)?</a:t>
            </a:r>
          </a:p>
        </p:txBody>
      </p:sp>
      <p:sp>
        <p:nvSpPr>
          <p:cNvPr id="89" name="Rounded Rectangle 88"/>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90" name="Rounded Rectangle 89"/>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91" name="Rounded Rectangle 90"/>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92" name="Rounded Rectangle 9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93" name="Rounded Rectangle 92"/>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sp>
        <p:nvSpPr>
          <p:cNvPr id="95" name="Rounded Rectangle 94"/>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pSp>
        <p:nvGrpSpPr>
          <p:cNvPr id="97" name="Group 96"/>
          <p:cNvGrpSpPr/>
          <p:nvPr/>
        </p:nvGrpSpPr>
        <p:grpSpPr>
          <a:xfrm>
            <a:off x="1161722" y="1556905"/>
            <a:ext cx="341760" cy="276999"/>
            <a:chOff x="1099847" y="1556905"/>
            <a:chExt cx="341760" cy="276999"/>
          </a:xfrm>
        </p:grpSpPr>
        <p:sp>
          <p:nvSpPr>
            <p:cNvPr id="98" name="Rounded Rectangle 9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9" name="Rectangle 98"/>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graphicFrame>
        <p:nvGraphicFramePr>
          <p:cNvPr id="100" name="Table 99"/>
          <p:cNvGraphicFramePr>
            <a:graphicFrameLocks noGrp="1"/>
          </p:cNvGraphicFramePr>
          <p:nvPr>
            <p:extLst>
              <p:ext uri="{D42A27DB-BD31-4B8C-83A1-F6EECF244321}">
                <p14:modId xmlns:p14="http://schemas.microsoft.com/office/powerpoint/2010/main" val="3583105838"/>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01" name="Straight Connector 100"/>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3" name="Straight Connector 102"/>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4" name="Straight Connector 103"/>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5" name="Straight Connector 104"/>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6" name="Straight Connector 105"/>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7" name="Straight Connector 106"/>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aphicFrame>
        <p:nvGraphicFramePr>
          <p:cNvPr id="108" name="Table 107"/>
          <p:cNvGraphicFramePr>
            <a:graphicFrameLocks noGrp="1"/>
          </p:cNvGraphicFramePr>
          <p:nvPr>
            <p:extLst>
              <p:ext uri="{D42A27DB-BD31-4B8C-83A1-F6EECF244321}">
                <p14:modId xmlns:p14="http://schemas.microsoft.com/office/powerpoint/2010/main" val="173508664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8" name="Rectangle 47"/>
          <p:cNvSpPr/>
          <p:nvPr/>
        </p:nvSpPr>
        <p:spPr>
          <a:xfrm>
            <a:off x="1629780" y="1523408"/>
            <a:ext cx="510076" cy="338554"/>
          </a:xfrm>
          <a:prstGeom prst="rect">
            <a:avLst/>
          </a:prstGeom>
        </p:spPr>
        <p:txBody>
          <a:bodyPr wrap="none">
            <a:spAutoFit/>
          </a:bodyPr>
          <a:lstStyle/>
          <a:p>
            <a:pPr algn="ctr"/>
            <a:r>
              <a:rPr lang="nl-BE" sz="800" b="1" dirty="0">
                <a:solidFill>
                  <a:schemeClr val="bg1"/>
                </a:solidFill>
              </a:rPr>
              <a:t>Ant-</a:t>
            </a:r>
          </a:p>
          <a:p>
            <a:pPr algn="ctr"/>
            <a:r>
              <a:rPr lang="nl-BE" sz="800" b="1" dirty="0">
                <a:solidFill>
                  <a:schemeClr val="bg1"/>
                </a:solidFill>
              </a:rPr>
              <a:t>werpen</a:t>
            </a:r>
          </a:p>
        </p:txBody>
      </p:sp>
    </p:spTree>
    <p:extLst>
      <p:ext uri="{BB962C8B-B14F-4D97-AF65-F5344CB8AC3E}">
        <p14:creationId xmlns:p14="http://schemas.microsoft.com/office/powerpoint/2010/main" val="343933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Antwerpen</a:t>
            </a:r>
            <a:r>
              <a:rPr lang="en-US" sz="700" cap="none" dirty="0"/>
              <a:t> (n=300)</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sp>
        <p:nvSpPr>
          <p:cNvPr id="21" name="Freeform 149"/>
          <p:cNvSpPr>
            <a:spLocks/>
          </p:cNvSpPr>
          <p:nvPr/>
        </p:nvSpPr>
        <p:spPr bwMode="auto">
          <a:xfrm>
            <a:off x="6182611" y="1009380"/>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ANTWERPEN</a:t>
            </a:r>
          </a:p>
        </p:txBody>
      </p:sp>
      <p:graphicFrame>
        <p:nvGraphicFramePr>
          <p:cNvPr id="2" name="Chart 1"/>
          <p:cNvGraphicFramePr/>
          <p:nvPr>
            <p:extLst>
              <p:ext uri="{D42A27DB-BD31-4B8C-83A1-F6EECF244321}">
                <p14:modId xmlns:p14="http://schemas.microsoft.com/office/powerpoint/2010/main" val="1435247504"/>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p:cNvSpPr>
            <a:spLocks noGrp="1"/>
          </p:cNvSpPr>
          <p:nvPr>
            <p:ph type="body" sz="quarter" idx="13"/>
          </p:nvPr>
        </p:nvSpPr>
        <p:spPr>
          <a:xfrm>
            <a:off x="224286" y="196566"/>
            <a:ext cx="6621209" cy="540000"/>
          </a:xfrm>
        </p:spPr>
        <p:txBody>
          <a:bodyPr/>
          <a:lstStyle/>
          <a:p>
            <a:r>
              <a:rPr lang="nl-BE" sz="1400" dirty="0"/>
              <a:t>60% van de Antwerpenaren is bereid diergeneesmiddelen te testen op zijn zieke huisdier in de hoop een geneesmiddel te vinden. 50% is bereid dit toe te laten indien het huisdier in een comfortabele omgeving gehouden wordt. Slechts 4% is onvoorwaardelijk akkoord.</a:t>
            </a:r>
          </a:p>
        </p:txBody>
      </p:sp>
      <p:sp>
        <p:nvSpPr>
          <p:cNvPr id="4" name="Title 3"/>
          <p:cNvSpPr>
            <a:spLocks noGrp="1"/>
          </p:cNvSpPr>
          <p:nvPr>
            <p:ph type="title"/>
          </p:nvPr>
        </p:nvSpPr>
        <p:spPr/>
        <p:txBody>
          <a:bodyPr/>
          <a:lstStyle/>
          <a:p>
            <a:endParaRPr lang="nl-BE"/>
          </a:p>
        </p:txBody>
      </p:sp>
      <p:sp>
        <p:nvSpPr>
          <p:cNvPr id="10" name="Title 2"/>
          <p:cNvSpPr txBox="1">
            <a:spLocks/>
          </p:cNvSpPr>
          <p:nvPr/>
        </p:nvSpPr>
        <p:spPr>
          <a:xfrm>
            <a:off x="224286" y="1040208"/>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032448061"/>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9" name="Group 8"/>
          <p:cNvGrpSpPr/>
          <p:nvPr/>
        </p:nvGrpSpPr>
        <p:grpSpPr>
          <a:xfrm>
            <a:off x="5943966" y="1022225"/>
            <a:ext cx="584240" cy="253223"/>
            <a:chOff x="1524000" y="914400"/>
            <a:chExt cx="5231449" cy="2267434"/>
          </a:xfrm>
          <a:solidFill>
            <a:schemeClr val="bg1"/>
          </a:solidFill>
        </p:grpSpPr>
        <p:sp>
          <p:nvSpPr>
            <p:cNvPr id="10"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11"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12"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13"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14"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224286" y="196566"/>
            <a:ext cx="6595115" cy="540000"/>
          </a:xfrm>
        </p:spPr>
        <p:txBody>
          <a:bodyPr/>
          <a:lstStyle/>
          <a:p>
            <a:r>
              <a:rPr lang="nl-BE" sz="1400" dirty="0"/>
              <a:t>61% van de Vlamingen is bereid diergeneesmiddelen te testen op zijn zieke huisdier in de hoop een geneesmiddel te vinden. 51% is bereid dit toe te laten indien het huisdier in een comfortabele omgeving gehouden wordt. Slechts 4% is onvoorwaardelijk akkoord.</a:t>
            </a:r>
          </a:p>
        </p:txBody>
      </p:sp>
      <p:sp>
        <p:nvSpPr>
          <p:cNvPr id="17" name="Title 2"/>
          <p:cNvSpPr txBox="1">
            <a:spLocks/>
          </p:cNvSpPr>
          <p:nvPr/>
        </p:nvSpPr>
        <p:spPr>
          <a:xfrm>
            <a:off x="224286" y="1040208"/>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70717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47546" y="3185590"/>
            <a:ext cx="7740591" cy="740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80782492"/>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37" name="Chart 36"/>
          <p:cNvGraphicFramePr/>
          <p:nvPr>
            <p:extLst>
              <p:ext uri="{D42A27DB-BD31-4B8C-83A1-F6EECF244321}">
                <p14:modId xmlns:p14="http://schemas.microsoft.com/office/powerpoint/2010/main" val="2805141865"/>
              </p:ext>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3963318" y="31086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40" name="TextBox 39"/>
          <p:cNvSpPr txBox="1"/>
          <p:nvPr/>
        </p:nvSpPr>
        <p:spPr>
          <a:xfrm>
            <a:off x="6201413" y="2968010"/>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41" name="TextBox 40"/>
          <p:cNvSpPr txBox="1"/>
          <p:nvPr/>
        </p:nvSpPr>
        <p:spPr>
          <a:xfrm>
            <a:off x="6762613" y="31708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2" name="Text Placeholder 3"/>
          <p:cNvSpPr>
            <a:spLocks noGrp="1"/>
          </p:cNvSpPr>
          <p:nvPr>
            <p:ph type="body" sz="quarter" idx="13"/>
          </p:nvPr>
        </p:nvSpPr>
        <p:spPr>
          <a:xfrm>
            <a:off x="224286" y="196566"/>
            <a:ext cx="6403803" cy="540000"/>
          </a:xfrm>
        </p:spPr>
        <p:txBody>
          <a:bodyPr/>
          <a:lstStyle/>
          <a:p>
            <a:r>
              <a:rPr lang="nl-BE" sz="1400" dirty="0"/>
              <a:t>De bereidheid om diergeneesmiddelen te testen op zijn huisdier neemt toe met het opleidingsniveau, en is tevens het hoogst bij de jongere Vlamingen.</a:t>
            </a:r>
          </a:p>
        </p:txBody>
      </p:sp>
      <p:sp>
        <p:nvSpPr>
          <p:cNvPr id="63" name="Rounded Rectangle 6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8" name="Rounded Rectangle 67"/>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9" name="Rounded Rectangle 68"/>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0" name="Rounded Rectangle 69"/>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sp>
        <p:nvSpPr>
          <p:cNvPr id="73" name="Rounded Rectangle 72"/>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pSp>
        <p:nvGrpSpPr>
          <p:cNvPr id="75" name="Group 74"/>
          <p:cNvGrpSpPr/>
          <p:nvPr/>
        </p:nvGrpSpPr>
        <p:grpSpPr>
          <a:xfrm>
            <a:off x="1161722" y="1556905"/>
            <a:ext cx="341760" cy="276999"/>
            <a:chOff x="1099847" y="1556905"/>
            <a:chExt cx="341760" cy="276999"/>
          </a:xfrm>
        </p:grpSpPr>
        <p:sp>
          <p:nvSpPr>
            <p:cNvPr id="76" name="Rounded Rectangle 7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7" name="Rectangle 76"/>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8" name="Straight Connector 77"/>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4" name="Straight Connector 83"/>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aphicFrame>
        <p:nvGraphicFramePr>
          <p:cNvPr id="85" name="Table 84"/>
          <p:cNvGraphicFramePr>
            <a:graphicFrameLocks noGrp="1"/>
          </p:cNvGraphicFramePr>
          <p:nvPr>
            <p:extLst>
              <p:ext uri="{D42A27DB-BD31-4B8C-83A1-F6EECF244321}">
                <p14:modId xmlns:p14="http://schemas.microsoft.com/office/powerpoint/2010/main" val="1699691007"/>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ANTW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3" name="Rectangle 42"/>
          <p:cNvSpPr/>
          <p:nvPr/>
        </p:nvSpPr>
        <p:spPr>
          <a:xfrm>
            <a:off x="1629780" y="1523408"/>
            <a:ext cx="510076" cy="338554"/>
          </a:xfrm>
          <a:prstGeom prst="rect">
            <a:avLst/>
          </a:prstGeom>
        </p:spPr>
        <p:txBody>
          <a:bodyPr wrap="none">
            <a:spAutoFit/>
          </a:bodyPr>
          <a:lstStyle/>
          <a:p>
            <a:pPr algn="ctr"/>
            <a:r>
              <a:rPr lang="nl-BE" sz="800" b="1" dirty="0">
                <a:solidFill>
                  <a:schemeClr val="bg1"/>
                </a:solidFill>
              </a:rPr>
              <a:t>Ant-</a:t>
            </a:r>
          </a:p>
          <a:p>
            <a:pPr algn="ctr"/>
            <a:r>
              <a:rPr lang="nl-BE" sz="800" b="1" dirty="0">
                <a:solidFill>
                  <a:schemeClr val="bg1"/>
                </a:solidFill>
              </a:rPr>
              <a:t>werpen</a:t>
            </a:r>
          </a:p>
        </p:txBody>
      </p:sp>
      <p:sp>
        <p:nvSpPr>
          <p:cNvPr id="48" name="Title 2"/>
          <p:cNvSpPr txBox="1">
            <a:spLocks/>
          </p:cNvSpPr>
          <p:nvPr/>
        </p:nvSpPr>
        <p:spPr>
          <a:xfrm>
            <a:off x="224286" y="1040208"/>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25404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EXECUTIVE SUMMARY</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Antwerpen</a:t>
            </a:r>
          </a:p>
        </p:txBody>
      </p:sp>
      <p:grpSp>
        <p:nvGrpSpPr>
          <p:cNvPr id="3" name="Group 2"/>
          <p:cNvGrpSpPr/>
          <p:nvPr/>
        </p:nvGrpSpPr>
        <p:grpSpPr>
          <a:xfrm>
            <a:off x="637954" y="916783"/>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69% van de Antwerpenaren geeft aan dat er in Vlaanderen proeven op honden worden uitgevoerd, terwijl 63% denkt dat dit ook op katten gebeurt.</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Antwerpenaren vindt dat er een verbod moet komen op proeven op honden en katten.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76% van de Antwerpenaren vinden dat een proefdier ter adoptie moet afgestaan worden, terwijl 14% vindt dat het proefdier gedood moet worden. 34% van de Antwerpenaren zou bereid zijn een proefhond te adopteren, tegenover 30% die bereid zou zijn een proefkat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60% van de Antwerpenaren is bereid diergeneesmiddelen te testen op zijn zieke huisdier in de hoop een geneesmiddel te vinden. 50% is bereid dit toe te laten indien het huisdier in een comfortabele omgeving gehouden wordt. Slechts 4% is onvoorwaardelijk akkoord.</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12" name="Freeform 149"/>
          <p:cNvSpPr>
            <a:spLocks/>
          </p:cNvSpPr>
          <p:nvPr/>
        </p:nvSpPr>
        <p:spPr bwMode="auto">
          <a:xfrm>
            <a:off x="2400831" y="184307"/>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411864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36" name="TextBox 35"/>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4088986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Vlaanderen</a:t>
            </a:r>
          </a:p>
        </p:txBody>
      </p:sp>
      <p:grpSp>
        <p:nvGrpSpPr>
          <p:cNvPr id="3" name="Group 2"/>
          <p:cNvGrpSpPr/>
          <p:nvPr/>
        </p:nvGrpSpPr>
        <p:grpSpPr>
          <a:xfrm>
            <a:off x="637954" y="803897"/>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Van de Vlamingen denkt 61% dat er proeven op honden en 56% dat er proeven op katten gebeuren.</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Vlamingen vindt dat er een verbod moet komen op proeven op honden of katten.</a:t>
              </a:r>
            </a:p>
            <a:p>
              <a:r>
                <a:rPr lang="nl-BE" sz="1200" dirty="0"/>
                <a:t>Vrouwen, alsook de lagere opleidingsniveaus en eigenaars van huisdieren zijn meer voor een verbod.</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Vlamingen vindt dat proefdieren moeten geadopteerd kunnen worden. 35% is bereid een proefhond te adopteren en  31% is bereid een proefkat te adopteren.</a:t>
              </a:r>
            </a:p>
            <a:p>
              <a:r>
                <a:rPr lang="nl-BE" sz="1200" dirty="0"/>
                <a:t>Vrouwen, alsook jongere Vlamingen en diegenen die huisdieren hebben zijn meer bereid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Vlamingen is  bereid diergeneesmiddelen te laten testen op hun zieke huisdieren in de hoop een geneesmiddel te vinden.</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466988" y="180826"/>
            <a:ext cx="584240" cy="253223"/>
            <a:chOff x="1524000" y="914400"/>
            <a:chExt cx="5231449" cy="2267434"/>
          </a:xfrm>
          <a:solidFill>
            <a:schemeClr val="bg1"/>
          </a:solidFill>
        </p:grpSpPr>
        <p:sp>
          <p:nvSpPr>
            <p:cNvPr id="13"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4"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5"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6"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7"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tx2"/>
            </a:solid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858828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solidFill>
                  <a:schemeClr val="bg1"/>
                </a:solidFill>
              </a:rPr>
              <a:t>Voor meer inlichtingen:</a:t>
            </a:r>
            <a:endParaRPr lang="nl-BE" dirty="0">
              <a:solidFill>
                <a:schemeClr val="bg1"/>
              </a:solidFill>
            </a:endParaRP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486579283"/>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136147421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39%</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n=300</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2950999275"/>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228552372"/>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90547"/>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95300"/>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866142237"/>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415859209"/>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4" name="TextBox 73"/>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ANTWERPEN</a:t>
            </a:r>
          </a:p>
        </p:txBody>
      </p:sp>
      <p:sp>
        <p:nvSpPr>
          <p:cNvPr id="75" name="Freeform 149"/>
          <p:cNvSpPr>
            <a:spLocks/>
          </p:cNvSpPr>
          <p:nvPr/>
        </p:nvSpPr>
        <p:spPr bwMode="auto">
          <a:xfrm>
            <a:off x="1286065" y="518932"/>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rgbClr val="781D7E"/>
          </a:solidFill>
          <a:ln w="9525">
            <a:noFill/>
            <a:round/>
            <a:headEnd/>
            <a:tailEnd/>
          </a:ln>
        </p:spPr>
        <p:txBody>
          <a:bodyPr/>
          <a:lstStyle/>
          <a:p>
            <a:pPr>
              <a:defRPr/>
            </a:pPr>
            <a:endParaRPr lang="en-GB">
              <a:solidFill>
                <a:srgbClr val="004E69"/>
              </a:solidFill>
            </a:endParaRPr>
          </a:p>
        </p:txBody>
      </p:sp>
      <p:sp>
        <p:nvSpPr>
          <p:cNvPr id="76" name="TextBox 75"/>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527344246"/>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57818754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450268918"/>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256337211"/>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78190"/>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82943"/>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4146590443"/>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241688"/>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VLAANDEREN</a:t>
            </a:r>
          </a:p>
        </p:txBody>
      </p:sp>
      <p:grpSp>
        <p:nvGrpSpPr>
          <p:cNvPr id="70" name="Group 69"/>
          <p:cNvGrpSpPr/>
          <p:nvPr/>
        </p:nvGrpSpPr>
        <p:grpSpPr>
          <a:xfrm>
            <a:off x="1368940" y="531778"/>
            <a:ext cx="584240" cy="253223"/>
            <a:chOff x="1524000" y="914400"/>
            <a:chExt cx="5231449" cy="2267434"/>
          </a:xfrm>
          <a:solidFill>
            <a:srgbClr val="781D7E"/>
          </a:solidFill>
        </p:grpSpPr>
        <p:sp>
          <p:nvSpPr>
            <p:cNvPr id="71"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72"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73"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74"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75"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TextBox 64"/>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88482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PROEVEN OP HONDEN </a:t>
            </a:r>
            <a:r>
              <a:rPr lang="nl-BE"/>
              <a:t>EN KATTEN</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289" y="1082191"/>
            <a:ext cx="8640000" cy="180000"/>
          </a:xfrm>
        </p:spPr>
        <p:txBody>
          <a:bodyPr/>
          <a:lstStyle/>
          <a:p>
            <a:r>
              <a:rPr lang="nl-BE" sz="1000" b="1" dirty="0">
                <a:solidFill>
                  <a:schemeClr val="bg1"/>
                </a:solidFill>
              </a:rPr>
              <a:t>DENKT U DAT ER IN VLAANDEREN PROEVEN UITGEVOERD WORDEN OP …?</a:t>
            </a:r>
            <a:br>
              <a:rPr lang="nl-BE" sz="1000" b="1" dirty="0">
                <a:solidFill>
                  <a:schemeClr val="bg1"/>
                </a:solidFill>
              </a:rPr>
            </a:br>
            <a:endParaRPr lang="nl-BE" sz="1000" b="1" dirty="0">
              <a:solidFill>
                <a:schemeClr val="bg1"/>
              </a:solidFill>
            </a:endParaRP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Antwerpen</a:t>
            </a:r>
            <a:r>
              <a:rPr lang="en-US" sz="700" cap="none" dirty="0"/>
              <a:t> (n=300)</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1206122300"/>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43" name="Rounded Rectangle 42"/>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37</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63</a:t>
            </a:r>
          </a:p>
        </p:txBody>
      </p:sp>
      <p:sp>
        <p:nvSpPr>
          <p:cNvPr id="21" name="Freeform 149"/>
          <p:cNvSpPr>
            <a:spLocks/>
          </p:cNvSpPr>
          <p:nvPr/>
        </p:nvSpPr>
        <p:spPr bwMode="auto">
          <a:xfrm>
            <a:off x="6182611" y="1009380"/>
            <a:ext cx="346645" cy="263675"/>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ANTWERPEN</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31</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69</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4757392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838351" y="3647748"/>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22" name="TextBox 21"/>
          <p:cNvSpPr txBox="1"/>
          <p:nvPr/>
        </p:nvSpPr>
        <p:spPr>
          <a:xfrm>
            <a:off x="4911501" y="3132617"/>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24" name="Text Placeholder 3"/>
          <p:cNvSpPr>
            <a:spLocks noGrp="1"/>
          </p:cNvSpPr>
          <p:nvPr>
            <p:ph type="body" sz="quarter" idx="13"/>
          </p:nvPr>
        </p:nvSpPr>
        <p:spPr>
          <a:xfrm>
            <a:off x="224287" y="196566"/>
            <a:ext cx="6379078" cy="540000"/>
          </a:xfrm>
        </p:spPr>
        <p:txBody>
          <a:bodyPr/>
          <a:lstStyle/>
          <a:p>
            <a:r>
              <a:rPr lang="nl-BE" sz="1400" dirty="0"/>
              <a:t>69% van de Antwerpenaren geeft aan dat er in Vlaanderen proeven op honden worden uitgevoerd, terwijl 63%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2" name="Chart 31"/>
          <p:cNvGraphicFramePr/>
          <p:nvPr>
            <p:extLst>
              <p:ext uri="{D42A27DB-BD31-4B8C-83A1-F6EECF244321}">
                <p14:modId xmlns:p14="http://schemas.microsoft.com/office/powerpoint/2010/main" val="393832379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4" name="Rounded Rectangle 33"/>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35" name="TextBox 34"/>
          <p:cNvSpPr txBox="1"/>
          <p:nvPr/>
        </p:nvSpPr>
        <p:spPr>
          <a:xfrm>
            <a:off x="4911501" y="326854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6" name="TextBox 35"/>
          <p:cNvSpPr txBox="1"/>
          <p:nvPr/>
        </p:nvSpPr>
        <p:spPr>
          <a:xfrm>
            <a:off x="4911501" y="253125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7" name="TextBox 36"/>
          <p:cNvSpPr txBox="1"/>
          <p:nvPr/>
        </p:nvSpPr>
        <p:spPr>
          <a:xfrm>
            <a:off x="1838351" y="3721890"/>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graphicFrame>
        <p:nvGraphicFramePr>
          <p:cNvPr id="38" name="Table 37"/>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9"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
        <p:nvSpPr>
          <p:cNvPr id="42" name="Text Placeholder 3"/>
          <p:cNvSpPr>
            <a:spLocks noGrp="1"/>
          </p:cNvSpPr>
          <p:nvPr>
            <p:ph type="body" sz="quarter" idx="13"/>
          </p:nvPr>
        </p:nvSpPr>
        <p:spPr>
          <a:xfrm>
            <a:off x="224287" y="196566"/>
            <a:ext cx="6379078" cy="540000"/>
          </a:xfrm>
        </p:spPr>
        <p:txBody>
          <a:bodyPr/>
          <a:lstStyle/>
          <a:p>
            <a:r>
              <a:rPr lang="nl-BE" sz="1400" dirty="0"/>
              <a:t>61% van de Vlamingen geeft aan dat er in Vlaanderen proeven op honden worden uitgevoerd, terwijl 56% denkt dat dit ook op katten gebeurt.</a:t>
            </a:r>
          </a:p>
          <a:p>
            <a:r>
              <a:rPr lang="nl-BE" sz="1400" dirty="0"/>
              <a:t>Men is wel zekerder van proeven op honden dan van proeven op katten.</a:t>
            </a:r>
          </a:p>
        </p:txBody>
      </p:sp>
    </p:spTree>
    <p:extLst>
      <p:ext uri="{BB962C8B-B14F-4D97-AF65-F5344CB8AC3E}">
        <p14:creationId xmlns:p14="http://schemas.microsoft.com/office/powerpoint/2010/main" val="3175398447"/>
      </p:ext>
    </p:extLst>
  </p:cSld>
  <p:clrMapOvr>
    <a:masterClrMapping/>
  </p:clrMapOvr>
</p:sld>
</file>

<file path=ppt/theme/theme1.xml><?xml version="1.0" encoding="utf-8"?>
<a:theme xmlns:a="http://schemas.openxmlformats.org/drawingml/2006/main" name="Ipsos_Gaia_Proeven op dieren_Template">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48CCA-4F85-4630-9AB1-27DCFFEA2689}">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85c76272-7e4d-4f8f-89d1-3b227e52ef43"/>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Ipsos_Gaia_Proeven op dieren_Template</Template>
  <TotalTime>420</TotalTime>
  <Words>1801</Words>
  <Application>Microsoft Macintosh PowerPoint</Application>
  <PresentationFormat>On-screen Show (16:9)</PresentationFormat>
  <Paragraphs>435</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dieren_Template</vt:lpstr>
      <vt:lpstr>Resultaten 2016 - Antwerpen</vt:lpstr>
      <vt:lpstr>METHODOLOGIE</vt:lpstr>
      <vt:lpstr>PowerPoint Presentation</vt:lpstr>
      <vt:lpstr>PowerPoint Presentation</vt:lpstr>
      <vt:lpstr>PowerPoint Presentation</vt:lpstr>
      <vt:lpstr>RESULTATEN</vt:lpstr>
      <vt:lpstr>PROEVEN OP HONDEN EN KATTEN</vt:lpstr>
      <vt:lpstr>DENKT U DAT ER IN VLAANDEREN PROEVEN UITGEVOERD WORDEN OP …? </vt:lpstr>
      <vt:lpstr>PowerPoint Presentation</vt:lpstr>
      <vt:lpstr>PowerPoint Presentation</vt:lpstr>
      <vt:lpstr>VERBOD OP PROEVEN OP HONDEN EN KATTEN</vt:lpstr>
      <vt:lpstr>ER MOET EEN VERBOD KOMEN OP PROEVEN OP … ?</vt:lpstr>
      <vt:lpstr>ER MOET EEN VERBOD KOMEN OP PROEVEN OP … ?</vt:lpstr>
      <vt:lpstr>ER MOET EEN VERBOD KOMEN OP PROEVEN OP … ?</vt:lpstr>
      <vt:lpstr>WAT MET DE HOND OF KAT NA EXPERIMENT</vt:lpstr>
      <vt:lpstr>PROEVEN OP HONDEN EN KATTEN ZIJN TOEGELATEN IN VLAANDEREN. WAT KAN ER VOLGENS U HET BEST GEBEUREN MET DE KAT OF HOND NA EEN EXPERIMENT?</vt:lpstr>
      <vt:lpstr>PowerPoint Presentation</vt:lpstr>
      <vt:lpstr>PowerPoint Presentation</vt:lpstr>
      <vt:lpstr>BEREIDHEID OM PROEFDIER TE ADOPTEREN</vt:lpstr>
      <vt:lpstr>ZOU U BEREID ZIJN OM EEN PLAATSBARE PROEFHOND OF PROEFKAT TE ADOPTEREN DIE SPECIFIEKE VERZORGING VEREIST (zo lang proeven op honden en katten nog toegelaten zijn)?</vt:lpstr>
      <vt:lpstr>ZOU U BEREID ZIJN OM EEN PLAATSBARE PROEFHOND OF PROEFKAT TE ADOPTEREN DIE SPECIFIEKE VERZORGING VEREIST (zo lang proeven op honden en katten nog toegelaten zijn)?</vt:lpstr>
      <vt:lpstr>ZOU U BEREID ZIJN OM EEN PLAATSBARE PROEFHOND OF PROEFKAT TE ADOPTEREN DIE SPECIFIEKE VERZORGING VEREIST (zo lang proeven op honden en katten nog toegelaten zijn)?</vt:lpstr>
      <vt:lpstr>ONDERSZOEKS-PROJECTEN VOOR DIERGENEESMIDDELEN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2016 - Antwerpen</dc:title>
  <dc:creator>Glenn Hendrickx</dc:creator>
  <cp:lastModifiedBy>GAIA GAIA</cp:lastModifiedBy>
  <cp:revision>48</cp:revision>
  <cp:lastPrinted>2016-06-28T16:06:56Z</cp:lastPrinted>
  <dcterms:created xsi:type="dcterms:W3CDTF">2016-06-24T11:48:24Z</dcterms:created>
  <dcterms:modified xsi:type="dcterms:W3CDTF">2016-07-12T11:24:37Z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