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1" r:id="rId2"/>
    <p:sldId id="270" r:id="rId3"/>
    <p:sldId id="267" r:id="rId4"/>
    <p:sldId id="268" r:id="rId5"/>
    <p:sldId id="265" r:id="rId6"/>
    <p:sldId id="264" r:id="rId7"/>
    <p:sldId id="256" r:id="rId8"/>
    <p:sldId id="272" r:id="rId9"/>
    <p:sldId id="271" r:id="rId10"/>
    <p:sldId id="257" r:id="rId11"/>
    <p:sldId id="258" r:id="rId12"/>
    <p:sldId id="259"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360" y="-296"/>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195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3F01CC-5199-43E6-9F62-3BAA0A5BE23F}" type="datetimeFigureOut">
              <a:rPr lang="fr-BE" smtClean="0"/>
              <a:t>23/09/14</a:t>
            </a:fld>
            <a:endParaRPr lang="fr-B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6CB116-24FB-4FEB-ADCC-71168100D126}" type="slidenum">
              <a:rPr lang="fr-BE" smtClean="0"/>
              <a:t>‹#›</a:t>
            </a:fld>
            <a:endParaRPr lang="fr-BE"/>
          </a:p>
        </p:txBody>
      </p:sp>
    </p:spTree>
    <p:extLst>
      <p:ext uri="{BB962C8B-B14F-4D97-AF65-F5344CB8AC3E}">
        <p14:creationId xmlns:p14="http://schemas.microsoft.com/office/powerpoint/2010/main" val="2699383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06070-F8D1-48B6-B627-F02A656A52B1}" type="datetimeFigureOut">
              <a:rPr lang="fr-BE" smtClean="0"/>
              <a:t>23/09/14</a:t>
            </a:fld>
            <a:endParaRPr lang="fr-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1F7D1-588D-4282-8010-5F146391B3E2}" type="slidenum">
              <a:rPr lang="fr-BE" smtClean="0"/>
              <a:t>‹#›</a:t>
            </a:fld>
            <a:endParaRPr lang="fr-BE"/>
          </a:p>
        </p:txBody>
      </p:sp>
    </p:spTree>
    <p:extLst>
      <p:ext uri="{BB962C8B-B14F-4D97-AF65-F5344CB8AC3E}">
        <p14:creationId xmlns:p14="http://schemas.microsoft.com/office/powerpoint/2010/main" val="95689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Nutricia est composé des marques </a:t>
            </a:r>
            <a:r>
              <a:rPr lang="fr-FR" sz="1200" kern="1200" dirty="0" err="1" smtClean="0">
                <a:solidFill>
                  <a:schemeClr val="tx1"/>
                </a:solidFill>
                <a:effectLst/>
                <a:latin typeface="+mn-lt"/>
                <a:ea typeface="+mn-ea"/>
                <a:cs typeface="+mn-cs"/>
              </a:rPr>
              <a:t>Nutrilon</a:t>
            </a:r>
            <a:r>
              <a:rPr lang="fr-FR" sz="1200" kern="1200" dirty="0" smtClean="0">
                <a:solidFill>
                  <a:schemeClr val="tx1"/>
                </a:solidFill>
                <a:effectLst/>
                <a:latin typeface="+mn-lt"/>
                <a:ea typeface="+mn-ea"/>
                <a:cs typeface="+mn-cs"/>
              </a:rPr>
              <a:t> et </a:t>
            </a:r>
            <a:r>
              <a:rPr lang="fr-FR" sz="1200" kern="1200" dirty="0" err="1" smtClean="0">
                <a:solidFill>
                  <a:schemeClr val="tx1"/>
                </a:solidFill>
                <a:effectLst/>
                <a:latin typeface="+mn-lt"/>
                <a:ea typeface="+mn-ea"/>
                <a:cs typeface="+mn-cs"/>
              </a:rPr>
              <a:t>Olvarit</a:t>
            </a:r>
            <a:r>
              <a:rPr lang="fr-FR" sz="1200" kern="1200" dirty="0" smtClean="0">
                <a:solidFill>
                  <a:schemeClr val="tx1"/>
                </a:solidFill>
                <a:effectLst/>
                <a:latin typeface="+mn-lt"/>
                <a:ea typeface="+mn-ea"/>
                <a:cs typeface="+mn-cs"/>
              </a:rPr>
              <a:t> et possède une  expérience de plus de 100 ans dans le domaine de la nutrition infantile et des enfants. Il est devenu le leader du marché dans ce segment. L'objectif de Nutricia est de contribuer à la croissance et au développement des enfants âgés de 0 à 36 mois. Les nutritionnistes de Nutricia livrent aux parents et aux professionnels tous les conseils diététiques pratiques via le numéro gratuit 0800-16685 ou sur www.nutriciababy.be. </a:t>
            </a:r>
            <a:r>
              <a:rPr lang="fr-FR" sz="1200" kern="1200" dirty="0" err="1" smtClean="0">
                <a:solidFill>
                  <a:schemeClr val="tx1"/>
                </a:solidFill>
                <a:effectLst/>
                <a:latin typeface="+mn-lt"/>
                <a:ea typeface="+mn-ea"/>
                <a:cs typeface="+mn-cs"/>
              </a:rPr>
              <a:t>Nutrica</a:t>
            </a:r>
            <a:r>
              <a:rPr lang="fr-FR" sz="1200" kern="1200" dirty="0" smtClean="0">
                <a:solidFill>
                  <a:schemeClr val="tx1"/>
                </a:solidFill>
                <a:effectLst/>
                <a:latin typeface="+mn-lt"/>
                <a:ea typeface="+mn-ea"/>
                <a:cs typeface="+mn-cs"/>
              </a:rPr>
              <a:t> développe en permanence sa large gamme de produits adaptés aux besoins spécifiques de chaque enfant à chaque étape du développement.</a:t>
            </a:r>
            <a:endParaRPr lang="nl-BE" sz="1200" kern="1200" dirty="0" smtClean="0">
              <a:solidFill>
                <a:schemeClr val="tx1"/>
              </a:solidFill>
              <a:effectLst/>
              <a:latin typeface="+mn-lt"/>
              <a:ea typeface="+mn-ea"/>
              <a:cs typeface="+mn-cs"/>
            </a:endParaRPr>
          </a:p>
          <a:p>
            <a:endParaRPr lang="nl-BE" dirty="0"/>
          </a:p>
        </p:txBody>
      </p:sp>
      <p:sp>
        <p:nvSpPr>
          <p:cNvPr id="4" name="Slide Number Placeholder 3"/>
          <p:cNvSpPr>
            <a:spLocks noGrp="1"/>
          </p:cNvSpPr>
          <p:nvPr>
            <p:ph type="sldNum" sz="quarter" idx="10"/>
          </p:nvPr>
        </p:nvSpPr>
        <p:spPr/>
        <p:txBody>
          <a:bodyPr/>
          <a:lstStyle/>
          <a:p>
            <a:fld id="{74C1F7D1-588D-4282-8010-5F146391B3E2}" type="slidenum">
              <a:rPr lang="fr-BE" smtClean="0"/>
              <a:t>2</a:t>
            </a:fld>
            <a:endParaRPr lang="fr-BE"/>
          </a:p>
        </p:txBody>
      </p:sp>
    </p:spTree>
    <p:extLst>
      <p:ext uri="{BB962C8B-B14F-4D97-AF65-F5344CB8AC3E}">
        <p14:creationId xmlns:p14="http://schemas.microsoft.com/office/powerpoint/2010/main" val="345942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74C1F7D1-588D-4282-8010-5F146391B3E2}" type="slidenum">
              <a:rPr lang="fr-BE" smtClean="0"/>
              <a:t>9</a:t>
            </a:fld>
            <a:endParaRPr lang="fr-BE"/>
          </a:p>
        </p:txBody>
      </p:sp>
    </p:spTree>
    <p:extLst>
      <p:ext uri="{BB962C8B-B14F-4D97-AF65-F5344CB8AC3E}">
        <p14:creationId xmlns:p14="http://schemas.microsoft.com/office/powerpoint/2010/main" val="140806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4C910138-D958-4DBC-88A6-53CFB54EB1A2}" type="slidenum">
              <a:rPr lang="fr-BE" smtClean="0"/>
              <a:t>10</a:t>
            </a:fld>
            <a:endParaRPr lang="fr-BE"/>
          </a:p>
        </p:txBody>
      </p:sp>
    </p:spTree>
    <p:extLst>
      <p:ext uri="{BB962C8B-B14F-4D97-AF65-F5344CB8AC3E}">
        <p14:creationId xmlns:p14="http://schemas.microsoft.com/office/powerpoint/2010/main" val="2441859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9" name="Picture 5" descr="X:\Baby New !\Marketing\Foods\FY2013\Projects\Website improvements - materials and recos\Webpage Arthur\autres elements\banner_achtergro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53526" cy="47211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1"/>
            <a:ext cx="9144000" cy="6525344"/>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ctrTitle"/>
          </p:nvPr>
        </p:nvSpPr>
        <p:spPr>
          <a:xfrm>
            <a:off x="685800" y="1628800"/>
            <a:ext cx="7772400" cy="1470025"/>
          </a:xfrm>
        </p:spPr>
        <p:txBody>
          <a:bodyPr/>
          <a:lstStyle>
            <a:lvl1pPr>
              <a:defRPr>
                <a:solidFill>
                  <a:srgbClr val="006600"/>
                </a:solidFill>
              </a:defRPr>
            </a:lvl1pPr>
          </a:lstStyle>
          <a:p>
            <a:r>
              <a:rPr lang="en-US" smtClean="0"/>
              <a:t>Click to edit Master title style</a:t>
            </a:r>
            <a:endParaRPr lang="fr-BE" dirty="0"/>
          </a:p>
        </p:txBody>
      </p:sp>
      <p:sp>
        <p:nvSpPr>
          <p:cNvPr id="3" name="Subtitle 2"/>
          <p:cNvSpPr>
            <a:spLocks noGrp="1"/>
          </p:cNvSpPr>
          <p:nvPr>
            <p:ph type="subTitle" idx="1"/>
          </p:nvPr>
        </p:nvSpPr>
        <p:spPr>
          <a:xfrm>
            <a:off x="1371600" y="3284984"/>
            <a:ext cx="6400800" cy="1752600"/>
          </a:xfrm>
        </p:spPr>
        <p:txBody>
          <a:bodyPr/>
          <a:lstStyle>
            <a:lvl1pPr marL="0" indent="0" algn="ctr">
              <a:buNone/>
              <a:defRPr>
                <a:solidFill>
                  <a:schemeClr val="accent3">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pic>
        <p:nvPicPr>
          <p:cNvPr id="1026" name="Picture 2" descr="X:\Baby New !\Marketing\Foods\FY2013\Projects\Website improvements - materials and recos\Webpage Arthur\autres elements\Arthur_Intr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55776" y="3376378"/>
            <a:ext cx="3755265" cy="35153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X:\Baby New !\Marketing\Foods\FY2013\Projects\Website improvements - materials and recos\Webpage Arthur\autres elements\decoratie_wortel.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544" y="5639459"/>
            <a:ext cx="1772022" cy="154060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X:\Baby New !\Marketing\Foods\FY2013\Projects\Website improvements - materials and recos\Webpage Arthur\autres elements\decoratie_banaan.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8520" y="4599490"/>
            <a:ext cx="1772022" cy="15406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X:\Baby New !\Marketing\Foods\FY2013\Projects\Website improvements - materials and recos\Webpage Arthur\autres elements\decoratie_bord.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42690" y="4531074"/>
            <a:ext cx="1772022" cy="15406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X:\Baby New !\Marketing\Foods\FY2013\Projects\Website improvements - materials and recos\Webpage Arthur\autres elements\decoratie_mes.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75656" y="4869160"/>
            <a:ext cx="1772022" cy="15406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X:\Baby New !\Marketing\Foods\FY2013\Projects\Website improvements - materials and recos\Webpage Arthur\autres elements\decoratie_peer.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40352" y="4509120"/>
            <a:ext cx="1772022" cy="15406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X:\Baby New !\Marketing\Foods\FY2013\Projects\Website improvements - materials and recos\Webpage Arthur\autres elements\decoratie_vork.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989140" y="5517232"/>
            <a:ext cx="1772022" cy="154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97812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050" name="Picture 2" descr="X:\Baby New !\Marketing\Foods\FY2013\Projects\Website improvements - materials and recos\Webpage Arthur\autres elements\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userDrawn="1"/>
        </p:nvSpPr>
        <p:spPr>
          <a:xfrm>
            <a:off x="467544" y="404664"/>
            <a:ext cx="8424936" cy="864096"/>
          </a:xfrm>
          <a:prstGeom prst="round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006600"/>
              </a:solidFill>
            </a:endParaRPr>
          </a:p>
        </p:txBody>
      </p:sp>
      <p:sp>
        <p:nvSpPr>
          <p:cNvPr id="2" name="Title 1"/>
          <p:cNvSpPr>
            <a:spLocks noGrp="1"/>
          </p:cNvSpPr>
          <p:nvPr>
            <p:ph type="title"/>
          </p:nvPr>
        </p:nvSpPr>
        <p:spPr>
          <a:xfrm>
            <a:off x="457200" y="404664"/>
            <a:ext cx="8435280" cy="864096"/>
          </a:xfrm>
        </p:spPr>
        <p:txBody>
          <a:bodyPr>
            <a:normAutofit/>
          </a:bodyPr>
          <a:lstStyle>
            <a:lvl1pPr>
              <a:defRPr sz="3200">
                <a:solidFill>
                  <a:srgbClr val="006600"/>
                </a:solidFill>
              </a:defRPr>
            </a:lvl1pPr>
          </a:lstStyle>
          <a:p>
            <a:r>
              <a:rPr lang="en-US" dirty="0" smtClean="0"/>
              <a:t>Click to edit Master title style</a:t>
            </a:r>
            <a:endParaRPr lang="fr-BE" dirty="0"/>
          </a:p>
        </p:txBody>
      </p:sp>
      <p:sp>
        <p:nvSpPr>
          <p:cNvPr id="10" name="Title Placeholder 1"/>
          <p:cNvSpPr txBox="1">
            <a:spLocks/>
          </p:cNvSpPr>
          <p:nvPr userDrawn="1"/>
        </p:nvSpPr>
        <p:spPr>
          <a:xfrm>
            <a:off x="304800" y="241771"/>
            <a:ext cx="85876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BE" dirty="0"/>
          </a:p>
        </p:txBody>
      </p:sp>
      <p:sp>
        <p:nvSpPr>
          <p:cNvPr id="9" name="Rounded Rectangle 8"/>
          <p:cNvSpPr/>
          <p:nvPr userDrawn="1"/>
        </p:nvSpPr>
        <p:spPr>
          <a:xfrm>
            <a:off x="304800" y="1484784"/>
            <a:ext cx="8587680" cy="4824536"/>
          </a:xfrm>
          <a:prstGeom prst="round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Text Placeholder 14"/>
          <p:cNvSpPr>
            <a:spLocks noGrp="1"/>
          </p:cNvSpPr>
          <p:nvPr>
            <p:ph type="body" sz="quarter" idx="10"/>
          </p:nvPr>
        </p:nvSpPr>
        <p:spPr>
          <a:xfrm>
            <a:off x="468313" y="1628800"/>
            <a:ext cx="8280151" cy="4968850"/>
          </a:xfrm>
        </p:spPr>
        <p:txBody>
          <a:bodyPr>
            <a:normAutofit/>
          </a:bodyPr>
          <a:lstStyle>
            <a:lvl1pPr>
              <a:defRPr sz="2400">
                <a:solidFill>
                  <a:srgbClr val="006600"/>
                </a:solidFill>
              </a:defRPr>
            </a:lvl1pPr>
            <a:lvl2pPr>
              <a:defRPr sz="2000">
                <a:solidFill>
                  <a:srgbClr val="006600"/>
                </a:solidFill>
              </a:defRPr>
            </a:lvl2pPr>
            <a:lvl3pPr>
              <a:defRPr sz="1800">
                <a:solidFill>
                  <a:srgbClr val="006600"/>
                </a:solidFill>
              </a:defRPr>
            </a:lvl3pPr>
            <a:lvl4pPr>
              <a:defRPr sz="1600">
                <a:solidFill>
                  <a:srgbClr val="006600"/>
                </a:solidFill>
              </a:defRPr>
            </a:lvl4pPr>
            <a:lvl5pPr>
              <a:defRPr sz="1600">
                <a:solidFill>
                  <a:srgbClr val="0066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pic>
        <p:nvPicPr>
          <p:cNvPr id="8" name="Picture 2" descr="X:\Baby New !\Marketing\Foods\FY2013\Projects\Website improvements - materials and recos\Webpage Arthur\autres elements\Arthur_Intr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96914" y="5078753"/>
            <a:ext cx="1923053"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99686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050" name="Picture 2" descr="X:\Baby New !\Marketing\Foods\FY2013\Projects\Website improvements - materials and recos\Webpage Arthur\autres elements\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userDrawn="1"/>
        </p:nvSpPr>
        <p:spPr>
          <a:xfrm>
            <a:off x="467544" y="404664"/>
            <a:ext cx="8424936" cy="864096"/>
          </a:xfrm>
          <a:prstGeom prst="round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le 1"/>
          <p:cNvSpPr>
            <a:spLocks noGrp="1"/>
          </p:cNvSpPr>
          <p:nvPr>
            <p:ph type="title"/>
          </p:nvPr>
        </p:nvSpPr>
        <p:spPr>
          <a:xfrm>
            <a:off x="457200" y="404664"/>
            <a:ext cx="8435280" cy="864096"/>
          </a:xfrm>
        </p:spPr>
        <p:txBody>
          <a:bodyPr>
            <a:normAutofit/>
          </a:bodyPr>
          <a:lstStyle>
            <a:lvl1pPr>
              <a:defRPr sz="3200">
                <a:solidFill>
                  <a:schemeClr val="accent3">
                    <a:lumMod val="75000"/>
                  </a:schemeClr>
                </a:solidFill>
              </a:defRPr>
            </a:lvl1pPr>
          </a:lstStyle>
          <a:p>
            <a:r>
              <a:rPr lang="en-US" dirty="0" smtClean="0"/>
              <a:t>Click to edit Master title style</a:t>
            </a:r>
            <a:endParaRPr lang="fr-BE" dirty="0"/>
          </a:p>
        </p:txBody>
      </p:sp>
      <p:sp>
        <p:nvSpPr>
          <p:cNvPr id="10" name="Title Placeholder 1"/>
          <p:cNvSpPr txBox="1">
            <a:spLocks/>
          </p:cNvSpPr>
          <p:nvPr userDrawn="1"/>
        </p:nvSpPr>
        <p:spPr>
          <a:xfrm>
            <a:off x="304800" y="241771"/>
            <a:ext cx="85876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BE" dirty="0"/>
          </a:p>
        </p:txBody>
      </p:sp>
      <p:pic>
        <p:nvPicPr>
          <p:cNvPr id="8" name="Picture 2" descr="X:\Baby New !\Marketing\Foods\FY2013\Projects\Website improvements - materials and recos\Webpage Arthur\autres elements\Arthur_Intr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96914" y="5078753"/>
            <a:ext cx="1923053"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83228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0729" y="4647605"/>
            <a:ext cx="6876521" cy="1362075"/>
          </a:xfrm>
        </p:spPr>
        <p:txBody>
          <a:bodyPr anchor="t">
            <a:normAutofit/>
          </a:bodyPr>
          <a:lstStyle>
            <a:lvl1pPr algn="l">
              <a:defRPr sz="3200" b="0" cap="none">
                <a:solidFill>
                  <a:srgbClr val="319136"/>
                </a:solidFill>
              </a:defRPr>
            </a:lvl1pPr>
          </a:lstStyle>
          <a:p>
            <a:r>
              <a:rPr lang="nl-BE" dirty="0" smtClean="0"/>
              <a:t>Titelstijl van model bewerken Titelstijl van model bewerken Titelstijl van model bewerken</a:t>
            </a:r>
            <a:endParaRPr lang="nl-NL" dirty="0"/>
          </a:p>
        </p:txBody>
      </p:sp>
      <p:pic>
        <p:nvPicPr>
          <p:cNvPr id="3" name="Picture 2" descr="bottom_b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09680"/>
            <a:ext cx="9144000" cy="848320"/>
          </a:xfrm>
          <a:prstGeom prst="rect">
            <a:avLst/>
          </a:prstGeom>
        </p:spPr>
      </p:pic>
    </p:spTree>
    <p:extLst>
      <p:ext uri="{BB962C8B-B14F-4D97-AF65-F5344CB8AC3E}">
        <p14:creationId xmlns:p14="http://schemas.microsoft.com/office/powerpoint/2010/main" val="1516150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DB739-B5DF-4F2F-9FE9-B4239060AF98}" type="datetimeFigureOut">
              <a:rPr lang="fr-BE" smtClean="0"/>
              <a:t>23/09/14</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FE2E8-F494-476F-9574-77D65EA1303A}" type="slidenum">
              <a:rPr lang="fr-BE" smtClean="0"/>
              <a:t>‹#›</a:t>
            </a:fld>
            <a:endParaRPr lang="fr-BE"/>
          </a:p>
        </p:txBody>
      </p:sp>
    </p:spTree>
    <p:extLst>
      <p:ext uri="{BB962C8B-B14F-4D97-AF65-F5344CB8AC3E}">
        <p14:creationId xmlns:p14="http://schemas.microsoft.com/office/powerpoint/2010/main" val="3985835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s://itunes.apple.com/be/app/arthur-play/id891596570?mt=8" TargetMode="External"/><Relationship Id="rId5" Type="http://schemas.openxmlformats.org/officeDocument/2006/relationships/image" Target="../media/image30.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hyperlink" Target="https://itunes.apple.com/be/app/arthur-play/id891596570?mt=8" TargetMode="External"/><Relationship Id="rId5" Type="http://schemas.openxmlformats.org/officeDocument/2006/relationships/image" Target="../media/image30.jpeg"/><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5" Type="http://schemas.openxmlformats.org/officeDocument/2006/relationships/hyperlink" Target="https://itunes.apple.com/be/app/arthur-play/id891596570?mt=8" TargetMode="External"/><Relationship Id="rId6" Type="http://schemas.openxmlformats.org/officeDocument/2006/relationships/image" Target="../media/image30.jpeg"/><Relationship Id="rId7" Type="http://schemas.openxmlformats.org/officeDocument/2006/relationships/image" Target="../media/image38.png"/><Relationship Id="rId8" Type="http://schemas.openxmlformats.org/officeDocument/2006/relationships/image" Target="../media/image39.jpeg"/><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hyperlink" Target="https://www.youtube.com/watch?v=j9EJVVNHqxc&amp;index=3&amp;list=PLptCJ_G0gELh8fCn4ZIV10vPCWn-FJGa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 y="0"/>
            <a:ext cx="116972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003" y="-315416"/>
            <a:ext cx="12313368" cy="7488832"/>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01" y="5240971"/>
            <a:ext cx="5068986" cy="85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55987" y="5084542"/>
            <a:ext cx="1195710" cy="1200329"/>
          </a:xfrm>
          <a:prstGeom prst="rect">
            <a:avLst/>
          </a:prstGeom>
          <a:noFill/>
        </p:spPr>
        <p:txBody>
          <a:bodyPr wrap="square" rtlCol="0">
            <a:spAutoFit/>
          </a:bodyPr>
          <a:lstStyle/>
          <a:p>
            <a:r>
              <a:rPr lang="nl-BE" sz="7200" b="1" dirty="0">
                <a:solidFill>
                  <a:schemeClr val="accent1">
                    <a:lumMod val="50000"/>
                  </a:schemeClr>
                </a:solidFill>
              </a:rPr>
              <a:t>&amp;</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9681" y="4437112"/>
            <a:ext cx="2887784" cy="1990718"/>
          </a:xfrm>
          <a:prstGeom prst="rect">
            <a:avLst/>
          </a:prstGeom>
        </p:spPr>
      </p:pic>
    </p:spTree>
    <p:extLst>
      <p:ext uri="{BB962C8B-B14F-4D97-AF65-F5344CB8AC3E}">
        <p14:creationId xmlns:p14="http://schemas.microsoft.com/office/powerpoint/2010/main" val="22983515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444208" y="4510861"/>
            <a:ext cx="2520113" cy="923330"/>
          </a:xfrm>
          <a:prstGeom prst="rect">
            <a:avLst/>
          </a:prstGeom>
          <a:noFill/>
        </p:spPr>
        <p:txBody>
          <a:bodyPr wrap="square" rtlCol="0">
            <a:spAutoFit/>
          </a:bodyPr>
          <a:lstStyle/>
          <a:p>
            <a:pPr marL="285750" indent="-285750">
              <a:buFont typeface="Wingdings" panose="05000000000000000000" pitchFamily="2" charset="2"/>
              <a:buChar char="ü"/>
            </a:pPr>
            <a:r>
              <a:rPr lang="nl-BE" b="1" dirty="0" smtClean="0">
                <a:solidFill>
                  <a:srgbClr val="008000"/>
                </a:solidFill>
              </a:rPr>
              <a:t>E-coupons </a:t>
            </a:r>
          </a:p>
          <a:p>
            <a:pPr marL="285750" indent="-285750">
              <a:buFont typeface="Wingdings" panose="05000000000000000000" pitchFamily="2" charset="2"/>
              <a:buChar char="ü"/>
            </a:pPr>
            <a:endParaRPr lang="nl-BE" dirty="0">
              <a:solidFill>
                <a:srgbClr val="008000"/>
              </a:solidFill>
            </a:endParaRPr>
          </a:p>
          <a:p>
            <a:pPr marL="285750" indent="-285750">
              <a:buFontTx/>
              <a:buChar char="-"/>
            </a:pPr>
            <a:endParaRPr lang="nl-BE" dirty="0" smtClean="0">
              <a:solidFill>
                <a:srgbClr val="008000"/>
              </a:solidFill>
            </a:endParaRPr>
          </a:p>
        </p:txBody>
      </p:sp>
      <p:pic>
        <p:nvPicPr>
          <p:cNvPr id="5122" name="Picture 2" descr="X:\Baby New !\Marketing\Milk\FY14\Activation campaign\sticker APP Olvarit\ipad+iphone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26" y="1347195"/>
            <a:ext cx="6148892" cy="44580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6024" y="200834"/>
            <a:ext cx="8748464" cy="646331"/>
          </a:xfrm>
          <a:prstGeom prst="rect">
            <a:avLst/>
          </a:prstGeom>
          <a:noFill/>
        </p:spPr>
        <p:txBody>
          <a:bodyPr wrap="square" rtlCol="0">
            <a:spAutoFit/>
          </a:bodyPr>
          <a:lstStyle/>
          <a:p>
            <a:r>
              <a:rPr lang="nl-BE" sz="3200" b="1" dirty="0" smtClean="0">
                <a:solidFill>
                  <a:srgbClr val="002A7E"/>
                </a:solidFill>
                <a:latin typeface="Narkisim" panose="020E0502050101010101" pitchFamily="34" charset="-79"/>
                <a:cs typeface="Narkisim" panose="020E0502050101010101" pitchFamily="34" charset="-79"/>
              </a:rPr>
              <a:t>            </a:t>
            </a:r>
            <a:r>
              <a:rPr lang="nl-BE" sz="3600" b="1" dirty="0" smtClean="0">
                <a:solidFill>
                  <a:srgbClr val="002A7E"/>
                </a:solidFill>
                <a:latin typeface="MV Boli" panose="02000500030200090000" pitchFamily="2" charset="0"/>
                <a:cs typeface="MV Boli" panose="02000500030200090000" pitchFamily="2" charset="0"/>
              </a:rPr>
              <a:t>“</a:t>
            </a:r>
            <a:r>
              <a:rPr lang="nl-BE" sz="3600" b="1" dirty="0" smtClean="0">
                <a:solidFill>
                  <a:srgbClr val="009900"/>
                </a:solidFill>
                <a:latin typeface="MV Boli" panose="02000500030200090000" pitchFamily="2" charset="0"/>
                <a:cs typeface="MV Boli" panose="02000500030200090000" pitchFamily="2" charset="0"/>
              </a:rPr>
              <a:t>Arthur Play</a:t>
            </a:r>
            <a:r>
              <a:rPr lang="nl-BE" sz="3600" b="1" dirty="0" smtClean="0">
                <a:solidFill>
                  <a:srgbClr val="002A7E"/>
                </a:solidFill>
                <a:latin typeface="MV Boli" panose="02000500030200090000" pitchFamily="2" charset="0"/>
                <a:cs typeface="MV Boli" panose="02000500030200090000" pitchFamily="2" charset="0"/>
              </a:rPr>
              <a:t>” APP est live ! </a:t>
            </a:r>
            <a:endParaRPr lang="fr-BE" sz="3600" b="1" dirty="0">
              <a:solidFill>
                <a:srgbClr val="002A7E"/>
              </a:solidFill>
              <a:latin typeface="MV Boli" panose="02000500030200090000" pitchFamily="2" charset="0"/>
              <a:cs typeface="MV Boli" panose="02000500030200090000" pitchFamily="2" charset="0"/>
            </a:endParaRPr>
          </a:p>
        </p:txBody>
      </p:sp>
      <p:sp>
        <p:nvSpPr>
          <p:cNvPr id="2" name="Rectangle 1"/>
          <p:cNvSpPr/>
          <p:nvPr/>
        </p:nvSpPr>
        <p:spPr>
          <a:xfrm>
            <a:off x="6384167" y="1702549"/>
            <a:ext cx="2710999" cy="369332"/>
          </a:xfrm>
          <a:prstGeom prst="rect">
            <a:avLst/>
          </a:prstGeom>
        </p:spPr>
        <p:txBody>
          <a:bodyPr wrap="none">
            <a:spAutoFit/>
          </a:bodyPr>
          <a:lstStyle/>
          <a:p>
            <a:pPr marL="285750" indent="-285750">
              <a:buFont typeface="Wingdings" panose="05000000000000000000" pitchFamily="2" charset="2"/>
              <a:buChar char="ü"/>
            </a:pPr>
            <a:r>
              <a:rPr lang="nl-BE" dirty="0" smtClean="0">
                <a:solidFill>
                  <a:srgbClr val="008000"/>
                </a:solidFill>
              </a:rPr>
              <a:t>Téléchargement</a:t>
            </a:r>
            <a:r>
              <a:rPr lang="nl-BE" b="1" dirty="0" smtClean="0">
                <a:solidFill>
                  <a:srgbClr val="008000"/>
                </a:solidFill>
              </a:rPr>
              <a:t> gratuit</a:t>
            </a:r>
            <a:endParaRPr lang="nl-BE" dirty="0">
              <a:solidFill>
                <a:srgbClr val="008000"/>
              </a:solidFill>
            </a:endParaRPr>
          </a:p>
        </p:txBody>
      </p:sp>
      <p:sp>
        <p:nvSpPr>
          <p:cNvPr id="3" name="Rectangle 2"/>
          <p:cNvSpPr/>
          <p:nvPr/>
        </p:nvSpPr>
        <p:spPr>
          <a:xfrm>
            <a:off x="6372200" y="2206605"/>
            <a:ext cx="1826141" cy="369332"/>
          </a:xfrm>
          <a:prstGeom prst="rect">
            <a:avLst/>
          </a:prstGeom>
        </p:spPr>
        <p:txBody>
          <a:bodyPr wrap="none">
            <a:spAutoFit/>
          </a:bodyPr>
          <a:lstStyle/>
          <a:p>
            <a:pPr marL="285750" indent="-285750">
              <a:buFont typeface="Wingdings" panose="05000000000000000000" pitchFamily="2" charset="2"/>
              <a:buChar char="ü"/>
            </a:pPr>
            <a:r>
              <a:rPr lang="nl-BE" dirty="0" smtClean="0">
                <a:solidFill>
                  <a:srgbClr val="008000"/>
                </a:solidFill>
              </a:rPr>
              <a:t>Jeux </a:t>
            </a:r>
            <a:r>
              <a:rPr lang="nl-BE" b="1" dirty="0" smtClean="0">
                <a:solidFill>
                  <a:srgbClr val="008000"/>
                </a:solidFill>
              </a:rPr>
              <a:t>éducatifs</a:t>
            </a:r>
            <a:r>
              <a:rPr lang="nl-BE" dirty="0" smtClean="0">
                <a:solidFill>
                  <a:srgbClr val="008000"/>
                </a:solidFill>
              </a:rPr>
              <a:t> </a:t>
            </a:r>
            <a:endParaRPr lang="fr-BE" dirty="0"/>
          </a:p>
        </p:txBody>
      </p:sp>
      <p:sp>
        <p:nvSpPr>
          <p:cNvPr id="4" name="Rectangle 3"/>
          <p:cNvSpPr/>
          <p:nvPr/>
        </p:nvSpPr>
        <p:spPr>
          <a:xfrm>
            <a:off x="6393004" y="2782669"/>
            <a:ext cx="2172390" cy="369332"/>
          </a:xfrm>
          <a:prstGeom prst="rect">
            <a:avLst/>
          </a:prstGeom>
        </p:spPr>
        <p:txBody>
          <a:bodyPr wrap="none">
            <a:spAutoFit/>
          </a:bodyPr>
          <a:lstStyle/>
          <a:p>
            <a:pPr marL="285750" indent="-285750">
              <a:buFont typeface="Wingdings" panose="05000000000000000000" pitchFamily="2" charset="2"/>
              <a:buChar char="ü"/>
            </a:pPr>
            <a:r>
              <a:rPr lang="nl-BE" dirty="0" smtClean="0">
                <a:solidFill>
                  <a:srgbClr val="008000"/>
                </a:solidFill>
              </a:rPr>
              <a:t>Interface </a:t>
            </a:r>
            <a:r>
              <a:rPr lang="nl-BE" b="1" dirty="0" smtClean="0">
                <a:solidFill>
                  <a:srgbClr val="008000"/>
                </a:solidFill>
              </a:rPr>
              <a:t>intuitive </a:t>
            </a:r>
            <a:endParaRPr lang="fr-BE" b="1" dirty="0"/>
          </a:p>
        </p:txBody>
      </p:sp>
      <p:sp>
        <p:nvSpPr>
          <p:cNvPr id="5" name="Rectangle 4"/>
          <p:cNvSpPr/>
          <p:nvPr/>
        </p:nvSpPr>
        <p:spPr>
          <a:xfrm>
            <a:off x="6453529" y="3358733"/>
            <a:ext cx="1531188" cy="369332"/>
          </a:xfrm>
          <a:prstGeom prst="rect">
            <a:avLst/>
          </a:prstGeom>
        </p:spPr>
        <p:txBody>
          <a:bodyPr wrap="none">
            <a:spAutoFit/>
          </a:bodyPr>
          <a:lstStyle/>
          <a:p>
            <a:pPr marL="285750" indent="-285750">
              <a:buFont typeface="Wingdings" panose="05000000000000000000" pitchFamily="2" charset="2"/>
              <a:buChar char="ü"/>
            </a:pPr>
            <a:r>
              <a:rPr lang="nl-BE" b="1" dirty="0" smtClean="0">
                <a:solidFill>
                  <a:srgbClr val="008000"/>
                </a:solidFill>
              </a:rPr>
              <a:t>Sons </a:t>
            </a:r>
            <a:r>
              <a:rPr lang="nl-BE" dirty="0" smtClean="0">
                <a:solidFill>
                  <a:srgbClr val="008000"/>
                </a:solidFill>
              </a:rPr>
              <a:t>funny</a:t>
            </a:r>
            <a:r>
              <a:rPr lang="nl-BE" b="1" dirty="0" smtClean="0">
                <a:solidFill>
                  <a:srgbClr val="008000"/>
                </a:solidFill>
              </a:rPr>
              <a:t> </a:t>
            </a:r>
            <a:endParaRPr lang="nl-BE" b="1" dirty="0">
              <a:solidFill>
                <a:srgbClr val="008000"/>
              </a:solidFill>
            </a:endParaRPr>
          </a:p>
        </p:txBody>
      </p:sp>
      <p:pic>
        <p:nvPicPr>
          <p:cNvPr id="15367" name="Picture 7" descr="Arthur Pla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443" y="115234"/>
            <a:ext cx="1188214" cy="1188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444208" y="3933056"/>
            <a:ext cx="2520113" cy="646331"/>
          </a:xfrm>
          <a:prstGeom prst="rect">
            <a:avLst/>
          </a:prstGeom>
          <a:noFill/>
        </p:spPr>
        <p:txBody>
          <a:bodyPr wrap="square" rtlCol="0">
            <a:spAutoFit/>
          </a:bodyPr>
          <a:lstStyle/>
          <a:p>
            <a:pPr marL="285750" indent="-285750">
              <a:buFont typeface="Wingdings" panose="05000000000000000000" pitchFamily="2" charset="2"/>
              <a:buChar char="ü"/>
            </a:pPr>
            <a:r>
              <a:rPr lang="nl-BE" b="1" dirty="0" smtClean="0">
                <a:solidFill>
                  <a:srgbClr val="008000"/>
                </a:solidFill>
              </a:rPr>
              <a:t>Niveaux </a:t>
            </a:r>
            <a:r>
              <a:rPr lang="nl-BE" dirty="0" smtClean="0">
                <a:solidFill>
                  <a:srgbClr val="008000"/>
                </a:solidFill>
              </a:rPr>
              <a:t>adaptés à l’âge</a:t>
            </a:r>
            <a:endParaRPr lang="nl-BE" dirty="0">
              <a:solidFill>
                <a:srgbClr val="008000"/>
              </a:solidFill>
            </a:endParaRPr>
          </a:p>
        </p:txBody>
      </p:sp>
    </p:spTree>
    <p:extLst>
      <p:ext uri="{BB962C8B-B14F-4D97-AF65-F5344CB8AC3E}">
        <p14:creationId xmlns:p14="http://schemas.microsoft.com/office/powerpoint/2010/main" val="38529937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3" grpId="0"/>
      <p:bldP spid="4" grpId="0"/>
      <p:bldP spid="5"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Phone Screenshot 1"/>
          <p:cNvPicPr>
            <a:picLocks noChangeAspect="1" noChangeArrowheads="1"/>
          </p:cNvPicPr>
          <p:nvPr/>
        </p:nvPicPr>
        <p:blipFill rotWithShape="1">
          <a:blip r:embed="rId2">
            <a:extLst>
              <a:ext uri="{28A0092B-C50C-407E-A947-70E740481C1C}">
                <a14:useLocalDpi xmlns:a14="http://schemas.microsoft.com/office/drawing/2010/main" val="0"/>
              </a:ext>
            </a:extLst>
          </a:blip>
          <a:srcRect l="2961"/>
          <a:stretch/>
        </p:blipFill>
        <p:spPr bwMode="auto">
          <a:xfrm>
            <a:off x="395536" y="1484784"/>
            <a:ext cx="3672408" cy="213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4" descr="iPhone Screensho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31" y="1484784"/>
            <a:ext cx="3910659" cy="2203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16024" y="200834"/>
            <a:ext cx="8748464" cy="646331"/>
          </a:xfrm>
          <a:prstGeom prst="rect">
            <a:avLst/>
          </a:prstGeom>
          <a:noFill/>
        </p:spPr>
        <p:txBody>
          <a:bodyPr wrap="square" rtlCol="0">
            <a:spAutoFit/>
          </a:bodyPr>
          <a:lstStyle/>
          <a:p>
            <a:pPr algn="ctr"/>
            <a:r>
              <a:rPr lang="nl-BE" sz="3600" b="1" dirty="0">
                <a:solidFill>
                  <a:srgbClr val="002A7E"/>
                </a:solidFill>
                <a:latin typeface="MV Boli" panose="02000500030200090000" pitchFamily="2" charset="0"/>
                <a:cs typeface="MV Boli" panose="02000500030200090000" pitchFamily="2" charset="0"/>
              </a:rPr>
              <a:t>4</a:t>
            </a:r>
            <a:r>
              <a:rPr lang="nl-BE" sz="3600" b="1" dirty="0" smtClean="0">
                <a:solidFill>
                  <a:srgbClr val="002A7E"/>
                </a:solidFill>
                <a:latin typeface="MV Boli" panose="02000500030200090000" pitchFamily="2" charset="0"/>
                <a:cs typeface="MV Boli" panose="02000500030200090000" pitchFamily="2" charset="0"/>
              </a:rPr>
              <a:t> jeux disponibles</a:t>
            </a:r>
            <a:endParaRPr lang="fr-BE" sz="3600" b="1" dirty="0">
              <a:solidFill>
                <a:srgbClr val="002A7E"/>
              </a:solidFill>
              <a:latin typeface="MV Boli" panose="02000500030200090000" pitchFamily="2" charset="0"/>
              <a:cs typeface="MV Boli" panose="02000500030200090000" pitchFamily="2" charset="0"/>
            </a:endParaRPr>
          </a:p>
        </p:txBody>
      </p:sp>
      <p:sp>
        <p:nvSpPr>
          <p:cNvPr id="10" name="TextBox 9"/>
          <p:cNvSpPr txBox="1"/>
          <p:nvPr/>
        </p:nvSpPr>
        <p:spPr>
          <a:xfrm>
            <a:off x="323528" y="980728"/>
            <a:ext cx="3816425" cy="461665"/>
          </a:xfrm>
          <a:prstGeom prst="rect">
            <a:avLst/>
          </a:prstGeom>
          <a:noFill/>
        </p:spPr>
        <p:txBody>
          <a:bodyPr wrap="square" rtlCol="0">
            <a:spAutoFit/>
          </a:bodyPr>
          <a:lstStyle/>
          <a:p>
            <a:pPr algn="ctr"/>
            <a:r>
              <a:rPr lang="nl-BE" sz="2400" b="1" dirty="0" smtClean="0">
                <a:solidFill>
                  <a:srgbClr val="009900"/>
                </a:solidFill>
                <a:latin typeface="MV Boli" panose="02000500030200090000" pitchFamily="2" charset="0"/>
                <a:cs typeface="MV Boli" panose="02000500030200090000" pitchFamily="2" charset="0"/>
              </a:rPr>
              <a:t>Memo </a:t>
            </a:r>
            <a:endParaRPr lang="fr-BE" sz="2400" b="1" dirty="0">
              <a:solidFill>
                <a:srgbClr val="009900"/>
              </a:solidFill>
              <a:latin typeface="MV Boli" panose="02000500030200090000" pitchFamily="2" charset="0"/>
              <a:cs typeface="MV Boli" panose="02000500030200090000" pitchFamily="2" charset="0"/>
            </a:endParaRPr>
          </a:p>
        </p:txBody>
      </p:sp>
      <p:sp>
        <p:nvSpPr>
          <p:cNvPr id="11" name="TextBox 10"/>
          <p:cNvSpPr txBox="1"/>
          <p:nvPr/>
        </p:nvSpPr>
        <p:spPr>
          <a:xfrm>
            <a:off x="4860032" y="1023119"/>
            <a:ext cx="3816425" cy="461665"/>
          </a:xfrm>
          <a:prstGeom prst="rect">
            <a:avLst/>
          </a:prstGeom>
          <a:noFill/>
        </p:spPr>
        <p:txBody>
          <a:bodyPr wrap="square" rtlCol="0">
            <a:spAutoFit/>
          </a:bodyPr>
          <a:lstStyle/>
          <a:p>
            <a:pPr algn="ctr"/>
            <a:r>
              <a:rPr lang="nl-BE" sz="2400" b="1" dirty="0" smtClean="0">
                <a:solidFill>
                  <a:srgbClr val="009900"/>
                </a:solidFill>
                <a:latin typeface="MV Boli" panose="02000500030200090000" pitchFamily="2" charset="0"/>
                <a:cs typeface="MV Boli" panose="02000500030200090000" pitchFamily="2" charset="0"/>
              </a:rPr>
              <a:t>Puzzle</a:t>
            </a:r>
            <a:endParaRPr lang="fr-BE" sz="2400" b="1" dirty="0">
              <a:solidFill>
                <a:srgbClr val="009900"/>
              </a:solidFill>
              <a:latin typeface="MV Boli" panose="02000500030200090000" pitchFamily="2" charset="0"/>
              <a:cs typeface="MV Boli" panose="02000500030200090000" pitchFamily="2" charset="0"/>
            </a:endParaRPr>
          </a:p>
        </p:txBody>
      </p:sp>
      <p:pic>
        <p:nvPicPr>
          <p:cNvPr id="12" name="Picture 7" descr="Arthur Pla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4624"/>
            <a:ext cx="1188214" cy="1188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23528" y="3861048"/>
            <a:ext cx="3816425" cy="461665"/>
          </a:xfrm>
          <a:prstGeom prst="rect">
            <a:avLst/>
          </a:prstGeom>
          <a:noFill/>
        </p:spPr>
        <p:txBody>
          <a:bodyPr wrap="square" rtlCol="0">
            <a:spAutoFit/>
          </a:bodyPr>
          <a:lstStyle/>
          <a:p>
            <a:pPr algn="ctr"/>
            <a:r>
              <a:rPr lang="nl-BE" sz="2400" b="1" dirty="0" smtClean="0">
                <a:solidFill>
                  <a:srgbClr val="009900"/>
                </a:solidFill>
                <a:latin typeface="MV Boli" panose="02000500030200090000" pitchFamily="2" charset="0"/>
                <a:cs typeface="MV Boli" panose="02000500030200090000" pitchFamily="2" charset="0"/>
              </a:rPr>
              <a:t>Jeu de dessin</a:t>
            </a:r>
            <a:endParaRPr lang="fr-BE" sz="2400" b="1" dirty="0">
              <a:solidFill>
                <a:srgbClr val="009900"/>
              </a:solidFill>
              <a:latin typeface="MV Boli" panose="02000500030200090000" pitchFamily="2" charset="0"/>
              <a:cs typeface="MV Boli" panose="02000500030200090000" pitchFamily="2" charset="0"/>
            </a:endParaRPr>
          </a:p>
        </p:txBody>
      </p:sp>
      <p:sp>
        <p:nvSpPr>
          <p:cNvPr id="14" name="TextBox 13"/>
          <p:cNvSpPr txBox="1"/>
          <p:nvPr/>
        </p:nvSpPr>
        <p:spPr>
          <a:xfrm>
            <a:off x="4954602" y="3870939"/>
            <a:ext cx="3816425" cy="461665"/>
          </a:xfrm>
          <a:prstGeom prst="rect">
            <a:avLst/>
          </a:prstGeom>
          <a:noFill/>
        </p:spPr>
        <p:txBody>
          <a:bodyPr wrap="square" rtlCol="0">
            <a:spAutoFit/>
          </a:bodyPr>
          <a:lstStyle/>
          <a:p>
            <a:pPr algn="ctr"/>
            <a:r>
              <a:rPr lang="nl-BE" sz="2400" b="1" dirty="0" smtClean="0">
                <a:solidFill>
                  <a:srgbClr val="009900"/>
                </a:solidFill>
                <a:latin typeface="MV Boli" panose="02000500030200090000" pitchFamily="2" charset="0"/>
                <a:cs typeface="MV Boli" panose="02000500030200090000" pitchFamily="2" charset="0"/>
              </a:rPr>
              <a:t>Son des animaux</a:t>
            </a:r>
            <a:endParaRPr lang="fr-BE" sz="2400" b="1" dirty="0">
              <a:solidFill>
                <a:srgbClr val="009900"/>
              </a:solidFill>
              <a:latin typeface="MV Boli" panose="02000500030200090000" pitchFamily="2" charset="0"/>
              <a:cs typeface="MV Boli" panose="02000500030200090000" pitchFamily="2" charset="0"/>
            </a:endParaRPr>
          </a:p>
        </p:txBody>
      </p:sp>
      <p:pic>
        <p:nvPicPr>
          <p:cNvPr id="1026" name="Picture 2" descr="C:\TEMP\notes9A0285\photo 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795" y="4332604"/>
            <a:ext cx="3721158" cy="24807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TEMP\notes9A0285\photo 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2414" y="4322713"/>
            <a:ext cx="3802931" cy="25352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32797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https://alexrichardsondesign.files.wordpress.com/2013/03/3-iphones.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67066"/>
          <a:stretch/>
        </p:blipFill>
        <p:spPr bwMode="auto">
          <a:xfrm>
            <a:off x="6896" y="16519"/>
            <a:ext cx="3629000" cy="67739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www.edfilmfest.org.uk/uploads/iPhone_AppStore_Logo_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894" y="2996952"/>
            <a:ext cx="2939476"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bookaroom.se/wp-content/uploads/2012/07/GooglePlay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355" y="3046210"/>
            <a:ext cx="2360133" cy="86108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148064" y="200834"/>
            <a:ext cx="3995936" cy="2554545"/>
          </a:xfrm>
          <a:prstGeom prst="rect">
            <a:avLst/>
          </a:prstGeom>
          <a:noFill/>
        </p:spPr>
        <p:txBody>
          <a:bodyPr wrap="square" rtlCol="0">
            <a:spAutoFit/>
          </a:bodyPr>
          <a:lstStyle/>
          <a:p>
            <a:pPr algn="ctr"/>
            <a:r>
              <a:rPr lang="nl-BE" sz="3200" b="1" dirty="0" smtClean="0">
                <a:solidFill>
                  <a:srgbClr val="002A7E"/>
                </a:solidFill>
                <a:latin typeface="MV Boli" panose="02000500030200090000" pitchFamily="2" charset="0"/>
                <a:cs typeface="MV Boli" panose="02000500030200090000" pitchFamily="2" charset="0"/>
              </a:rPr>
              <a:t>Disponible sur </a:t>
            </a:r>
          </a:p>
          <a:p>
            <a:pPr algn="ctr"/>
            <a:r>
              <a:rPr lang="nl-BE" sz="3200" b="1" dirty="0" smtClean="0">
                <a:solidFill>
                  <a:srgbClr val="002A7E"/>
                </a:solidFill>
                <a:latin typeface="MV Boli" panose="02000500030200090000" pitchFamily="2" charset="0"/>
                <a:cs typeface="MV Boli" panose="02000500030200090000" pitchFamily="2" charset="0"/>
              </a:rPr>
              <a:t>IOS </a:t>
            </a:r>
            <a:r>
              <a:rPr lang="nl-BE" sz="3200" b="1" dirty="0">
                <a:solidFill>
                  <a:srgbClr val="002A7E"/>
                </a:solidFill>
                <a:latin typeface="MV Boli" panose="02000500030200090000" pitchFamily="2" charset="0"/>
                <a:cs typeface="MV Boli" panose="02000500030200090000" pitchFamily="2" charset="0"/>
              </a:rPr>
              <a:t>&amp; </a:t>
            </a:r>
            <a:r>
              <a:rPr lang="nl-BE" sz="3200" b="1" dirty="0" err="1" smtClean="0">
                <a:solidFill>
                  <a:srgbClr val="002A7E"/>
                </a:solidFill>
                <a:latin typeface="MV Boli" panose="02000500030200090000" pitchFamily="2" charset="0"/>
                <a:cs typeface="MV Boli" panose="02000500030200090000" pitchFamily="2" charset="0"/>
              </a:rPr>
              <a:t>Android</a:t>
            </a:r>
            <a:endParaRPr lang="nl-BE" sz="3200" b="1" dirty="0" smtClean="0">
              <a:solidFill>
                <a:srgbClr val="002A7E"/>
              </a:solidFill>
              <a:latin typeface="MV Boli" panose="02000500030200090000" pitchFamily="2" charset="0"/>
              <a:cs typeface="MV Boli" panose="02000500030200090000" pitchFamily="2" charset="0"/>
            </a:endParaRPr>
          </a:p>
          <a:p>
            <a:pPr algn="ctr"/>
            <a:endParaRPr lang="nl-BE" sz="3200" b="1" dirty="0" smtClean="0">
              <a:solidFill>
                <a:srgbClr val="002A7E"/>
              </a:solidFill>
              <a:latin typeface="MV Boli" panose="02000500030200090000" pitchFamily="2" charset="0"/>
              <a:cs typeface="MV Boli" panose="02000500030200090000" pitchFamily="2" charset="0"/>
            </a:endParaRPr>
          </a:p>
          <a:p>
            <a:pPr algn="ctr"/>
            <a:r>
              <a:rPr lang="nl-BE" sz="3200" b="1" dirty="0" smtClean="0">
                <a:solidFill>
                  <a:srgbClr val="002A7E"/>
                </a:solidFill>
                <a:latin typeface="MV Boli" panose="02000500030200090000" pitchFamily="2" charset="0"/>
                <a:cs typeface="MV Boli" panose="02000500030200090000" pitchFamily="2" charset="0"/>
              </a:rPr>
              <a:t>Pour tablettes &amp; Smartphones</a:t>
            </a:r>
            <a:endParaRPr lang="nl-BE" sz="2400" dirty="0">
              <a:solidFill>
                <a:srgbClr val="008000"/>
              </a:solidFill>
            </a:endParaRPr>
          </a:p>
        </p:txBody>
      </p:sp>
      <p:pic>
        <p:nvPicPr>
          <p:cNvPr id="29" name="Picture 7" descr="Arthur Pla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9850" y="253058"/>
            <a:ext cx="1188214" cy="1188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267" name="Picture 3" descr="C:\TEMP\notes9A0285\fot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980728"/>
            <a:ext cx="2736304" cy="4536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descr="http://a4.mzstatic.com/us/r30/Purple4/v4/08/83/21/088321fe-8191-9bb1-2b5f-083275d6b59c/mzl.tsxcsqsq.75x75-6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4239" y="1926617"/>
            <a:ext cx="1039436" cy="10394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323566" y="1478106"/>
            <a:ext cx="792088" cy="369332"/>
          </a:xfrm>
          <a:prstGeom prst="rect">
            <a:avLst/>
          </a:prstGeom>
          <a:noFill/>
        </p:spPr>
        <p:txBody>
          <a:bodyPr wrap="square" rtlCol="0">
            <a:spAutoFit/>
          </a:bodyPr>
          <a:lstStyle/>
          <a:p>
            <a:r>
              <a:rPr lang="nl-BE" b="1" dirty="0">
                <a:solidFill>
                  <a:schemeClr val="accent1">
                    <a:lumMod val="50000"/>
                  </a:schemeClr>
                </a:solidFill>
              </a:rPr>
              <a:t>&amp;</a:t>
            </a:r>
          </a:p>
        </p:txBody>
      </p:sp>
    </p:spTree>
    <p:extLst>
      <p:ext uri="{BB962C8B-B14F-4D97-AF65-F5344CB8AC3E}">
        <p14:creationId xmlns:p14="http://schemas.microsoft.com/office/powerpoint/2010/main" val="3371103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747" y="72931"/>
            <a:ext cx="6876521" cy="1362075"/>
          </a:xfrm>
        </p:spPr>
        <p:txBody>
          <a:bodyPr/>
          <a:lstStyle/>
          <a:p>
            <a:r>
              <a:rPr lang="nl-BE" dirty="0" smtClean="0"/>
              <a:t>À propos de Nutricia</a:t>
            </a:r>
            <a:endParaRPr lang="nl-BE" dirty="0"/>
          </a:p>
        </p:txBody>
      </p:sp>
      <p:sp>
        <p:nvSpPr>
          <p:cNvPr id="3" name="Rounded Rectangle 2"/>
          <p:cNvSpPr/>
          <p:nvPr/>
        </p:nvSpPr>
        <p:spPr>
          <a:xfrm>
            <a:off x="323528" y="1048323"/>
            <a:ext cx="3672408" cy="2167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bg1"/>
                </a:solidFill>
              </a:rPr>
              <a:t>Une  </a:t>
            </a:r>
            <a:r>
              <a:rPr lang="fr-FR" b="1" dirty="0">
                <a:solidFill>
                  <a:schemeClr val="bg1"/>
                </a:solidFill>
              </a:rPr>
              <a:t>expérience de plus de 100 ans</a:t>
            </a:r>
            <a:r>
              <a:rPr lang="fr-FR" dirty="0">
                <a:solidFill>
                  <a:schemeClr val="bg1"/>
                </a:solidFill>
              </a:rPr>
              <a:t> dans le domaine de la nutrition infantile et des enfants</a:t>
            </a:r>
            <a:endParaRPr lang="nl-BE" b="1" dirty="0">
              <a:solidFill>
                <a:schemeClr val="bg1"/>
              </a:solidFill>
            </a:endParaRPr>
          </a:p>
        </p:txBody>
      </p:sp>
      <p:sp>
        <p:nvSpPr>
          <p:cNvPr id="4" name="Rounded Rectangle 3"/>
          <p:cNvSpPr/>
          <p:nvPr/>
        </p:nvSpPr>
        <p:spPr>
          <a:xfrm>
            <a:off x="4644008" y="1048323"/>
            <a:ext cx="3600400" cy="2167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smtClean="0">
                <a:solidFill>
                  <a:schemeClr val="bg1"/>
                </a:solidFill>
              </a:rPr>
              <a:t>L'objectif </a:t>
            </a:r>
            <a:r>
              <a:rPr lang="fr-FR" dirty="0">
                <a:solidFill>
                  <a:schemeClr val="bg1"/>
                </a:solidFill>
              </a:rPr>
              <a:t>de Nutricia est de </a:t>
            </a:r>
            <a:r>
              <a:rPr lang="fr-FR" b="1" dirty="0">
                <a:solidFill>
                  <a:schemeClr val="bg1"/>
                </a:solidFill>
              </a:rPr>
              <a:t>contribuer à la croissance et au développement des enfants âgés de 0 à 36 mois</a:t>
            </a:r>
            <a:r>
              <a:rPr lang="fr-FR" dirty="0">
                <a:solidFill>
                  <a:schemeClr val="bg1"/>
                </a:solidFill>
              </a:rPr>
              <a:t>.</a:t>
            </a:r>
            <a:endParaRPr lang="nl-BE" b="1" dirty="0">
              <a:solidFill>
                <a:schemeClr val="bg1"/>
              </a:solidFill>
            </a:endParaRPr>
          </a:p>
        </p:txBody>
      </p:sp>
      <p:sp>
        <p:nvSpPr>
          <p:cNvPr id="5" name="Rounded Rectangle 4"/>
          <p:cNvSpPr/>
          <p:nvPr/>
        </p:nvSpPr>
        <p:spPr>
          <a:xfrm>
            <a:off x="335360" y="3573016"/>
            <a:ext cx="3672408" cy="2523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dirty="0">
                <a:solidFill>
                  <a:schemeClr val="bg1"/>
                </a:solidFill>
              </a:rPr>
              <a:t>Les </a:t>
            </a:r>
            <a:r>
              <a:rPr lang="fr-FR" b="1" dirty="0">
                <a:solidFill>
                  <a:schemeClr val="bg1"/>
                </a:solidFill>
              </a:rPr>
              <a:t>nutritionnistes de Nutricia </a:t>
            </a:r>
            <a:r>
              <a:rPr lang="fr-FR" dirty="0">
                <a:solidFill>
                  <a:schemeClr val="bg1"/>
                </a:solidFill>
              </a:rPr>
              <a:t>livrent aux parents et aux professionnels tous les </a:t>
            </a:r>
            <a:r>
              <a:rPr lang="fr-FR" b="1" dirty="0">
                <a:solidFill>
                  <a:schemeClr val="bg1"/>
                </a:solidFill>
              </a:rPr>
              <a:t>conseils diététiques pratiques via le numéro gratuit </a:t>
            </a:r>
            <a:r>
              <a:rPr lang="fr-FR" dirty="0">
                <a:solidFill>
                  <a:schemeClr val="bg1"/>
                </a:solidFill>
              </a:rPr>
              <a:t>0800-16685 ou sur www.nutriciababy.be. </a:t>
            </a:r>
            <a:endParaRPr lang="nl-BE" dirty="0">
              <a:solidFill>
                <a:schemeClr val="bg1"/>
              </a:solidFill>
            </a:endParaRPr>
          </a:p>
        </p:txBody>
      </p:sp>
      <p:sp>
        <p:nvSpPr>
          <p:cNvPr id="6" name="Rounded Rectangle 5"/>
          <p:cNvSpPr/>
          <p:nvPr/>
        </p:nvSpPr>
        <p:spPr>
          <a:xfrm>
            <a:off x="4644008" y="3571574"/>
            <a:ext cx="3672408" cy="25247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fr-FR" dirty="0" err="1">
                <a:solidFill>
                  <a:schemeClr val="bg1"/>
                </a:solidFill>
              </a:rPr>
              <a:t>Nutrica</a:t>
            </a:r>
            <a:r>
              <a:rPr lang="fr-FR" dirty="0">
                <a:solidFill>
                  <a:schemeClr val="bg1"/>
                </a:solidFill>
              </a:rPr>
              <a:t> développe en permanence sa large </a:t>
            </a:r>
            <a:r>
              <a:rPr lang="fr-FR" b="1" dirty="0">
                <a:solidFill>
                  <a:schemeClr val="bg1"/>
                </a:solidFill>
              </a:rPr>
              <a:t>gamme de produits adaptés aux besoins spécifiques de chaque enfa</a:t>
            </a:r>
            <a:r>
              <a:rPr lang="fr-FR" dirty="0">
                <a:solidFill>
                  <a:schemeClr val="bg1"/>
                </a:solidFill>
              </a:rPr>
              <a:t>nt à chaque étape du développement.</a:t>
            </a:r>
            <a:endParaRPr lang="nl-BE"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2574" y="2131880"/>
            <a:ext cx="1185105" cy="81696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59" y="2131880"/>
            <a:ext cx="1440160" cy="862145"/>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b="28485"/>
          <a:stretch/>
        </p:blipFill>
        <p:spPr>
          <a:xfrm>
            <a:off x="1614560" y="5373216"/>
            <a:ext cx="1114007" cy="723144"/>
          </a:xfrm>
          <a:prstGeom prst="rect">
            <a:avLst/>
          </a:prstGeom>
        </p:spPr>
      </p:pic>
    </p:spTree>
    <p:extLst>
      <p:ext uri="{BB962C8B-B14F-4D97-AF65-F5344CB8AC3E}">
        <p14:creationId xmlns:p14="http://schemas.microsoft.com/office/powerpoint/2010/main" val="29813910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29" y="942975"/>
            <a:ext cx="8489743" cy="5066706"/>
          </a:xfrm>
        </p:spPr>
        <p:txBody>
          <a:bodyPr>
            <a:normAutofit/>
          </a:bodyPr>
          <a:lstStyle/>
          <a:p>
            <a:pPr lvl="0"/>
            <a:r>
              <a:rPr lang="fr-FR" sz="2800" b="1" dirty="0"/>
              <a:t>Les ménages belges sont de plus en plus friands des applications gratuites donnant de l’information complète et des conseils de </a:t>
            </a:r>
            <a:r>
              <a:rPr lang="fr-FR" sz="2800" b="1" dirty="0" smtClean="0"/>
              <a:t>professionnels</a:t>
            </a:r>
            <a:br>
              <a:rPr lang="fr-FR" sz="2800" b="1" dirty="0" smtClean="0"/>
            </a:br>
            <a:r>
              <a:rPr lang="nl-BE" sz="800" dirty="0"/>
              <a:t/>
            </a:r>
            <a:br>
              <a:rPr lang="nl-BE" sz="800" dirty="0"/>
            </a:br>
            <a:r>
              <a:rPr lang="fr-FR" sz="2800" b="1" dirty="0"/>
              <a:t>Les femmes enceintes et les jeunes parents sont à la recherche d’outils faciles pour donner le meilleur à leur enfant</a:t>
            </a:r>
            <a:endParaRPr lang="nl-BE"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4666"/>
            <a:ext cx="9324528" cy="5466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0"/>
            <a:ext cx="39243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6901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420" y="1412776"/>
            <a:ext cx="4797052" cy="4320479"/>
          </a:xfrm>
        </p:spPr>
        <p:txBody>
          <a:bodyPr>
            <a:normAutofit fontScale="90000"/>
          </a:bodyPr>
          <a:lstStyle/>
          <a:p>
            <a:r>
              <a:rPr lang="nl-BE" b="1" dirty="0" smtClean="0"/>
              <a:t>Application gratuite</a:t>
            </a:r>
            <a:br>
              <a:rPr lang="nl-BE" b="1" dirty="0" smtClean="0"/>
            </a:br>
            <a:r>
              <a:rPr lang="nl-BE" b="1" dirty="0" smtClean="0"/>
              <a:t/>
            </a:r>
            <a:br>
              <a:rPr lang="nl-BE" b="1" dirty="0" smtClean="0"/>
            </a:br>
            <a:r>
              <a:rPr lang="nl-BE" b="1" dirty="0" smtClean="0"/>
              <a:t>Pour </a:t>
            </a:r>
            <a:r>
              <a:rPr lang="nl-BE" b="1" dirty="0" err="1" smtClean="0"/>
              <a:t>toutes</a:t>
            </a:r>
            <a:r>
              <a:rPr lang="nl-BE" b="1" dirty="0" smtClean="0"/>
              <a:t> les (</a:t>
            </a:r>
            <a:r>
              <a:rPr lang="nl-BE" b="1" dirty="0" err="1" smtClean="0"/>
              <a:t>futures</a:t>
            </a:r>
            <a:r>
              <a:rPr lang="nl-BE" b="1" dirty="0" smtClean="0"/>
              <a:t>) </a:t>
            </a:r>
            <a:r>
              <a:rPr lang="nl-BE" b="1" dirty="0" err="1" smtClean="0"/>
              <a:t>mamans</a:t>
            </a:r>
            <a:r>
              <a:rPr lang="nl-BE" b="1" dirty="0" smtClean="0"/>
              <a:t>, </a:t>
            </a:r>
            <a:r>
              <a:rPr lang="nl-BE" b="1" dirty="0" err="1" smtClean="0"/>
              <a:t>papas</a:t>
            </a:r>
            <a:r>
              <a:rPr lang="nl-BE" b="1" dirty="0" smtClean="0"/>
              <a:t>, grand-</a:t>
            </a:r>
            <a:r>
              <a:rPr lang="nl-BE" b="1" dirty="0" err="1" smtClean="0"/>
              <a:t>parents</a:t>
            </a:r>
            <a:r>
              <a:rPr lang="nl-BE" b="1" dirty="0" smtClean="0"/>
              <a:t>, …</a:t>
            </a:r>
            <a:br>
              <a:rPr lang="nl-BE" b="1" dirty="0" smtClean="0"/>
            </a:br>
            <a:r>
              <a:rPr lang="nl-BE" b="1" dirty="0"/>
              <a:t/>
            </a:r>
            <a:br>
              <a:rPr lang="nl-BE" b="1" dirty="0"/>
            </a:br>
            <a:r>
              <a:rPr lang="nl-BE" b="1" dirty="0" smtClean="0"/>
              <a:t>‘</a:t>
            </a:r>
            <a:r>
              <a:rPr lang="nl-BE" b="1" dirty="0" err="1" smtClean="0"/>
              <a:t>Tout</a:t>
            </a:r>
            <a:r>
              <a:rPr lang="nl-BE" b="1" dirty="0" smtClean="0"/>
              <a:t>-en-</a:t>
            </a:r>
            <a:r>
              <a:rPr lang="nl-BE" b="1" dirty="0" err="1" smtClean="0"/>
              <a:t>un</a:t>
            </a:r>
            <a:r>
              <a:rPr lang="nl-BE" b="1" dirty="0" smtClean="0"/>
              <a:t>’ </a:t>
            </a:r>
            <a:r>
              <a:rPr lang="nl-BE" b="1" dirty="0" err="1" smtClean="0"/>
              <a:t>application</a:t>
            </a:r>
            <a:r>
              <a:rPr lang="nl-BE" b="1" dirty="0" smtClean="0"/>
              <a:t/>
            </a:r>
            <a:br>
              <a:rPr lang="nl-BE" b="1" dirty="0" smtClean="0"/>
            </a:br>
            <a:r>
              <a:rPr lang="nl-BE" b="1" dirty="0" smtClean="0"/>
              <a:t/>
            </a:r>
            <a:br>
              <a:rPr lang="nl-BE" b="1" dirty="0" smtClean="0"/>
            </a:br>
            <a:r>
              <a:rPr lang="nl-BE" b="1" dirty="0" err="1" smtClean="0"/>
              <a:t>Testé</a:t>
            </a:r>
            <a:r>
              <a:rPr lang="nl-BE" b="1" dirty="0" smtClean="0"/>
              <a:t> ,</a:t>
            </a:r>
            <a:r>
              <a:rPr lang="nl-BE" b="1" dirty="0" err="1" smtClean="0"/>
              <a:t>utilisé</a:t>
            </a:r>
            <a:r>
              <a:rPr lang="nl-BE" b="1" dirty="0" smtClean="0"/>
              <a:t> et </a:t>
            </a:r>
            <a:r>
              <a:rPr lang="nl-BE" b="1" dirty="0" err="1" smtClean="0"/>
              <a:t>apprécié</a:t>
            </a:r>
            <a:r>
              <a:rPr lang="nl-BE" b="1" dirty="0" smtClean="0"/>
              <a:t> par plus de 30.000 </a:t>
            </a:r>
            <a:r>
              <a:rPr lang="nl-BE" b="1" dirty="0" err="1" smtClean="0"/>
              <a:t>parents</a:t>
            </a:r>
            <a:endParaRPr lang="nl-BE"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0"/>
            <a:ext cx="39243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64704"/>
            <a:ext cx="37719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73016"/>
            <a:ext cx="2360464" cy="245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4290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272" y="1124744"/>
            <a:ext cx="6190208" cy="5256583"/>
          </a:xfrm>
        </p:spPr>
        <p:txBody>
          <a:bodyPr>
            <a:normAutofit/>
          </a:bodyPr>
          <a:lstStyle/>
          <a:p>
            <a:pPr marL="285750" lvl="0" indent="-285750">
              <a:buFont typeface="Arial" panose="020B0604020202020204" pitchFamily="34" charset="0"/>
              <a:buChar char="•"/>
            </a:pPr>
            <a:r>
              <a:rPr lang="fr-FR" sz="1800" dirty="0">
                <a:solidFill>
                  <a:schemeClr val="tx2">
                    <a:lumMod val="50000"/>
                  </a:schemeClr>
                </a:solidFill>
              </a:rPr>
              <a:t>Recevez des infos, des astuces pour votre grossesse et suivez semaine après semaine l’évolution de votre bébé jusqu’à sa naissance</a:t>
            </a:r>
            <a:r>
              <a:rPr lang="fr-FR" sz="1800" dirty="0" smtClean="0">
                <a:solidFill>
                  <a:schemeClr val="tx2">
                    <a:lumMod val="50000"/>
                  </a:schemeClr>
                </a:solidFill>
              </a:rPr>
              <a:t>.</a:t>
            </a:r>
            <a:br>
              <a:rPr lang="fr-FR" sz="1800" dirty="0" smtClean="0">
                <a:solidFill>
                  <a:schemeClr val="tx2">
                    <a:lumMod val="50000"/>
                  </a:schemeClr>
                </a:solidFill>
              </a:rPr>
            </a:br>
            <a:r>
              <a:rPr lang="nl-BE" sz="1800" dirty="0">
                <a:solidFill>
                  <a:schemeClr val="tx2">
                    <a:lumMod val="50000"/>
                  </a:schemeClr>
                </a:solidFill>
              </a:rPr>
              <a:t/>
            </a:r>
            <a:br>
              <a:rPr lang="nl-BE" sz="1800" dirty="0">
                <a:solidFill>
                  <a:schemeClr val="tx2">
                    <a:lumMod val="50000"/>
                  </a:schemeClr>
                </a:solidFill>
              </a:rPr>
            </a:br>
            <a:r>
              <a:rPr lang="fr-FR" sz="1800" dirty="0">
                <a:solidFill>
                  <a:schemeClr val="tx2">
                    <a:lumMod val="50000"/>
                  </a:schemeClr>
                </a:solidFill>
              </a:rPr>
              <a:t>Gardez vos échos et vos notes personnelles dans un journal</a:t>
            </a:r>
            <a:r>
              <a:rPr lang="fr-FR" sz="1800" dirty="0" smtClean="0">
                <a:solidFill>
                  <a:schemeClr val="tx2">
                    <a:lumMod val="50000"/>
                  </a:schemeClr>
                </a:solidFill>
              </a:rPr>
              <a:t>.</a:t>
            </a:r>
            <a:br>
              <a:rPr lang="fr-FR" sz="1800" dirty="0" smtClean="0">
                <a:solidFill>
                  <a:schemeClr val="tx2">
                    <a:lumMod val="50000"/>
                  </a:schemeClr>
                </a:solidFill>
              </a:rPr>
            </a:br>
            <a:r>
              <a:rPr lang="nl-BE" sz="1800" dirty="0">
                <a:solidFill>
                  <a:schemeClr val="tx2">
                    <a:lumMod val="50000"/>
                  </a:schemeClr>
                </a:solidFill>
              </a:rPr>
              <a:t/>
            </a:r>
            <a:br>
              <a:rPr lang="nl-BE" sz="1800" dirty="0">
                <a:solidFill>
                  <a:schemeClr val="tx2">
                    <a:lumMod val="50000"/>
                  </a:schemeClr>
                </a:solidFill>
              </a:rPr>
            </a:br>
            <a:r>
              <a:rPr lang="fr-FR" sz="1800" dirty="0">
                <a:solidFill>
                  <a:schemeClr val="tx2">
                    <a:lumMod val="50000"/>
                  </a:schemeClr>
                </a:solidFill>
              </a:rPr>
              <a:t>Après la naissance, contrôlez en un coup d’œil la croissance de votre bébé</a:t>
            </a:r>
            <a:r>
              <a:rPr lang="fr-FR" sz="1800" dirty="0" smtClean="0">
                <a:solidFill>
                  <a:schemeClr val="tx2">
                    <a:lumMod val="50000"/>
                  </a:schemeClr>
                </a:solidFill>
              </a:rPr>
              <a:t>.</a:t>
            </a:r>
            <a:br>
              <a:rPr lang="fr-FR" sz="1800" dirty="0" smtClean="0">
                <a:solidFill>
                  <a:schemeClr val="tx2">
                    <a:lumMod val="50000"/>
                  </a:schemeClr>
                </a:solidFill>
              </a:rPr>
            </a:br>
            <a:r>
              <a:rPr lang="nl-BE" sz="1800" dirty="0">
                <a:solidFill>
                  <a:schemeClr val="tx2">
                    <a:lumMod val="50000"/>
                  </a:schemeClr>
                </a:solidFill>
              </a:rPr>
              <a:t/>
            </a:r>
            <a:br>
              <a:rPr lang="nl-BE" sz="1800" dirty="0">
                <a:solidFill>
                  <a:schemeClr val="tx2">
                    <a:lumMod val="50000"/>
                  </a:schemeClr>
                </a:solidFill>
              </a:rPr>
            </a:br>
            <a:r>
              <a:rPr lang="fr-FR" sz="1800" dirty="0">
                <a:solidFill>
                  <a:schemeClr val="tx2">
                    <a:lumMod val="50000"/>
                  </a:schemeClr>
                </a:solidFill>
              </a:rPr>
              <a:t>Partagez les meilleurs moments dans un album photo</a:t>
            </a:r>
            <a:r>
              <a:rPr lang="fr-FR" sz="1800" dirty="0" smtClean="0">
                <a:solidFill>
                  <a:schemeClr val="tx2">
                    <a:lumMod val="50000"/>
                  </a:schemeClr>
                </a:solidFill>
              </a:rPr>
              <a:t>.</a:t>
            </a:r>
            <a:br>
              <a:rPr lang="fr-FR" sz="1800" dirty="0" smtClean="0">
                <a:solidFill>
                  <a:schemeClr val="tx2">
                    <a:lumMod val="50000"/>
                  </a:schemeClr>
                </a:solidFill>
              </a:rPr>
            </a:br>
            <a:r>
              <a:rPr lang="nl-BE" sz="1800" dirty="0">
                <a:solidFill>
                  <a:schemeClr val="tx2">
                    <a:lumMod val="50000"/>
                  </a:schemeClr>
                </a:solidFill>
              </a:rPr>
              <a:t/>
            </a:r>
            <a:br>
              <a:rPr lang="nl-BE" sz="1800" dirty="0">
                <a:solidFill>
                  <a:schemeClr val="tx2">
                    <a:lumMod val="50000"/>
                  </a:schemeClr>
                </a:solidFill>
              </a:rPr>
            </a:br>
            <a:r>
              <a:rPr lang="fr-FR" sz="1800" dirty="0">
                <a:solidFill>
                  <a:schemeClr val="tx2">
                    <a:lumMod val="50000"/>
                  </a:schemeClr>
                </a:solidFill>
              </a:rPr>
              <a:t>Créez un plan d’alimentation adapté aux besoins de votre bébé grâce à nos conseils. Pratique pour toutes les personnes qui le nourriront : papa, maman, grand-mère, grand-père</a:t>
            </a:r>
            <a:r>
              <a:rPr lang="fr-FR" sz="1800" dirty="0" smtClean="0">
                <a:solidFill>
                  <a:schemeClr val="tx2">
                    <a:lumMod val="50000"/>
                  </a:schemeClr>
                </a:solidFill>
              </a:rPr>
              <a:t>,…</a:t>
            </a:r>
            <a:br>
              <a:rPr lang="fr-FR" sz="1800" dirty="0" smtClean="0">
                <a:solidFill>
                  <a:schemeClr val="tx2">
                    <a:lumMod val="50000"/>
                  </a:schemeClr>
                </a:solidFill>
              </a:rPr>
            </a:br>
            <a:r>
              <a:rPr lang="nl-BE" sz="1800" dirty="0">
                <a:solidFill>
                  <a:schemeClr val="tx2">
                    <a:lumMod val="50000"/>
                  </a:schemeClr>
                </a:solidFill>
              </a:rPr>
              <a:t/>
            </a:r>
            <a:br>
              <a:rPr lang="nl-BE" sz="1800" dirty="0">
                <a:solidFill>
                  <a:schemeClr val="tx2">
                    <a:lumMod val="50000"/>
                  </a:schemeClr>
                </a:solidFill>
              </a:rPr>
            </a:br>
            <a:r>
              <a:rPr lang="fr-FR" sz="1800" dirty="0">
                <a:solidFill>
                  <a:schemeClr val="tx2">
                    <a:lumMod val="50000"/>
                  </a:schemeClr>
                </a:solidFill>
              </a:rPr>
              <a:t>Posez directement et facilement vos questions à nos nutritionnistes.</a:t>
            </a:r>
            <a:endParaRPr lang="nl-BE" sz="1800" dirty="0">
              <a:solidFill>
                <a:schemeClr val="tx2">
                  <a:lumMod val="5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764" y="33523"/>
            <a:ext cx="39243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5" y="1196752"/>
            <a:ext cx="2294044" cy="4546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183137"/>
            <a:ext cx="5905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6926" y="2279352"/>
            <a:ext cx="581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6926" y="2860377"/>
            <a:ext cx="581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60" y="3645024"/>
            <a:ext cx="590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760" y="4221088"/>
            <a:ext cx="5905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6926" y="5301208"/>
            <a:ext cx="581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840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263" y="-4260"/>
            <a:ext cx="12000324" cy="703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 y="5987494"/>
            <a:ext cx="39243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4988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b="1" dirty="0" smtClean="0">
                <a:latin typeface="Albertus Medium" pitchFamily="34" charset="0"/>
              </a:rPr>
              <a:t>« Arthur </a:t>
            </a:r>
            <a:r>
              <a:rPr lang="fr-BE" b="1" dirty="0" err="1" smtClean="0">
                <a:latin typeface="Albertus Medium" pitchFamily="34" charset="0"/>
              </a:rPr>
              <a:t>play</a:t>
            </a:r>
            <a:r>
              <a:rPr lang="fr-BE" b="1" dirty="0" smtClean="0">
                <a:latin typeface="Albertus Medium" pitchFamily="34" charset="0"/>
              </a:rPr>
              <a:t> »</a:t>
            </a:r>
            <a:endParaRPr lang="fr-BE" dirty="0">
              <a:latin typeface="Albertus Medium" pitchFamily="34" charset="0"/>
            </a:endParaRPr>
          </a:p>
        </p:txBody>
      </p:sp>
      <p:sp>
        <p:nvSpPr>
          <p:cNvPr id="3" name="Subtitle 2"/>
          <p:cNvSpPr>
            <a:spLocks noGrp="1"/>
          </p:cNvSpPr>
          <p:nvPr>
            <p:ph type="subTitle" idx="1"/>
          </p:nvPr>
        </p:nvSpPr>
        <p:spPr>
          <a:xfrm>
            <a:off x="827584" y="3284984"/>
            <a:ext cx="7632848" cy="1752600"/>
          </a:xfrm>
        </p:spPr>
        <p:txBody>
          <a:bodyPr/>
          <a:lstStyle/>
          <a:p>
            <a:r>
              <a:rPr lang="fr-BE" dirty="0" smtClean="0">
                <a:latin typeface="Albertus Medium" pitchFamily="34" charset="0"/>
              </a:rPr>
              <a:t>Découvrez la nouvelle application Olvarit </a:t>
            </a:r>
          </a:p>
          <a:p>
            <a:endParaRPr lang="fr-BE" dirty="0"/>
          </a:p>
        </p:txBody>
      </p:sp>
    </p:spTree>
    <p:extLst>
      <p:ext uri="{BB962C8B-B14F-4D97-AF65-F5344CB8AC3E}">
        <p14:creationId xmlns:p14="http://schemas.microsoft.com/office/powerpoint/2010/main" val="14039772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 de Jo </a:t>
            </a:r>
            <a:r>
              <a:rPr lang="en-US" dirty="0" err="1" smtClean="0"/>
              <a:t>Tondeur</a:t>
            </a:r>
            <a:endParaRPr lang="en-US" dirty="0"/>
          </a:p>
        </p:txBody>
      </p:sp>
      <p:sp>
        <p:nvSpPr>
          <p:cNvPr id="3" name="Text Placeholder 2"/>
          <p:cNvSpPr>
            <a:spLocks noGrp="1"/>
          </p:cNvSpPr>
          <p:nvPr>
            <p:ph type="body" sz="quarter" idx="10"/>
          </p:nvPr>
        </p:nvSpPr>
        <p:spPr/>
        <p:txBody>
          <a:bodyPr>
            <a:normAutofit/>
          </a:bodyPr>
          <a:lstStyle/>
          <a:p>
            <a:r>
              <a:rPr lang="fr-FR" dirty="0"/>
              <a:t>« </a:t>
            </a:r>
            <a:r>
              <a:rPr lang="fr-FR" i="1" dirty="0"/>
              <a:t>Il existe plusieurs "bonnes" applications qui peuvent stimuler le développement cognitif des jeunes enfants. Et surtout adaptées à leur niveau. En outre, une tablette est un excellent outil multimédia pour que nos enfants puissent développer leur créativité. L'introduction des tablettes chez les jeunes enfants peut certainement leur apporter une contribution éducative. Pourtant, il est essentiel que son utilisation soit limitée dans le temps et soit supervisée par un adulte. En effet, les jeux de plein air sont tout aussi importants pour les enfants </a:t>
            </a:r>
            <a:r>
              <a:rPr lang="fr-FR" dirty="0" smtClean="0"/>
              <a:t>».</a:t>
            </a:r>
          </a:p>
          <a:p>
            <a:endParaRPr lang="fr-FR" dirty="0"/>
          </a:p>
          <a:p>
            <a:pPr marL="0" indent="0">
              <a:buNone/>
            </a:pPr>
            <a:r>
              <a:rPr lang="fr-FR" dirty="0" smtClean="0"/>
              <a:t> </a:t>
            </a:r>
            <a:r>
              <a:rPr lang="fr-FR" dirty="0"/>
              <a:t>Jo Tondeur, Professeur au sein de l'Université de Gand. </a:t>
            </a:r>
            <a:endParaRPr lang="en-US" dirty="0"/>
          </a:p>
          <a:p>
            <a:endParaRPr lang="en-US" dirty="0"/>
          </a:p>
        </p:txBody>
      </p:sp>
    </p:spTree>
    <p:extLst>
      <p:ext uri="{BB962C8B-B14F-4D97-AF65-F5344CB8AC3E}">
        <p14:creationId xmlns:p14="http://schemas.microsoft.com/office/powerpoint/2010/main" val="3660936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468313" y="1628800"/>
            <a:ext cx="8280151" cy="49688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100" b="1" dirty="0">
                <a:solidFill>
                  <a:srgbClr val="008000"/>
                </a:solidFill>
              </a:rPr>
              <a:t>La meilleure façon pour votre petit bout d‘explorer le monde, est d’offrir un bon équilibre d’activités : se défouler en plein air,  jouer avec ses camarades, tourner les pages d’un livre et jouer avec des applications.</a:t>
            </a:r>
          </a:p>
          <a:p>
            <a:endParaRPr lang="fr-FR" sz="2100" b="1" dirty="0">
              <a:solidFill>
                <a:srgbClr val="008000"/>
              </a:solidFill>
            </a:endParaRPr>
          </a:p>
          <a:p>
            <a:r>
              <a:rPr lang="fr-FR" sz="2100" b="1" dirty="0">
                <a:solidFill>
                  <a:srgbClr val="008000"/>
                </a:solidFill>
              </a:rPr>
              <a:t>Nos bambins montrent un intérêt fort pour les nouvelles technologies (</a:t>
            </a:r>
            <a:r>
              <a:rPr lang="fr-FR" sz="2100" b="1" dirty="0" err="1">
                <a:solidFill>
                  <a:srgbClr val="008000"/>
                </a:solidFill>
              </a:rPr>
              <a:t>smartphone</a:t>
            </a:r>
            <a:r>
              <a:rPr lang="fr-FR" sz="2100" b="1" dirty="0">
                <a:solidFill>
                  <a:srgbClr val="008000"/>
                </a:solidFill>
              </a:rPr>
              <a:t>, tablette, …)</a:t>
            </a:r>
          </a:p>
          <a:p>
            <a:pPr lvl="0"/>
            <a:endParaRPr lang="fr-BE" sz="2100" b="1" dirty="0">
              <a:solidFill>
                <a:srgbClr val="008000"/>
              </a:solidFill>
            </a:endParaRPr>
          </a:p>
          <a:p>
            <a:r>
              <a:rPr lang="fr-BE" sz="2100" b="1" dirty="0">
                <a:solidFill>
                  <a:srgbClr val="008000"/>
                </a:solidFill>
              </a:rPr>
              <a:t>Important que les parents veillent à ce que ceux-ci ne restent pas trop longtemps devant la télévision ou à </a:t>
            </a:r>
            <a:r>
              <a:rPr lang="fr-BE" sz="2100" b="1" dirty="0" smtClean="0">
                <a:solidFill>
                  <a:srgbClr val="008000"/>
                </a:solidFill>
              </a:rPr>
              <a:t>jouer </a:t>
            </a:r>
            <a:r>
              <a:rPr lang="fr-BE" sz="2100" b="1" dirty="0">
                <a:solidFill>
                  <a:srgbClr val="008000"/>
                </a:solidFill>
              </a:rPr>
              <a:t>sur les outils multimédias (tablette, Smartphone, …)</a:t>
            </a:r>
          </a:p>
        </p:txBody>
      </p:sp>
      <p:sp>
        <p:nvSpPr>
          <p:cNvPr id="4" name="TextBox 3"/>
          <p:cNvSpPr txBox="1"/>
          <p:nvPr/>
        </p:nvSpPr>
        <p:spPr>
          <a:xfrm>
            <a:off x="216024" y="200834"/>
            <a:ext cx="8748464" cy="646331"/>
          </a:xfrm>
          <a:prstGeom prst="rect">
            <a:avLst/>
          </a:prstGeom>
          <a:noFill/>
        </p:spPr>
        <p:txBody>
          <a:bodyPr wrap="square" rtlCol="0">
            <a:spAutoFit/>
          </a:bodyPr>
          <a:lstStyle/>
          <a:p>
            <a:r>
              <a:rPr lang="nl-BE" sz="3200" b="1" dirty="0" smtClean="0">
                <a:solidFill>
                  <a:srgbClr val="002A7E"/>
                </a:solidFill>
                <a:latin typeface="Narkisim" panose="020E0502050101010101" pitchFamily="34" charset="-79"/>
                <a:cs typeface="Narkisim" panose="020E0502050101010101" pitchFamily="34" charset="-79"/>
              </a:rPr>
              <a:t>   </a:t>
            </a:r>
            <a:r>
              <a:rPr lang="nl-BE" sz="3600" b="1" dirty="0" smtClean="0">
                <a:solidFill>
                  <a:srgbClr val="002A7E"/>
                </a:solidFill>
                <a:latin typeface="MV Boli" panose="02000500030200090000" pitchFamily="2" charset="0"/>
                <a:cs typeface="MV Boli" panose="02000500030200090000" pitchFamily="2" charset="0"/>
              </a:rPr>
              <a:t>Le jeu </a:t>
            </a:r>
            <a:r>
              <a:rPr lang="nl-BE" sz="3600" b="1" dirty="0" err="1" smtClean="0">
                <a:solidFill>
                  <a:srgbClr val="002A7E"/>
                </a:solidFill>
                <a:latin typeface="MV Boli" panose="02000500030200090000" pitchFamily="2" charset="0"/>
                <a:cs typeface="MV Boli" panose="02000500030200090000" pitchFamily="2" charset="0"/>
              </a:rPr>
              <a:t>est</a:t>
            </a:r>
            <a:r>
              <a:rPr lang="nl-BE" sz="3600" b="1" dirty="0" smtClean="0">
                <a:solidFill>
                  <a:srgbClr val="002A7E"/>
                </a:solidFill>
                <a:latin typeface="MV Boli" panose="02000500030200090000" pitchFamily="2" charset="0"/>
                <a:cs typeface="MV Boli" panose="02000500030200090000" pitchFamily="2" charset="0"/>
              </a:rPr>
              <a:t> </a:t>
            </a:r>
            <a:r>
              <a:rPr lang="nl-BE" sz="3600" b="1" dirty="0" err="1" smtClean="0">
                <a:solidFill>
                  <a:srgbClr val="002A7E"/>
                </a:solidFill>
                <a:latin typeface="MV Boli" panose="02000500030200090000" pitchFamily="2" charset="0"/>
                <a:cs typeface="MV Boli" panose="02000500030200090000" pitchFamily="2" charset="0"/>
              </a:rPr>
              <a:t>essentiel</a:t>
            </a:r>
            <a:r>
              <a:rPr lang="nl-BE" sz="3600" b="1" dirty="0" smtClean="0">
                <a:solidFill>
                  <a:srgbClr val="002A7E"/>
                </a:solidFill>
                <a:latin typeface="MV Boli" panose="02000500030200090000" pitchFamily="2" charset="0"/>
                <a:cs typeface="MV Boli" panose="02000500030200090000" pitchFamily="2" charset="0"/>
              </a:rPr>
              <a:t> pour les </a:t>
            </a:r>
            <a:r>
              <a:rPr lang="nl-BE" sz="3600" b="1" dirty="0" err="1" smtClean="0">
                <a:solidFill>
                  <a:srgbClr val="002A7E"/>
                </a:solidFill>
                <a:latin typeface="MV Boli" panose="02000500030200090000" pitchFamily="2" charset="0"/>
                <a:cs typeface="MV Boli" panose="02000500030200090000" pitchFamily="2" charset="0"/>
              </a:rPr>
              <a:t>enfants</a:t>
            </a:r>
            <a:r>
              <a:rPr lang="nl-BE" sz="3600" b="1" dirty="0" smtClean="0">
                <a:solidFill>
                  <a:srgbClr val="002A7E"/>
                </a:solidFill>
                <a:latin typeface="MV Boli" panose="02000500030200090000" pitchFamily="2" charset="0"/>
                <a:cs typeface="MV Boli" panose="02000500030200090000" pitchFamily="2" charset="0"/>
              </a:rPr>
              <a:t> </a:t>
            </a:r>
            <a:endParaRPr lang="fr-BE" sz="3600" b="1" dirty="0">
              <a:solidFill>
                <a:srgbClr val="002A7E"/>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7890937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TotalTime>
  <Words>328</Words>
  <Application>Microsoft Macintosh PowerPoint</Application>
  <PresentationFormat>On-screen Show (4:3)</PresentationFormat>
  <Paragraphs>42</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À propos de Nutricia</vt:lpstr>
      <vt:lpstr>Les ménages belges sont de plus en plus friands des applications gratuites donnant de l’information complète et des conseils de professionnels  Les femmes enceintes et les jeunes parents sont à la recherche d’outils faciles pour donner le meilleur à leur enfant</vt:lpstr>
      <vt:lpstr>Application gratuite  Pour toutes les (futures) mamans, papas, grand-parents, …  ‘Tout-en-un’ application  Testé ,utilisé et apprécié par plus de 30.000 parents</vt:lpstr>
      <vt:lpstr>Recevez des infos, des astuces pour votre grossesse et suivez semaine après semaine l’évolution de votre bébé jusqu’à sa naissance.  Gardez vos échos et vos notes personnelles dans un journal.  Après la naissance, contrôlez en un coup d’œil la croissance de votre bébé.  Partagez les meilleurs moments dans un album photo.  Créez un plan d’alimentation adapté aux besoins de votre bébé grâce à nos conseils. Pratique pour toutes les personnes qui le nourriront : papa, maman, grand-mère, grand-père,…  Posez directement et facilement vos questions à nos nutritionnistes.</vt:lpstr>
      <vt:lpstr>PowerPoint Presentation</vt:lpstr>
      <vt:lpstr>« Arthur play »</vt:lpstr>
      <vt:lpstr>Citation de Jo Tondeur</vt:lpstr>
      <vt:lpstr>PowerPoint Presentation</vt:lpstr>
      <vt:lpstr>PowerPoint Presentation</vt:lpstr>
      <vt:lpstr>PowerPoint Presentation</vt:lpstr>
      <vt:lpstr>PowerPoint Presentation</vt:lpstr>
    </vt:vector>
  </TitlesOfParts>
  <Company>Danone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Gless, Lydiane</dc:creator>
  <cp:lastModifiedBy>Heloise Richard</cp:lastModifiedBy>
  <cp:revision>63</cp:revision>
  <dcterms:created xsi:type="dcterms:W3CDTF">2014-09-03T13:57:11Z</dcterms:created>
  <dcterms:modified xsi:type="dcterms:W3CDTF">2014-09-23T13:27:32Z</dcterms:modified>
</cp:coreProperties>
</file>