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4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BE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49420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376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65483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8384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9" name="Shape 20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nl-BE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73673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02092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912798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1" name="Shape 24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nl-BE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869402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1315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3576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nl-BE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3858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9618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5416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nl-BE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2950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8731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6854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77" name="Shape 17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nl-BE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172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BE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el en verticale teks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B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e titel en teks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B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BE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B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ekop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B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gelijking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B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B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B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Inhoud met bijschrif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B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Afbeelding met bijschrif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B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BE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BE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6182137" y="-265042"/>
            <a:ext cx="5519534" cy="48684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7342" y="-1316449"/>
            <a:ext cx="5751300" cy="82107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Shape 96"/>
          <p:cNvSpPr txBox="1"/>
          <p:nvPr/>
        </p:nvSpPr>
        <p:spPr>
          <a:xfrm>
            <a:off x="2957096" y="304904"/>
            <a:ext cx="5328600" cy="475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BE"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tekst hier</a:t>
            </a:r>
          </a:p>
        </p:txBody>
      </p:sp>
      <p:pic>
        <p:nvPicPr>
          <p:cNvPr id="97" name="Shape 97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883675" y="-726975"/>
            <a:ext cx="1240200" cy="53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Shape 98"/>
          <p:cNvSpPr txBox="1"/>
          <p:nvPr/>
        </p:nvSpPr>
        <p:spPr>
          <a:xfrm>
            <a:off x="3346900" y="448225"/>
            <a:ext cx="6870600" cy="356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3000">
              <a:solidFill>
                <a:srgbClr val="FFFFFF"/>
              </a:solidFill>
            </a:endParaRPr>
          </a:p>
        </p:txBody>
      </p:sp>
      <p:sp>
        <p:nvSpPr>
          <p:cNvPr id="99" name="Shape 99"/>
          <p:cNvSpPr txBox="1"/>
          <p:nvPr/>
        </p:nvSpPr>
        <p:spPr>
          <a:xfrm>
            <a:off x="4041550" y="985125"/>
            <a:ext cx="7274700" cy="84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2020775" y="-398325"/>
            <a:ext cx="9681000" cy="5001900"/>
          </a:xfrm>
          <a:prstGeom prst="wedgeRectCallout">
            <a:avLst>
              <a:gd name="adj1" fmla="val -48435"/>
              <a:gd name="adj2" fmla="val 71336"/>
            </a:avLst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nl-BE" sz="7000">
                <a:solidFill>
                  <a:srgbClr val="FFFFFF"/>
                </a:solidFill>
              </a:rPr>
              <a:t>Positieve beeldvorming rond diversiteit stimuleren in de media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/>
        </p:nvSpPr>
        <p:spPr>
          <a:xfrm>
            <a:off x="6182137" y="-265042"/>
            <a:ext cx="5519399" cy="4868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1" name="Shape 1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7342" y="-1316449"/>
            <a:ext cx="5751300" cy="8210700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Shape 192"/>
          <p:cNvSpPr txBox="1"/>
          <p:nvPr/>
        </p:nvSpPr>
        <p:spPr>
          <a:xfrm>
            <a:off x="2957096" y="304904"/>
            <a:ext cx="5328600" cy="475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BE"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tekst hier</a:t>
            </a: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883675" y="-726975"/>
            <a:ext cx="1240200" cy="53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Shape 194"/>
          <p:cNvSpPr txBox="1"/>
          <p:nvPr/>
        </p:nvSpPr>
        <p:spPr>
          <a:xfrm>
            <a:off x="3346900" y="448225"/>
            <a:ext cx="6870600" cy="356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FFFFFF"/>
              </a:solidFill>
            </a:endParaRPr>
          </a:p>
        </p:txBody>
      </p:sp>
      <p:sp>
        <p:nvSpPr>
          <p:cNvPr id="195" name="Shape 195"/>
          <p:cNvSpPr txBox="1"/>
          <p:nvPr/>
        </p:nvSpPr>
        <p:spPr>
          <a:xfrm>
            <a:off x="4041550" y="985125"/>
            <a:ext cx="7274700" cy="84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/>
          <p:nvPr/>
        </p:nvSpPr>
        <p:spPr>
          <a:xfrm>
            <a:off x="2020775" y="-398325"/>
            <a:ext cx="9681000" cy="5001900"/>
          </a:xfrm>
          <a:prstGeom prst="wedgeRectCallout">
            <a:avLst>
              <a:gd name="adj1" fmla="val -48435"/>
              <a:gd name="adj2" fmla="val 71336"/>
            </a:avLst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nl-BE" sz="7000">
                <a:solidFill>
                  <a:srgbClr val="FFFFFF"/>
                </a:solidFill>
              </a:rPr>
              <a:t>Administratieve vereenvoudiging voor doelgroep-specifieke noden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Shape 201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7211614" y="46800"/>
            <a:ext cx="4791000" cy="676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Shape 202"/>
          <p:cNvSpPr txBox="1"/>
          <p:nvPr/>
        </p:nvSpPr>
        <p:spPr>
          <a:xfrm>
            <a:off x="3631096" y="1802294"/>
            <a:ext cx="3922500" cy="1107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BE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Energie?!</a:t>
            </a:r>
          </a:p>
        </p:txBody>
      </p:sp>
      <p:pic>
        <p:nvPicPr>
          <p:cNvPr id="203" name="Shape 203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9307350" y="-128400"/>
            <a:ext cx="1240200" cy="533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Shape 204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6605400" y="4281525"/>
            <a:ext cx="1240200" cy="25299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Shape 205"/>
          <p:cNvSpPr/>
          <p:nvPr/>
        </p:nvSpPr>
        <p:spPr>
          <a:xfrm>
            <a:off x="934625" y="252600"/>
            <a:ext cx="10950000" cy="4357200"/>
          </a:xfrm>
          <a:prstGeom prst="wedgeRoundRectCallout">
            <a:avLst>
              <a:gd name="adj1" fmla="val 35058"/>
              <a:gd name="adj2" fmla="val 70003"/>
              <a:gd name="adj3" fmla="val 0"/>
            </a:avLst>
          </a:prstGeom>
          <a:solidFill>
            <a:srgbClr val="F1C23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nl-BE" sz="4800">
                <a:solidFill>
                  <a:srgbClr val="FFFFFF"/>
                </a:solidFill>
              </a:rPr>
              <a:t>Jongerenparticipatie: echt meebeslissen - beslissingsrecht; mening inspraak; eigen werkingsbudget; verankeren in beleid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3" name="Shape 2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214" name="Shape 21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" y="30437"/>
            <a:ext cx="4814100" cy="679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Shape 215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517825" y="277875"/>
            <a:ext cx="2336400" cy="476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Shape 216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4623350" y="4297650"/>
            <a:ext cx="1240200" cy="2529900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/>
          <p:nvPr/>
        </p:nvSpPr>
        <p:spPr>
          <a:xfrm>
            <a:off x="631500" y="365125"/>
            <a:ext cx="11442600" cy="5267700"/>
          </a:xfrm>
          <a:prstGeom prst="wedgeEllipseCallout">
            <a:avLst>
              <a:gd name="adj1" fmla="val -39294"/>
              <a:gd name="adj2" fmla="val 51273"/>
            </a:avLst>
          </a:prstGeom>
          <a:solidFill>
            <a:srgbClr val="45818E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nl-BE" sz="6000">
                <a:solidFill>
                  <a:srgbClr val="FFFFFF"/>
                </a:solidFill>
              </a:rPr>
              <a:t>Streven naar het weerspiegelen van de stad/het dorp in de jeugdbewegingen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/>
        </p:nvSpPr>
        <p:spPr>
          <a:xfrm>
            <a:off x="6182137" y="-265042"/>
            <a:ext cx="5519399" cy="4868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3" name="Shape 2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7342" y="-1316449"/>
            <a:ext cx="5751300" cy="821070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Shape 224"/>
          <p:cNvSpPr txBox="1"/>
          <p:nvPr/>
        </p:nvSpPr>
        <p:spPr>
          <a:xfrm>
            <a:off x="2957096" y="304904"/>
            <a:ext cx="5328600" cy="475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BE"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tekst hier</a:t>
            </a:r>
          </a:p>
        </p:txBody>
      </p:sp>
      <p:pic>
        <p:nvPicPr>
          <p:cNvPr id="225" name="Shape 225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883675" y="-726975"/>
            <a:ext cx="1240200" cy="53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Shape 226"/>
          <p:cNvSpPr txBox="1"/>
          <p:nvPr/>
        </p:nvSpPr>
        <p:spPr>
          <a:xfrm>
            <a:off x="3346900" y="448225"/>
            <a:ext cx="6870600" cy="356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FFFFFF"/>
              </a:solidFill>
            </a:endParaRPr>
          </a:p>
        </p:txBody>
      </p:sp>
      <p:sp>
        <p:nvSpPr>
          <p:cNvPr id="227" name="Shape 227"/>
          <p:cNvSpPr txBox="1"/>
          <p:nvPr/>
        </p:nvSpPr>
        <p:spPr>
          <a:xfrm>
            <a:off x="4041550" y="985125"/>
            <a:ext cx="7274700" cy="84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8" name="Shape 228"/>
          <p:cNvSpPr/>
          <p:nvPr/>
        </p:nvSpPr>
        <p:spPr>
          <a:xfrm>
            <a:off x="2020775" y="-398325"/>
            <a:ext cx="9681000" cy="5001900"/>
          </a:xfrm>
          <a:prstGeom prst="wedgeRectCallout">
            <a:avLst>
              <a:gd name="adj1" fmla="val -48435"/>
              <a:gd name="adj2" fmla="val 71336"/>
            </a:avLst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nl-BE" sz="5200">
                <a:solidFill>
                  <a:srgbClr val="FFFFFF"/>
                </a:solidFill>
              </a:rPr>
              <a:t>Minder geld voor eindeloze discussies en ingewikkelde administratieve procedures. Hierdoor creër je meer geld voor jeugdwerking.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Shape 23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7211614" y="46800"/>
            <a:ext cx="4791000" cy="676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Shape 234"/>
          <p:cNvSpPr txBox="1"/>
          <p:nvPr/>
        </p:nvSpPr>
        <p:spPr>
          <a:xfrm>
            <a:off x="3631096" y="1802294"/>
            <a:ext cx="3922500" cy="1107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BE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Energie?!</a:t>
            </a:r>
          </a:p>
        </p:txBody>
      </p:sp>
      <p:pic>
        <p:nvPicPr>
          <p:cNvPr id="235" name="Shape 235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9307350" y="-128400"/>
            <a:ext cx="1240200" cy="533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Shape 236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6605400" y="4281525"/>
            <a:ext cx="1240200" cy="2529900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Shape 237"/>
          <p:cNvSpPr/>
          <p:nvPr/>
        </p:nvSpPr>
        <p:spPr>
          <a:xfrm>
            <a:off x="934625" y="252600"/>
            <a:ext cx="10950000" cy="4357200"/>
          </a:xfrm>
          <a:prstGeom prst="wedgeRoundRectCallout">
            <a:avLst>
              <a:gd name="adj1" fmla="val 35058"/>
              <a:gd name="adj2" fmla="val 70003"/>
              <a:gd name="adj3" fmla="val 0"/>
            </a:avLst>
          </a:prstGeom>
          <a:solidFill>
            <a:srgbClr val="F1C23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nl-BE" sz="5700">
                <a:solidFill>
                  <a:srgbClr val="FFFFFF"/>
                </a:solidFill>
              </a:rPr>
              <a:t>Dat jongeren uit het jeugdwerk zelf laagdrempelig multiculturele festiviteiten kunnen organiseren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246" name="Shape 24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" y="30437"/>
            <a:ext cx="4814100" cy="679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Shape 247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517825" y="277875"/>
            <a:ext cx="2336400" cy="476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Shape 248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4623350" y="4297650"/>
            <a:ext cx="1240200" cy="2529900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Shape 249"/>
          <p:cNvSpPr/>
          <p:nvPr/>
        </p:nvSpPr>
        <p:spPr>
          <a:xfrm>
            <a:off x="631500" y="365125"/>
            <a:ext cx="11442600" cy="5267700"/>
          </a:xfrm>
          <a:prstGeom prst="wedgeEllipseCallout">
            <a:avLst>
              <a:gd name="adj1" fmla="val -39294"/>
              <a:gd name="adj2" fmla="val 51273"/>
            </a:avLst>
          </a:prstGeom>
          <a:solidFill>
            <a:srgbClr val="45818E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nl-BE" sz="4800">
                <a:solidFill>
                  <a:srgbClr val="FFFFFF"/>
                </a:solidFill>
              </a:rPr>
              <a:t>Eenvoudige, positieve communicatie</a:t>
            </a:r>
          </a:p>
          <a:p>
            <a:pPr marL="457200" lvl="0" indent="-533400" rtl="0">
              <a:spcBef>
                <a:spcPts val="0"/>
              </a:spcBef>
              <a:buClr>
                <a:srgbClr val="FFFFFF"/>
              </a:buClr>
              <a:buSzPct val="100000"/>
              <a:buChar char="-"/>
            </a:pPr>
            <a:r>
              <a:rPr lang="nl-BE" sz="4800">
                <a:solidFill>
                  <a:srgbClr val="FFFFFF"/>
                </a:solidFill>
              </a:rPr>
              <a:t>forum: ervaringen delen</a:t>
            </a:r>
          </a:p>
          <a:p>
            <a:pPr marL="457200" lvl="0" indent="-533400" rtl="0">
              <a:spcBef>
                <a:spcPts val="0"/>
              </a:spcBef>
              <a:buClr>
                <a:srgbClr val="FFFFFF"/>
              </a:buClr>
              <a:buSzPct val="100000"/>
              <a:buChar char="-"/>
            </a:pPr>
            <a:r>
              <a:rPr lang="nl-BE" sz="4800">
                <a:solidFill>
                  <a:srgbClr val="FFFFFF"/>
                </a:solidFill>
              </a:rPr>
              <a:t>sociale media</a:t>
            </a:r>
          </a:p>
          <a:p>
            <a:pPr marL="457200" lvl="0" indent="-533400" rtl="0">
              <a:spcBef>
                <a:spcPts val="0"/>
              </a:spcBef>
              <a:buClr>
                <a:srgbClr val="FFFFFF"/>
              </a:buClr>
              <a:buSzPct val="100000"/>
              <a:buChar char="-"/>
            </a:pPr>
            <a:r>
              <a:rPr lang="nl-BE" sz="4800">
                <a:solidFill>
                  <a:srgbClr val="FFFFFF"/>
                </a:solidFill>
              </a:rPr>
              <a:t>centraal e-platform</a:t>
            </a:r>
          </a:p>
          <a:p>
            <a:pPr lvl="0" algn="ctr" rtl="0">
              <a:spcBef>
                <a:spcPts val="0"/>
              </a:spcBef>
              <a:buNone/>
            </a:pPr>
            <a:endParaRPr sz="48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/>
          <p:nvPr/>
        </p:nvSpPr>
        <p:spPr>
          <a:xfrm>
            <a:off x="6182137" y="-265042"/>
            <a:ext cx="5519399" cy="4868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5" name="Shape 2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7342" y="-1316449"/>
            <a:ext cx="5751300" cy="8210700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Shape 256"/>
          <p:cNvSpPr txBox="1"/>
          <p:nvPr/>
        </p:nvSpPr>
        <p:spPr>
          <a:xfrm>
            <a:off x="2957096" y="304904"/>
            <a:ext cx="5328600" cy="475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BE"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tekst hier</a:t>
            </a:r>
          </a:p>
        </p:txBody>
      </p:sp>
      <p:pic>
        <p:nvPicPr>
          <p:cNvPr id="257" name="Shape 257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883675" y="-726975"/>
            <a:ext cx="1240200" cy="53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Shape 258"/>
          <p:cNvSpPr txBox="1"/>
          <p:nvPr/>
        </p:nvSpPr>
        <p:spPr>
          <a:xfrm>
            <a:off x="3346900" y="448225"/>
            <a:ext cx="6870600" cy="356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FFFFFF"/>
              </a:solidFill>
            </a:endParaRPr>
          </a:p>
        </p:txBody>
      </p:sp>
      <p:sp>
        <p:nvSpPr>
          <p:cNvPr id="259" name="Shape 259"/>
          <p:cNvSpPr txBox="1"/>
          <p:nvPr/>
        </p:nvSpPr>
        <p:spPr>
          <a:xfrm>
            <a:off x="4041550" y="985125"/>
            <a:ext cx="7274700" cy="84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0" name="Shape 260"/>
          <p:cNvSpPr/>
          <p:nvPr/>
        </p:nvSpPr>
        <p:spPr>
          <a:xfrm>
            <a:off x="2020775" y="-398325"/>
            <a:ext cx="9681000" cy="5001900"/>
          </a:xfrm>
          <a:prstGeom prst="wedgeRectCallout">
            <a:avLst>
              <a:gd name="adj1" fmla="val -48435"/>
              <a:gd name="adj2" fmla="val 71336"/>
            </a:avLst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nl-BE" sz="5200">
                <a:solidFill>
                  <a:srgbClr val="FFFFFF"/>
                </a:solidFill>
              </a:rPr>
              <a:t>Ondersteun, inhoudelijk en financieel, naast organisaties ook netwerken over de domeinen heen om de diversiteit te verhogen.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Shape 10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7211614" y="46800"/>
            <a:ext cx="4791000" cy="676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 txBox="1"/>
          <p:nvPr/>
        </p:nvSpPr>
        <p:spPr>
          <a:xfrm>
            <a:off x="3631096" y="1802294"/>
            <a:ext cx="3922643" cy="1107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BE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Energie?!</a:t>
            </a:r>
          </a:p>
        </p:txBody>
      </p:sp>
      <p:pic>
        <p:nvPicPr>
          <p:cNvPr id="107" name="Shape 107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9307350" y="-128400"/>
            <a:ext cx="1240200" cy="533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Shape 108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6605400" y="4281525"/>
            <a:ext cx="1240200" cy="2529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Shape 109"/>
          <p:cNvSpPr/>
          <p:nvPr/>
        </p:nvSpPr>
        <p:spPr>
          <a:xfrm>
            <a:off x="934625" y="252600"/>
            <a:ext cx="10950000" cy="4357200"/>
          </a:xfrm>
          <a:prstGeom prst="wedgeRoundRectCallout">
            <a:avLst>
              <a:gd name="adj1" fmla="val 35058"/>
              <a:gd name="adj2" fmla="val 70003"/>
              <a:gd name="adj3" fmla="val 0"/>
            </a:avLst>
          </a:prstGeom>
          <a:solidFill>
            <a:srgbClr val="F1C23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-BE" sz="5200">
                <a:solidFill>
                  <a:srgbClr val="FFFFFF"/>
                </a:solidFill>
              </a:rPr>
              <a:t>Tweesporenbeleid door:</a:t>
            </a:r>
          </a:p>
          <a:p>
            <a:pPr marL="457200" lvl="0" indent="-558800" rtl="0">
              <a:spcBef>
                <a:spcPts val="0"/>
              </a:spcBef>
              <a:buClr>
                <a:srgbClr val="FFFFFF"/>
              </a:buClr>
              <a:buSzPct val="100000"/>
              <a:buChar char="-"/>
            </a:pPr>
            <a:r>
              <a:rPr lang="nl-BE" sz="5200">
                <a:solidFill>
                  <a:srgbClr val="FFFFFF"/>
                </a:solidFill>
              </a:rPr>
              <a:t>erkenning specifieke identiteiten</a:t>
            </a:r>
          </a:p>
          <a:p>
            <a:pPr marL="457200" lvl="0" indent="-558800">
              <a:spcBef>
                <a:spcPts val="0"/>
              </a:spcBef>
              <a:buClr>
                <a:srgbClr val="FFFFFF"/>
              </a:buClr>
              <a:buSzPct val="100000"/>
              <a:buChar char="-"/>
            </a:pPr>
            <a:r>
              <a:rPr lang="nl-BE" sz="5200">
                <a:solidFill>
                  <a:srgbClr val="FFFFFF"/>
                </a:solidFill>
              </a:rPr>
              <a:t>integratie in algemene werking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18" name="Shape 118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" y="30437"/>
            <a:ext cx="4814100" cy="679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Shape 119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517825" y="277875"/>
            <a:ext cx="2336400" cy="476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Shape 120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4623350" y="4297650"/>
            <a:ext cx="1240200" cy="2529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/>
          <p:nvPr/>
        </p:nvSpPr>
        <p:spPr>
          <a:xfrm>
            <a:off x="631500" y="365125"/>
            <a:ext cx="11442600" cy="5267700"/>
          </a:xfrm>
          <a:prstGeom prst="wedgeEllipseCallout">
            <a:avLst>
              <a:gd name="adj1" fmla="val -39294"/>
              <a:gd name="adj2" fmla="val 51273"/>
            </a:avLst>
          </a:prstGeom>
          <a:solidFill>
            <a:srgbClr val="45818E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nl-BE" sz="4800">
                <a:solidFill>
                  <a:srgbClr val="FFFFFF"/>
                </a:solidFill>
              </a:rPr>
              <a:t>Een online platform voor jeugdorganisaties, sectoroverschrijdend zodat ze vlot bereikbaar zijn en elkaar kunnen vinden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6182137" y="-265042"/>
            <a:ext cx="5519399" cy="4868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7" name="Shape 1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7342" y="-1316449"/>
            <a:ext cx="5751300" cy="8210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 txBox="1"/>
          <p:nvPr/>
        </p:nvSpPr>
        <p:spPr>
          <a:xfrm>
            <a:off x="2957096" y="304904"/>
            <a:ext cx="5328600" cy="475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BE"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tekst hier</a:t>
            </a:r>
          </a:p>
        </p:txBody>
      </p:sp>
      <p:pic>
        <p:nvPicPr>
          <p:cNvPr id="129" name="Shape 129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883675" y="-726975"/>
            <a:ext cx="1240200" cy="53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 txBox="1"/>
          <p:nvPr/>
        </p:nvSpPr>
        <p:spPr>
          <a:xfrm>
            <a:off x="3346900" y="448225"/>
            <a:ext cx="6870600" cy="356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FFFFFF"/>
              </a:solidFill>
            </a:endParaRPr>
          </a:p>
        </p:txBody>
      </p:sp>
      <p:sp>
        <p:nvSpPr>
          <p:cNvPr id="131" name="Shape 131"/>
          <p:cNvSpPr txBox="1"/>
          <p:nvPr/>
        </p:nvSpPr>
        <p:spPr>
          <a:xfrm>
            <a:off x="4041550" y="985125"/>
            <a:ext cx="7274700" cy="84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/>
          <p:nvPr/>
        </p:nvSpPr>
        <p:spPr>
          <a:xfrm>
            <a:off x="2020775" y="-398325"/>
            <a:ext cx="9681000" cy="5001900"/>
          </a:xfrm>
          <a:prstGeom prst="wedgeRectCallout">
            <a:avLst>
              <a:gd name="adj1" fmla="val -48435"/>
              <a:gd name="adj2" fmla="val 71336"/>
            </a:avLst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nl-BE" sz="4800">
                <a:solidFill>
                  <a:srgbClr val="FFFFFF"/>
                </a:solidFill>
              </a:rPr>
              <a:t>Een erkenning voor lokale bruggenbouwer. Hij of zij kent de jongeren en de organisaties en brengt ze actief met elkaar in contact.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Shape 13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7211614" y="46800"/>
            <a:ext cx="4791000" cy="676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Shape 138"/>
          <p:cNvSpPr txBox="1"/>
          <p:nvPr/>
        </p:nvSpPr>
        <p:spPr>
          <a:xfrm>
            <a:off x="3631096" y="1802294"/>
            <a:ext cx="3922500" cy="1107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BE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Energie?!</a:t>
            </a:r>
          </a:p>
        </p:txBody>
      </p:sp>
      <p:pic>
        <p:nvPicPr>
          <p:cNvPr id="139" name="Shape 139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9307350" y="-128400"/>
            <a:ext cx="1240200" cy="533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Shape 140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6605400" y="4281525"/>
            <a:ext cx="1240200" cy="2529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Shape 141"/>
          <p:cNvSpPr/>
          <p:nvPr/>
        </p:nvSpPr>
        <p:spPr>
          <a:xfrm>
            <a:off x="934625" y="252600"/>
            <a:ext cx="10950000" cy="4357200"/>
          </a:xfrm>
          <a:prstGeom prst="wedgeRoundRectCallout">
            <a:avLst>
              <a:gd name="adj1" fmla="val 35058"/>
              <a:gd name="adj2" fmla="val 70003"/>
              <a:gd name="adj3" fmla="val 0"/>
            </a:avLst>
          </a:prstGeom>
          <a:solidFill>
            <a:srgbClr val="F1C23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nl-BE" sz="5400">
                <a:solidFill>
                  <a:srgbClr val="FFFFFF"/>
                </a:solidFill>
              </a:rPr>
              <a:t>Om het wereldbeeld van jongeren te verruimen door eurocentrisme te vermijden in jongerencontext: onderwijs en jeugdwerk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50" name="Shape 150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" y="30437"/>
            <a:ext cx="4814100" cy="679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Shape 151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517825" y="277875"/>
            <a:ext cx="2336400" cy="476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Shape 152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4623350" y="4297650"/>
            <a:ext cx="1240200" cy="25299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Shape 153"/>
          <p:cNvSpPr/>
          <p:nvPr/>
        </p:nvSpPr>
        <p:spPr>
          <a:xfrm>
            <a:off x="366275" y="30450"/>
            <a:ext cx="11707800" cy="5602500"/>
          </a:xfrm>
          <a:prstGeom prst="wedgeEllipseCallout">
            <a:avLst>
              <a:gd name="adj1" fmla="val -39294"/>
              <a:gd name="adj2" fmla="val 51273"/>
            </a:avLst>
          </a:prstGeom>
          <a:solidFill>
            <a:srgbClr val="45818E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nl-BE" sz="4600">
                <a:solidFill>
                  <a:srgbClr val="FFFFFF"/>
                </a:solidFill>
              </a:rPr>
              <a:t>Investeren in verschillende soorten brugfiguren om communicatie te bevorderen en initiatieven van jongeren een draagvlak te geven door ondersteunend kader te creëren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/>
        </p:nvSpPr>
        <p:spPr>
          <a:xfrm>
            <a:off x="6182137" y="-265042"/>
            <a:ext cx="5519399" cy="4868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9" name="Shape 1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7342" y="-1316449"/>
            <a:ext cx="5751300" cy="821070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Shape 160"/>
          <p:cNvSpPr txBox="1"/>
          <p:nvPr/>
        </p:nvSpPr>
        <p:spPr>
          <a:xfrm>
            <a:off x="2957096" y="304904"/>
            <a:ext cx="5328600" cy="475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BE"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tekst hier</a:t>
            </a:r>
          </a:p>
        </p:txBody>
      </p:sp>
      <p:pic>
        <p:nvPicPr>
          <p:cNvPr id="161" name="Shape 161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883675" y="-726975"/>
            <a:ext cx="1240200" cy="53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Shape 162"/>
          <p:cNvSpPr txBox="1"/>
          <p:nvPr/>
        </p:nvSpPr>
        <p:spPr>
          <a:xfrm>
            <a:off x="3346900" y="448225"/>
            <a:ext cx="6870600" cy="356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FFFFFF"/>
              </a:solidFill>
            </a:endParaRPr>
          </a:p>
        </p:txBody>
      </p:sp>
      <p:sp>
        <p:nvSpPr>
          <p:cNvPr id="163" name="Shape 163"/>
          <p:cNvSpPr txBox="1"/>
          <p:nvPr/>
        </p:nvSpPr>
        <p:spPr>
          <a:xfrm>
            <a:off x="4041550" y="985125"/>
            <a:ext cx="7274700" cy="84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2020775" y="-398325"/>
            <a:ext cx="9681000" cy="5001900"/>
          </a:xfrm>
          <a:prstGeom prst="wedgeRectCallout">
            <a:avLst>
              <a:gd name="adj1" fmla="val -48435"/>
              <a:gd name="adj2" fmla="val 71336"/>
            </a:avLst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nl-BE" sz="4800">
                <a:solidFill>
                  <a:srgbClr val="FFFFFF"/>
                </a:solidFill>
              </a:rPr>
              <a:t>De meerwaarde van het jeugdwerk in de kijker zetten om verbindingen te leggen tussen jeugdorganisaties onderling en de samenleving in het algemeen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Shape 16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7211614" y="46800"/>
            <a:ext cx="4791000" cy="676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Shape 170"/>
          <p:cNvSpPr txBox="1"/>
          <p:nvPr/>
        </p:nvSpPr>
        <p:spPr>
          <a:xfrm>
            <a:off x="3631096" y="1802294"/>
            <a:ext cx="3922500" cy="1107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BE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Energie?!</a:t>
            </a:r>
          </a:p>
        </p:txBody>
      </p:sp>
      <p:pic>
        <p:nvPicPr>
          <p:cNvPr id="171" name="Shape 171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9307350" y="-128400"/>
            <a:ext cx="1240200" cy="533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Shape 172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6605400" y="4281525"/>
            <a:ext cx="1240200" cy="25299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Shape 173"/>
          <p:cNvSpPr/>
          <p:nvPr/>
        </p:nvSpPr>
        <p:spPr>
          <a:xfrm>
            <a:off x="934625" y="252600"/>
            <a:ext cx="10950000" cy="4357200"/>
          </a:xfrm>
          <a:prstGeom prst="wedgeRoundRectCallout">
            <a:avLst>
              <a:gd name="adj1" fmla="val 35058"/>
              <a:gd name="adj2" fmla="val 70003"/>
              <a:gd name="adj3" fmla="val 0"/>
            </a:avLst>
          </a:prstGeom>
          <a:solidFill>
            <a:srgbClr val="F1C23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nl-BE" sz="4800">
                <a:solidFill>
                  <a:srgbClr val="FFFFFF"/>
                </a:solidFill>
              </a:rPr>
              <a:t>Om te investeren in sleutelfiguren / vertrouwenspersonen zodat zij als contactpersoon kunnen dienen binnen het lokale aanbod voor de jeugd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1" name="Shape 18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82" name="Shape 18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" y="30437"/>
            <a:ext cx="4814100" cy="679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Shape 183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517825" y="277875"/>
            <a:ext cx="2336400" cy="476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Shape 184"/>
          <p:cNvPicPr preferRelativeResize="0"/>
          <p:nvPr/>
        </p:nvPicPr>
        <p:blipFill rotWithShape="1">
          <a:blip r:embed="rId4">
            <a:alphaModFix/>
          </a:blip>
          <a:srcRect l="90270" t="1009" r="520"/>
          <a:stretch/>
        </p:blipFill>
        <p:spPr>
          <a:xfrm>
            <a:off x="4623350" y="4297650"/>
            <a:ext cx="1240200" cy="25299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Shape 185"/>
          <p:cNvSpPr/>
          <p:nvPr/>
        </p:nvSpPr>
        <p:spPr>
          <a:xfrm>
            <a:off x="631500" y="365125"/>
            <a:ext cx="11442600" cy="5267700"/>
          </a:xfrm>
          <a:prstGeom prst="wedgeEllipseCallout">
            <a:avLst>
              <a:gd name="adj1" fmla="val -39294"/>
              <a:gd name="adj2" fmla="val 51273"/>
            </a:avLst>
          </a:prstGeom>
          <a:solidFill>
            <a:srgbClr val="45818E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nl-BE" sz="4800">
                <a:solidFill>
                  <a:srgbClr val="FFFFFF"/>
                </a:solidFill>
              </a:rPr>
              <a:t>Dat er diversiteitstrainingen georganiseerd worden voor jeugdwerkers om meer inzichten te krijgen in de leefwereld van jongeren in al hun diversiteit.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Breedbeeld</PresentationFormat>
  <Paragraphs>37</Paragraphs>
  <Slides>16</Slides>
  <Notes>16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9" baseType="lpstr">
      <vt:lpstr>Arial</vt:lpstr>
      <vt:lpstr>Calibri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cp:lastModifiedBy>Vandebriel Ziggy</cp:lastModifiedBy>
  <cp:revision>1</cp:revision>
  <dcterms:modified xsi:type="dcterms:W3CDTF">2016-05-07T05:39:42Z</dcterms:modified>
</cp:coreProperties>
</file>