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6.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3313" r:id="rId4"/>
  </p:sldMasterIdLst>
  <p:notesMasterIdLst>
    <p:notesMasterId r:id="rId30"/>
  </p:notesMasterIdLst>
  <p:handoutMasterIdLst>
    <p:handoutMasterId r:id="rId31"/>
  </p:handoutMasterIdLst>
  <p:sldIdLst>
    <p:sldId id="361" r:id="rId5"/>
    <p:sldId id="379" r:id="rId6"/>
    <p:sldId id="373" r:id="rId7"/>
    <p:sldId id="389" r:id="rId8"/>
    <p:sldId id="388" r:id="rId9"/>
    <p:sldId id="396" r:id="rId10"/>
    <p:sldId id="369" r:id="rId11"/>
    <p:sldId id="409" r:id="rId12"/>
    <p:sldId id="395" r:id="rId13"/>
    <p:sldId id="391" r:id="rId14"/>
    <p:sldId id="410" r:id="rId15"/>
    <p:sldId id="397" r:id="rId16"/>
    <p:sldId id="393" r:id="rId17"/>
    <p:sldId id="412" r:id="rId18"/>
    <p:sldId id="398" r:id="rId19"/>
    <p:sldId id="399" r:id="rId20"/>
    <p:sldId id="411" r:id="rId21"/>
    <p:sldId id="404" r:id="rId22"/>
    <p:sldId id="405" r:id="rId23"/>
    <p:sldId id="402" r:id="rId24"/>
    <p:sldId id="414" r:id="rId25"/>
    <p:sldId id="381" r:id="rId26"/>
    <p:sldId id="415" r:id="rId27"/>
    <p:sldId id="380" r:id="rId28"/>
    <p:sldId id="378" r:id="rId29"/>
  </p:sldIdLst>
  <p:sldSz cx="9144000" cy="5143500" type="screen16x9"/>
  <p:notesSz cx="6797675" cy="9926638"/>
  <p:defaultTex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2">
          <p15:clr>
            <a:srgbClr val="A4A3A4"/>
          </p15:clr>
        </p15:guide>
        <p15:guide id="2" orient="horz" pos="237" userDrawn="1">
          <p15:clr>
            <a:srgbClr val="A4A3A4"/>
          </p15:clr>
        </p15:guide>
        <p15:guide id="3" orient="horz" pos="4534">
          <p15:clr>
            <a:srgbClr val="A4A3A4"/>
          </p15:clr>
        </p15:guide>
        <p15:guide id="4" orient="horz" pos="4286">
          <p15:clr>
            <a:srgbClr val="A4A3A4"/>
          </p15:clr>
        </p15:guide>
        <p15:guide id="5" pos="4241" userDrawn="1">
          <p15:clr>
            <a:srgbClr val="A4A3A4"/>
          </p15:clr>
        </p15:guide>
        <p15:guide id="6" pos="237">
          <p15:clr>
            <a:srgbClr val="A4A3A4"/>
          </p15:clr>
        </p15:guide>
        <p15:guide id="7" pos="8229">
          <p15:clr>
            <a:srgbClr val="A4A3A4"/>
          </p15:clr>
        </p15:guide>
        <p15:guide id="8" pos="930" userDrawn="1">
          <p15:clr>
            <a:srgbClr val="A4A3A4"/>
          </p15:clr>
        </p15:guide>
        <p15:guide id="9" pos="7517">
          <p15:clr>
            <a:srgbClr val="A4A3A4"/>
          </p15:clr>
        </p15:guide>
        <p15:guide id="10" orient="horz" pos="1903">
          <p15:clr>
            <a:srgbClr val="A4A3A4"/>
          </p15:clr>
        </p15:guide>
        <p15:guide id="11" orient="horz" pos="2216">
          <p15:clr>
            <a:srgbClr val="A4A3A4"/>
          </p15:clr>
        </p15:guide>
        <p15:guide id="12" orient="horz" pos="1596">
          <p15:clr>
            <a:srgbClr val="A4A3A4"/>
          </p15:clr>
        </p15:guide>
        <p15:guide id="13" orient="horz" pos="3059">
          <p15:clr>
            <a:srgbClr val="A4A3A4"/>
          </p15:clr>
        </p15:guide>
        <p15:guide id="14" orient="horz" pos="2501">
          <p15:clr>
            <a:srgbClr val="A4A3A4"/>
          </p15:clr>
        </p15:guide>
        <p15:guide id="15" orient="horz" pos="722">
          <p15:clr>
            <a:srgbClr val="A4A3A4"/>
          </p15:clr>
        </p15:guide>
        <p15:guide id="16" pos="5534" userDrawn="1">
          <p15:clr>
            <a:srgbClr val="A4A3A4"/>
          </p15:clr>
        </p15:guide>
        <p15:guide id="17" pos="350">
          <p15:clr>
            <a:srgbClr val="A4A3A4"/>
          </p15:clr>
        </p15:guide>
        <p15:guide id="18" pos="83">
          <p15:clr>
            <a:srgbClr val="A4A3A4"/>
          </p15:clr>
        </p15:guide>
        <p15:guide id="19" pos="1110">
          <p15:clr>
            <a:srgbClr val="A4A3A4"/>
          </p15:clr>
        </p15:guide>
        <p15:guide id="20" orient="horz" pos="2620">
          <p15:clr>
            <a:srgbClr val="A4A3A4"/>
          </p15:clr>
        </p15:guide>
        <p15:guide id="21" orient="horz" pos="2045">
          <p15:clr>
            <a:srgbClr val="A4A3A4"/>
          </p15:clr>
        </p15:guide>
        <p15:guide id="22" orient="horz" pos="1872">
          <p15:clr>
            <a:srgbClr val="A4A3A4"/>
          </p15:clr>
        </p15:guide>
        <p15:guide id="23" orient="horz" pos="2475">
          <p15:clr>
            <a:srgbClr val="A4A3A4"/>
          </p15:clr>
        </p15:guide>
        <p15:guide id="24" orient="horz" pos="823">
          <p15:clr>
            <a:srgbClr val="A4A3A4"/>
          </p15:clr>
        </p15:guide>
        <p15:guide id="25" orient="horz" pos="1008" userDrawn="1">
          <p15:clr>
            <a:srgbClr val="A4A3A4"/>
          </p15:clr>
        </p15:guide>
        <p15:guide id="26" orient="horz" pos="1707">
          <p15:clr>
            <a:srgbClr val="A4A3A4"/>
          </p15:clr>
        </p15:guide>
        <p15:guide id="27" orient="horz" pos="2323" userDrawn="1">
          <p15:clr>
            <a:srgbClr val="A4A3A4"/>
          </p15:clr>
        </p15:guide>
        <p15:guide id="28" pos="4171">
          <p15:clr>
            <a:srgbClr val="A4A3A4"/>
          </p15:clr>
        </p15:guide>
        <p15:guide id="29" pos="142">
          <p15:clr>
            <a:srgbClr val="A4A3A4"/>
          </p15:clr>
        </p15:guide>
        <p15:guide id="30" pos="771" userDrawn="1">
          <p15:clr>
            <a:srgbClr val="A4A3A4"/>
          </p15:clr>
        </p15:guide>
        <p15:guide id="31" pos="5227">
          <p15:clr>
            <a:srgbClr val="A4A3A4"/>
          </p15:clr>
        </p15:guide>
        <p15:guide id="32" pos="614">
          <p15:clr>
            <a:srgbClr val="A4A3A4"/>
          </p15:clr>
        </p15:guide>
        <p15:guide id="33">
          <p15:clr>
            <a:srgbClr val="A4A3A4"/>
          </p15:clr>
        </p15:guide>
        <p15:guide id="35" pos="3850">
          <p15:clr>
            <a:srgbClr val="A4A3A4"/>
          </p15:clr>
        </p15:guide>
        <p15:guide id="36" pos="3678">
          <p15:clr>
            <a:srgbClr val="A4A3A4"/>
          </p15:clr>
        </p15:guide>
        <p15:guide id="37" pos="1497" userDrawn="1">
          <p15:clr>
            <a:srgbClr val="A4A3A4"/>
          </p15:clr>
        </p15:guide>
        <p15:guide id="38" pos="2313" userDrawn="1">
          <p15:clr>
            <a:srgbClr val="A4A3A4"/>
          </p15:clr>
        </p15:guide>
        <p15:guide id="39" pos="2857" userDrawn="1">
          <p15:clr>
            <a:srgbClr val="A4A3A4"/>
          </p15:clr>
        </p15:guide>
        <p15:guide id="40" pos="4228">
          <p15:clr>
            <a:srgbClr val="A4A3A4"/>
          </p15:clr>
        </p15:guide>
        <p15:guide id="41" pos="5046">
          <p15:clr>
            <a:srgbClr val="A4A3A4"/>
          </p15:clr>
        </p15:guide>
        <p15:guide id="42" pos="5602" userDrawn="1">
          <p15:clr>
            <a:srgbClr val="A4A3A4"/>
          </p15:clr>
        </p15:guide>
        <p15:guide id="43" pos="3679">
          <p15:clr>
            <a:srgbClr val="A4A3A4"/>
          </p15:clr>
        </p15:guide>
      </p15:sldGuideLst>
    </p:ext>
    <p:ext uri="{2D200454-40CA-4A62-9FC3-DE9A4176ACB9}">
      <p15:notesGuideLst xmlns:p15="http://schemas.microsoft.com/office/powerpoint/2012/main" xmlns="">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1D7E"/>
    <a:srgbClr val="F4D6F6"/>
    <a:srgbClr val="859F72"/>
    <a:srgbClr val="ACBD9F"/>
    <a:srgbClr val="EDBCAD"/>
    <a:srgbClr val="F5D9BE"/>
    <a:srgbClr val="EDC8B1"/>
    <a:srgbClr val="976707"/>
    <a:srgbClr val="1B365D"/>
    <a:srgbClr val="439F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597" autoAdjust="0"/>
  </p:normalViewPr>
  <p:slideViewPr>
    <p:cSldViewPr snapToGrid="0" showGuides="1">
      <p:cViewPr varScale="1">
        <p:scale>
          <a:sx n="141" d="100"/>
          <a:sy n="141" d="100"/>
        </p:scale>
        <p:origin x="-120" y="-480"/>
      </p:cViewPr>
      <p:guideLst>
        <p:guide orient="horz" pos="2382"/>
        <p:guide orient="horz" pos="237"/>
        <p:guide orient="horz" pos="4534"/>
        <p:guide orient="horz" pos="4286"/>
        <p:guide orient="horz" pos="1903"/>
        <p:guide orient="horz" pos="2216"/>
        <p:guide orient="horz" pos="1596"/>
        <p:guide orient="horz" pos="3059"/>
        <p:guide orient="horz" pos="2501"/>
        <p:guide orient="horz" pos="722"/>
        <p:guide orient="horz" pos="2620"/>
        <p:guide orient="horz" pos="2045"/>
        <p:guide orient="horz" pos="1872"/>
        <p:guide orient="horz" pos="2475"/>
        <p:guide orient="horz" pos="823"/>
        <p:guide orient="horz" pos="1008"/>
        <p:guide orient="horz" pos="1707"/>
        <p:guide orient="horz" pos="2323"/>
        <p:guide pos="4241"/>
        <p:guide pos="237"/>
        <p:guide pos="8229"/>
        <p:guide pos="930"/>
        <p:guide pos="7517"/>
        <p:guide pos="5534"/>
        <p:guide pos="350"/>
        <p:guide pos="83"/>
        <p:guide pos="1110"/>
        <p:guide pos="4171"/>
        <p:guide pos="142"/>
        <p:guide pos="771"/>
        <p:guide pos="5227"/>
        <p:guide pos="614"/>
        <p:guide/>
        <p:guide pos="3850"/>
        <p:guide pos="3678"/>
        <p:guide pos="1497"/>
        <p:guide pos="2313"/>
        <p:guide pos="2857"/>
        <p:guide pos="4228"/>
        <p:guide pos="5046"/>
        <p:guide pos="5602"/>
        <p:guide pos="3679"/>
      </p:guideLst>
    </p:cSldViewPr>
  </p:slideViewPr>
  <p:notesTextViewPr>
    <p:cViewPr>
      <p:scale>
        <a:sx n="3" d="2"/>
        <a:sy n="3" d="2"/>
      </p:scale>
      <p:origin x="0" y="0"/>
    </p:cViewPr>
  </p:notesTextViewPr>
  <p:sorterViewPr>
    <p:cViewPr>
      <p:scale>
        <a:sx n="120" d="100"/>
        <a:sy n="120" d="100"/>
      </p:scale>
      <p:origin x="0" y="-21756"/>
    </p:cViewPr>
  </p:sorterViewPr>
  <p:notesViewPr>
    <p:cSldViewPr snapToGrid="0" showGuides="1">
      <p:cViewPr varScale="1">
        <p:scale>
          <a:sx n="74" d="100"/>
          <a:sy n="74" d="100"/>
        </p:scale>
        <p:origin x="-2190"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Sheet23.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164755155508349"/>
          <c:w val="0.979307000405102"/>
          <c:h val="0.67124041287468"/>
        </c:manualLayout>
      </c:layout>
      <c:barChart>
        <c:barDir val="col"/>
        <c:grouping val="clustered"/>
        <c:varyColors val="0"/>
        <c:ser>
          <c:idx val="0"/>
          <c:order val="0"/>
          <c:tx>
            <c:strRef>
              <c:f>Sheet1!$B$1</c:f>
              <c:strCache>
                <c:ptCount val="1"/>
                <c:pt idx="0">
                  <c:v>Series 1</c:v>
                </c:pt>
              </c:strCache>
            </c:strRef>
          </c:tx>
          <c:spPr>
            <a:solidFill>
              <a:schemeClr val="tx2"/>
            </a:solidFill>
          </c:spPr>
          <c:invertIfNegative val="0"/>
          <c:dLbls>
            <c:numFmt formatCode="0\%" sourceLinked="0"/>
            <c:spPr>
              <a:noFill/>
              <a:ln>
                <a:noFill/>
              </a:ln>
              <a:effectLst/>
            </c:spPr>
            <c:txPr>
              <a:bodyPr/>
              <a:lstStyle/>
              <a:p>
                <a:pPr algn="ctr">
                  <a:defRPr lang="nl-BE" sz="1200" b="1" i="0" u="none" strike="noStrike" kern="1200" baseline="0">
                    <a:solidFill>
                      <a:schemeClr val="tx2"/>
                    </a:solidFill>
                    <a:latin typeface="Calibri"/>
                    <a:ea typeface="Calibri"/>
                    <a:cs typeface="Calibr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Inférieur</c:v>
                </c:pt>
                <c:pt idx="1">
                  <c:v>Moyen</c:v>
                </c:pt>
                <c:pt idx="2">
                  <c:v>Supérieur</c:v>
                </c:pt>
              </c:strCache>
            </c:strRef>
          </c:cat>
          <c:val>
            <c:numRef>
              <c:f>Sheet1!$B$2:$B$4</c:f>
              <c:numCache>
                <c:formatCode>0\%</c:formatCode>
                <c:ptCount val="3"/>
                <c:pt idx="0">
                  <c:v>24.8</c:v>
                </c:pt>
                <c:pt idx="1">
                  <c:v>35.5</c:v>
                </c:pt>
                <c:pt idx="2">
                  <c:v>39.7</c:v>
                </c:pt>
              </c:numCache>
            </c:numRef>
          </c:val>
          <c:extLst xmlns:c16r2="http://schemas.microsoft.com/office/drawing/2015/06/chart">
            <c:ext xmlns:c16="http://schemas.microsoft.com/office/drawing/2014/chart" uri="{C3380CC4-5D6E-409C-BE32-E72D297353CC}">
              <c16:uniqueId val="{00000000-8184-4FE7-BCE4-001AD5E5F103}"/>
            </c:ext>
          </c:extLst>
        </c:ser>
        <c:dLbls>
          <c:showLegendKey val="0"/>
          <c:showVal val="0"/>
          <c:showCatName val="0"/>
          <c:showSerName val="0"/>
          <c:showPercent val="0"/>
          <c:showBubbleSize val="0"/>
        </c:dLbls>
        <c:gapWidth val="90"/>
        <c:axId val="2126722392"/>
        <c:axId val="2125379272"/>
      </c:barChart>
      <c:catAx>
        <c:axId val="2126722392"/>
        <c:scaling>
          <c:orientation val="minMax"/>
        </c:scaling>
        <c:delete val="0"/>
        <c:axPos val="b"/>
        <c:numFmt formatCode="General" sourceLinked="0"/>
        <c:majorTickMark val="out"/>
        <c:minorTickMark val="none"/>
        <c:tickLblPos val="nextTo"/>
        <c:spPr>
          <a:ln>
            <a:noFill/>
          </a:ln>
        </c:spPr>
        <c:txPr>
          <a:bodyPr/>
          <a:lstStyle/>
          <a:p>
            <a:pPr algn="ctr">
              <a:defRPr lang="en-US" sz="1000" b="1" i="0" u="none" strike="noStrike" kern="1200" baseline="0">
                <a:solidFill>
                  <a:schemeClr val="tx2"/>
                </a:solidFill>
                <a:latin typeface="+mn-lt"/>
                <a:ea typeface="+mn-ea"/>
                <a:cs typeface="+mn-cs"/>
              </a:defRPr>
            </a:pPr>
            <a:endParaRPr lang="en-US"/>
          </a:p>
        </c:txPr>
        <c:crossAx val="2125379272"/>
        <c:crosses val="autoZero"/>
        <c:auto val="1"/>
        <c:lblAlgn val="ctr"/>
        <c:lblOffset val="100"/>
        <c:noMultiLvlLbl val="0"/>
      </c:catAx>
      <c:valAx>
        <c:axId val="2125379272"/>
        <c:scaling>
          <c:orientation val="minMax"/>
          <c:max val="100.0"/>
          <c:min val="0.0"/>
        </c:scaling>
        <c:delete val="1"/>
        <c:axPos val="l"/>
        <c:numFmt formatCode="0\%" sourceLinked="1"/>
        <c:majorTickMark val="out"/>
        <c:minorTickMark val="none"/>
        <c:tickLblPos val="nextTo"/>
        <c:crossAx val="21267223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Pas d'accord</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0\%</c:formatCode>
                <c:ptCount val="2"/>
                <c:pt idx="0">
                  <c:v>10.68</c:v>
                </c:pt>
                <c:pt idx="1">
                  <c:v>9.3</c:v>
                </c:pt>
              </c:numCache>
            </c:numRef>
          </c:val>
          <c:extLst xmlns:c16r2="http://schemas.microsoft.com/office/drawing/2015/06/chart">
            <c:ext xmlns:c16="http://schemas.microsoft.com/office/drawing/2014/chart" uri="{C3380CC4-5D6E-409C-BE32-E72D297353CC}">
              <c16:uniqueId val="{00000000-E468-4419-807A-F00B26BA2E36}"/>
            </c:ext>
          </c:extLst>
        </c:ser>
        <c:ser>
          <c:idx val="1"/>
          <c:order val="1"/>
          <c:tx>
            <c:strRef>
              <c:f>Sheet1!$C$1</c:f>
              <c:strCache>
                <c:ptCount val="1"/>
                <c:pt idx="0">
                  <c:v>D'accord</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0\%</c:formatCode>
                <c:ptCount val="2"/>
                <c:pt idx="0">
                  <c:v>89.32</c:v>
                </c:pt>
                <c:pt idx="1">
                  <c:v>90.7</c:v>
                </c:pt>
              </c:numCache>
            </c:numRef>
          </c:val>
          <c:extLst xmlns:c16r2="http://schemas.microsoft.com/office/drawing/2015/06/chart">
            <c:ext xmlns:c16="http://schemas.microsoft.com/office/drawing/2014/chart" uri="{C3380CC4-5D6E-409C-BE32-E72D297353CC}">
              <c16:uniqueId val="{00000001-E468-4419-807A-F00B26BA2E36}"/>
            </c:ext>
          </c:extLst>
        </c:ser>
        <c:dLbls>
          <c:showLegendKey val="0"/>
          <c:showVal val="0"/>
          <c:showCatName val="0"/>
          <c:showSerName val="0"/>
          <c:showPercent val="0"/>
          <c:showBubbleSize val="0"/>
        </c:dLbls>
        <c:gapWidth val="150"/>
        <c:overlap val="100"/>
        <c:axId val="-2132559688"/>
        <c:axId val="-2132556680"/>
      </c:barChart>
      <c:catAx>
        <c:axId val="-2132559688"/>
        <c:scaling>
          <c:orientation val="minMax"/>
        </c:scaling>
        <c:delete val="1"/>
        <c:axPos val="b"/>
        <c:numFmt formatCode="#,##0" sourceLinked="0"/>
        <c:majorTickMark val="out"/>
        <c:minorTickMark val="none"/>
        <c:tickLblPos val="nextTo"/>
        <c:crossAx val="-2132556680"/>
        <c:crosses val="autoZero"/>
        <c:auto val="1"/>
        <c:lblAlgn val="ctr"/>
        <c:lblOffset val="100"/>
        <c:noMultiLvlLbl val="0"/>
      </c:catAx>
      <c:valAx>
        <c:axId val="-2132556680"/>
        <c:scaling>
          <c:orientation val="minMax"/>
          <c:max val="1.0"/>
          <c:min val="0.0"/>
        </c:scaling>
        <c:delete val="1"/>
        <c:axPos val="l"/>
        <c:numFmt formatCode="0%" sourceLinked="0"/>
        <c:majorTickMark val="none"/>
        <c:minorTickMark val="none"/>
        <c:tickLblPos val="none"/>
        <c:crossAx val="-2132559688"/>
        <c:crosses val="autoZero"/>
        <c:crossBetween val="between"/>
      </c:valAx>
    </c:plotArea>
    <c:legend>
      <c:legendPos val="r"/>
      <c:layout>
        <c:manualLayout>
          <c:xMode val="edge"/>
          <c:yMode val="edge"/>
          <c:x val="0.714909757206593"/>
          <c:y val="0.152587579645288"/>
          <c:w val="0.0939166587881489"/>
          <c:h val="0.66417015454237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D'accord</c:v>
                </c:pt>
              </c:strCache>
            </c:strRef>
          </c:tx>
          <c:spPr>
            <a:solidFill>
              <a:srgbClr val="00B05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41D4-4511-9F46-538EA113D11A}"/>
            </c:ext>
          </c:extLst>
        </c:ser>
        <c:dLbls>
          <c:showLegendKey val="0"/>
          <c:showVal val="0"/>
          <c:showCatName val="0"/>
          <c:showSerName val="0"/>
          <c:showPercent val="0"/>
          <c:showBubbleSize val="0"/>
        </c:dLbls>
        <c:gapWidth val="150"/>
        <c:overlap val="100"/>
        <c:axId val="-2132623576"/>
        <c:axId val="-2132636184"/>
      </c:barChart>
      <c:catAx>
        <c:axId val="-2132623576"/>
        <c:scaling>
          <c:orientation val="minMax"/>
        </c:scaling>
        <c:delete val="1"/>
        <c:axPos val="b"/>
        <c:numFmt formatCode="#,##0" sourceLinked="0"/>
        <c:majorTickMark val="out"/>
        <c:minorTickMark val="none"/>
        <c:tickLblPos val="nextTo"/>
        <c:crossAx val="-2132636184"/>
        <c:crosses val="autoZero"/>
        <c:auto val="1"/>
        <c:lblAlgn val="ctr"/>
        <c:lblOffset val="100"/>
        <c:noMultiLvlLbl val="0"/>
      </c:catAx>
      <c:valAx>
        <c:axId val="-2132636184"/>
        <c:scaling>
          <c:orientation val="minMax"/>
          <c:max val="1.0"/>
          <c:min val="0.0"/>
        </c:scaling>
        <c:delete val="1"/>
        <c:axPos val="l"/>
        <c:numFmt formatCode="0%" sourceLinked="0"/>
        <c:majorTickMark val="none"/>
        <c:minorTickMark val="none"/>
        <c:tickLblPos val="none"/>
        <c:crossAx val="-2132623576"/>
        <c:crosses val="autoZero"/>
        <c:crossBetween val="between"/>
      </c:valAx>
    </c:plotArea>
    <c:legend>
      <c:legendPos val="r"/>
      <c:legendEntry>
        <c:idx val="0"/>
        <c:txPr>
          <a:bodyPr/>
          <a:lstStyle/>
          <a:p>
            <a:pPr>
              <a:defRPr sz="1800"/>
            </a:pPr>
            <a:endParaRPr lang="en-US"/>
          </a:p>
        </c:txPr>
      </c:legendEntry>
      <c:layout>
        <c:manualLayout>
          <c:xMode val="edge"/>
          <c:yMode val="edge"/>
          <c:x val="0.0"/>
          <c:y val="0.00180058323736007"/>
          <c:w val="1.0"/>
          <c:h val="0.99819941676264"/>
        </c:manualLayout>
      </c:layout>
      <c:overlay val="0"/>
      <c:spPr>
        <a:solidFill>
          <a:schemeClr val="bg1"/>
        </a:solidFill>
      </c:spPr>
      <c:txPr>
        <a:bodyPr/>
        <a:lstStyle/>
        <a:p>
          <a:pPr>
            <a:defRPr sz="2400"/>
          </a:pPr>
          <a:endParaRPr lang="en-US"/>
        </a:p>
      </c:txPr>
    </c:legend>
    <c:plotVisOnly val="1"/>
    <c:dispBlanksAs val="gap"/>
    <c:showDLblsOverMax val="0"/>
  </c:chart>
  <c:txPr>
    <a:bodyPr/>
    <a:lstStyle/>
    <a:p>
      <a:pPr>
        <a:defRPr sz="2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1"/>
                <c:pt idx="0">
                  <c:v>Totaal</c:v>
                </c:pt>
                <c:pt idx="1">
                  <c:v>Man</c:v>
                </c:pt>
                <c:pt idx="2">
                  <c:v>Vrouw</c:v>
                </c:pt>
                <c:pt idx="3">
                  <c:v>15-34</c:v>
                </c:pt>
                <c:pt idx="4">
                  <c:v>35-54</c:v>
                </c:pt>
                <c:pt idx="5">
                  <c:v>55+</c:v>
                </c:pt>
                <c:pt idx="6">
                  <c:v>Inférieur</c:v>
                </c:pt>
                <c:pt idx="7">
                  <c:v>Moyen</c:v>
                </c:pt>
                <c:pt idx="8">
                  <c:v>Supérieur</c:v>
                </c:pt>
                <c:pt idx="9">
                  <c:v>Ja</c:v>
                </c:pt>
                <c:pt idx="10">
                  <c:v>Nee</c:v>
                </c:pt>
              </c:strCache>
            </c:strRef>
          </c:cat>
          <c:val>
            <c:numRef>
              <c:f>Sheet1!$B$2:$B$12</c:f>
              <c:numCache>
                <c:formatCode>0\%</c:formatCode>
                <c:ptCount val="11"/>
                <c:pt idx="0">
                  <c:v>89.32</c:v>
                </c:pt>
                <c:pt idx="1">
                  <c:v>84.11</c:v>
                </c:pt>
                <c:pt idx="2">
                  <c:v>94.07</c:v>
                </c:pt>
                <c:pt idx="3">
                  <c:v>87.06</c:v>
                </c:pt>
                <c:pt idx="4">
                  <c:v>91.99</c:v>
                </c:pt>
                <c:pt idx="5">
                  <c:v>88.66999999999998</c:v>
                </c:pt>
                <c:pt idx="6">
                  <c:v>95.61</c:v>
                </c:pt>
                <c:pt idx="7">
                  <c:v>90.1</c:v>
                </c:pt>
                <c:pt idx="8">
                  <c:v>84.7</c:v>
                </c:pt>
                <c:pt idx="9">
                  <c:v>92.27</c:v>
                </c:pt>
                <c:pt idx="10">
                  <c:v>86.69</c:v>
                </c:pt>
              </c:numCache>
            </c:numRef>
          </c:val>
          <c:extLst xmlns:c16r2="http://schemas.microsoft.com/office/drawing/2015/06/chart">
            <c:ext xmlns:c16="http://schemas.microsoft.com/office/drawing/2014/chart" uri="{C3380CC4-5D6E-409C-BE32-E72D297353CC}">
              <c16:uniqueId val="{00000000-57F1-43CB-82C7-A973EF5E035F}"/>
            </c:ext>
          </c:extLst>
        </c:ser>
        <c:dLbls>
          <c:showLegendKey val="0"/>
          <c:showVal val="0"/>
          <c:showCatName val="0"/>
          <c:showSerName val="0"/>
          <c:showPercent val="0"/>
          <c:showBubbleSize val="0"/>
        </c:dLbls>
        <c:gapWidth val="75"/>
        <c:axId val="-2134037592"/>
        <c:axId val="-2133938264"/>
      </c:barChart>
      <c:catAx>
        <c:axId val="-2134037592"/>
        <c:scaling>
          <c:orientation val="minMax"/>
        </c:scaling>
        <c:delete val="1"/>
        <c:axPos val="b"/>
        <c:numFmt formatCode="#,##0" sourceLinked="0"/>
        <c:majorTickMark val="out"/>
        <c:minorTickMark val="none"/>
        <c:tickLblPos val="nextTo"/>
        <c:crossAx val="-2133938264"/>
        <c:crosses val="autoZero"/>
        <c:auto val="1"/>
        <c:lblAlgn val="ctr"/>
        <c:lblOffset val="100"/>
        <c:noMultiLvlLbl val="0"/>
      </c:catAx>
      <c:valAx>
        <c:axId val="-2133938264"/>
        <c:scaling>
          <c:orientation val="minMax"/>
          <c:max val="100.0"/>
          <c:min val="0.0"/>
        </c:scaling>
        <c:delete val="1"/>
        <c:axPos val="l"/>
        <c:numFmt formatCode="General" sourceLinked="0"/>
        <c:majorTickMark val="none"/>
        <c:minorTickMark val="none"/>
        <c:tickLblPos val="none"/>
        <c:crossAx val="-21340375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1"/>
                <c:pt idx="0">
                  <c:v>Totaal</c:v>
                </c:pt>
                <c:pt idx="1">
                  <c:v>Man</c:v>
                </c:pt>
                <c:pt idx="2">
                  <c:v>Vrouw</c:v>
                </c:pt>
                <c:pt idx="3">
                  <c:v>15-34</c:v>
                </c:pt>
                <c:pt idx="4">
                  <c:v>35-54</c:v>
                </c:pt>
                <c:pt idx="5">
                  <c:v>55+</c:v>
                </c:pt>
                <c:pt idx="6">
                  <c:v>Inférieur</c:v>
                </c:pt>
                <c:pt idx="7">
                  <c:v>Moyen</c:v>
                </c:pt>
                <c:pt idx="8">
                  <c:v>Supérieur</c:v>
                </c:pt>
                <c:pt idx="9">
                  <c:v>Ja</c:v>
                </c:pt>
                <c:pt idx="10">
                  <c:v>Nee</c:v>
                </c:pt>
              </c:strCache>
            </c:strRef>
          </c:cat>
          <c:val>
            <c:numRef>
              <c:f>Sheet1!$B$2:$B$12</c:f>
              <c:numCache>
                <c:formatCode>0\%</c:formatCode>
                <c:ptCount val="11"/>
                <c:pt idx="0">
                  <c:v>90.7</c:v>
                </c:pt>
                <c:pt idx="1">
                  <c:v>86.98</c:v>
                </c:pt>
                <c:pt idx="2">
                  <c:v>94.09</c:v>
                </c:pt>
                <c:pt idx="3">
                  <c:v>88.72</c:v>
                </c:pt>
                <c:pt idx="4">
                  <c:v>92.7</c:v>
                </c:pt>
                <c:pt idx="5">
                  <c:v>90.54</c:v>
                </c:pt>
                <c:pt idx="6">
                  <c:v>100.0</c:v>
                </c:pt>
                <c:pt idx="7">
                  <c:v>89.39</c:v>
                </c:pt>
                <c:pt idx="8">
                  <c:v>86.06</c:v>
                </c:pt>
                <c:pt idx="9">
                  <c:v>94.5</c:v>
                </c:pt>
                <c:pt idx="10">
                  <c:v>87.31</c:v>
                </c:pt>
              </c:numCache>
            </c:numRef>
          </c:val>
          <c:extLst xmlns:c16r2="http://schemas.microsoft.com/office/drawing/2015/06/chart">
            <c:ext xmlns:c16="http://schemas.microsoft.com/office/drawing/2014/chart" uri="{C3380CC4-5D6E-409C-BE32-E72D297353CC}">
              <c16:uniqueId val="{00000000-4080-4F08-9D32-1C0264ECBEE8}"/>
            </c:ext>
          </c:extLst>
        </c:ser>
        <c:dLbls>
          <c:showLegendKey val="0"/>
          <c:showVal val="0"/>
          <c:showCatName val="0"/>
          <c:showSerName val="0"/>
          <c:showPercent val="0"/>
          <c:showBubbleSize val="0"/>
        </c:dLbls>
        <c:gapWidth val="75"/>
        <c:axId val="-2136407736"/>
        <c:axId val="-2136384248"/>
      </c:barChart>
      <c:catAx>
        <c:axId val="-2136407736"/>
        <c:scaling>
          <c:orientation val="minMax"/>
        </c:scaling>
        <c:delete val="1"/>
        <c:axPos val="b"/>
        <c:numFmt formatCode="#,##0" sourceLinked="0"/>
        <c:majorTickMark val="out"/>
        <c:minorTickMark val="none"/>
        <c:tickLblPos val="nextTo"/>
        <c:crossAx val="-2136384248"/>
        <c:crosses val="autoZero"/>
        <c:auto val="1"/>
        <c:lblAlgn val="ctr"/>
        <c:lblOffset val="100"/>
        <c:noMultiLvlLbl val="0"/>
      </c:catAx>
      <c:valAx>
        <c:axId val="-2136384248"/>
        <c:scaling>
          <c:orientation val="minMax"/>
          <c:max val="100.0"/>
          <c:min val="0.0"/>
        </c:scaling>
        <c:delete val="1"/>
        <c:axPos val="l"/>
        <c:numFmt formatCode="General" sourceLinked="0"/>
        <c:majorTickMark val="none"/>
        <c:minorTickMark val="none"/>
        <c:tickLblPos val="none"/>
        <c:crossAx val="-21364077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01808606026851"/>
          <c:y val="0.0423688204302028"/>
          <c:w val="0.506503698308601"/>
          <c:h val="0.915262359139595"/>
        </c:manualLayout>
      </c:layout>
      <c:barChart>
        <c:barDir val="bar"/>
        <c:grouping val="percentStacked"/>
        <c:varyColors val="0"/>
        <c:ser>
          <c:idx val="0"/>
          <c:order val="0"/>
          <c:tx>
            <c:strRef>
              <c:f>Sheet1!$B$1</c:f>
              <c:strCache>
                <c:ptCount val="1"/>
                <c:pt idx="0">
                  <c:v>L’animal doit être tué</c:v>
                </c:pt>
              </c:strCache>
            </c:strRef>
          </c:tx>
          <c:spPr>
            <a:solidFill>
              <a:srgbClr val="C00000"/>
            </a:solidFill>
          </c:spPr>
          <c:invertIfNegative val="0"/>
          <c:dLbls>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Sheet1!$B$2</c:f>
              <c:numCache>
                <c:formatCode>0\%</c:formatCode>
                <c:ptCount val="1"/>
                <c:pt idx="0">
                  <c:v>17.17000000000001</c:v>
                </c:pt>
              </c:numCache>
            </c:numRef>
          </c:val>
          <c:extLst xmlns:c16r2="http://schemas.microsoft.com/office/drawing/2015/06/chart">
            <c:ext xmlns:c16="http://schemas.microsoft.com/office/drawing/2014/chart" uri="{C3380CC4-5D6E-409C-BE32-E72D297353CC}">
              <c16:uniqueId val="{00000000-DA48-4FC4-BF19-C6191A2245CE}"/>
            </c:ext>
          </c:extLst>
        </c:ser>
        <c:ser>
          <c:idx val="1"/>
          <c:order val="1"/>
          <c:tx>
            <c:strRef>
              <c:f>Sheet1!$C$1</c:f>
              <c:strCache>
                <c:ptCount val="1"/>
                <c:pt idx="0">
                  <c:v>L’animal doit être utilisé pour une nouvelle expérience</c:v>
                </c:pt>
              </c:strCache>
            </c:strRef>
          </c:tx>
          <c:spPr>
            <a:solidFill>
              <a:srgbClr val="FF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Sheet1!$C$2</c:f>
              <c:numCache>
                <c:formatCode>0\%</c:formatCode>
                <c:ptCount val="1"/>
                <c:pt idx="0">
                  <c:v>5.88</c:v>
                </c:pt>
              </c:numCache>
            </c:numRef>
          </c:val>
          <c:extLst xmlns:c16r2="http://schemas.microsoft.com/office/drawing/2015/06/chart">
            <c:ext xmlns:c16="http://schemas.microsoft.com/office/drawing/2014/chart" uri="{C3380CC4-5D6E-409C-BE32-E72D297353CC}">
              <c16:uniqueId val="{00000001-DA48-4FC4-BF19-C6191A2245CE}"/>
            </c:ext>
          </c:extLst>
        </c:ser>
        <c:ser>
          <c:idx val="2"/>
          <c:order val="2"/>
          <c:tx>
            <c:strRef>
              <c:f>Sheet1!$D$1</c:f>
              <c:strCache>
                <c:ptCount val="1"/>
                <c:pt idx="0">
                  <c:v>L’animal doit être proposé à l’adoption à des personnes capables d’accueillir un animal d’expérience </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Sheet1!$D$2</c:f>
              <c:numCache>
                <c:formatCode>0\%</c:formatCode>
                <c:ptCount val="1"/>
                <c:pt idx="0">
                  <c:v>76.95</c:v>
                </c:pt>
              </c:numCache>
            </c:numRef>
          </c:val>
          <c:extLst xmlns:c16r2="http://schemas.microsoft.com/office/drawing/2015/06/chart">
            <c:ext xmlns:c16="http://schemas.microsoft.com/office/drawing/2014/chart" uri="{C3380CC4-5D6E-409C-BE32-E72D297353CC}">
              <c16:uniqueId val="{00000002-DA48-4FC4-BF19-C6191A2245CE}"/>
            </c:ext>
          </c:extLst>
        </c:ser>
        <c:dLbls>
          <c:showLegendKey val="0"/>
          <c:showVal val="0"/>
          <c:showCatName val="0"/>
          <c:showSerName val="0"/>
          <c:showPercent val="0"/>
          <c:showBubbleSize val="0"/>
        </c:dLbls>
        <c:gapWidth val="150"/>
        <c:overlap val="100"/>
        <c:axId val="-2109876520"/>
        <c:axId val="-2109878952"/>
      </c:barChart>
      <c:catAx>
        <c:axId val="-2109876520"/>
        <c:scaling>
          <c:orientation val="minMax"/>
        </c:scaling>
        <c:delete val="1"/>
        <c:axPos val="l"/>
        <c:numFmt formatCode="General" sourceLinked="0"/>
        <c:majorTickMark val="out"/>
        <c:minorTickMark val="none"/>
        <c:tickLblPos val="nextTo"/>
        <c:crossAx val="-2109878952"/>
        <c:crosses val="autoZero"/>
        <c:auto val="1"/>
        <c:lblAlgn val="ctr"/>
        <c:lblOffset val="100"/>
        <c:noMultiLvlLbl val="0"/>
      </c:catAx>
      <c:valAx>
        <c:axId val="-2109878952"/>
        <c:scaling>
          <c:orientation val="minMax"/>
        </c:scaling>
        <c:delete val="1"/>
        <c:axPos val="b"/>
        <c:numFmt formatCode="0%" sourceLinked="1"/>
        <c:majorTickMark val="out"/>
        <c:minorTickMark val="none"/>
        <c:tickLblPos val="nextTo"/>
        <c:crossAx val="-2109876520"/>
        <c:crosses val="autoZero"/>
        <c:crossBetween val="between"/>
      </c:valAx>
    </c:plotArea>
    <c:legend>
      <c:legendPos val="r"/>
      <c:layout>
        <c:manualLayout>
          <c:xMode val="edge"/>
          <c:yMode val="edge"/>
          <c:x val="0.690259539555224"/>
          <c:y val="0.213536125409282"/>
          <c:w val="0.276509237355824"/>
          <c:h val="0.696182196239517"/>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175127394435159"/>
          <c:w val="0.968830789676522"/>
          <c:h val="0.771018198623346"/>
        </c:manualLayout>
      </c:layout>
      <c:barChart>
        <c:barDir val="col"/>
        <c:grouping val="clustered"/>
        <c:varyColors val="0"/>
        <c:ser>
          <c:idx val="0"/>
          <c:order val="0"/>
          <c:tx>
            <c:strRef>
              <c:f>Sheet1!$B$1</c:f>
              <c:strCache>
                <c:ptCount val="1"/>
                <c:pt idx="0">
                  <c:v>Het dier moet ter adoptie gegeven worden aan mensen die in staat zijn een proefdier op te vangen</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1"/>
                <c:pt idx="0">
                  <c:v>Totaal</c:v>
                </c:pt>
                <c:pt idx="1">
                  <c:v>Man</c:v>
                </c:pt>
                <c:pt idx="2">
                  <c:v>Vrouw</c:v>
                </c:pt>
                <c:pt idx="3">
                  <c:v>15-34</c:v>
                </c:pt>
                <c:pt idx="4">
                  <c:v>35-54</c:v>
                </c:pt>
                <c:pt idx="5">
                  <c:v>55+</c:v>
                </c:pt>
                <c:pt idx="6">
                  <c:v>Inférieur</c:v>
                </c:pt>
                <c:pt idx="7">
                  <c:v>Moyen</c:v>
                </c:pt>
                <c:pt idx="8">
                  <c:v>Supérieur</c:v>
                </c:pt>
                <c:pt idx="9">
                  <c:v>Ja</c:v>
                </c:pt>
                <c:pt idx="10">
                  <c:v>Nee</c:v>
                </c:pt>
              </c:strCache>
            </c:strRef>
          </c:cat>
          <c:val>
            <c:numRef>
              <c:f>Sheet1!$B$2:$B$12</c:f>
              <c:numCache>
                <c:formatCode>0\%</c:formatCode>
                <c:ptCount val="11"/>
                <c:pt idx="0">
                  <c:v>76.95</c:v>
                </c:pt>
                <c:pt idx="1">
                  <c:v>73.52</c:v>
                </c:pt>
                <c:pt idx="2">
                  <c:v>80.07</c:v>
                </c:pt>
                <c:pt idx="3">
                  <c:v>81.29</c:v>
                </c:pt>
                <c:pt idx="4">
                  <c:v>80.31</c:v>
                </c:pt>
                <c:pt idx="5">
                  <c:v>67.88</c:v>
                </c:pt>
                <c:pt idx="6">
                  <c:v>86.86</c:v>
                </c:pt>
                <c:pt idx="7">
                  <c:v>77.6</c:v>
                </c:pt>
                <c:pt idx="8">
                  <c:v>70.16999999999998</c:v>
                </c:pt>
                <c:pt idx="9">
                  <c:v>82.9</c:v>
                </c:pt>
                <c:pt idx="10">
                  <c:v>71.64</c:v>
                </c:pt>
              </c:numCache>
            </c:numRef>
          </c:val>
          <c:extLst xmlns:c16r2="http://schemas.microsoft.com/office/drawing/2015/06/chart">
            <c:ext xmlns:c16="http://schemas.microsoft.com/office/drawing/2014/chart" uri="{C3380CC4-5D6E-409C-BE32-E72D297353CC}">
              <c16:uniqueId val="{00000000-06D8-4DB4-BC8B-4348C0A8F3A4}"/>
            </c:ext>
          </c:extLst>
        </c:ser>
        <c:dLbls>
          <c:showLegendKey val="0"/>
          <c:showVal val="0"/>
          <c:showCatName val="0"/>
          <c:showSerName val="0"/>
          <c:showPercent val="0"/>
          <c:showBubbleSize val="0"/>
        </c:dLbls>
        <c:gapWidth val="75"/>
        <c:axId val="-2134021272"/>
        <c:axId val="-2107459112"/>
      </c:barChart>
      <c:catAx>
        <c:axId val="-2134021272"/>
        <c:scaling>
          <c:orientation val="minMax"/>
        </c:scaling>
        <c:delete val="1"/>
        <c:axPos val="b"/>
        <c:numFmt formatCode="#,##0" sourceLinked="0"/>
        <c:majorTickMark val="out"/>
        <c:minorTickMark val="none"/>
        <c:tickLblPos val="nextTo"/>
        <c:crossAx val="-2107459112"/>
        <c:crosses val="autoZero"/>
        <c:auto val="1"/>
        <c:lblAlgn val="ctr"/>
        <c:lblOffset val="100"/>
        <c:noMultiLvlLbl val="0"/>
      </c:catAx>
      <c:valAx>
        <c:axId val="-2107459112"/>
        <c:scaling>
          <c:orientation val="minMax"/>
          <c:max val="100.0"/>
          <c:min val="0.0"/>
        </c:scaling>
        <c:delete val="1"/>
        <c:axPos val="l"/>
        <c:numFmt formatCode="#,##0" sourceLinked="0"/>
        <c:majorTickMark val="none"/>
        <c:minorTickMark val="none"/>
        <c:tickLblPos val="none"/>
        <c:crossAx val="-21340212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Adoption</c:v>
                </c:pt>
              </c:strCache>
            </c:strRef>
          </c:tx>
          <c:spPr>
            <a:solidFill>
              <a:srgbClr val="00B05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91A1-4B45-B876-1E31109A3A23}"/>
            </c:ext>
          </c:extLst>
        </c:ser>
        <c:dLbls>
          <c:showLegendKey val="0"/>
          <c:showVal val="0"/>
          <c:showCatName val="0"/>
          <c:showSerName val="0"/>
          <c:showPercent val="0"/>
          <c:showBubbleSize val="0"/>
        </c:dLbls>
        <c:gapWidth val="150"/>
        <c:overlap val="100"/>
        <c:axId val="-2110193384"/>
        <c:axId val="-2110190264"/>
      </c:barChart>
      <c:catAx>
        <c:axId val="-2110193384"/>
        <c:scaling>
          <c:orientation val="minMax"/>
        </c:scaling>
        <c:delete val="1"/>
        <c:axPos val="b"/>
        <c:numFmt formatCode="#,##0" sourceLinked="0"/>
        <c:majorTickMark val="out"/>
        <c:minorTickMark val="none"/>
        <c:tickLblPos val="nextTo"/>
        <c:crossAx val="-2110190264"/>
        <c:crosses val="autoZero"/>
        <c:auto val="1"/>
        <c:lblAlgn val="ctr"/>
        <c:lblOffset val="100"/>
        <c:noMultiLvlLbl val="0"/>
      </c:catAx>
      <c:valAx>
        <c:axId val="-2110190264"/>
        <c:scaling>
          <c:orientation val="minMax"/>
          <c:max val="1.0"/>
          <c:min val="0.0"/>
        </c:scaling>
        <c:delete val="1"/>
        <c:axPos val="l"/>
        <c:numFmt formatCode="0%" sourceLinked="0"/>
        <c:majorTickMark val="none"/>
        <c:minorTickMark val="none"/>
        <c:tickLblPos val="none"/>
        <c:crossAx val="-2110193384"/>
        <c:crosses val="autoZero"/>
        <c:crossBetween val="between"/>
      </c:valAx>
    </c:plotArea>
    <c:legend>
      <c:legendPos val="r"/>
      <c:legendEntry>
        <c:idx val="0"/>
        <c:txPr>
          <a:bodyPr/>
          <a:lstStyle/>
          <a:p>
            <a:pPr>
              <a:defRPr sz="1800"/>
            </a:pPr>
            <a:endParaRPr lang="en-US"/>
          </a:p>
        </c:txPr>
      </c:legendEntry>
      <c:layout>
        <c:manualLayout>
          <c:xMode val="edge"/>
          <c:yMode val="edge"/>
          <c:x val="0.0"/>
          <c:y val="0.00180058323736007"/>
          <c:w val="1.0"/>
          <c:h val="0.99819941676264"/>
        </c:manualLayout>
      </c:layout>
      <c:overlay val="0"/>
      <c:spPr>
        <a:solidFill>
          <a:schemeClr val="bg1"/>
        </a:solidFill>
      </c:spPr>
      <c:txPr>
        <a:bodyPr/>
        <a:lstStyle/>
        <a:p>
          <a:pPr>
            <a:defRPr sz="2400"/>
          </a:pPr>
          <a:endParaRPr lang="en-US"/>
        </a:p>
      </c:txPr>
    </c:legend>
    <c:plotVisOnly val="1"/>
    <c:dispBlanksAs val="gap"/>
    <c:showDLblsOverMax val="0"/>
  </c:chart>
  <c:txPr>
    <a:bodyPr/>
    <a:lstStyle/>
    <a:p>
      <a:pPr>
        <a:defRPr sz="2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Non</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0\%</c:formatCode>
                <c:ptCount val="2"/>
                <c:pt idx="0">
                  <c:v>60.63</c:v>
                </c:pt>
                <c:pt idx="1">
                  <c:v>58.71</c:v>
                </c:pt>
              </c:numCache>
            </c:numRef>
          </c:val>
          <c:extLst xmlns:c16r2="http://schemas.microsoft.com/office/drawing/2015/06/chart">
            <c:ext xmlns:c16="http://schemas.microsoft.com/office/drawing/2014/chart" uri="{C3380CC4-5D6E-409C-BE32-E72D297353CC}">
              <c16:uniqueId val="{00000000-B659-495C-9A32-C55FA063805F}"/>
            </c:ext>
          </c:extLst>
        </c:ser>
        <c:ser>
          <c:idx val="1"/>
          <c:order val="1"/>
          <c:tx>
            <c:strRef>
              <c:f>Sheet1!$C$1</c:f>
              <c:strCache>
                <c:ptCount val="1"/>
                <c:pt idx="0">
                  <c:v>Oui</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0\%</c:formatCode>
                <c:ptCount val="2"/>
                <c:pt idx="0">
                  <c:v>39.37</c:v>
                </c:pt>
                <c:pt idx="1">
                  <c:v>41.29</c:v>
                </c:pt>
              </c:numCache>
            </c:numRef>
          </c:val>
          <c:extLst xmlns:c16r2="http://schemas.microsoft.com/office/drawing/2015/06/chart">
            <c:ext xmlns:c16="http://schemas.microsoft.com/office/drawing/2014/chart" uri="{C3380CC4-5D6E-409C-BE32-E72D297353CC}">
              <c16:uniqueId val="{00000001-B659-495C-9A32-C55FA063805F}"/>
            </c:ext>
          </c:extLst>
        </c:ser>
        <c:dLbls>
          <c:showLegendKey val="0"/>
          <c:showVal val="0"/>
          <c:showCatName val="0"/>
          <c:showSerName val="0"/>
          <c:showPercent val="0"/>
          <c:showBubbleSize val="0"/>
        </c:dLbls>
        <c:gapWidth val="150"/>
        <c:overlap val="100"/>
        <c:axId val="2126711384"/>
        <c:axId val="2124848776"/>
      </c:barChart>
      <c:catAx>
        <c:axId val="2126711384"/>
        <c:scaling>
          <c:orientation val="minMax"/>
        </c:scaling>
        <c:delete val="1"/>
        <c:axPos val="b"/>
        <c:numFmt formatCode="#,##0" sourceLinked="0"/>
        <c:majorTickMark val="out"/>
        <c:minorTickMark val="none"/>
        <c:tickLblPos val="nextTo"/>
        <c:crossAx val="2124848776"/>
        <c:crosses val="autoZero"/>
        <c:auto val="1"/>
        <c:lblAlgn val="ctr"/>
        <c:lblOffset val="100"/>
        <c:noMultiLvlLbl val="0"/>
      </c:catAx>
      <c:valAx>
        <c:axId val="2124848776"/>
        <c:scaling>
          <c:orientation val="minMax"/>
          <c:max val="1.0"/>
          <c:min val="0.0"/>
        </c:scaling>
        <c:delete val="1"/>
        <c:axPos val="l"/>
        <c:numFmt formatCode="0%" sourceLinked="0"/>
        <c:majorTickMark val="none"/>
        <c:minorTickMark val="none"/>
        <c:tickLblPos val="none"/>
        <c:crossAx val="2126711384"/>
        <c:crosses val="autoZero"/>
        <c:crossBetween val="between"/>
      </c:valAx>
    </c:plotArea>
    <c:legend>
      <c:legendPos val="r"/>
      <c:layout>
        <c:manualLayout>
          <c:xMode val="edge"/>
          <c:yMode val="edge"/>
          <c:x val="0.714909757206593"/>
          <c:y val="0.152587579645288"/>
          <c:w val="0.0538937885765994"/>
          <c:h val="0.66417015454237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Oui</c:v>
                </c:pt>
              </c:strCache>
            </c:strRef>
          </c:tx>
          <c:spPr>
            <a:solidFill>
              <a:srgbClr val="00B05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FF8E-4DBD-B992-92F73AC3C2AF}"/>
            </c:ext>
          </c:extLst>
        </c:ser>
        <c:dLbls>
          <c:showLegendKey val="0"/>
          <c:showVal val="0"/>
          <c:showCatName val="0"/>
          <c:showSerName val="0"/>
          <c:showPercent val="0"/>
          <c:showBubbleSize val="0"/>
        </c:dLbls>
        <c:gapWidth val="150"/>
        <c:overlap val="100"/>
        <c:axId val="-2134879704"/>
        <c:axId val="-2106721800"/>
      </c:barChart>
      <c:catAx>
        <c:axId val="-2134879704"/>
        <c:scaling>
          <c:orientation val="minMax"/>
        </c:scaling>
        <c:delete val="1"/>
        <c:axPos val="b"/>
        <c:numFmt formatCode="#,##0" sourceLinked="0"/>
        <c:majorTickMark val="out"/>
        <c:minorTickMark val="none"/>
        <c:tickLblPos val="nextTo"/>
        <c:crossAx val="-2106721800"/>
        <c:crosses val="autoZero"/>
        <c:auto val="1"/>
        <c:lblAlgn val="ctr"/>
        <c:lblOffset val="100"/>
        <c:noMultiLvlLbl val="0"/>
      </c:catAx>
      <c:valAx>
        <c:axId val="-2106721800"/>
        <c:scaling>
          <c:orientation val="minMax"/>
          <c:max val="1.0"/>
          <c:min val="0.0"/>
        </c:scaling>
        <c:delete val="1"/>
        <c:axPos val="l"/>
        <c:numFmt formatCode="0%" sourceLinked="0"/>
        <c:majorTickMark val="none"/>
        <c:minorTickMark val="none"/>
        <c:tickLblPos val="none"/>
        <c:crossAx val="-2134879704"/>
        <c:crosses val="autoZero"/>
        <c:crossBetween val="between"/>
      </c:valAx>
    </c:plotArea>
    <c:legend>
      <c:legendPos val="r"/>
      <c:legendEntry>
        <c:idx val="0"/>
        <c:txPr>
          <a:bodyPr/>
          <a:lstStyle/>
          <a:p>
            <a:pPr>
              <a:defRPr b="0"/>
            </a:pPr>
            <a:endParaRPr lang="en-US"/>
          </a:p>
        </c:txPr>
      </c:legendEntry>
      <c:layout>
        <c:manualLayout>
          <c:xMode val="edge"/>
          <c:yMode val="edge"/>
          <c:x val="0.0"/>
          <c:y val="0.00180058323736007"/>
          <c:w val="1.0"/>
          <c:h val="0.99819941676264"/>
        </c:manualLayout>
      </c:layout>
      <c:overlay val="0"/>
      <c:spPr>
        <a:solidFill>
          <a:schemeClr val="bg1"/>
        </a:solidFill>
      </c:spPr>
    </c:legend>
    <c:plotVisOnly val="1"/>
    <c:dispBlanksAs val="gap"/>
    <c:showDLblsOverMax val="0"/>
  </c:chart>
  <c:txPr>
    <a:bodyPr/>
    <a:lstStyle/>
    <a:p>
      <a:pPr>
        <a:defRPr sz="24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1"/>
                <c:pt idx="0">
                  <c:v>Totaal</c:v>
                </c:pt>
                <c:pt idx="1">
                  <c:v>Man</c:v>
                </c:pt>
                <c:pt idx="2">
                  <c:v>Vrouw</c:v>
                </c:pt>
                <c:pt idx="3">
                  <c:v>15-34</c:v>
                </c:pt>
                <c:pt idx="4">
                  <c:v>35-54</c:v>
                </c:pt>
                <c:pt idx="5">
                  <c:v>55+</c:v>
                </c:pt>
                <c:pt idx="6">
                  <c:v>Inférieur</c:v>
                </c:pt>
                <c:pt idx="7">
                  <c:v>Moyen</c:v>
                </c:pt>
                <c:pt idx="8">
                  <c:v>Supérieur</c:v>
                </c:pt>
                <c:pt idx="9">
                  <c:v>Ja</c:v>
                </c:pt>
                <c:pt idx="10">
                  <c:v>Nee</c:v>
                </c:pt>
              </c:strCache>
            </c:strRef>
          </c:cat>
          <c:val>
            <c:numRef>
              <c:f>Sheet1!$B$2:$B$12</c:f>
              <c:numCache>
                <c:formatCode>0\%</c:formatCode>
                <c:ptCount val="11"/>
                <c:pt idx="0">
                  <c:v>39.37</c:v>
                </c:pt>
                <c:pt idx="1">
                  <c:v>37.27</c:v>
                </c:pt>
                <c:pt idx="2">
                  <c:v>41.28</c:v>
                </c:pt>
                <c:pt idx="3">
                  <c:v>47.96</c:v>
                </c:pt>
                <c:pt idx="4">
                  <c:v>42.8</c:v>
                </c:pt>
                <c:pt idx="5">
                  <c:v>25.34</c:v>
                </c:pt>
                <c:pt idx="6">
                  <c:v>53.63</c:v>
                </c:pt>
                <c:pt idx="7">
                  <c:v>40.26</c:v>
                </c:pt>
                <c:pt idx="8">
                  <c:v>29.65</c:v>
                </c:pt>
                <c:pt idx="9">
                  <c:v>56.16</c:v>
                </c:pt>
                <c:pt idx="10">
                  <c:v>24.42</c:v>
                </c:pt>
              </c:numCache>
            </c:numRef>
          </c:val>
          <c:extLst xmlns:c16r2="http://schemas.microsoft.com/office/drawing/2015/06/chart">
            <c:ext xmlns:c16="http://schemas.microsoft.com/office/drawing/2014/chart" uri="{C3380CC4-5D6E-409C-BE32-E72D297353CC}">
              <c16:uniqueId val="{00000000-F08D-489D-B6DC-9C59FD440BFF}"/>
            </c:ext>
          </c:extLst>
        </c:ser>
        <c:dLbls>
          <c:showLegendKey val="0"/>
          <c:showVal val="0"/>
          <c:showCatName val="0"/>
          <c:showSerName val="0"/>
          <c:showPercent val="0"/>
          <c:showBubbleSize val="0"/>
        </c:dLbls>
        <c:gapWidth val="75"/>
        <c:axId val="-2110431384"/>
        <c:axId val="-2110435064"/>
      </c:barChart>
      <c:catAx>
        <c:axId val="-2110431384"/>
        <c:scaling>
          <c:orientation val="minMax"/>
        </c:scaling>
        <c:delete val="1"/>
        <c:axPos val="b"/>
        <c:numFmt formatCode="#,##0" sourceLinked="0"/>
        <c:majorTickMark val="out"/>
        <c:minorTickMark val="none"/>
        <c:tickLblPos val="nextTo"/>
        <c:crossAx val="-2110435064"/>
        <c:crosses val="autoZero"/>
        <c:auto val="1"/>
        <c:lblAlgn val="ctr"/>
        <c:lblOffset val="100"/>
        <c:noMultiLvlLbl val="0"/>
      </c:catAx>
      <c:valAx>
        <c:axId val="-2110435064"/>
        <c:scaling>
          <c:orientation val="minMax"/>
          <c:max val="100.0"/>
          <c:min val="0.0"/>
        </c:scaling>
        <c:delete val="1"/>
        <c:axPos val="l"/>
        <c:numFmt formatCode="General" sourceLinked="0"/>
        <c:majorTickMark val="none"/>
        <c:minorTickMark val="none"/>
        <c:tickLblPos val="none"/>
        <c:crossAx val="-21104313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064972031449"/>
          <c:y val="0.0269885875174016"/>
          <c:w val="0.503249485315646"/>
          <c:h val="0.946022824965197"/>
        </c:manualLayout>
      </c:layout>
      <c:barChart>
        <c:barDir val="bar"/>
        <c:grouping val="clustered"/>
        <c:varyColors val="0"/>
        <c:ser>
          <c:idx val="0"/>
          <c:order val="0"/>
          <c:tx>
            <c:strRef>
              <c:f>Sheet1!$B$1</c:f>
              <c:strCache>
                <c:ptCount val="1"/>
                <c:pt idx="0">
                  <c:v>Series 1</c:v>
                </c:pt>
              </c:strCache>
            </c:strRef>
          </c:tx>
          <c:spPr>
            <a:solidFill>
              <a:schemeClr val="accent1"/>
            </a:solidFill>
          </c:spPr>
          <c:invertIfNegative val="0"/>
          <c:dLbls>
            <c:numFmt formatCode="0\%" sourceLinked="0"/>
            <c:spPr>
              <a:noFill/>
              <a:ln>
                <a:noFill/>
              </a:ln>
              <a:effectLst/>
            </c:spPr>
            <c:txPr>
              <a:bodyPr/>
              <a:lstStyle/>
              <a:p>
                <a:pPr>
                  <a:defRPr sz="1200" b="1">
                    <a:solidFill>
                      <a:schemeClr val="accent1"/>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1 persoon</c:v>
                </c:pt>
                <c:pt idx="1">
                  <c:v>2 personen</c:v>
                </c:pt>
                <c:pt idx="2">
                  <c:v>3 personen</c:v>
                </c:pt>
                <c:pt idx="3">
                  <c:v>4+ personen</c:v>
                </c:pt>
              </c:strCache>
            </c:strRef>
          </c:cat>
          <c:val>
            <c:numRef>
              <c:f>Sheet1!$B$2:$B$5</c:f>
              <c:numCache>
                <c:formatCode>0\%</c:formatCode>
                <c:ptCount val="4"/>
                <c:pt idx="0">
                  <c:v>23.2</c:v>
                </c:pt>
                <c:pt idx="1">
                  <c:v>32.6</c:v>
                </c:pt>
                <c:pt idx="2">
                  <c:v>16.1</c:v>
                </c:pt>
                <c:pt idx="3">
                  <c:v>28.1</c:v>
                </c:pt>
              </c:numCache>
            </c:numRef>
          </c:val>
          <c:extLst xmlns:c16r2="http://schemas.microsoft.com/office/drawing/2015/06/chart">
            <c:ext xmlns:c16="http://schemas.microsoft.com/office/drawing/2014/chart" uri="{C3380CC4-5D6E-409C-BE32-E72D297353CC}">
              <c16:uniqueId val="{00000000-0D60-4C12-A726-2B14A2A98410}"/>
            </c:ext>
          </c:extLst>
        </c:ser>
        <c:dLbls>
          <c:dLblPos val="outEnd"/>
          <c:showLegendKey val="0"/>
          <c:showVal val="1"/>
          <c:showCatName val="0"/>
          <c:showSerName val="0"/>
          <c:showPercent val="0"/>
          <c:showBubbleSize val="0"/>
        </c:dLbls>
        <c:gapWidth val="70"/>
        <c:axId val="-2087683752"/>
        <c:axId val="-2087213464"/>
      </c:barChart>
      <c:catAx>
        <c:axId val="-2087683752"/>
        <c:scaling>
          <c:orientation val="maxMin"/>
        </c:scaling>
        <c:delete val="1"/>
        <c:axPos val="l"/>
        <c:numFmt formatCode="#,##0" sourceLinked="0"/>
        <c:majorTickMark val="out"/>
        <c:minorTickMark val="none"/>
        <c:tickLblPos val="nextTo"/>
        <c:crossAx val="-2087213464"/>
        <c:crosses val="autoZero"/>
        <c:auto val="1"/>
        <c:lblAlgn val="ctr"/>
        <c:lblOffset val="100"/>
        <c:noMultiLvlLbl val="0"/>
      </c:catAx>
      <c:valAx>
        <c:axId val="-2087213464"/>
        <c:scaling>
          <c:orientation val="minMax"/>
          <c:max val="50.0"/>
          <c:min val="0.0"/>
        </c:scaling>
        <c:delete val="1"/>
        <c:axPos val="t"/>
        <c:numFmt formatCode="0\%" sourceLinked="1"/>
        <c:majorTickMark val="out"/>
        <c:minorTickMark val="none"/>
        <c:tickLblPos val="nextTo"/>
        <c:crossAx val="-2087683752"/>
        <c:crosses val="autoZero"/>
        <c:crossBetween val="between"/>
        <c:majorUnit val="20.0"/>
        <c:minorUnit val="4.0"/>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1"/>
                <c:pt idx="0">
                  <c:v>Totaal</c:v>
                </c:pt>
                <c:pt idx="1">
                  <c:v>Man</c:v>
                </c:pt>
                <c:pt idx="2">
                  <c:v>Vrouw</c:v>
                </c:pt>
                <c:pt idx="3">
                  <c:v>15-34</c:v>
                </c:pt>
                <c:pt idx="4">
                  <c:v>35-54</c:v>
                </c:pt>
                <c:pt idx="5">
                  <c:v>55+</c:v>
                </c:pt>
                <c:pt idx="6">
                  <c:v>Inférieur</c:v>
                </c:pt>
                <c:pt idx="7">
                  <c:v>Moyen</c:v>
                </c:pt>
                <c:pt idx="8">
                  <c:v>Supérieur</c:v>
                </c:pt>
                <c:pt idx="9">
                  <c:v>Ja</c:v>
                </c:pt>
                <c:pt idx="10">
                  <c:v>Nee</c:v>
                </c:pt>
              </c:strCache>
            </c:strRef>
          </c:cat>
          <c:val>
            <c:numRef>
              <c:f>Sheet1!$B$2:$B$12</c:f>
              <c:numCache>
                <c:formatCode>0\%</c:formatCode>
                <c:ptCount val="11"/>
                <c:pt idx="0">
                  <c:v>41.29</c:v>
                </c:pt>
                <c:pt idx="1">
                  <c:v>37.61</c:v>
                </c:pt>
                <c:pt idx="2">
                  <c:v>44.64</c:v>
                </c:pt>
                <c:pt idx="3">
                  <c:v>50.46</c:v>
                </c:pt>
                <c:pt idx="4">
                  <c:v>47.06</c:v>
                </c:pt>
                <c:pt idx="5">
                  <c:v>23.76</c:v>
                </c:pt>
                <c:pt idx="6">
                  <c:v>52.44</c:v>
                </c:pt>
                <c:pt idx="7">
                  <c:v>42.54</c:v>
                </c:pt>
                <c:pt idx="8">
                  <c:v>33.2</c:v>
                </c:pt>
                <c:pt idx="9">
                  <c:v>62.77</c:v>
                </c:pt>
                <c:pt idx="10">
                  <c:v>22.16</c:v>
                </c:pt>
              </c:numCache>
            </c:numRef>
          </c:val>
          <c:extLst xmlns:c16r2="http://schemas.microsoft.com/office/drawing/2015/06/chart">
            <c:ext xmlns:c16="http://schemas.microsoft.com/office/drawing/2014/chart" uri="{C3380CC4-5D6E-409C-BE32-E72D297353CC}">
              <c16:uniqueId val="{00000000-9404-4EF0-93E2-C2AC6868D7FE}"/>
            </c:ext>
          </c:extLst>
        </c:ser>
        <c:dLbls>
          <c:showLegendKey val="0"/>
          <c:showVal val="0"/>
          <c:showCatName val="0"/>
          <c:showSerName val="0"/>
          <c:showPercent val="0"/>
          <c:showBubbleSize val="0"/>
        </c:dLbls>
        <c:gapWidth val="75"/>
        <c:axId val="-2134886152"/>
        <c:axId val="-2134405816"/>
      </c:barChart>
      <c:catAx>
        <c:axId val="-2134886152"/>
        <c:scaling>
          <c:orientation val="minMax"/>
        </c:scaling>
        <c:delete val="1"/>
        <c:axPos val="b"/>
        <c:numFmt formatCode="#,##0" sourceLinked="0"/>
        <c:majorTickMark val="out"/>
        <c:minorTickMark val="none"/>
        <c:tickLblPos val="nextTo"/>
        <c:crossAx val="-2134405816"/>
        <c:crosses val="autoZero"/>
        <c:auto val="1"/>
        <c:lblAlgn val="ctr"/>
        <c:lblOffset val="100"/>
        <c:noMultiLvlLbl val="0"/>
      </c:catAx>
      <c:valAx>
        <c:axId val="-2134405816"/>
        <c:scaling>
          <c:orientation val="minMax"/>
          <c:max val="100.0"/>
          <c:min val="0.0"/>
        </c:scaling>
        <c:delete val="1"/>
        <c:axPos val="l"/>
        <c:numFmt formatCode="General" sourceLinked="0"/>
        <c:majorTickMark val="none"/>
        <c:minorTickMark val="none"/>
        <c:tickLblPos val="none"/>
        <c:crossAx val="-21348861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11111111111111"/>
          <c:y val="0.0423688075804075"/>
          <c:w val="0.518055555555556"/>
          <c:h val="0.772749122977815"/>
        </c:manualLayout>
      </c:layout>
      <c:barChart>
        <c:barDir val="col"/>
        <c:grouping val="clustered"/>
        <c:varyColors val="0"/>
        <c:ser>
          <c:idx val="0"/>
          <c:order val="0"/>
          <c:tx>
            <c:strRef>
              <c:f>Sheet1!$B$1</c:f>
              <c:strCache>
                <c:ptCount val="1"/>
                <c:pt idx="0">
                  <c:v>Disposé(e) sans aucune condition</c:v>
                </c:pt>
              </c:strCache>
            </c:strRef>
          </c:tx>
          <c:spPr>
            <a:solidFill>
              <a:srgbClr val="781D7E"/>
            </a:solidFill>
          </c:spPr>
          <c:invertIfNegative val="0"/>
          <c:dLbls>
            <c:numFmt formatCode="0\%" sourceLinked="0"/>
            <c:spPr>
              <a:noFill/>
              <a:ln>
                <a:noFill/>
              </a:ln>
              <a:effectLst/>
            </c:spPr>
            <c:txPr>
              <a:bodyPr/>
              <a:lstStyle/>
              <a:p>
                <a:pPr>
                  <a:defRPr b="1">
                    <a:solidFill>
                      <a:srgbClr val="781D7E"/>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Sheet1!$B$2</c:f>
              <c:numCache>
                <c:formatCode>0\%</c:formatCode>
                <c:ptCount val="1"/>
                <c:pt idx="0">
                  <c:v>3.4</c:v>
                </c:pt>
              </c:numCache>
            </c:numRef>
          </c:val>
          <c:extLst xmlns:c16r2="http://schemas.microsoft.com/office/drawing/2015/06/chart">
            <c:ext xmlns:c16="http://schemas.microsoft.com/office/drawing/2014/chart" uri="{C3380CC4-5D6E-409C-BE32-E72D297353CC}">
              <c16:uniqueId val="{00000000-41E2-4674-ADC1-5F7D5BEF77D9}"/>
            </c:ext>
          </c:extLst>
        </c:ser>
        <c:ser>
          <c:idx val="1"/>
          <c:order val="1"/>
          <c:tx>
            <c:strRef>
              <c:f>Sheet1!$C$1</c:f>
              <c:strCache>
                <c:ptCount val="1"/>
                <c:pt idx="0">
                  <c:v>Disposé(e) à condition que votre animal malade soit gardé dans un environnement confortable</c:v>
                </c:pt>
              </c:strCache>
            </c:strRef>
          </c:tx>
          <c:spPr>
            <a:solidFill>
              <a:srgbClr val="781D7E"/>
            </a:solidFill>
          </c:spPr>
          <c:invertIfNegative val="0"/>
          <c:dPt>
            <c:idx val="0"/>
            <c:invertIfNegative val="0"/>
            <c:bubble3D val="0"/>
            <c:spPr>
              <a:solidFill>
                <a:schemeClr val="tx2"/>
              </a:solidFill>
            </c:spPr>
            <c:extLst xmlns:c16r2="http://schemas.microsoft.com/office/drawing/2015/06/chart">
              <c:ext xmlns:c16="http://schemas.microsoft.com/office/drawing/2014/chart" uri="{C3380CC4-5D6E-409C-BE32-E72D297353CC}">
                <c16:uniqueId val="{00000002-41E2-4674-ADC1-5F7D5BEF77D9}"/>
              </c:ext>
            </c:extLst>
          </c:dPt>
          <c:dLbls>
            <c:numFmt formatCode="0\%" sourceLinked="0"/>
            <c:spPr>
              <a:noFill/>
              <a:ln>
                <a:noFill/>
              </a:ln>
              <a:effectLst/>
            </c:spPr>
            <c:txPr>
              <a:bodyPr/>
              <a:lstStyle/>
              <a:p>
                <a:pPr algn="ctr">
                  <a:defRPr lang="nl-BE" sz="18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Sheet1!$C$2</c:f>
              <c:numCache>
                <c:formatCode>0\%</c:formatCode>
                <c:ptCount val="1"/>
                <c:pt idx="0">
                  <c:v>9.31</c:v>
                </c:pt>
              </c:numCache>
            </c:numRef>
          </c:val>
          <c:extLst xmlns:c16r2="http://schemas.microsoft.com/office/drawing/2015/06/chart">
            <c:ext xmlns:c16="http://schemas.microsoft.com/office/drawing/2014/chart" uri="{C3380CC4-5D6E-409C-BE32-E72D297353CC}">
              <c16:uniqueId val="{00000003-41E2-4674-ADC1-5F7D5BEF77D9}"/>
            </c:ext>
          </c:extLst>
        </c:ser>
        <c:ser>
          <c:idx val="2"/>
          <c:order val="2"/>
          <c:tx>
            <c:strRef>
              <c:f>Sheet1!$D$1</c:f>
              <c:strCache>
                <c:ptCount val="1"/>
                <c:pt idx="0">
                  <c:v>Disposé(e) à condition d’être bien informé(e) sur le déroulement des tests</c:v>
                </c:pt>
              </c:strCache>
            </c:strRef>
          </c:tx>
          <c:spPr>
            <a:solidFill>
              <a:schemeClr val="accent6"/>
            </a:solidFill>
          </c:spPr>
          <c:invertIfNegative val="0"/>
          <c:dLbls>
            <c:numFmt formatCode="0\%" sourceLinked="0"/>
            <c:spPr>
              <a:noFill/>
              <a:ln>
                <a:noFill/>
              </a:ln>
              <a:effectLst/>
            </c:spPr>
            <c:txPr>
              <a:bodyPr/>
              <a:lstStyle/>
              <a:p>
                <a:pPr algn="ctr">
                  <a:defRPr lang="nl-BE" sz="1800" b="1"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Sheet1!$D$2</c:f>
              <c:numCache>
                <c:formatCode>0\%</c:formatCode>
                <c:ptCount val="1"/>
                <c:pt idx="0">
                  <c:v>8.38</c:v>
                </c:pt>
              </c:numCache>
            </c:numRef>
          </c:val>
          <c:extLst xmlns:c16r2="http://schemas.microsoft.com/office/drawing/2015/06/chart">
            <c:ext xmlns:c16="http://schemas.microsoft.com/office/drawing/2014/chart" uri="{C3380CC4-5D6E-409C-BE32-E72D297353CC}">
              <c16:uniqueId val="{00000004-41E2-4674-ADC1-5F7D5BEF77D9}"/>
            </c:ext>
          </c:extLst>
        </c:ser>
        <c:ser>
          <c:idx val="3"/>
          <c:order val="3"/>
          <c:tx>
            <c:strRef>
              <c:f>Sheet1!$E$1</c:f>
              <c:strCache>
                <c:ptCount val="1"/>
                <c:pt idx="0">
                  <c:v>Disposé(e) à condition que votre animal malade soit gardé dans un environnement confortable et d’être bien informé(e) sur le déroulement des tests</c:v>
                </c:pt>
              </c:strCache>
            </c:strRef>
          </c:tx>
          <c:spPr>
            <a:solidFill>
              <a:schemeClr val="accent5"/>
            </a:solidFill>
          </c:spPr>
          <c:invertIfNegative val="0"/>
          <c:dLbls>
            <c:numFmt formatCode="0\%" sourceLinked="0"/>
            <c:spPr>
              <a:noFill/>
              <a:ln>
                <a:noFill/>
              </a:ln>
              <a:effectLst/>
            </c:spPr>
            <c:txPr>
              <a:bodyPr/>
              <a:lstStyle/>
              <a:p>
                <a:pPr algn="ctr">
                  <a:defRPr lang="nl-BE" sz="1800" b="1" i="0" u="none" strike="noStrike" kern="1200" baseline="0">
                    <a:solidFill>
                      <a:schemeClr val="accent5"/>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Sheet1!$E$2</c:f>
              <c:numCache>
                <c:formatCode>0\%</c:formatCode>
                <c:ptCount val="1"/>
                <c:pt idx="0">
                  <c:v>45.5</c:v>
                </c:pt>
              </c:numCache>
            </c:numRef>
          </c:val>
          <c:extLst xmlns:c16r2="http://schemas.microsoft.com/office/drawing/2015/06/chart">
            <c:ext xmlns:c16="http://schemas.microsoft.com/office/drawing/2014/chart" uri="{C3380CC4-5D6E-409C-BE32-E72D297353CC}">
              <c16:uniqueId val="{00000005-41E2-4674-ADC1-5F7D5BEF77D9}"/>
            </c:ext>
          </c:extLst>
        </c:ser>
        <c:ser>
          <c:idx val="4"/>
          <c:order val="4"/>
          <c:tx>
            <c:strRef>
              <c:f>Sheet1!$F$1</c:f>
              <c:strCache>
                <c:ptCount val="1"/>
                <c:pt idx="0">
                  <c:v>Pas disposé(e)</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Sheet1!$F$2</c:f>
              <c:numCache>
                <c:formatCode>0\%</c:formatCode>
                <c:ptCount val="1"/>
                <c:pt idx="0">
                  <c:v>33.4</c:v>
                </c:pt>
              </c:numCache>
            </c:numRef>
          </c:val>
          <c:extLst xmlns:c16r2="http://schemas.microsoft.com/office/drawing/2015/06/chart">
            <c:ext xmlns:c16="http://schemas.microsoft.com/office/drawing/2014/chart" uri="{C3380CC4-5D6E-409C-BE32-E72D297353CC}">
              <c16:uniqueId val="{00000006-41E2-4674-ADC1-5F7D5BEF77D9}"/>
            </c:ext>
          </c:extLst>
        </c:ser>
        <c:dLbls>
          <c:showLegendKey val="0"/>
          <c:showVal val="0"/>
          <c:showCatName val="0"/>
          <c:showSerName val="0"/>
          <c:showPercent val="0"/>
          <c:showBubbleSize val="0"/>
        </c:dLbls>
        <c:gapWidth val="267"/>
        <c:overlap val="-81"/>
        <c:axId val="-2134170424"/>
        <c:axId val="-2134167416"/>
      </c:barChart>
      <c:catAx>
        <c:axId val="-2134170424"/>
        <c:scaling>
          <c:orientation val="minMax"/>
        </c:scaling>
        <c:delete val="1"/>
        <c:axPos val="b"/>
        <c:numFmt formatCode="General" sourceLinked="0"/>
        <c:majorTickMark val="out"/>
        <c:minorTickMark val="none"/>
        <c:tickLblPos val="nextTo"/>
        <c:crossAx val="-2134167416"/>
        <c:crosses val="autoZero"/>
        <c:auto val="1"/>
        <c:lblAlgn val="ctr"/>
        <c:lblOffset val="100"/>
        <c:noMultiLvlLbl val="0"/>
      </c:catAx>
      <c:valAx>
        <c:axId val="-2134167416"/>
        <c:scaling>
          <c:orientation val="minMax"/>
          <c:max val="50.0"/>
          <c:min val="0.0"/>
        </c:scaling>
        <c:delete val="1"/>
        <c:axPos val="l"/>
        <c:numFmt formatCode="0\%" sourceLinked="1"/>
        <c:majorTickMark val="out"/>
        <c:minorTickMark val="none"/>
        <c:tickLblPos val="nextTo"/>
        <c:crossAx val="-2134170424"/>
        <c:crosses val="autoZero"/>
        <c:crossBetween val="between"/>
      </c:valAx>
    </c:plotArea>
    <c:legend>
      <c:legendPos val="r"/>
      <c:layout>
        <c:manualLayout>
          <c:xMode val="edge"/>
          <c:yMode val="edge"/>
          <c:x val="0.562770177165354"/>
          <c:y val="0.218557234435984"/>
          <c:w val="0.424729822834646"/>
          <c:h val="0.704165032722853"/>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Non</c:v>
                </c:pt>
              </c:strCache>
            </c:strRef>
          </c:tx>
          <c:spPr>
            <a:solidFill>
              <a:srgbClr val="C0000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003D-4DCA-B265-18958C831AD2}"/>
            </c:ext>
          </c:extLst>
        </c:ser>
        <c:dLbls>
          <c:showLegendKey val="0"/>
          <c:showVal val="0"/>
          <c:showCatName val="0"/>
          <c:showSerName val="0"/>
          <c:showPercent val="0"/>
          <c:showBubbleSize val="0"/>
        </c:dLbls>
        <c:gapWidth val="150"/>
        <c:overlap val="100"/>
        <c:axId val="-2088530920"/>
        <c:axId val="-2088257048"/>
      </c:barChart>
      <c:catAx>
        <c:axId val="-2088530920"/>
        <c:scaling>
          <c:orientation val="minMax"/>
        </c:scaling>
        <c:delete val="1"/>
        <c:axPos val="b"/>
        <c:numFmt formatCode="#,##0" sourceLinked="0"/>
        <c:majorTickMark val="out"/>
        <c:minorTickMark val="none"/>
        <c:tickLblPos val="nextTo"/>
        <c:crossAx val="-2088257048"/>
        <c:crosses val="autoZero"/>
        <c:auto val="1"/>
        <c:lblAlgn val="ctr"/>
        <c:lblOffset val="100"/>
        <c:noMultiLvlLbl val="0"/>
      </c:catAx>
      <c:valAx>
        <c:axId val="-2088257048"/>
        <c:scaling>
          <c:orientation val="minMax"/>
          <c:max val="1.0"/>
          <c:min val="0.0"/>
        </c:scaling>
        <c:delete val="1"/>
        <c:axPos val="l"/>
        <c:numFmt formatCode="0%" sourceLinked="0"/>
        <c:majorTickMark val="none"/>
        <c:minorTickMark val="none"/>
        <c:tickLblPos val="none"/>
        <c:crossAx val="-2088530920"/>
        <c:crosses val="autoZero"/>
        <c:crossBetween val="between"/>
      </c:valAx>
    </c:plotArea>
    <c:legend>
      <c:legendPos val="r"/>
      <c:layout>
        <c:manualLayout>
          <c:xMode val="edge"/>
          <c:yMode val="edge"/>
          <c:x val="0.0"/>
          <c:y val="0.00180058323736007"/>
          <c:w val="1.0"/>
          <c:h val="0.99819941676264"/>
        </c:manualLayout>
      </c:layout>
      <c:overlay val="0"/>
      <c:spPr>
        <a:solidFill>
          <a:schemeClr val="bg1"/>
        </a:solidFill>
      </c:spPr>
      <c:txPr>
        <a:bodyPr/>
        <a:lstStyle/>
        <a:p>
          <a:pPr>
            <a:defRPr sz="2400"/>
          </a:pPr>
          <a:endParaRPr lang="en-US"/>
        </a:p>
      </c:txPr>
    </c:legend>
    <c:plotVisOnly val="1"/>
    <c:dispBlanksAs val="gap"/>
    <c:showDLblsOverMax val="0"/>
  </c:chart>
  <c:txPr>
    <a:bodyPr/>
    <a:lstStyle/>
    <a:p>
      <a:pPr>
        <a:defRPr sz="2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175127394435159"/>
          <c:w val="0.968830789676522"/>
          <c:h val="0.771018198623346"/>
        </c:manualLayout>
      </c:layout>
      <c:barChart>
        <c:barDir val="col"/>
        <c:grouping val="clustered"/>
        <c:varyColors val="0"/>
        <c:ser>
          <c:idx val="0"/>
          <c:order val="0"/>
          <c:tx>
            <c:strRef>
              <c:f>Sheet1!$B$1</c:f>
              <c:strCache>
                <c:ptCount val="1"/>
                <c:pt idx="0">
                  <c:v>Het dier moet ter adoptie gegeven worden aan mensen die in staat zijn een proefdier op te vangen</c:v>
                </c:pt>
              </c:strCache>
            </c:strRef>
          </c:tx>
          <c:spPr>
            <a:solidFill>
              <a:srgbClr val="C00000"/>
            </a:solidFill>
          </c:spPr>
          <c:invertIfNegative val="0"/>
          <c:dLbls>
            <c:numFmt formatCode="0\%" sourceLinked="0"/>
            <c:spPr>
              <a:noFill/>
              <a:ln>
                <a:noFill/>
              </a:ln>
              <a:effectLst/>
            </c:spPr>
            <c:txPr>
              <a:bodyPr/>
              <a:lstStyle/>
              <a:p>
                <a:pPr algn="ctr">
                  <a:defRPr lang="nl-BE" sz="10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1"/>
                <c:pt idx="0">
                  <c:v>Totaal</c:v>
                </c:pt>
                <c:pt idx="1">
                  <c:v>Man</c:v>
                </c:pt>
                <c:pt idx="2">
                  <c:v>Vrouw</c:v>
                </c:pt>
                <c:pt idx="3">
                  <c:v>15-34</c:v>
                </c:pt>
                <c:pt idx="4">
                  <c:v>35-54</c:v>
                </c:pt>
                <c:pt idx="5">
                  <c:v>55+</c:v>
                </c:pt>
                <c:pt idx="6">
                  <c:v>Inférieur</c:v>
                </c:pt>
                <c:pt idx="7">
                  <c:v>Moyen</c:v>
                </c:pt>
                <c:pt idx="8">
                  <c:v>Supérieur</c:v>
                </c:pt>
                <c:pt idx="9">
                  <c:v>Ja</c:v>
                </c:pt>
                <c:pt idx="10">
                  <c:v>Nee</c:v>
                </c:pt>
              </c:strCache>
            </c:strRef>
          </c:cat>
          <c:val>
            <c:numRef>
              <c:f>Sheet1!$B$2:$B$12</c:f>
              <c:numCache>
                <c:formatCode>0\%</c:formatCode>
                <c:ptCount val="11"/>
                <c:pt idx="0">
                  <c:v>33.4</c:v>
                </c:pt>
                <c:pt idx="1">
                  <c:v>34.12</c:v>
                </c:pt>
                <c:pt idx="2">
                  <c:v>32.74</c:v>
                </c:pt>
                <c:pt idx="3">
                  <c:v>30.0</c:v>
                </c:pt>
                <c:pt idx="4">
                  <c:v>31.6</c:v>
                </c:pt>
                <c:pt idx="5">
                  <c:v>39.48</c:v>
                </c:pt>
                <c:pt idx="6">
                  <c:v>30.11</c:v>
                </c:pt>
                <c:pt idx="7">
                  <c:v>43.19</c:v>
                </c:pt>
                <c:pt idx="8">
                  <c:v>26.7</c:v>
                </c:pt>
                <c:pt idx="9">
                  <c:v>37.23000000000001</c:v>
                </c:pt>
                <c:pt idx="10">
                  <c:v>29.99</c:v>
                </c:pt>
              </c:numCache>
            </c:numRef>
          </c:val>
          <c:extLst xmlns:c16r2="http://schemas.microsoft.com/office/drawing/2015/06/chart">
            <c:ext xmlns:c16="http://schemas.microsoft.com/office/drawing/2014/chart" uri="{C3380CC4-5D6E-409C-BE32-E72D297353CC}">
              <c16:uniqueId val="{00000000-F53B-4EF9-9EFC-DCB89D588AA9}"/>
            </c:ext>
          </c:extLst>
        </c:ser>
        <c:dLbls>
          <c:showLegendKey val="0"/>
          <c:showVal val="0"/>
          <c:showCatName val="0"/>
          <c:showSerName val="0"/>
          <c:showPercent val="0"/>
          <c:showBubbleSize val="0"/>
        </c:dLbls>
        <c:gapWidth val="75"/>
        <c:axId val="-2110752056"/>
        <c:axId val="-2110749048"/>
      </c:barChart>
      <c:catAx>
        <c:axId val="-2110752056"/>
        <c:scaling>
          <c:orientation val="minMax"/>
        </c:scaling>
        <c:delete val="1"/>
        <c:axPos val="b"/>
        <c:numFmt formatCode="#,##0" sourceLinked="0"/>
        <c:majorTickMark val="out"/>
        <c:minorTickMark val="none"/>
        <c:tickLblPos val="nextTo"/>
        <c:crossAx val="-2110749048"/>
        <c:crosses val="autoZero"/>
        <c:auto val="1"/>
        <c:lblAlgn val="ctr"/>
        <c:lblOffset val="100"/>
        <c:noMultiLvlLbl val="0"/>
      </c:catAx>
      <c:valAx>
        <c:axId val="-2110749048"/>
        <c:scaling>
          <c:orientation val="minMax"/>
          <c:max val="100.0"/>
          <c:min val="0.0"/>
        </c:scaling>
        <c:delete val="1"/>
        <c:axPos val="l"/>
        <c:numFmt formatCode="#,##0" sourceLinked="0"/>
        <c:majorTickMark val="none"/>
        <c:minorTickMark val="none"/>
        <c:tickLblPos val="none"/>
        <c:crossAx val="-21107520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0500465307029966"/>
          <c:y val="0.0"/>
          <c:w val="0.99949953469297"/>
          <c:h val="0.868406566719554"/>
        </c:manualLayout>
      </c:layout>
      <c:barChart>
        <c:barDir val="col"/>
        <c:grouping val="clustered"/>
        <c:varyColors val="0"/>
        <c:ser>
          <c:idx val="0"/>
          <c:order val="0"/>
          <c:spPr>
            <a:solidFill>
              <a:schemeClr val="accent3">
                <a:lumMod val="75000"/>
              </a:schemeClr>
            </a:solidFill>
            <a:ln w="12700">
              <a:noFill/>
              <a:prstDash val="solid"/>
            </a:ln>
          </c:spPr>
          <c:invertIfNegative val="0"/>
          <c:dLbls>
            <c:numFmt formatCode="0\%" sourceLinked="0"/>
            <c:spPr>
              <a:noFill/>
              <a:ln w="25400">
                <a:noFill/>
              </a:ln>
            </c:spPr>
            <c:txPr>
              <a:bodyPr/>
              <a:lstStyle/>
              <a:p>
                <a:pPr>
                  <a:defRPr sz="1200" b="1" i="0" u="none" strike="noStrike" baseline="0">
                    <a:solidFill>
                      <a:schemeClr val="bg1"/>
                    </a:solidFill>
                    <a:latin typeface="Calibri"/>
                    <a:ea typeface="Calibri"/>
                    <a:cs typeface="Calibri"/>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Urbain</c:v>
                </c:pt>
                <c:pt idx="1">
                  <c:v>Rural</c:v>
                </c:pt>
              </c:strCache>
            </c:strRef>
          </c:cat>
          <c:val>
            <c:numRef>
              <c:f>Sheet1!$B$2:$B$3</c:f>
              <c:numCache>
                <c:formatCode>General</c:formatCode>
                <c:ptCount val="2"/>
                <c:pt idx="0" formatCode="0\%">
                  <c:v>100.0</c:v>
                </c:pt>
              </c:numCache>
            </c:numRef>
          </c:val>
          <c:extLst xmlns:c16r2="http://schemas.microsoft.com/office/drawing/2015/06/chart">
            <c:ext xmlns:c16="http://schemas.microsoft.com/office/drawing/2014/chart" uri="{C3380CC4-5D6E-409C-BE32-E72D297353CC}">
              <c16:uniqueId val="{00000000-AA55-48A7-988F-0A023574E0B7}"/>
            </c:ext>
          </c:extLst>
        </c:ser>
        <c:dLbls>
          <c:showLegendKey val="0"/>
          <c:showVal val="0"/>
          <c:showCatName val="0"/>
          <c:showSerName val="0"/>
          <c:showPercent val="0"/>
          <c:showBubbleSize val="0"/>
        </c:dLbls>
        <c:gapWidth val="70"/>
        <c:axId val="-2106665880"/>
        <c:axId val="-2106662392"/>
      </c:barChart>
      <c:catAx>
        <c:axId val="-2106665880"/>
        <c:scaling>
          <c:orientation val="maxMin"/>
        </c:scaling>
        <c:delete val="0"/>
        <c:axPos val="b"/>
        <c:numFmt formatCode="General" sourceLinked="1"/>
        <c:majorTickMark val="none"/>
        <c:minorTickMark val="none"/>
        <c:tickLblPos val="nextTo"/>
        <c:spPr>
          <a:ln w="3175">
            <a:noFill/>
            <a:prstDash val="solid"/>
          </a:ln>
        </c:spPr>
        <c:txPr>
          <a:bodyPr rot="0" vert="horz"/>
          <a:lstStyle/>
          <a:p>
            <a:pPr algn="ctr">
              <a:defRPr lang="en-US" sz="1000" b="1" i="0" u="none" strike="noStrike" kern="1200" baseline="0">
                <a:solidFill>
                  <a:schemeClr val="accent3">
                    <a:lumMod val="75000"/>
                  </a:schemeClr>
                </a:solidFill>
                <a:latin typeface="+mn-lt"/>
                <a:ea typeface="+mn-ea"/>
                <a:cs typeface="+mn-cs"/>
              </a:defRPr>
            </a:pPr>
            <a:endParaRPr lang="en-US"/>
          </a:p>
        </c:txPr>
        <c:crossAx val="-2106662392"/>
        <c:crossesAt val="0.0"/>
        <c:auto val="1"/>
        <c:lblAlgn val="ctr"/>
        <c:lblOffset val="1"/>
        <c:tickLblSkip val="1"/>
        <c:tickMarkSkip val="1"/>
        <c:noMultiLvlLbl val="0"/>
      </c:catAx>
      <c:valAx>
        <c:axId val="-2106662392"/>
        <c:scaling>
          <c:orientation val="minMax"/>
          <c:max val="150.0"/>
          <c:min val="0.0"/>
        </c:scaling>
        <c:delete val="1"/>
        <c:axPos val="r"/>
        <c:numFmt formatCode="0\%" sourceLinked="1"/>
        <c:majorTickMark val="out"/>
        <c:minorTickMark val="none"/>
        <c:tickLblPos val="nextTo"/>
        <c:crossAx val="-2106665880"/>
        <c:crosses val="autoZero"/>
        <c:crossBetween val="between"/>
        <c:majorUnit val="10.0"/>
        <c:minorUnit val="5.0"/>
      </c:valAx>
      <c:spPr>
        <a:noFill/>
        <a:ln w="25400">
          <a:noFill/>
        </a:ln>
      </c:spPr>
    </c:plotArea>
    <c:plotVisOnly val="1"/>
    <c:dispBlanksAs val="gap"/>
    <c:showDLblsOverMax val="0"/>
  </c:chart>
  <c:spPr>
    <a:noFill/>
    <a:ln>
      <a:noFill/>
    </a:ln>
  </c:spPr>
  <c:txPr>
    <a:bodyPr/>
    <a:lstStyle/>
    <a:p>
      <a:pPr>
        <a:defRPr sz="1400" b="1" i="0" u="none" strike="noStrike" baseline="0">
          <a:solidFill>
            <a:schemeClr val="tx1"/>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360348640299"/>
          <c:y val="0.0716948032834168"/>
          <c:w val="0.476436128134212"/>
          <c:h val="0.69839632776928"/>
        </c:manualLayout>
      </c:layout>
      <c:pieChart>
        <c:varyColors val="1"/>
        <c:ser>
          <c:idx val="0"/>
          <c:order val="0"/>
          <c:tx>
            <c:strRef>
              <c:f>Sheet1!$B$1</c:f>
              <c:strCache>
                <c:ptCount val="1"/>
              </c:strCache>
            </c:strRef>
          </c:tx>
          <c:spPr>
            <a:solidFill>
              <a:schemeClr val="accent2"/>
            </a:solidFill>
            <a:ln w="12538">
              <a:solidFill>
                <a:srgbClr val="FFFFFF"/>
              </a:solidFill>
              <a:prstDash val="solid"/>
            </a:ln>
          </c:spPr>
          <c:dPt>
            <c:idx val="0"/>
            <c:bubble3D val="0"/>
            <c:spPr>
              <a:solidFill>
                <a:schemeClr val="accent6"/>
              </a:solidFill>
              <a:ln w="12538">
                <a:noFill/>
                <a:prstDash val="solid"/>
              </a:ln>
            </c:spPr>
            <c:extLst xmlns:c16r2="http://schemas.microsoft.com/office/drawing/2015/06/chart">
              <c:ext xmlns:c16="http://schemas.microsoft.com/office/drawing/2014/chart" uri="{C3380CC4-5D6E-409C-BE32-E72D297353CC}">
                <c16:uniqueId val="{00000001-5F5A-436F-88C3-4D31632043B1}"/>
              </c:ext>
            </c:extLst>
          </c:dPt>
          <c:dPt>
            <c:idx val="1"/>
            <c:bubble3D val="0"/>
            <c:spPr>
              <a:solidFill>
                <a:schemeClr val="accent5"/>
              </a:solidFill>
              <a:ln w="12538">
                <a:noFill/>
                <a:prstDash val="solid"/>
              </a:ln>
            </c:spPr>
            <c:extLst xmlns:c16r2="http://schemas.microsoft.com/office/drawing/2015/06/chart">
              <c:ext xmlns:c16="http://schemas.microsoft.com/office/drawing/2014/chart" uri="{C3380CC4-5D6E-409C-BE32-E72D297353CC}">
                <c16:uniqueId val="{00000003-5F5A-436F-88C3-4D31632043B1}"/>
              </c:ext>
            </c:extLst>
          </c:dPt>
          <c:dPt>
            <c:idx val="2"/>
            <c:bubble3D val="0"/>
            <c:extLst xmlns:c16r2="http://schemas.microsoft.com/office/drawing/2015/06/chart">
              <c:ext xmlns:c16="http://schemas.microsoft.com/office/drawing/2014/chart" uri="{C3380CC4-5D6E-409C-BE32-E72D297353CC}">
                <c16:uniqueId val="{00000004-5F5A-436F-88C3-4D31632043B1}"/>
              </c:ext>
            </c:extLst>
          </c:dPt>
          <c:dPt>
            <c:idx val="3"/>
            <c:bubble3D val="0"/>
            <c:extLst xmlns:c16r2="http://schemas.microsoft.com/office/drawing/2015/06/chart">
              <c:ext xmlns:c16="http://schemas.microsoft.com/office/drawing/2014/chart" uri="{C3380CC4-5D6E-409C-BE32-E72D297353CC}">
                <c16:uniqueId val="{00000005-5F5A-436F-88C3-4D31632043B1}"/>
              </c:ext>
            </c:extLst>
          </c:dPt>
          <c:dPt>
            <c:idx val="4"/>
            <c:bubble3D val="0"/>
            <c:extLst xmlns:c16r2="http://schemas.microsoft.com/office/drawing/2015/06/chart">
              <c:ext xmlns:c16="http://schemas.microsoft.com/office/drawing/2014/chart" uri="{C3380CC4-5D6E-409C-BE32-E72D297353CC}">
                <c16:uniqueId val="{00000006-5F5A-436F-88C3-4D31632043B1}"/>
              </c:ext>
            </c:extLst>
          </c:dPt>
          <c:dPt>
            <c:idx val="5"/>
            <c:bubble3D val="0"/>
            <c:extLst xmlns:c16r2="http://schemas.microsoft.com/office/drawing/2015/06/chart">
              <c:ext xmlns:c16="http://schemas.microsoft.com/office/drawing/2014/chart" uri="{C3380CC4-5D6E-409C-BE32-E72D297353CC}">
                <c16:uniqueId val="{00000007-5F5A-436F-88C3-4D31632043B1}"/>
              </c:ext>
            </c:extLst>
          </c:dPt>
          <c:dLbls>
            <c:numFmt formatCode="0\%" sourceLinked="0"/>
            <c:spPr>
              <a:noFill/>
              <a:ln w="25076">
                <a:noFill/>
              </a:ln>
            </c:spPr>
            <c:txPr>
              <a:bodyPr/>
              <a:lstStyle/>
              <a:p>
                <a:pPr>
                  <a:defRPr sz="12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Sheet1!$A$2:$A$3</c:f>
              <c:strCache>
                <c:ptCount val="2"/>
                <c:pt idx="0">
                  <c:v>Actifs</c:v>
                </c:pt>
                <c:pt idx="1">
                  <c:v>Non-actifs</c:v>
                </c:pt>
              </c:strCache>
            </c:strRef>
          </c:cat>
          <c:val>
            <c:numRef>
              <c:f>Sheet1!$B$2:$B$3</c:f>
              <c:numCache>
                <c:formatCode>0\%</c:formatCode>
                <c:ptCount val="2"/>
                <c:pt idx="0">
                  <c:v>47.49</c:v>
                </c:pt>
                <c:pt idx="1">
                  <c:v>52.51</c:v>
                </c:pt>
              </c:numCache>
            </c:numRef>
          </c:val>
          <c:extLst xmlns:c16r2="http://schemas.microsoft.com/office/drawing/2015/06/chart">
            <c:ext xmlns:c16="http://schemas.microsoft.com/office/drawing/2014/chart" uri="{C3380CC4-5D6E-409C-BE32-E72D297353CC}">
              <c16:uniqueId val="{00000008-5F5A-436F-88C3-4D31632043B1}"/>
            </c:ext>
          </c:extLst>
        </c:ser>
        <c:dLbls>
          <c:showLegendKey val="0"/>
          <c:showVal val="0"/>
          <c:showCatName val="0"/>
          <c:showSerName val="0"/>
          <c:showPercent val="0"/>
          <c:showBubbleSize val="0"/>
          <c:showLeaderLines val="1"/>
        </c:dLbls>
        <c:firstSliceAng val="187"/>
      </c:pieChart>
      <c:spPr>
        <a:noFill/>
        <a:ln w="25076">
          <a:noFill/>
        </a:ln>
      </c:spPr>
    </c:plotArea>
    <c:legend>
      <c:legendPos val="b"/>
      <c:legendEntry>
        <c:idx val="0"/>
        <c:txPr>
          <a:bodyPr/>
          <a:lstStyle/>
          <a:p>
            <a:pPr algn="ctr">
              <a:defRPr lang="en-US" sz="1000" b="1" i="0" u="none" strike="noStrike" kern="1200" baseline="0">
                <a:solidFill>
                  <a:schemeClr val="accent6"/>
                </a:solidFill>
                <a:latin typeface="+mn-lt"/>
                <a:ea typeface="+mn-ea"/>
                <a:cs typeface="+mn-cs"/>
              </a:defRPr>
            </a:pPr>
            <a:endParaRPr lang="en-US"/>
          </a:p>
        </c:txPr>
      </c:legendEntry>
      <c:legendEntry>
        <c:idx val="1"/>
        <c:txPr>
          <a:bodyPr/>
          <a:lstStyle/>
          <a:p>
            <a:pPr algn="ctr">
              <a:defRPr lang="en-US" sz="1000" b="1" i="0" u="none" strike="noStrike" kern="1200" baseline="0">
                <a:solidFill>
                  <a:schemeClr val="accent5"/>
                </a:solidFill>
                <a:latin typeface="+mn-lt"/>
                <a:ea typeface="+mn-ea"/>
                <a:cs typeface="+mn-cs"/>
              </a:defRPr>
            </a:pPr>
            <a:endParaRPr lang="en-US"/>
          </a:p>
        </c:txPr>
      </c:legendEntry>
      <c:layout>
        <c:manualLayout>
          <c:xMode val="edge"/>
          <c:yMode val="edge"/>
          <c:x val="0.0146720853441707"/>
          <c:y val="0.858466972685893"/>
          <c:w val="0.98532767103537"/>
          <c:h val="0.141533027314107"/>
        </c:manualLayout>
      </c:layout>
      <c:overlay val="0"/>
      <c:spPr>
        <a:noFill/>
        <a:ln w="25076">
          <a:noFill/>
        </a:ln>
      </c:spPr>
      <c:txPr>
        <a:bodyPr/>
        <a:lstStyle/>
        <a:p>
          <a:pPr algn="ctr">
            <a:defRPr lang="en-US" sz="1000" b="1" i="0" u="none" strike="noStrike" kern="1200" baseline="0">
              <a:solidFill>
                <a:srgbClr val="222223">
                  <a:lumMod val="75000"/>
                  <a:lumOff val="25000"/>
                </a:srgbClr>
              </a:solidFill>
              <a:latin typeface="+mn-lt"/>
              <a:ea typeface="+mn-ea"/>
              <a:cs typeface="+mn-cs"/>
            </a:defRPr>
          </a:pPr>
          <a:endParaRPr lang="en-US"/>
        </a:p>
      </c:txPr>
    </c:legend>
    <c:plotVisOnly val="1"/>
    <c:dispBlanksAs val="zero"/>
    <c:showDLblsOverMax val="0"/>
  </c:chart>
  <c:spPr>
    <a:noFill/>
    <a:ln>
      <a:noFill/>
    </a:ln>
  </c:spPr>
  <c:txPr>
    <a:bodyPr/>
    <a:lstStyle/>
    <a:p>
      <a:pPr>
        <a:defRPr sz="1382" b="1" i="0" u="none" strike="noStrike" baseline="0">
          <a:solidFill>
            <a:schemeClr val="tx1"/>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0500465307029966"/>
          <c:y val="0.0"/>
          <c:w val="0.99949953469297"/>
          <c:h val="0.868406566719554"/>
        </c:manualLayout>
      </c:layout>
      <c:barChart>
        <c:barDir val="col"/>
        <c:grouping val="clustered"/>
        <c:varyColors val="0"/>
        <c:ser>
          <c:idx val="0"/>
          <c:order val="0"/>
          <c:spPr>
            <a:solidFill>
              <a:srgbClr val="781D7E"/>
            </a:solidFill>
            <a:ln w="12700">
              <a:noFill/>
              <a:prstDash val="solid"/>
            </a:ln>
          </c:spPr>
          <c:invertIfNegative val="0"/>
          <c:dLbls>
            <c:numFmt formatCode="0\%" sourceLinked="0"/>
            <c:spPr>
              <a:noFill/>
              <a:ln w="25400">
                <a:noFill/>
              </a:ln>
            </c:spPr>
            <c:txPr>
              <a:bodyPr/>
              <a:lstStyle/>
              <a:p>
                <a:pPr>
                  <a:defRPr sz="1200" b="1" i="0" u="none" strike="noStrike" baseline="0">
                    <a:solidFill>
                      <a:srgbClr val="781D7E"/>
                    </a:solidFill>
                    <a:latin typeface="Calibri"/>
                    <a:ea typeface="Calibri"/>
                    <a:cs typeface="Calibri"/>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Chat</c:v>
                </c:pt>
                <c:pt idx="1">
                  <c:v>Chien</c:v>
                </c:pt>
              </c:strCache>
            </c:strRef>
          </c:cat>
          <c:val>
            <c:numRef>
              <c:f>Sheet1!$B$2:$B$3</c:f>
              <c:numCache>
                <c:formatCode>0\%</c:formatCode>
                <c:ptCount val="2"/>
                <c:pt idx="0">
                  <c:v>34.78</c:v>
                </c:pt>
                <c:pt idx="1">
                  <c:v>19.98</c:v>
                </c:pt>
              </c:numCache>
            </c:numRef>
          </c:val>
          <c:extLst xmlns:c16r2="http://schemas.microsoft.com/office/drawing/2015/06/chart">
            <c:ext xmlns:c16="http://schemas.microsoft.com/office/drawing/2014/chart" uri="{C3380CC4-5D6E-409C-BE32-E72D297353CC}">
              <c16:uniqueId val="{00000000-4199-4B6A-AFFC-0876C89A82DD}"/>
            </c:ext>
          </c:extLst>
        </c:ser>
        <c:dLbls>
          <c:showLegendKey val="0"/>
          <c:showVal val="0"/>
          <c:showCatName val="0"/>
          <c:showSerName val="0"/>
          <c:showPercent val="0"/>
          <c:showBubbleSize val="0"/>
        </c:dLbls>
        <c:gapWidth val="70"/>
        <c:axId val="2124862968"/>
        <c:axId val="-2106816136"/>
      </c:barChart>
      <c:catAx>
        <c:axId val="2124862968"/>
        <c:scaling>
          <c:orientation val="maxMin"/>
        </c:scaling>
        <c:delete val="0"/>
        <c:axPos val="b"/>
        <c:numFmt formatCode="General" sourceLinked="1"/>
        <c:majorTickMark val="none"/>
        <c:minorTickMark val="none"/>
        <c:tickLblPos val="nextTo"/>
        <c:spPr>
          <a:ln w="3175">
            <a:noFill/>
            <a:prstDash val="solid"/>
          </a:ln>
        </c:spPr>
        <c:txPr>
          <a:bodyPr rot="0" vert="horz"/>
          <a:lstStyle/>
          <a:p>
            <a:pPr algn="ctr">
              <a:defRPr lang="en-US" sz="1000" b="1" i="0" u="none" strike="noStrike" kern="1200" baseline="0">
                <a:solidFill>
                  <a:srgbClr val="781D7E"/>
                </a:solidFill>
                <a:latin typeface="+mn-lt"/>
                <a:ea typeface="+mn-ea"/>
                <a:cs typeface="+mn-cs"/>
              </a:defRPr>
            </a:pPr>
            <a:endParaRPr lang="en-US"/>
          </a:p>
        </c:txPr>
        <c:crossAx val="-2106816136"/>
        <c:crossesAt val="0.0"/>
        <c:auto val="1"/>
        <c:lblAlgn val="ctr"/>
        <c:lblOffset val="1"/>
        <c:tickLblSkip val="1"/>
        <c:tickMarkSkip val="1"/>
        <c:noMultiLvlLbl val="0"/>
      </c:catAx>
      <c:valAx>
        <c:axId val="-2106816136"/>
        <c:scaling>
          <c:orientation val="minMax"/>
          <c:max val="100.0"/>
          <c:min val="0.0"/>
        </c:scaling>
        <c:delete val="0"/>
        <c:axPos val="r"/>
        <c:numFmt formatCode="0\%" sourceLinked="1"/>
        <c:majorTickMark val="out"/>
        <c:minorTickMark val="none"/>
        <c:tickLblPos val="none"/>
        <c:crossAx val="2124862968"/>
        <c:crosses val="autoZero"/>
        <c:crossBetween val="between"/>
        <c:majorUnit val="10.0"/>
        <c:minorUnit val="5.0"/>
      </c:valAx>
      <c:spPr>
        <a:noFill/>
        <a:ln w="25400">
          <a:noFill/>
        </a:ln>
      </c:spPr>
    </c:plotArea>
    <c:plotVisOnly val="1"/>
    <c:dispBlanksAs val="gap"/>
    <c:showDLblsOverMax val="0"/>
  </c:chart>
  <c:spPr>
    <a:noFill/>
    <a:ln>
      <a:noFill/>
    </a:ln>
  </c:spPr>
  <c:txPr>
    <a:bodyPr/>
    <a:lstStyle/>
    <a:p>
      <a:pPr>
        <a:defRPr sz="1400" b="1" i="0" u="none" strike="noStrike" baseline="0">
          <a:solidFill>
            <a:schemeClr val="tx1"/>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Oui, certainement</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0\%</c:formatCode>
                <c:ptCount val="2"/>
                <c:pt idx="0">
                  <c:v>9.739999999999998</c:v>
                </c:pt>
                <c:pt idx="1">
                  <c:v>8.739999999999998</c:v>
                </c:pt>
              </c:numCache>
            </c:numRef>
          </c:val>
          <c:extLst xmlns:c16r2="http://schemas.microsoft.com/office/drawing/2015/06/chart">
            <c:ext xmlns:c16="http://schemas.microsoft.com/office/drawing/2014/chart" uri="{C3380CC4-5D6E-409C-BE32-E72D297353CC}">
              <c16:uniqueId val="{00000000-775C-4B03-B75B-4D969B7526B0}"/>
            </c:ext>
          </c:extLst>
        </c:ser>
        <c:ser>
          <c:idx val="1"/>
          <c:order val="1"/>
          <c:tx>
            <c:strRef>
              <c:f>Sheet1!$C$1</c:f>
              <c:strCache>
                <c:ptCount val="1"/>
                <c:pt idx="0">
                  <c:v>Oui, je le crois effectivement mais je n’en suis pas très certain(e)</c:v>
                </c:pt>
              </c:strCache>
            </c:strRef>
          </c:tx>
          <c:spPr>
            <a:solidFill>
              <a:schemeClr val="accent1"/>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0\%</c:formatCode>
                <c:ptCount val="2"/>
                <c:pt idx="0">
                  <c:v>27.64</c:v>
                </c:pt>
                <c:pt idx="1">
                  <c:v>26.67</c:v>
                </c:pt>
              </c:numCache>
            </c:numRef>
          </c:val>
          <c:extLst xmlns:c16r2="http://schemas.microsoft.com/office/drawing/2015/06/chart">
            <c:ext xmlns:c16="http://schemas.microsoft.com/office/drawing/2014/chart" uri="{C3380CC4-5D6E-409C-BE32-E72D297353CC}">
              <c16:uniqueId val="{00000001-775C-4B03-B75B-4D969B7526B0}"/>
            </c:ext>
          </c:extLst>
        </c:ser>
        <c:ser>
          <c:idx val="2"/>
          <c:order val="2"/>
          <c:tx>
            <c:strRef>
              <c:f>Sheet1!$D$1</c:f>
              <c:strCache>
                <c:ptCount val="1"/>
                <c:pt idx="0">
                  <c:v>Non, je ne le crois pas mais je n’en suis pas très certain(e)</c:v>
                </c:pt>
              </c:strCache>
            </c:strRef>
          </c:tx>
          <c:spPr>
            <a:solidFill>
              <a:srgbClr val="92D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Sheet1!$D$2:$D$3</c:f>
              <c:numCache>
                <c:formatCode>0\%</c:formatCode>
                <c:ptCount val="2"/>
                <c:pt idx="0">
                  <c:v>47.48</c:v>
                </c:pt>
                <c:pt idx="1">
                  <c:v>48.26</c:v>
                </c:pt>
              </c:numCache>
            </c:numRef>
          </c:val>
          <c:extLst xmlns:c16r2="http://schemas.microsoft.com/office/drawing/2015/06/chart">
            <c:ext xmlns:c16="http://schemas.microsoft.com/office/drawing/2014/chart" uri="{C3380CC4-5D6E-409C-BE32-E72D297353CC}">
              <c16:uniqueId val="{00000002-775C-4B03-B75B-4D969B7526B0}"/>
            </c:ext>
          </c:extLst>
        </c:ser>
        <c:ser>
          <c:idx val="3"/>
          <c:order val="3"/>
          <c:tx>
            <c:strRef>
              <c:f>Sheet1!$E$1</c:f>
              <c:strCache>
                <c:ptCount val="1"/>
                <c:pt idx="0">
                  <c:v>Non, certainement pas </c:v>
                </c:pt>
              </c:strCache>
            </c:strRef>
          </c:tx>
          <c:spPr>
            <a:solidFill>
              <a:srgbClr val="00B050"/>
            </a:solidFill>
          </c:spPr>
          <c:invertIfNegative val="0"/>
          <c:dLbls>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Sheet1!$E$2:$E$3</c:f>
              <c:numCache>
                <c:formatCode>0\%</c:formatCode>
                <c:ptCount val="2"/>
                <c:pt idx="0">
                  <c:v>15.14</c:v>
                </c:pt>
                <c:pt idx="1">
                  <c:v>16.34</c:v>
                </c:pt>
              </c:numCache>
            </c:numRef>
          </c:val>
          <c:extLst xmlns:c16r2="http://schemas.microsoft.com/office/drawing/2015/06/chart">
            <c:ext xmlns:c16="http://schemas.microsoft.com/office/drawing/2014/chart" uri="{C3380CC4-5D6E-409C-BE32-E72D297353CC}">
              <c16:uniqueId val="{00000003-775C-4B03-B75B-4D969B7526B0}"/>
            </c:ext>
          </c:extLst>
        </c:ser>
        <c:dLbls>
          <c:showLegendKey val="0"/>
          <c:showVal val="0"/>
          <c:showCatName val="0"/>
          <c:showSerName val="0"/>
          <c:showPercent val="0"/>
          <c:showBubbleSize val="0"/>
        </c:dLbls>
        <c:gapWidth val="150"/>
        <c:overlap val="100"/>
        <c:axId val="2124858408"/>
        <c:axId val="-2106761704"/>
      </c:barChart>
      <c:catAx>
        <c:axId val="2124858408"/>
        <c:scaling>
          <c:orientation val="minMax"/>
        </c:scaling>
        <c:delete val="1"/>
        <c:axPos val="b"/>
        <c:numFmt formatCode="#,##0" sourceLinked="0"/>
        <c:majorTickMark val="out"/>
        <c:minorTickMark val="none"/>
        <c:tickLblPos val="nextTo"/>
        <c:crossAx val="-2106761704"/>
        <c:crosses val="autoZero"/>
        <c:auto val="1"/>
        <c:lblAlgn val="ctr"/>
        <c:lblOffset val="100"/>
        <c:noMultiLvlLbl val="0"/>
      </c:catAx>
      <c:valAx>
        <c:axId val="-2106761704"/>
        <c:scaling>
          <c:orientation val="minMax"/>
          <c:max val="1.0"/>
          <c:min val="0.0"/>
        </c:scaling>
        <c:delete val="1"/>
        <c:axPos val="l"/>
        <c:numFmt formatCode="0%" sourceLinked="0"/>
        <c:majorTickMark val="none"/>
        <c:minorTickMark val="none"/>
        <c:tickLblPos val="none"/>
        <c:crossAx val="2124858408"/>
        <c:crosses val="autoZero"/>
        <c:crossBetween val="between"/>
      </c:valAx>
    </c:plotArea>
    <c:legend>
      <c:legendPos val="r"/>
      <c:layout>
        <c:manualLayout>
          <c:xMode val="edge"/>
          <c:yMode val="edge"/>
          <c:x val="0.67059872232952"/>
          <c:y val="0.198983398832612"/>
          <c:w val="0.328336327170081"/>
          <c:h val="0.617774035251794"/>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C00000"/>
            </a:solidFill>
          </c:spPr>
          <c:invertIfNegative val="0"/>
          <c:dLbls>
            <c:numFmt formatCode="0\%" sourceLinked="0"/>
            <c:spPr>
              <a:noFill/>
              <a:ln>
                <a:noFill/>
              </a:ln>
              <a:effectLst/>
            </c:spPr>
            <c:txPr>
              <a:bodyPr/>
              <a:lstStyle/>
              <a:p>
                <a:pPr algn="ctr">
                  <a:defRPr lang="nl-BE" sz="10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1"/>
                <c:pt idx="0">
                  <c:v>Totaal</c:v>
                </c:pt>
                <c:pt idx="1">
                  <c:v>Man</c:v>
                </c:pt>
                <c:pt idx="2">
                  <c:v>Vrouw</c:v>
                </c:pt>
                <c:pt idx="3">
                  <c:v>15-34</c:v>
                </c:pt>
                <c:pt idx="4">
                  <c:v>35-54</c:v>
                </c:pt>
                <c:pt idx="5">
                  <c:v>55+</c:v>
                </c:pt>
                <c:pt idx="6">
                  <c:v>Inférieur</c:v>
                </c:pt>
                <c:pt idx="7">
                  <c:v>Moyen</c:v>
                </c:pt>
                <c:pt idx="8">
                  <c:v>Supérieur</c:v>
                </c:pt>
                <c:pt idx="9">
                  <c:v>Ja</c:v>
                </c:pt>
                <c:pt idx="10">
                  <c:v>Nee</c:v>
                </c:pt>
              </c:strCache>
            </c:strRef>
          </c:cat>
          <c:val>
            <c:numRef>
              <c:f>Sheet1!$B$2:$B$12</c:f>
              <c:numCache>
                <c:formatCode>0\%</c:formatCode>
                <c:ptCount val="11"/>
                <c:pt idx="0">
                  <c:v>37.38</c:v>
                </c:pt>
                <c:pt idx="1">
                  <c:v>29.56</c:v>
                </c:pt>
                <c:pt idx="2">
                  <c:v>44.52</c:v>
                </c:pt>
                <c:pt idx="3">
                  <c:v>41.04</c:v>
                </c:pt>
                <c:pt idx="4">
                  <c:v>33.4</c:v>
                </c:pt>
                <c:pt idx="5">
                  <c:v>38.0</c:v>
                </c:pt>
                <c:pt idx="6">
                  <c:v>46.0</c:v>
                </c:pt>
                <c:pt idx="7">
                  <c:v>27.41</c:v>
                </c:pt>
                <c:pt idx="8">
                  <c:v>40.92</c:v>
                </c:pt>
                <c:pt idx="9">
                  <c:v>46.83</c:v>
                </c:pt>
                <c:pt idx="10">
                  <c:v>28.97</c:v>
                </c:pt>
              </c:numCache>
            </c:numRef>
          </c:val>
          <c:extLst xmlns:c16r2="http://schemas.microsoft.com/office/drawing/2015/06/chart">
            <c:ext xmlns:c16="http://schemas.microsoft.com/office/drawing/2014/chart" uri="{C3380CC4-5D6E-409C-BE32-E72D297353CC}">
              <c16:uniqueId val="{00000000-DB0D-436A-B327-497358ABF902}"/>
            </c:ext>
          </c:extLst>
        </c:ser>
        <c:dLbls>
          <c:showLegendKey val="0"/>
          <c:showVal val="0"/>
          <c:showCatName val="0"/>
          <c:showSerName val="0"/>
          <c:showPercent val="0"/>
          <c:showBubbleSize val="0"/>
        </c:dLbls>
        <c:gapWidth val="75"/>
        <c:axId val="-2132088936"/>
        <c:axId val="-2132090152"/>
      </c:barChart>
      <c:catAx>
        <c:axId val="-2132088936"/>
        <c:scaling>
          <c:orientation val="minMax"/>
        </c:scaling>
        <c:delete val="1"/>
        <c:axPos val="b"/>
        <c:numFmt formatCode="#,##0" sourceLinked="0"/>
        <c:majorTickMark val="out"/>
        <c:minorTickMark val="none"/>
        <c:tickLblPos val="nextTo"/>
        <c:crossAx val="-2132090152"/>
        <c:crosses val="autoZero"/>
        <c:auto val="1"/>
        <c:lblAlgn val="ctr"/>
        <c:lblOffset val="100"/>
        <c:noMultiLvlLbl val="0"/>
      </c:catAx>
      <c:valAx>
        <c:axId val="-2132090152"/>
        <c:scaling>
          <c:orientation val="minMax"/>
          <c:max val="100.0"/>
          <c:min val="0.0"/>
        </c:scaling>
        <c:delete val="1"/>
        <c:axPos val="l"/>
        <c:numFmt formatCode="General" sourceLinked="0"/>
        <c:majorTickMark val="none"/>
        <c:minorTickMark val="none"/>
        <c:tickLblPos val="none"/>
        <c:crossAx val="-21320889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C00000"/>
            </a:solidFill>
          </c:spPr>
          <c:invertIfNegative val="0"/>
          <c:dLbls>
            <c:numFmt formatCode="0\%" sourceLinked="0"/>
            <c:spPr>
              <a:noFill/>
              <a:ln>
                <a:noFill/>
              </a:ln>
              <a:effectLst/>
            </c:spPr>
            <c:txPr>
              <a:bodyPr/>
              <a:lstStyle/>
              <a:p>
                <a:pPr algn="ctr">
                  <a:defRPr lang="nl-BE" sz="10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1"/>
                <c:pt idx="0">
                  <c:v>Totaal</c:v>
                </c:pt>
                <c:pt idx="1">
                  <c:v>Man</c:v>
                </c:pt>
                <c:pt idx="2">
                  <c:v>Vrouw</c:v>
                </c:pt>
                <c:pt idx="3">
                  <c:v>15-34</c:v>
                </c:pt>
                <c:pt idx="4">
                  <c:v>35-54</c:v>
                </c:pt>
                <c:pt idx="5">
                  <c:v>55+</c:v>
                </c:pt>
                <c:pt idx="6">
                  <c:v>Inférieur</c:v>
                </c:pt>
                <c:pt idx="7">
                  <c:v>Moyen</c:v>
                </c:pt>
                <c:pt idx="8">
                  <c:v>Supérieur</c:v>
                </c:pt>
                <c:pt idx="9">
                  <c:v>Ja</c:v>
                </c:pt>
                <c:pt idx="10">
                  <c:v>Nee</c:v>
                </c:pt>
              </c:strCache>
            </c:strRef>
          </c:cat>
          <c:val>
            <c:numRef>
              <c:f>Sheet1!$B$2:$B$12</c:f>
              <c:numCache>
                <c:formatCode>0\%</c:formatCode>
                <c:ptCount val="11"/>
                <c:pt idx="0">
                  <c:v>35.4</c:v>
                </c:pt>
                <c:pt idx="1">
                  <c:v>29.9</c:v>
                </c:pt>
                <c:pt idx="2">
                  <c:v>40.42</c:v>
                </c:pt>
                <c:pt idx="3">
                  <c:v>33.67</c:v>
                </c:pt>
                <c:pt idx="4">
                  <c:v>36.51</c:v>
                </c:pt>
                <c:pt idx="5">
                  <c:v>36.05</c:v>
                </c:pt>
                <c:pt idx="6">
                  <c:v>45.19</c:v>
                </c:pt>
                <c:pt idx="7">
                  <c:v>25.78</c:v>
                </c:pt>
                <c:pt idx="8">
                  <c:v>37.9</c:v>
                </c:pt>
                <c:pt idx="9">
                  <c:v>42.11</c:v>
                </c:pt>
                <c:pt idx="10">
                  <c:v>29.43</c:v>
                </c:pt>
              </c:numCache>
            </c:numRef>
          </c:val>
          <c:extLst xmlns:c16r2="http://schemas.microsoft.com/office/drawing/2015/06/chart">
            <c:ext xmlns:c16="http://schemas.microsoft.com/office/drawing/2014/chart" uri="{C3380CC4-5D6E-409C-BE32-E72D297353CC}">
              <c16:uniqueId val="{00000000-4BCE-4578-B942-44EA9CA59039}"/>
            </c:ext>
          </c:extLst>
        </c:ser>
        <c:dLbls>
          <c:showLegendKey val="0"/>
          <c:showVal val="0"/>
          <c:showCatName val="0"/>
          <c:showSerName val="0"/>
          <c:showPercent val="0"/>
          <c:showBubbleSize val="0"/>
        </c:dLbls>
        <c:gapWidth val="75"/>
        <c:axId val="-2132116424"/>
        <c:axId val="-2132123640"/>
      </c:barChart>
      <c:catAx>
        <c:axId val="-2132116424"/>
        <c:scaling>
          <c:orientation val="minMax"/>
        </c:scaling>
        <c:delete val="1"/>
        <c:axPos val="b"/>
        <c:numFmt formatCode="#,##0" sourceLinked="0"/>
        <c:majorTickMark val="out"/>
        <c:minorTickMark val="none"/>
        <c:tickLblPos val="nextTo"/>
        <c:crossAx val="-2132123640"/>
        <c:crosses val="autoZero"/>
        <c:auto val="1"/>
        <c:lblAlgn val="ctr"/>
        <c:lblOffset val="100"/>
        <c:noMultiLvlLbl val="0"/>
      </c:catAx>
      <c:valAx>
        <c:axId val="-2132123640"/>
        <c:scaling>
          <c:orientation val="minMax"/>
          <c:max val="100.0"/>
          <c:min val="0.0"/>
        </c:scaling>
        <c:delete val="1"/>
        <c:axPos val="l"/>
        <c:numFmt formatCode="General" sourceLinked="0"/>
        <c:majorTickMark val="none"/>
        <c:minorTickMark val="none"/>
        <c:tickLblPos val="none"/>
        <c:crossAx val="-21321164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Oui</c:v>
                </c:pt>
              </c:strCache>
            </c:strRef>
          </c:tx>
          <c:spPr>
            <a:solidFill>
              <a:srgbClr val="C0000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196E-4FBA-A221-74D1816F6E78}"/>
            </c:ext>
          </c:extLst>
        </c:ser>
        <c:dLbls>
          <c:showLegendKey val="0"/>
          <c:showVal val="0"/>
          <c:showCatName val="0"/>
          <c:showSerName val="0"/>
          <c:showPercent val="0"/>
          <c:showBubbleSize val="0"/>
        </c:dLbls>
        <c:gapWidth val="150"/>
        <c:overlap val="100"/>
        <c:axId val="-2108316136"/>
        <c:axId val="-2108587512"/>
      </c:barChart>
      <c:catAx>
        <c:axId val="-2108316136"/>
        <c:scaling>
          <c:orientation val="minMax"/>
        </c:scaling>
        <c:delete val="1"/>
        <c:axPos val="b"/>
        <c:numFmt formatCode="#,##0" sourceLinked="0"/>
        <c:majorTickMark val="out"/>
        <c:minorTickMark val="none"/>
        <c:tickLblPos val="nextTo"/>
        <c:crossAx val="-2108587512"/>
        <c:crosses val="autoZero"/>
        <c:auto val="1"/>
        <c:lblAlgn val="ctr"/>
        <c:lblOffset val="100"/>
        <c:noMultiLvlLbl val="0"/>
      </c:catAx>
      <c:valAx>
        <c:axId val="-2108587512"/>
        <c:scaling>
          <c:orientation val="minMax"/>
          <c:max val="1.0"/>
          <c:min val="0.0"/>
        </c:scaling>
        <c:delete val="1"/>
        <c:axPos val="l"/>
        <c:numFmt formatCode="0%" sourceLinked="0"/>
        <c:majorTickMark val="none"/>
        <c:minorTickMark val="none"/>
        <c:tickLblPos val="none"/>
        <c:crossAx val="-2108316136"/>
        <c:crosses val="autoZero"/>
        <c:crossBetween val="between"/>
      </c:valAx>
    </c:plotArea>
    <c:legend>
      <c:legendPos val="r"/>
      <c:legendEntry>
        <c:idx val="0"/>
        <c:txPr>
          <a:bodyPr/>
          <a:lstStyle/>
          <a:p>
            <a:pPr>
              <a:defRPr b="0"/>
            </a:pPr>
            <a:endParaRPr lang="en-US"/>
          </a:p>
        </c:txPr>
      </c:legendEntry>
      <c:layout>
        <c:manualLayout>
          <c:xMode val="edge"/>
          <c:yMode val="edge"/>
          <c:x val="0.0"/>
          <c:y val="0.00180058323736007"/>
          <c:w val="1.0"/>
          <c:h val="0.99819941676264"/>
        </c:manualLayout>
      </c:layout>
      <c:overlay val="0"/>
      <c:spPr>
        <a:solidFill>
          <a:schemeClr val="bg1"/>
        </a:solidFill>
      </c:spPr>
    </c:legend>
    <c:plotVisOnly val="1"/>
    <c:dispBlanksAs val="gap"/>
    <c:showDLblsOverMax val="0"/>
  </c:chart>
  <c:txPr>
    <a:bodyPr/>
    <a:lstStyle/>
    <a:p>
      <a:pPr>
        <a:defRPr sz="24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862" cy="495793"/>
          </a:xfrm>
          <a:prstGeom prst="rect">
            <a:avLst/>
          </a:prstGeom>
        </p:spPr>
        <p:txBody>
          <a:bodyPr vert="horz" lIns="87938" tIns="43969" rIns="87938" bIns="43969" rtlCol="0"/>
          <a:lstStyle>
            <a:lvl1pPr algn="l">
              <a:defRPr sz="1200"/>
            </a:lvl1pPr>
          </a:lstStyle>
          <a:p>
            <a:endParaRPr lang="en-GB"/>
          </a:p>
        </p:txBody>
      </p:sp>
      <p:sp>
        <p:nvSpPr>
          <p:cNvPr id="3" name="Date Placeholder 2"/>
          <p:cNvSpPr>
            <a:spLocks noGrp="1"/>
          </p:cNvSpPr>
          <p:nvPr>
            <p:ph type="dt" sz="quarter" idx="1"/>
          </p:nvPr>
        </p:nvSpPr>
        <p:spPr>
          <a:xfrm>
            <a:off x="3850294" y="1"/>
            <a:ext cx="2945862" cy="495793"/>
          </a:xfrm>
          <a:prstGeom prst="rect">
            <a:avLst/>
          </a:prstGeom>
        </p:spPr>
        <p:txBody>
          <a:bodyPr vert="horz" lIns="87938" tIns="43969" rIns="87938" bIns="43969" rtlCol="0"/>
          <a:lstStyle>
            <a:lvl1pPr algn="r">
              <a:defRPr sz="1200"/>
            </a:lvl1pPr>
          </a:lstStyle>
          <a:p>
            <a:fld id="{11059CDB-72EA-483D-9A34-D50D3267644F}" type="datetimeFigureOut">
              <a:rPr lang="en-GB" smtClean="0"/>
              <a:t>12/07/16</a:t>
            </a:fld>
            <a:endParaRPr lang="en-GB"/>
          </a:p>
        </p:txBody>
      </p:sp>
      <p:sp>
        <p:nvSpPr>
          <p:cNvPr id="4" name="Footer Placeholder 3"/>
          <p:cNvSpPr>
            <a:spLocks noGrp="1"/>
          </p:cNvSpPr>
          <p:nvPr>
            <p:ph type="ftr" sz="quarter" idx="2"/>
          </p:nvPr>
        </p:nvSpPr>
        <p:spPr>
          <a:xfrm>
            <a:off x="0" y="9429306"/>
            <a:ext cx="2945862" cy="495793"/>
          </a:xfrm>
          <a:prstGeom prst="rect">
            <a:avLst/>
          </a:prstGeom>
        </p:spPr>
        <p:txBody>
          <a:bodyPr vert="horz" lIns="87938" tIns="43969" rIns="87938" bIns="43969" rtlCol="0" anchor="b"/>
          <a:lstStyle>
            <a:lvl1pPr algn="l">
              <a:defRPr sz="1200"/>
            </a:lvl1pPr>
          </a:lstStyle>
          <a:p>
            <a:endParaRPr lang="en-GB"/>
          </a:p>
        </p:txBody>
      </p:sp>
      <p:sp>
        <p:nvSpPr>
          <p:cNvPr id="5" name="Slide Number Placeholder 4"/>
          <p:cNvSpPr>
            <a:spLocks noGrp="1"/>
          </p:cNvSpPr>
          <p:nvPr>
            <p:ph type="sldNum" sz="quarter" idx="3"/>
          </p:nvPr>
        </p:nvSpPr>
        <p:spPr>
          <a:xfrm>
            <a:off x="3850294" y="9429306"/>
            <a:ext cx="2945862" cy="495793"/>
          </a:xfrm>
          <a:prstGeom prst="rect">
            <a:avLst/>
          </a:prstGeom>
        </p:spPr>
        <p:txBody>
          <a:bodyPr vert="horz" lIns="87938" tIns="43969" rIns="87938" bIns="43969" rtlCol="0" anchor="b"/>
          <a:lstStyle>
            <a:lvl1pPr algn="r">
              <a:defRPr sz="1200"/>
            </a:lvl1pPr>
          </a:lstStyle>
          <a:p>
            <a:fld id="{82556AC4-8048-47C4-97D0-565009C72CFD}" type="slidenum">
              <a:rPr lang="en-GB" smtClean="0"/>
              <a:t>‹#›</a:t>
            </a:fld>
            <a:endParaRPr lang="en-GB"/>
          </a:p>
        </p:txBody>
      </p:sp>
    </p:spTree>
    <p:extLst>
      <p:ext uri="{BB962C8B-B14F-4D97-AF65-F5344CB8AC3E}">
        <p14:creationId xmlns:p14="http://schemas.microsoft.com/office/powerpoint/2010/main" val="3268241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5254" tIns="47627" rIns="95254" bIns="47627" rtlCol="0"/>
          <a:lstStyle>
            <a:lvl1pPr algn="l">
              <a:defRPr sz="1300"/>
            </a:lvl1pPr>
          </a:lstStyle>
          <a:p>
            <a:endParaRPr lang="en-GB"/>
          </a:p>
        </p:txBody>
      </p:sp>
      <p:sp>
        <p:nvSpPr>
          <p:cNvPr id="3" name="Date Placeholder 2"/>
          <p:cNvSpPr>
            <a:spLocks noGrp="1"/>
          </p:cNvSpPr>
          <p:nvPr>
            <p:ph type="dt" idx="1"/>
          </p:nvPr>
        </p:nvSpPr>
        <p:spPr>
          <a:xfrm>
            <a:off x="3850444" y="1"/>
            <a:ext cx="2945659" cy="496332"/>
          </a:xfrm>
          <a:prstGeom prst="rect">
            <a:avLst/>
          </a:prstGeom>
        </p:spPr>
        <p:txBody>
          <a:bodyPr vert="horz" lIns="95254" tIns="47627" rIns="95254" bIns="47627" rtlCol="0"/>
          <a:lstStyle>
            <a:lvl1pPr algn="r">
              <a:defRPr sz="1300"/>
            </a:lvl1pPr>
          </a:lstStyle>
          <a:p>
            <a:fld id="{2D6798F8-BDA6-46C0-A11F-B16041C3620C}" type="datetimeFigureOut">
              <a:rPr lang="en-GB" smtClean="0"/>
              <a:t>12/07/16</a:t>
            </a:fld>
            <a:endParaRPr lang="en-GB"/>
          </a:p>
        </p:txBody>
      </p:sp>
      <p:sp>
        <p:nvSpPr>
          <p:cNvPr id="4" name="Slide Image Placeholder 3"/>
          <p:cNvSpPr>
            <a:spLocks noGrp="1" noRot="1" noChangeAspect="1"/>
          </p:cNvSpPr>
          <p:nvPr>
            <p:ph type="sldImg" idx="2"/>
          </p:nvPr>
        </p:nvSpPr>
        <p:spPr>
          <a:xfrm>
            <a:off x="93663" y="746125"/>
            <a:ext cx="6610350" cy="3719513"/>
          </a:xfrm>
          <a:prstGeom prst="rect">
            <a:avLst/>
          </a:prstGeom>
          <a:noFill/>
          <a:ln w="12700">
            <a:solidFill>
              <a:prstClr val="black"/>
            </a:solidFill>
          </a:ln>
        </p:spPr>
        <p:txBody>
          <a:bodyPr vert="horz" lIns="95254" tIns="47627" rIns="95254" bIns="47627"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5254" tIns="47627" rIns="95254" bIns="476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5254" tIns="47627" rIns="95254" bIns="47627" rtlCol="0" anchor="b"/>
          <a:lstStyle>
            <a:lvl1pPr algn="l">
              <a:defRPr sz="1300"/>
            </a:lvl1pPr>
          </a:lstStyle>
          <a:p>
            <a:endParaRPr lang="en-GB"/>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5254" tIns="47627" rIns="95254" bIns="47627" rtlCol="0" anchor="b"/>
          <a:lstStyle>
            <a:lvl1pPr algn="r">
              <a:defRPr sz="1300"/>
            </a:lvl1pPr>
          </a:lstStyle>
          <a:p>
            <a:fld id="{628DE85F-A49F-4D4C-8D78-799212E249B2}" type="slidenum">
              <a:rPr lang="en-GB" smtClean="0"/>
              <a:t>‹#›</a:t>
            </a:fld>
            <a:endParaRPr lang="en-GB"/>
          </a:p>
        </p:txBody>
      </p:sp>
    </p:spTree>
    <p:extLst>
      <p:ext uri="{BB962C8B-B14F-4D97-AF65-F5344CB8AC3E}">
        <p14:creationId xmlns:p14="http://schemas.microsoft.com/office/powerpoint/2010/main" val="410335867"/>
      </p:ext>
    </p:extLst>
  </p:cSld>
  <p:clrMap bg1="lt1" tx1="dk1" bg2="lt2" tx2="dk2" accent1="accent1" accent2="accent2" accent3="accent3" accent4="accent4" accent5="accent5" accent6="accent6" hlink="hlink" folHlink="folHlink"/>
  <p:notesStyle>
    <a:lvl1pPr marL="0" algn="l" defTabSz="924282" rtl="0" eaLnBrk="1" latinLnBrk="0" hangingPunct="1">
      <a:defRPr sz="1200" kern="1200">
        <a:solidFill>
          <a:schemeClr val="tx1"/>
        </a:solidFill>
        <a:latin typeface="+mn-lt"/>
        <a:ea typeface="+mn-ea"/>
        <a:cs typeface="+mn-cs"/>
      </a:defRPr>
    </a:lvl1pPr>
    <a:lvl2pPr marL="462140" algn="l" defTabSz="924282" rtl="0" eaLnBrk="1" latinLnBrk="0" hangingPunct="1">
      <a:defRPr sz="1200" kern="1200">
        <a:solidFill>
          <a:schemeClr val="tx1"/>
        </a:solidFill>
        <a:latin typeface="+mn-lt"/>
        <a:ea typeface="+mn-ea"/>
        <a:cs typeface="+mn-cs"/>
      </a:defRPr>
    </a:lvl2pPr>
    <a:lvl3pPr marL="924282" algn="l" defTabSz="924282" rtl="0" eaLnBrk="1" latinLnBrk="0" hangingPunct="1">
      <a:defRPr sz="1200" kern="1200">
        <a:solidFill>
          <a:schemeClr val="tx1"/>
        </a:solidFill>
        <a:latin typeface="+mn-lt"/>
        <a:ea typeface="+mn-ea"/>
        <a:cs typeface="+mn-cs"/>
      </a:defRPr>
    </a:lvl3pPr>
    <a:lvl4pPr marL="1386422" algn="l" defTabSz="924282" rtl="0" eaLnBrk="1" latinLnBrk="0" hangingPunct="1">
      <a:defRPr sz="1200" kern="1200">
        <a:solidFill>
          <a:schemeClr val="tx1"/>
        </a:solidFill>
        <a:latin typeface="+mn-lt"/>
        <a:ea typeface="+mn-ea"/>
        <a:cs typeface="+mn-cs"/>
      </a:defRPr>
    </a:lvl4pPr>
    <a:lvl5pPr marL="1848564" algn="l" defTabSz="924282" rtl="0" eaLnBrk="1" latinLnBrk="0" hangingPunct="1">
      <a:defRPr sz="1200" kern="1200">
        <a:solidFill>
          <a:schemeClr val="tx1"/>
        </a:solidFill>
        <a:latin typeface="+mn-lt"/>
        <a:ea typeface="+mn-ea"/>
        <a:cs typeface="+mn-cs"/>
      </a:defRPr>
    </a:lvl5pPr>
    <a:lvl6pPr marL="2310704" algn="l" defTabSz="924282" rtl="0" eaLnBrk="1" latinLnBrk="0" hangingPunct="1">
      <a:defRPr sz="1200" kern="1200">
        <a:solidFill>
          <a:schemeClr val="tx1"/>
        </a:solidFill>
        <a:latin typeface="+mn-lt"/>
        <a:ea typeface="+mn-ea"/>
        <a:cs typeface="+mn-cs"/>
      </a:defRPr>
    </a:lvl6pPr>
    <a:lvl7pPr marL="2772846" algn="l" defTabSz="924282" rtl="0" eaLnBrk="1" latinLnBrk="0" hangingPunct="1">
      <a:defRPr sz="1200" kern="1200">
        <a:solidFill>
          <a:schemeClr val="tx1"/>
        </a:solidFill>
        <a:latin typeface="+mn-lt"/>
        <a:ea typeface="+mn-ea"/>
        <a:cs typeface="+mn-cs"/>
      </a:defRPr>
    </a:lvl7pPr>
    <a:lvl8pPr marL="3234986" algn="l" defTabSz="924282" rtl="0" eaLnBrk="1" latinLnBrk="0" hangingPunct="1">
      <a:defRPr sz="1200" kern="1200">
        <a:solidFill>
          <a:schemeClr val="tx1"/>
        </a:solidFill>
        <a:latin typeface="+mn-lt"/>
        <a:ea typeface="+mn-ea"/>
        <a:cs typeface="+mn-cs"/>
      </a:defRPr>
    </a:lvl8pPr>
    <a:lvl9pPr marL="3697126" algn="l" defTabSz="92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a:t>
            </a:fld>
            <a:endParaRPr lang="en-GB" dirty="0"/>
          </a:p>
        </p:txBody>
      </p:sp>
    </p:spTree>
    <p:extLst>
      <p:ext uri="{BB962C8B-B14F-4D97-AF65-F5344CB8AC3E}">
        <p14:creationId xmlns:p14="http://schemas.microsoft.com/office/powerpoint/2010/main" val="3175951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28DE85F-A49F-4D4C-8D78-799212E249B2}" type="slidenum">
              <a:rPr lang="en-GB" smtClean="0"/>
              <a:t>2</a:t>
            </a:fld>
            <a:endParaRPr lang="en-GB" dirty="0"/>
          </a:p>
        </p:txBody>
      </p:sp>
      <p:sp>
        <p:nvSpPr>
          <p:cNvPr id="5" name="Notes Placeholder 4"/>
          <p:cNvSpPr>
            <a:spLocks noGrp="1"/>
          </p:cNvSpPr>
          <p:nvPr>
            <p:ph type="body" sz="quarter" idx="11"/>
          </p:nvPr>
        </p:nvSpPr>
        <p:spPr/>
        <p:txBody>
          <a:bodyPr/>
          <a:lstStyle/>
          <a:p>
            <a:endParaRPr lang="fr-BE" dirty="0"/>
          </a:p>
        </p:txBody>
      </p:sp>
    </p:spTree>
    <p:extLst>
      <p:ext uri="{BB962C8B-B14F-4D97-AF65-F5344CB8AC3E}">
        <p14:creationId xmlns:p14="http://schemas.microsoft.com/office/powerpoint/2010/main" val="652415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28DE85F-A49F-4D4C-8D78-799212E249B2}" type="slidenum">
              <a:rPr lang="en-GB" smtClean="0"/>
              <a:t>3</a:t>
            </a:fld>
            <a:endParaRPr lang="en-GB"/>
          </a:p>
        </p:txBody>
      </p:sp>
    </p:spTree>
    <p:extLst>
      <p:ext uri="{BB962C8B-B14F-4D97-AF65-F5344CB8AC3E}">
        <p14:creationId xmlns:p14="http://schemas.microsoft.com/office/powerpoint/2010/main" val="2397309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628DE85F-A49F-4D4C-8D78-799212E249B2}" type="slidenum">
              <a:rPr lang="en-GB" smtClean="0"/>
              <a:t>4</a:t>
            </a:fld>
            <a:endParaRPr lang="en-GB"/>
          </a:p>
        </p:txBody>
      </p:sp>
    </p:spTree>
    <p:extLst>
      <p:ext uri="{BB962C8B-B14F-4D97-AF65-F5344CB8AC3E}">
        <p14:creationId xmlns:p14="http://schemas.microsoft.com/office/powerpoint/2010/main" val="2627010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5</a:t>
            </a:fld>
            <a:endParaRPr lang="en-GB"/>
          </a:p>
        </p:txBody>
      </p:sp>
    </p:spTree>
    <p:extLst>
      <p:ext uri="{BB962C8B-B14F-4D97-AF65-F5344CB8AC3E}">
        <p14:creationId xmlns:p14="http://schemas.microsoft.com/office/powerpoint/2010/main" val="652415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18</a:t>
            </a:fld>
            <a:endParaRPr lang="en-GB"/>
          </a:p>
        </p:txBody>
      </p:sp>
    </p:spTree>
    <p:extLst>
      <p:ext uri="{BB962C8B-B14F-4D97-AF65-F5344CB8AC3E}">
        <p14:creationId xmlns:p14="http://schemas.microsoft.com/office/powerpoint/2010/main" val="652415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22</a:t>
            </a:fld>
            <a:endParaRPr lang="en-GB"/>
          </a:p>
        </p:txBody>
      </p:sp>
    </p:spTree>
    <p:extLst>
      <p:ext uri="{BB962C8B-B14F-4D97-AF65-F5344CB8AC3E}">
        <p14:creationId xmlns:p14="http://schemas.microsoft.com/office/powerpoint/2010/main" val="652415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25</a:t>
            </a:fld>
            <a:endParaRPr lang="en-GB"/>
          </a:p>
        </p:txBody>
      </p:sp>
    </p:spTree>
    <p:extLst>
      <p:ext uri="{BB962C8B-B14F-4D97-AF65-F5344CB8AC3E}">
        <p14:creationId xmlns:p14="http://schemas.microsoft.com/office/powerpoint/2010/main" val="291050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Main Title - 1/3 Image">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1" y="-8966"/>
            <a:ext cx="3740523" cy="5152466"/>
          </a:xfrm>
          <a:custGeom>
            <a:avLst/>
            <a:gdLst>
              <a:gd name="connsiteX0" fmla="*/ 0 w 4000500"/>
              <a:gd name="connsiteY0" fmla="*/ 0 h 5143500"/>
              <a:gd name="connsiteX1" fmla="*/ 4000500 w 4000500"/>
              <a:gd name="connsiteY1" fmla="*/ 0 h 5143500"/>
              <a:gd name="connsiteX2" fmla="*/ 4000500 w 4000500"/>
              <a:gd name="connsiteY2" fmla="*/ 5143500 h 5143500"/>
              <a:gd name="connsiteX3" fmla="*/ 0 w 4000500"/>
              <a:gd name="connsiteY3" fmla="*/ 5143500 h 5143500"/>
              <a:gd name="connsiteX4" fmla="*/ 0 w 4000500"/>
              <a:gd name="connsiteY4" fmla="*/ 0 h 5143500"/>
              <a:gd name="connsiteX0" fmla="*/ 0 w 4000500"/>
              <a:gd name="connsiteY0" fmla="*/ 0 h 5143500"/>
              <a:gd name="connsiteX1" fmla="*/ 432547 w 4000500"/>
              <a:gd name="connsiteY1" fmla="*/ 8964 h 5143500"/>
              <a:gd name="connsiteX2" fmla="*/ 4000500 w 4000500"/>
              <a:gd name="connsiteY2" fmla="*/ 5143500 h 5143500"/>
              <a:gd name="connsiteX3" fmla="*/ 0 w 4000500"/>
              <a:gd name="connsiteY3" fmla="*/ 5143500 h 5143500"/>
              <a:gd name="connsiteX4" fmla="*/ 0 w 4000500"/>
              <a:gd name="connsiteY4" fmla="*/ 0 h 5143500"/>
              <a:gd name="connsiteX0" fmla="*/ 0 w 3740523"/>
              <a:gd name="connsiteY0" fmla="*/ 0 h 5143500"/>
              <a:gd name="connsiteX1" fmla="*/ 432547 w 3740523"/>
              <a:gd name="connsiteY1" fmla="*/ 8964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0 h 5143500"/>
              <a:gd name="connsiteX1" fmla="*/ 441511 w 3740523"/>
              <a:gd name="connsiteY1" fmla="*/ 17929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8966 h 5152466"/>
              <a:gd name="connsiteX1" fmla="*/ 441511 w 3740523"/>
              <a:gd name="connsiteY1" fmla="*/ 0 h 5152466"/>
              <a:gd name="connsiteX2" fmla="*/ 3740523 w 3740523"/>
              <a:gd name="connsiteY2" fmla="*/ 5152466 h 5152466"/>
              <a:gd name="connsiteX3" fmla="*/ 0 w 3740523"/>
              <a:gd name="connsiteY3" fmla="*/ 5152466 h 5152466"/>
              <a:gd name="connsiteX4" fmla="*/ 0 w 3740523"/>
              <a:gd name="connsiteY4" fmla="*/ 8966 h 5152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523" h="5152466">
                <a:moveTo>
                  <a:pt x="0" y="8966"/>
                </a:moveTo>
                <a:lnTo>
                  <a:pt x="441511" y="0"/>
                </a:lnTo>
                <a:lnTo>
                  <a:pt x="3740523" y="5152466"/>
                </a:lnTo>
                <a:lnTo>
                  <a:pt x="0" y="5152466"/>
                </a:lnTo>
                <a:lnTo>
                  <a:pt x="0" y="8966"/>
                </a:lnTo>
                <a:close/>
              </a:path>
            </a:pathLst>
          </a:custGeom>
        </p:spPr>
        <p:txBody>
          <a:bodyPr/>
          <a:lstStyle/>
          <a:p>
            <a:r>
              <a:rPr lang="en-US"/>
              <a:t>Click icon to add picture</a:t>
            </a:r>
            <a:endParaRPr lang="en-GB" dirty="0"/>
          </a:p>
        </p:txBody>
      </p:sp>
      <p:sp>
        <p:nvSpPr>
          <p:cNvPr id="2" name="Title 1"/>
          <p:cNvSpPr>
            <a:spLocks noGrp="1"/>
          </p:cNvSpPr>
          <p:nvPr>
            <p:ph type="ctrTitle"/>
          </p:nvPr>
        </p:nvSpPr>
        <p:spPr>
          <a:xfrm>
            <a:off x="4176000" y="2654110"/>
            <a:ext cx="4699059" cy="332399"/>
          </a:xfrm>
          <a:prstGeom prst="rect">
            <a:avLst/>
          </a:prstGeom>
        </p:spPr>
        <p:txBody>
          <a:bodyPr anchor="ctr"/>
          <a:lstStyle>
            <a:lvl1pPr>
              <a:defRPr sz="2400" b="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4176000" y="3390180"/>
            <a:ext cx="4699059" cy="806451"/>
          </a:xfrm>
          <a:prstGeom prst="rect">
            <a:avLst/>
          </a:prstGeom>
        </p:spPr>
        <p:txBody>
          <a:bodyPr/>
          <a:lstStyle>
            <a:lvl1pPr marL="0" indent="0" algn="l">
              <a:buNone/>
              <a:defRPr baseline="0">
                <a:solidFill>
                  <a:schemeClr val="bg2">
                    <a:lumMod val="75000"/>
                  </a:schemeClr>
                </a:solidFill>
              </a:defRPr>
            </a:lvl1pPr>
            <a:lvl2pPr marL="3240" indent="0" algn="l">
              <a:spcBef>
                <a:spcPts val="0"/>
              </a:spcBef>
              <a:buNone/>
              <a:tabLst/>
              <a:defRPr baseline="0">
                <a:solidFill>
                  <a:schemeClr val="bg2">
                    <a:lumMod val="75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Prepared FOR:</a:t>
            </a:r>
          </a:p>
          <a:p>
            <a:pPr lvl="1"/>
            <a:r>
              <a:rPr lang="en-US" dirty="0"/>
              <a:t>Contact person or company name</a:t>
            </a:r>
          </a:p>
        </p:txBody>
      </p:sp>
      <p:sp>
        <p:nvSpPr>
          <p:cNvPr id="20" name="Text Placeholder 19"/>
          <p:cNvSpPr>
            <a:spLocks noGrp="1"/>
          </p:cNvSpPr>
          <p:nvPr>
            <p:ph type="body" sz="quarter" idx="13" hasCustomPrompt="1"/>
          </p:nvPr>
        </p:nvSpPr>
        <p:spPr>
          <a:xfrm>
            <a:off x="4176000" y="1251241"/>
            <a:ext cx="4699059" cy="1266981"/>
          </a:xfrm>
          <a:prstGeom prst="rect">
            <a:avLst/>
          </a:prstGeom>
        </p:spPr>
        <p:txBody>
          <a:bodyPr anchor="b">
            <a:normAutofit/>
          </a:bodyPr>
          <a:lstStyle>
            <a:lvl1pPr>
              <a:defRPr sz="4000" b="0" cap="none" baseline="0">
                <a:solidFill>
                  <a:schemeClr val="tx1">
                    <a:lumMod val="75000"/>
                    <a:lumOff val="25000"/>
                  </a:schemeClr>
                </a:solidFill>
              </a:defRPr>
            </a:lvl1pPr>
          </a:lstStyle>
          <a:p>
            <a:pPr lvl="0"/>
            <a:r>
              <a:rPr lang="en-US" dirty="0"/>
              <a:t>Full presentation title</a:t>
            </a:r>
            <a:endParaRPr lang="en-GB" dirty="0"/>
          </a:p>
        </p:txBody>
      </p:sp>
      <p:sp>
        <p:nvSpPr>
          <p:cNvPr id="11" name="Slide Number Placeholder 5"/>
          <p:cNvSpPr>
            <a:spLocks noGrp="1"/>
          </p:cNvSpPr>
          <p:nvPr>
            <p:ph type="sldNum" sz="quarter" idx="12"/>
          </p:nvPr>
        </p:nvSpPr>
        <p:spPr>
          <a:xfrm>
            <a:off x="247311" y="4627422"/>
            <a:ext cx="560381" cy="260192"/>
          </a:xfrm>
          <a:prstGeom prst="rect">
            <a:avLst/>
          </a:prstGeom>
        </p:spPr>
        <p:txBody>
          <a:bodyPr lIns="0" tIns="0" rIns="0" bIns="0" anchor="b"/>
          <a:lstStyle>
            <a:lvl1pPr>
              <a:defRPr sz="800">
                <a:solidFill>
                  <a:schemeClr val="bg1">
                    <a:lumMod val="95000"/>
                  </a:schemeClr>
                </a:solidFill>
              </a:defRPr>
            </a:lvl1pPr>
          </a:lstStyle>
          <a:p>
            <a:fld id="{7F034911-0302-4AAB-AEF0-815419E29289}" type="slidenum">
              <a:rPr lang="en-US" smtClean="0"/>
              <a:pPr/>
              <a:t>‹#›</a:t>
            </a:fld>
            <a:endParaRPr lang="en-US"/>
          </a:p>
        </p:txBody>
      </p:sp>
      <p:sp>
        <p:nvSpPr>
          <p:cNvPr id="14" name="Footer Placeholder 10"/>
          <p:cNvSpPr>
            <a:spLocks noGrp="1"/>
          </p:cNvSpPr>
          <p:nvPr>
            <p:ph type="ftr" sz="quarter" idx="11"/>
          </p:nvPr>
        </p:nvSpPr>
        <p:spPr>
          <a:xfrm>
            <a:off x="4176000" y="4219575"/>
            <a:ext cx="4699059" cy="407846"/>
          </a:xfrm>
          <a:prstGeom prst="rect">
            <a:avLst/>
          </a:prstGeom>
        </p:spPr>
        <p:txBody>
          <a:bodyPr lIns="90000" tIns="0" rIns="0" bIns="0"/>
          <a:lstStyle>
            <a:lvl1pPr>
              <a:defRPr sz="900">
                <a:solidFill>
                  <a:schemeClr val="accent4">
                    <a:lumMod val="75000"/>
                  </a:schemeClr>
                </a:solidFill>
              </a:defRPr>
            </a:lvl1pPr>
          </a:lstStyle>
          <a:p>
            <a:r>
              <a:rPr lang="en-GB" dirty="0"/>
              <a:t>© 2015 Ipsos.  All rights reserved. Contains Ipsos' Confidential and Proprietary information and may not be disclosed or reproduced without the prior written consent of Ipsos.</a:t>
            </a:r>
          </a:p>
        </p:txBody>
      </p:sp>
      <p:sp>
        <p:nvSpPr>
          <p:cNvPr id="21" name="TextBox 20"/>
          <p:cNvSpPr txBox="1"/>
          <p:nvPr userDrawn="1"/>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1000">
                <a:solidFill>
                  <a:schemeClr val="bg1"/>
                </a:solidFill>
              </a:rPr>
              <a:pPr>
                <a:lnSpc>
                  <a:spcPct val="85000"/>
                </a:lnSpc>
                <a:spcBef>
                  <a:spcPts val="204"/>
                </a:spcBef>
              </a:pPr>
              <a:t>‹#›</a:t>
            </a:fld>
            <a:endParaRPr lang="en-GB" sz="1000" dirty="0">
              <a:solidFill>
                <a:schemeClr val="bg1"/>
              </a:solidFill>
            </a:endParaRPr>
          </a:p>
        </p:txBody>
      </p:sp>
    </p:spTree>
    <p:extLst>
      <p:ext uri="{BB962C8B-B14F-4D97-AF65-F5344CB8AC3E}">
        <p14:creationId xmlns:p14="http://schemas.microsoft.com/office/powerpoint/2010/main" val="3775106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
        <p:nvSpPr>
          <p:cNvPr id="7" name="Text Placeholder 6"/>
          <p:cNvSpPr>
            <a:spLocks noGrp="1"/>
          </p:cNvSpPr>
          <p:nvPr>
            <p:ph type="body" sz="quarter" idx="16" hasCustomPrompt="1"/>
          </p:nvPr>
        </p:nvSpPr>
        <p:spPr>
          <a:xfrm>
            <a:off x="224598" y="4582649"/>
            <a:ext cx="6718075" cy="318287"/>
          </a:xfrm>
          <a:prstGeom prst="rect">
            <a:avLst/>
          </a:prstGeom>
        </p:spPr>
        <p:txBody>
          <a:bodyPr lIns="0" tIns="0" rIns="0" bIns="0" anchor="t" anchorCtr="0">
            <a:noAutofit/>
          </a:bodyPr>
          <a:lstStyle>
            <a:lvl1pPr algn="l">
              <a:lnSpc>
                <a:spcPts val="800"/>
              </a:lnSpc>
              <a:spcBef>
                <a:spcPts val="0"/>
              </a:spcBef>
              <a:spcAft>
                <a:spcPts val="0"/>
              </a:spcAft>
              <a:defRPr sz="700" cap="none" baseline="0">
                <a:solidFill>
                  <a:schemeClr val="tx1">
                    <a:lumMod val="75000"/>
                    <a:lumOff val="25000"/>
                  </a:schemeClr>
                </a:solidFill>
              </a:defRPr>
            </a:lvl1pPr>
          </a:lstStyle>
          <a:p>
            <a:pPr lvl="0"/>
            <a:r>
              <a:rPr lang="en-US" dirty="0"/>
              <a:t>Question and Base</a:t>
            </a:r>
            <a:endParaRPr lang="en-GB" dirty="0"/>
          </a:p>
        </p:txBody>
      </p:sp>
    </p:spTree>
    <p:extLst>
      <p:ext uri="{BB962C8B-B14F-4D97-AF65-F5344CB8AC3E}">
        <p14:creationId xmlns:p14="http://schemas.microsoft.com/office/powerpoint/2010/main" val="2795270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ptions">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24286" y="1388443"/>
            <a:ext cx="8640000" cy="2643008"/>
          </a:xfrm>
          <a:prstGeom prst="rect">
            <a:avLst/>
          </a:prstGeom>
        </p:spPr>
        <p:txBody>
          <a:bodyPr wrap="square" lIns="0" tIns="0" rIns="0" bIns="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4"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235213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5" name="Text Placeholder 4"/>
          <p:cNvSpPr>
            <a:spLocks noGrp="1"/>
          </p:cNvSpPr>
          <p:nvPr>
            <p:ph type="body" sz="quarter" idx="14" hasCustomPrompt="1"/>
          </p:nvPr>
        </p:nvSpPr>
        <p:spPr>
          <a:xfrm>
            <a:off x="224286" y="1399203"/>
            <a:ext cx="8640000" cy="2639397"/>
          </a:xfrm>
          <a:prstGeom prst="rect">
            <a:avLst/>
          </a:prstGeom>
        </p:spPr>
        <p:txBody>
          <a:bodyPr lIns="0" tIns="0" rIns="0" bIns="0"/>
          <a:lstStyle>
            <a:lvl1pPr marL="176213" indent="-176213">
              <a:lnSpc>
                <a:spcPct val="100000"/>
              </a:lnSpc>
              <a:spcBef>
                <a:spcPts val="300"/>
              </a:spcBef>
              <a:spcAft>
                <a:spcPts val="300"/>
              </a:spcAft>
              <a:buFont typeface="Arial" panose="020B0604020202020204" pitchFamily="34" charset="0"/>
              <a:buChar char="•"/>
              <a:defRPr sz="1200" cap="none">
                <a:solidFill>
                  <a:schemeClr val="tx1">
                    <a:lumMod val="75000"/>
                    <a:lumOff val="25000"/>
                  </a:schemeClr>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tx1">
                    <a:lumMod val="75000"/>
                    <a:lumOff val="25000"/>
                  </a:schemeClr>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tx1">
                    <a:lumMod val="75000"/>
                    <a:lumOff val="25000"/>
                  </a:schemeClr>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tx1">
                    <a:lumMod val="75000"/>
                    <a:lumOff val="25000"/>
                  </a:schemeClr>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13"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4"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195050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Bling">
    <p:spTree>
      <p:nvGrpSpPr>
        <p:cNvPr id="1" name=""/>
        <p:cNvGrpSpPr/>
        <p:nvPr/>
      </p:nvGrpSpPr>
      <p:grpSpPr>
        <a:xfrm>
          <a:off x="0" y="0"/>
          <a:ext cx="0" cy="0"/>
          <a:chOff x="0" y="0"/>
          <a:chExt cx="0" cy="0"/>
        </a:xfrm>
      </p:grpSpPr>
      <p:sp>
        <p:nvSpPr>
          <p:cNvPr id="2" name="Rectangle 1"/>
          <p:cNvSpPr/>
          <p:nvPr userDrawn="1"/>
        </p:nvSpPr>
        <p:spPr>
          <a:xfrm>
            <a:off x="0" y="998221"/>
            <a:ext cx="6608937" cy="289560"/>
          </a:xfrm>
          <a:prstGeom prst="rect">
            <a:avLst/>
          </a:prstGeom>
          <a:solidFill>
            <a:srgbClr val="781D7E"/>
          </a:solidFill>
          <a:ln>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ext Placeholder 10"/>
          <p:cNvSpPr>
            <a:spLocks noGrp="1"/>
          </p:cNvSpPr>
          <p:nvPr>
            <p:ph type="body" sz="quarter" idx="14"/>
          </p:nvPr>
        </p:nvSpPr>
        <p:spPr>
          <a:xfrm>
            <a:off x="224286" y="1388443"/>
            <a:ext cx="7870391" cy="2643008"/>
          </a:xfrm>
          <a:prstGeom prst="rect">
            <a:avLst/>
          </a:prstGeom>
        </p:spPr>
        <p:txBody>
          <a:bodyPr lIns="0" tIns="0" rIns="0" bIns="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title" hasCustomPrompt="1"/>
          </p:nvPr>
        </p:nvSpPr>
        <p:spPr>
          <a:xfrm>
            <a:off x="224286" y="105220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9"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713217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42688" y="3486270"/>
            <a:ext cx="3843754" cy="657105"/>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9" name="Text Placeholder 10"/>
          <p:cNvSpPr>
            <a:spLocks noGrp="1"/>
          </p:cNvSpPr>
          <p:nvPr>
            <p:ph type="body" sz="quarter" idx="15"/>
          </p:nvPr>
        </p:nvSpPr>
        <p:spPr>
          <a:xfrm>
            <a:off x="5043071" y="3486270"/>
            <a:ext cx="3843754" cy="657105"/>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242688" y="1831103"/>
            <a:ext cx="384375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6"/>
          <p:cNvSpPr>
            <a:spLocks noGrp="1"/>
          </p:cNvSpPr>
          <p:nvPr>
            <p:ph type="pic" sz="quarter" idx="17"/>
          </p:nvPr>
        </p:nvSpPr>
        <p:spPr>
          <a:xfrm>
            <a:off x="5043071" y="1831103"/>
            <a:ext cx="3843754" cy="1550392"/>
          </a:xfrm>
          <a:prstGeom prst="rect">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242688" y="1388443"/>
            <a:ext cx="3843754"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5043071" y="1388443"/>
            <a:ext cx="3843754"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0"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5"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1872077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44533"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9" name="Text Placeholder 10"/>
          <p:cNvSpPr>
            <a:spLocks noGrp="1"/>
          </p:cNvSpPr>
          <p:nvPr>
            <p:ph type="body" sz="quarter" idx="15"/>
          </p:nvPr>
        </p:nvSpPr>
        <p:spPr>
          <a:xfrm>
            <a:off x="3300205"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244533"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6"/>
          <p:cNvSpPr>
            <a:spLocks noGrp="1"/>
          </p:cNvSpPr>
          <p:nvPr>
            <p:ph type="pic" sz="quarter" idx="17"/>
          </p:nvPr>
        </p:nvSpPr>
        <p:spPr>
          <a:xfrm>
            <a:off x="3300205"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3" name="Text Placeholder 10"/>
          <p:cNvSpPr>
            <a:spLocks noGrp="1"/>
          </p:cNvSpPr>
          <p:nvPr>
            <p:ph type="body" sz="quarter" idx="18"/>
          </p:nvPr>
        </p:nvSpPr>
        <p:spPr>
          <a:xfrm>
            <a:off x="244533" y="1388443"/>
            <a:ext cx="2561614"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3300205" y="1388443"/>
            <a:ext cx="2561614"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5" name="Text Placeholder 10"/>
          <p:cNvSpPr>
            <a:spLocks noGrp="1"/>
          </p:cNvSpPr>
          <p:nvPr>
            <p:ph type="body" sz="quarter" idx="20"/>
          </p:nvPr>
        </p:nvSpPr>
        <p:spPr>
          <a:xfrm>
            <a:off x="6301029"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16" name="Picture Placeholder 6"/>
          <p:cNvSpPr>
            <a:spLocks noGrp="1"/>
          </p:cNvSpPr>
          <p:nvPr>
            <p:ph type="pic" sz="quarter" idx="21"/>
          </p:nvPr>
        </p:nvSpPr>
        <p:spPr>
          <a:xfrm>
            <a:off x="6301029"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7" name="Text Placeholder 10"/>
          <p:cNvSpPr>
            <a:spLocks noGrp="1"/>
          </p:cNvSpPr>
          <p:nvPr>
            <p:ph type="body" sz="quarter" idx="22"/>
          </p:nvPr>
        </p:nvSpPr>
        <p:spPr>
          <a:xfrm>
            <a:off x="6301029" y="1388443"/>
            <a:ext cx="2561614"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8"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9"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833649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35007"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9" name="Text Placeholder 10"/>
          <p:cNvSpPr>
            <a:spLocks noGrp="1"/>
          </p:cNvSpPr>
          <p:nvPr>
            <p:ph type="body" sz="quarter" idx="15"/>
          </p:nvPr>
        </p:nvSpPr>
        <p:spPr>
          <a:xfrm>
            <a:off x="2469336"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235007"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235007" y="1388443"/>
            <a:ext cx="1948830" cy="442660"/>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2469336" y="1388443"/>
            <a:ext cx="1948830" cy="442660"/>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2" name="Picture Placeholder 6"/>
          <p:cNvSpPr>
            <a:spLocks noGrp="1"/>
          </p:cNvSpPr>
          <p:nvPr>
            <p:ph type="pic" sz="quarter" idx="17"/>
          </p:nvPr>
        </p:nvSpPr>
        <p:spPr>
          <a:xfrm>
            <a:off x="2469336"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5" name="Text Placeholder 10"/>
          <p:cNvSpPr>
            <a:spLocks noGrp="1"/>
          </p:cNvSpPr>
          <p:nvPr>
            <p:ph type="body" sz="quarter" idx="20"/>
          </p:nvPr>
        </p:nvSpPr>
        <p:spPr>
          <a:xfrm>
            <a:off x="4703665"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17" name="Text Placeholder 10"/>
          <p:cNvSpPr>
            <a:spLocks noGrp="1"/>
          </p:cNvSpPr>
          <p:nvPr>
            <p:ph type="body" sz="quarter" idx="22"/>
          </p:nvPr>
        </p:nvSpPr>
        <p:spPr>
          <a:xfrm>
            <a:off x="4703665" y="1388443"/>
            <a:ext cx="1948830" cy="442660"/>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6" name="Picture Placeholder 6"/>
          <p:cNvSpPr>
            <a:spLocks noGrp="1"/>
          </p:cNvSpPr>
          <p:nvPr>
            <p:ph type="pic" sz="quarter" idx="21"/>
          </p:nvPr>
        </p:nvSpPr>
        <p:spPr>
          <a:xfrm>
            <a:off x="4703665"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18" name="Text Placeholder 10"/>
          <p:cNvSpPr>
            <a:spLocks noGrp="1"/>
          </p:cNvSpPr>
          <p:nvPr>
            <p:ph type="body" sz="quarter" idx="23"/>
          </p:nvPr>
        </p:nvSpPr>
        <p:spPr>
          <a:xfrm>
            <a:off x="6937995"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20" name="Text Placeholder 10"/>
          <p:cNvSpPr>
            <a:spLocks noGrp="1"/>
          </p:cNvSpPr>
          <p:nvPr>
            <p:ph type="body" sz="quarter" idx="25"/>
          </p:nvPr>
        </p:nvSpPr>
        <p:spPr>
          <a:xfrm>
            <a:off x="6937995" y="1388443"/>
            <a:ext cx="1948830" cy="442660"/>
          </a:xfrm>
          <a:prstGeom prst="rect">
            <a:avLst/>
          </a:prstGeom>
          <a:solidFill>
            <a:schemeClr val="accent1"/>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9" name="Picture Placeholder 6"/>
          <p:cNvSpPr>
            <a:spLocks noGrp="1"/>
          </p:cNvSpPr>
          <p:nvPr>
            <p:ph type="pic" sz="quarter" idx="24"/>
          </p:nvPr>
        </p:nvSpPr>
        <p:spPr>
          <a:xfrm>
            <a:off x="6937995"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21"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22"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326914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2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2687" y="1388443"/>
            <a:ext cx="3864347"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5012927" y="1388443"/>
            <a:ext cx="3873898"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0" name="Text Placeholder 9"/>
          <p:cNvSpPr>
            <a:spLocks noGrp="1"/>
          </p:cNvSpPr>
          <p:nvPr>
            <p:ph type="body" sz="quarter" idx="20"/>
          </p:nvPr>
        </p:nvSpPr>
        <p:spPr>
          <a:xfrm>
            <a:off x="242687" y="2001691"/>
            <a:ext cx="3864347" cy="2029761"/>
          </a:xfrm>
          <a:prstGeom prst="rect">
            <a:avLst/>
          </a:prstGeo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9"/>
          <p:cNvSpPr>
            <a:spLocks noGrp="1"/>
          </p:cNvSpPr>
          <p:nvPr>
            <p:ph type="body" sz="quarter" idx="21"/>
          </p:nvPr>
        </p:nvSpPr>
        <p:spPr>
          <a:xfrm>
            <a:off x="5012927" y="2001691"/>
            <a:ext cx="3873898" cy="2029761"/>
          </a:xfrm>
          <a:prstGeom prst="rect">
            <a:avLst/>
          </a:prstGeo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1"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2767825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3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2686" y="1388444"/>
            <a:ext cx="2654085"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3255264" y="1388443"/>
            <a:ext cx="2654085"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7" name="Text Placeholder 10"/>
          <p:cNvSpPr>
            <a:spLocks noGrp="1"/>
          </p:cNvSpPr>
          <p:nvPr>
            <p:ph type="body" sz="quarter" idx="22"/>
          </p:nvPr>
        </p:nvSpPr>
        <p:spPr>
          <a:xfrm>
            <a:off x="6232737" y="1388444"/>
            <a:ext cx="2654085"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8" name="Text Placeholder 9"/>
          <p:cNvSpPr>
            <a:spLocks noGrp="1"/>
          </p:cNvSpPr>
          <p:nvPr>
            <p:ph type="body" sz="quarter" idx="23"/>
          </p:nvPr>
        </p:nvSpPr>
        <p:spPr>
          <a:xfrm>
            <a:off x="250368" y="2001691"/>
            <a:ext cx="2654086" cy="2029761"/>
          </a:xfrm>
          <a:prstGeom prst="rect">
            <a:avLst/>
          </a:prstGeo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9"/>
          <p:cNvSpPr>
            <a:spLocks noGrp="1"/>
          </p:cNvSpPr>
          <p:nvPr>
            <p:ph type="body" sz="quarter" idx="21"/>
          </p:nvPr>
        </p:nvSpPr>
        <p:spPr>
          <a:xfrm>
            <a:off x="3255266" y="2001691"/>
            <a:ext cx="2654086" cy="2029761"/>
          </a:xfrm>
          <a:prstGeom prst="rect">
            <a:avLst/>
          </a:prstGeo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9"/>
          <p:cNvSpPr>
            <a:spLocks noGrp="1"/>
          </p:cNvSpPr>
          <p:nvPr>
            <p:ph type="body" sz="quarter" idx="24"/>
          </p:nvPr>
        </p:nvSpPr>
        <p:spPr>
          <a:xfrm>
            <a:off x="6232739" y="2001691"/>
            <a:ext cx="2654086" cy="2029761"/>
          </a:xfrm>
          <a:prstGeom prst="rect">
            <a:avLst/>
          </a:prstGeo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2"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517875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4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0527" y="1388443"/>
            <a:ext cx="1912119"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2477192" y="1388443"/>
            <a:ext cx="1912119"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7" name="Text Placeholder 10"/>
          <p:cNvSpPr>
            <a:spLocks noGrp="1"/>
          </p:cNvSpPr>
          <p:nvPr>
            <p:ph type="body" sz="quarter" idx="22"/>
          </p:nvPr>
        </p:nvSpPr>
        <p:spPr>
          <a:xfrm>
            <a:off x="4713857" y="1388443"/>
            <a:ext cx="1912119"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20" name="Text Placeholder 10"/>
          <p:cNvSpPr>
            <a:spLocks noGrp="1"/>
          </p:cNvSpPr>
          <p:nvPr>
            <p:ph type="body" sz="quarter" idx="25"/>
          </p:nvPr>
        </p:nvSpPr>
        <p:spPr>
          <a:xfrm>
            <a:off x="6950523" y="1388443"/>
            <a:ext cx="1912119" cy="442661"/>
          </a:xfrm>
          <a:prstGeom prst="rect">
            <a:avLst/>
          </a:prstGeom>
          <a:solidFill>
            <a:schemeClr val="accent1"/>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21" name="Text Placeholder 9"/>
          <p:cNvSpPr>
            <a:spLocks noGrp="1"/>
          </p:cNvSpPr>
          <p:nvPr>
            <p:ph type="body" sz="quarter" idx="20"/>
          </p:nvPr>
        </p:nvSpPr>
        <p:spPr>
          <a:xfrm>
            <a:off x="240527" y="2001691"/>
            <a:ext cx="1912119" cy="2029761"/>
          </a:xfrm>
          <a:prstGeom prst="rect">
            <a:avLst/>
          </a:prstGeo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9"/>
          <p:cNvSpPr>
            <a:spLocks noGrp="1"/>
          </p:cNvSpPr>
          <p:nvPr>
            <p:ph type="body" sz="quarter" idx="21"/>
          </p:nvPr>
        </p:nvSpPr>
        <p:spPr>
          <a:xfrm>
            <a:off x="2477192" y="2001691"/>
            <a:ext cx="1912119" cy="2029761"/>
          </a:xfrm>
          <a:prstGeom prst="rect">
            <a:avLst/>
          </a:prstGeo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9"/>
          <p:cNvSpPr>
            <a:spLocks noGrp="1"/>
          </p:cNvSpPr>
          <p:nvPr>
            <p:ph type="body" sz="quarter" idx="26"/>
          </p:nvPr>
        </p:nvSpPr>
        <p:spPr>
          <a:xfrm>
            <a:off x="4713857" y="2001691"/>
            <a:ext cx="1912119" cy="2029761"/>
          </a:xfrm>
          <a:prstGeom prst="rect">
            <a:avLst/>
          </a:prstGeo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9"/>
          <p:cNvSpPr>
            <a:spLocks noGrp="1"/>
          </p:cNvSpPr>
          <p:nvPr>
            <p:ph type="body" sz="quarter" idx="27"/>
          </p:nvPr>
        </p:nvSpPr>
        <p:spPr>
          <a:xfrm>
            <a:off x="6950523" y="2001691"/>
            <a:ext cx="1912119" cy="2029761"/>
          </a:xfrm>
          <a:prstGeom prst="rect">
            <a:avLst/>
          </a:prstGeo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116001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Green]">
    <p:bg>
      <p:bgPr>
        <a:solidFill>
          <a:schemeClr val="accent6"/>
        </a:solidFill>
        <a:effectLst/>
      </p:bgPr>
    </p:bg>
    <p:spTree>
      <p:nvGrpSpPr>
        <p:cNvPr id="1" name=""/>
        <p:cNvGrpSpPr/>
        <p:nvPr/>
      </p:nvGrpSpPr>
      <p:grpSpPr>
        <a:xfrm>
          <a:off x="0" y="0"/>
          <a:ext cx="0" cy="0"/>
          <a:chOff x="0" y="0"/>
          <a:chExt cx="0" cy="0"/>
        </a:xfrm>
      </p:grpSpPr>
      <p:sp>
        <p:nvSpPr>
          <p:cNvPr id="12" name="Picture Placeholder 5"/>
          <p:cNvSpPr>
            <a:spLocks noGrp="1"/>
          </p:cNvSpPr>
          <p:nvPr>
            <p:ph type="pic" sz="quarter" idx="18"/>
          </p:nvPr>
        </p:nvSpPr>
        <p:spPr>
          <a:xfrm>
            <a:off x="0" y="-8966"/>
            <a:ext cx="9144000" cy="5152465"/>
          </a:xfrm>
          <a:prstGeom prst="rect">
            <a:avLst/>
          </a:prstGeom>
          <a:solidFill>
            <a:srgbClr val="781D7E"/>
          </a:solidFill>
        </p:spPr>
        <p:txBody>
          <a:bodyPr/>
          <a:lstStyle/>
          <a:p>
            <a:r>
              <a:rPr lang="en-US"/>
              <a:t>Click icon to add picture</a:t>
            </a:r>
            <a:endParaRPr lang="en-GB"/>
          </a:p>
        </p:txBody>
      </p:sp>
      <p:sp>
        <p:nvSpPr>
          <p:cNvPr id="13"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TextBox 15"/>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7" name="Picture 6"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1" name="Picture 10" descr="IPSOS_GAMECHANGERS_blue.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197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 Box Image [Green]">
    <p:bg>
      <p:bgPr>
        <a:solidFill>
          <a:schemeClr val="tx2"/>
        </a:solidFill>
        <a:effectLst/>
      </p:bgPr>
    </p:bg>
    <p:spTree>
      <p:nvGrpSpPr>
        <p:cNvPr id="1" name=""/>
        <p:cNvGrpSpPr/>
        <p:nvPr/>
      </p:nvGrpSpPr>
      <p:grpSpPr>
        <a:xfrm>
          <a:off x="0" y="0"/>
          <a:ext cx="0" cy="0"/>
          <a:chOff x="0" y="0"/>
          <a:chExt cx="0" cy="0"/>
        </a:xfrm>
      </p:grpSpPr>
      <p:pic>
        <p:nvPicPr>
          <p:cNvPr id="7" name="Picture 6"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1" name="Picture 10" descr="IPSOS_GAMECHANGERS_blue.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3"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967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Red]">
    <p:bg>
      <p:bgPr>
        <a:solidFill>
          <a:schemeClr val="accent1"/>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37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Slide - Box Image [Red]">
    <p:bg>
      <p:bgPr>
        <a:solidFill>
          <a:schemeClr val="accent2"/>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168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Slide - Box Image [Red]">
    <p:bg>
      <p:bgPr>
        <a:solidFill>
          <a:schemeClr val="accent3"/>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177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Slide - Box Image [Red]">
    <p:bg>
      <p:bgPr>
        <a:solidFill>
          <a:schemeClr val="accent5"/>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911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Title Slide - Box Image [Red]">
    <p:bg>
      <p:bgPr>
        <a:solidFill>
          <a:schemeClr val="bg2"/>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00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title</a:t>
            </a:r>
            <a:endParaRPr lang="en-GB" dirty="0"/>
          </a:p>
        </p:txBody>
      </p:sp>
    </p:spTree>
    <p:extLst>
      <p:ext uri="{BB962C8B-B14F-4D97-AF65-F5344CB8AC3E}">
        <p14:creationId xmlns:p14="http://schemas.microsoft.com/office/powerpoint/2010/main" val="4098691805"/>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1.png"/><Relationship Id="rId22"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grpSp>
        <p:nvGrpSpPr>
          <p:cNvPr id="5" name="Group 4"/>
          <p:cNvGrpSpPr/>
          <p:nvPr/>
        </p:nvGrpSpPr>
        <p:grpSpPr>
          <a:xfrm>
            <a:off x="6965726" y="4594675"/>
            <a:ext cx="1933546" cy="355982"/>
            <a:chOff x="10239375" y="6688139"/>
            <a:chExt cx="2842245" cy="523426"/>
          </a:xfrm>
        </p:grpSpPr>
        <p:pic>
          <p:nvPicPr>
            <p:cNvPr id="11" name="Picture 10" descr="IPSOS_GAMECHANGERS_blue.png"/>
            <p:cNvPicPr>
              <a:picLocks noChangeAspect="1"/>
            </p:cNvPicPr>
            <p:nvPr/>
          </p:nvPicPr>
          <p:blipFill rotWithShape="1">
            <a:blip r:embed="rId21"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12" name="Picture 11" descr="IPSOS_GAMECHANGERS_blue.png"/>
            <p:cNvPicPr>
              <a:picLocks noChangeAspect="1"/>
            </p:cNvPicPr>
            <p:nvPr userDrawn="1"/>
          </p:nvPicPr>
          <p:blipFill rotWithShape="1">
            <a:blip r:embed="rId21" cstate="print">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sp>
        <p:nvSpPr>
          <p:cNvPr id="13" name="TextBox 12"/>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tx1">
                    <a:lumMod val="75000"/>
                    <a:lumOff val="25000"/>
                  </a:schemeClr>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tx1">
                  <a:lumMod val="75000"/>
                  <a:lumOff val="25000"/>
                </a:schemeClr>
              </a:solidFill>
              <a:latin typeface="+mn-lt"/>
              <a:ea typeface="+mn-ea"/>
              <a:cs typeface="+mn-cs"/>
            </a:endParaRPr>
          </a:p>
        </p:txBody>
      </p:sp>
      <p:pic>
        <p:nvPicPr>
          <p:cNvPr id="7" name="Picture 2" descr="J:\Sales\Templates\Ipsos Logo's\Brand logo\IPSOS-PUBLIC-AFFAIRS\PublicAffairs-WT-electronic-color.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737210" y="114108"/>
            <a:ext cx="2328863" cy="401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344813"/>
      </p:ext>
    </p:extLst>
  </p:cSld>
  <p:clrMap bg1="lt1" tx1="dk1" bg2="lt2" tx2="dk2" accent1="accent1" accent2="accent2" accent3="accent3" accent4="accent4" accent5="accent5" accent6="accent6" hlink="hlink" folHlink="folHlink"/>
  <p:sldLayoutIdLst>
    <p:sldLayoutId id="2147493389" r:id="rId1"/>
    <p:sldLayoutId id="2147493392" r:id="rId2"/>
    <p:sldLayoutId id="2147493396" r:id="rId3"/>
    <p:sldLayoutId id="2147493394" r:id="rId4"/>
    <p:sldLayoutId id="2147493397" r:id="rId5"/>
    <p:sldLayoutId id="2147493402" r:id="rId6"/>
    <p:sldLayoutId id="2147493400" r:id="rId7"/>
    <p:sldLayoutId id="2147493401" r:id="rId8"/>
    <p:sldLayoutId id="2147493318" r:id="rId9"/>
    <p:sldLayoutId id="2147493398" r:id="rId10"/>
    <p:sldLayoutId id="2147493383" r:id="rId11"/>
    <p:sldLayoutId id="2147493319" r:id="rId12"/>
    <p:sldLayoutId id="2147493323" r:id="rId13"/>
    <p:sldLayoutId id="2147493331" r:id="rId14"/>
    <p:sldLayoutId id="2147493332" r:id="rId15"/>
    <p:sldLayoutId id="2147493333" r:id="rId16"/>
    <p:sldLayoutId id="2147493334" r:id="rId17"/>
    <p:sldLayoutId id="2147493335" r:id="rId18"/>
    <p:sldLayoutId id="2147493336" r:id="rId19"/>
  </p:sldLayoutIdLst>
  <p:hf hdr="0"/>
  <p:txStyles>
    <p:title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p:titleStyle>
    <p:body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4" Type="http://schemas.openxmlformats.org/officeDocument/2006/relationships/chart" Target="../charts/chart13.xml"/><Relationship Id="rId1" Type="http://schemas.openxmlformats.org/officeDocument/2006/relationships/slideLayout" Target="../slideLayouts/slideLayout13.xml"/><Relationship Id="rId2" Type="http://schemas.openxmlformats.org/officeDocument/2006/relationships/chart" Target="../charts/chart1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5.xml"/><Relationship Id="rId3" Type="http://schemas.openxmlformats.org/officeDocument/2006/relationships/chart" Target="../charts/chart16.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7.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4" Type="http://schemas.openxmlformats.org/officeDocument/2006/relationships/chart" Target="../charts/chart20.xml"/><Relationship Id="rId1" Type="http://schemas.openxmlformats.org/officeDocument/2006/relationships/slideLayout" Target="../slideLayouts/slideLayout13.xml"/><Relationship Id="rId2" Type="http://schemas.openxmlformats.org/officeDocument/2006/relationships/chart" Target="../charts/char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png"/><Relationship Id="rId3"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2.xml"/><Relationship Id="rId3" Type="http://schemas.openxmlformats.org/officeDocument/2006/relationships/chart" Target="../charts/char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hyperlink" Target="http://www.ipso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eg"/><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chart" Target="../charts/chart4.xml"/><Relationship Id="rId7" Type="http://schemas.openxmlformats.org/officeDocument/2006/relationships/chart" Target="../charts/chart5.xml"/><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chart" Target="../charts/chart9.xml"/><Relationship Id="rId1" Type="http://schemas.openxmlformats.org/officeDocument/2006/relationships/slideLayout" Target="../slideLayouts/slideLayout13.xml"/><Relationship Id="rId2"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2318133"/>
            <a:ext cx="3646121" cy="2825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ubtitle 4"/>
          <p:cNvSpPr>
            <a:spLocks noGrp="1"/>
          </p:cNvSpPr>
          <p:nvPr>
            <p:ph type="subTitle" idx="1"/>
          </p:nvPr>
        </p:nvSpPr>
        <p:spPr>
          <a:xfrm>
            <a:off x="4184272" y="3361605"/>
            <a:ext cx="4699059" cy="806451"/>
          </a:xfrm>
        </p:spPr>
        <p:txBody>
          <a:bodyPr/>
          <a:lstStyle/>
          <a:p>
            <a:r>
              <a:rPr lang="en-GB" dirty="0"/>
              <a:t>Prepared FOR:</a:t>
            </a:r>
          </a:p>
        </p:txBody>
      </p:sp>
      <p:sp>
        <p:nvSpPr>
          <p:cNvPr id="21" name="Text Placeholder 20"/>
          <p:cNvSpPr>
            <a:spLocks noGrp="1"/>
          </p:cNvSpPr>
          <p:nvPr>
            <p:ph type="body" sz="quarter" idx="13"/>
          </p:nvPr>
        </p:nvSpPr>
        <p:spPr/>
        <p:txBody>
          <a:bodyPr>
            <a:normAutofit/>
          </a:bodyPr>
          <a:lstStyle/>
          <a:p>
            <a:r>
              <a:rPr lang="fr-BE" sz="3200" dirty="0"/>
              <a:t>Expérimentations sur Chiens et Chats </a:t>
            </a:r>
          </a:p>
        </p:txBody>
      </p:sp>
      <p:sp>
        <p:nvSpPr>
          <p:cNvPr id="73" name="Footer Placeholder 10"/>
          <p:cNvSpPr>
            <a:spLocks noGrp="1"/>
          </p:cNvSpPr>
          <p:nvPr>
            <p:ph type="ftr" sz="quarter" idx="11"/>
          </p:nvPr>
        </p:nvSpPr>
        <p:spPr/>
        <p:txBody>
          <a:bodyPr/>
          <a:lstStyle>
            <a:lvl1pPr>
              <a:defRPr sz="900">
                <a:solidFill>
                  <a:schemeClr val="accent4">
                    <a:lumMod val="75000"/>
                  </a:schemeClr>
                </a:solidFill>
              </a:defRPr>
            </a:lvl1pPr>
          </a:lstStyle>
          <a:p>
            <a:r>
              <a:rPr lang="en-GB" dirty="0"/>
              <a:t>© 2016 Ipsos.  All rights reserved. Contains Ipsos' Confidential and Proprietary information and may not be disclosed or reproduced without the prior written consent of Ipsos.</a:t>
            </a:r>
          </a:p>
        </p:txBody>
      </p:sp>
      <p:grpSp>
        <p:nvGrpSpPr>
          <p:cNvPr id="30" name="Group 29"/>
          <p:cNvGrpSpPr/>
          <p:nvPr/>
        </p:nvGrpSpPr>
        <p:grpSpPr>
          <a:xfrm>
            <a:off x="453823" y="540"/>
            <a:ext cx="4512063" cy="5142960"/>
            <a:chOff x="622299" y="794"/>
            <a:chExt cx="6632576" cy="7562056"/>
          </a:xfrm>
        </p:grpSpPr>
        <p:sp>
          <p:nvSpPr>
            <p:cNvPr id="31" name="Freeform 49"/>
            <p:cNvSpPr>
              <a:spLocks/>
            </p:cNvSpPr>
            <p:nvPr/>
          </p:nvSpPr>
          <p:spPr bwMode="ltGray">
            <a:xfrm flipH="1">
              <a:off x="622299" y="794"/>
              <a:ext cx="5346701" cy="7562056"/>
            </a:xfrm>
            <a:custGeom>
              <a:avLst/>
              <a:gdLst/>
              <a:ahLst/>
              <a:cxnLst/>
              <a:rect l="l" t="t" r="r" b="b"/>
              <a:pathLst>
                <a:path w="5346701" h="7562056">
                  <a:moveTo>
                    <a:pt x="5346701" y="0"/>
                  </a:moveTo>
                  <a:lnTo>
                    <a:pt x="0" y="0"/>
                  </a:lnTo>
                  <a:lnTo>
                    <a:pt x="0" y="7562056"/>
                  </a:lnTo>
                  <a:lnTo>
                    <a:pt x="474459" y="7562056"/>
                  </a:lnTo>
                  <a:close/>
                </a:path>
              </a:pathLst>
            </a:custGeom>
            <a:solidFill>
              <a:srgbClr val="FFFFFF"/>
            </a:solidFill>
            <a:ln w="9525">
              <a:noFill/>
              <a:round/>
              <a:headEnd/>
              <a:tailEnd/>
            </a:ln>
            <a:effectLst/>
            <a:extLst/>
          </p:spPr>
          <p:txBody>
            <a:bodyPr vert="horz" wrap="square" lIns="91440" tIns="45720" rIns="91440" bIns="45720" numCol="1" anchor="t" anchorCtr="0" compatLnSpc="1">
              <a:prstTxWarp prst="textNoShape">
                <a:avLst/>
              </a:prstTxWarp>
            </a:bodyPr>
            <a:lstStyle/>
            <a:p>
              <a:endParaRPr lang="en-GB" dirty="0"/>
            </a:p>
          </p:txBody>
        </p:sp>
        <p:sp>
          <p:nvSpPr>
            <p:cNvPr id="32" name="Freeform 51"/>
            <p:cNvSpPr>
              <a:spLocks/>
            </p:cNvSpPr>
            <p:nvPr userDrawn="1"/>
          </p:nvSpPr>
          <p:spPr bwMode="ltGray">
            <a:xfrm flipH="1">
              <a:off x="622300" y="794"/>
              <a:ext cx="6632575" cy="4038600"/>
            </a:xfrm>
            <a:custGeom>
              <a:avLst/>
              <a:gdLst>
                <a:gd name="T0" fmla="*/ 0 w 4178"/>
                <a:gd name="T1" fmla="*/ 0 h 2544"/>
                <a:gd name="T2" fmla="*/ 2544 w 4178"/>
                <a:gd name="T3" fmla="*/ 2544 h 2544"/>
                <a:gd name="T4" fmla="*/ 4178 w 4178"/>
                <a:gd name="T5" fmla="*/ 0 h 2544"/>
                <a:gd name="T6" fmla="*/ 0 w 4178"/>
                <a:gd name="T7" fmla="*/ 0 h 2544"/>
              </a:gdLst>
              <a:ahLst/>
              <a:cxnLst>
                <a:cxn ang="0">
                  <a:pos x="T0" y="T1"/>
                </a:cxn>
                <a:cxn ang="0">
                  <a:pos x="T2" y="T3"/>
                </a:cxn>
                <a:cxn ang="0">
                  <a:pos x="T4" y="T5"/>
                </a:cxn>
                <a:cxn ang="0">
                  <a:pos x="T6" y="T7"/>
                </a:cxn>
              </a:cxnLst>
              <a:rect l="0" t="0" r="r" b="b"/>
              <a:pathLst>
                <a:path w="4178" h="2544">
                  <a:moveTo>
                    <a:pt x="0" y="0"/>
                  </a:moveTo>
                  <a:lnTo>
                    <a:pt x="2544" y="2544"/>
                  </a:lnTo>
                  <a:lnTo>
                    <a:pt x="4178"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 name="Freeform 53"/>
            <p:cNvSpPr>
              <a:spLocks/>
            </p:cNvSpPr>
            <p:nvPr userDrawn="1"/>
          </p:nvSpPr>
          <p:spPr bwMode="ltGray">
            <a:xfrm flipH="1">
              <a:off x="1730375" y="1470819"/>
              <a:ext cx="2584450" cy="3092450"/>
            </a:xfrm>
            <a:custGeom>
              <a:avLst/>
              <a:gdLst>
                <a:gd name="T0" fmla="*/ 490 w 1628"/>
                <a:gd name="T1" fmla="*/ 1948 h 1948"/>
                <a:gd name="T2" fmla="*/ 402 w 1628"/>
                <a:gd name="T3" fmla="*/ 1886 h 1948"/>
                <a:gd name="T4" fmla="*/ 322 w 1628"/>
                <a:gd name="T5" fmla="*/ 1816 h 1948"/>
                <a:gd name="T6" fmla="*/ 250 w 1628"/>
                <a:gd name="T7" fmla="*/ 1740 h 1948"/>
                <a:gd name="T8" fmla="*/ 188 w 1628"/>
                <a:gd name="T9" fmla="*/ 1658 h 1948"/>
                <a:gd name="T10" fmla="*/ 134 w 1628"/>
                <a:gd name="T11" fmla="*/ 1570 h 1948"/>
                <a:gd name="T12" fmla="*/ 88 w 1628"/>
                <a:gd name="T13" fmla="*/ 1480 h 1948"/>
                <a:gd name="T14" fmla="*/ 52 w 1628"/>
                <a:gd name="T15" fmla="*/ 1384 h 1948"/>
                <a:gd name="T16" fmla="*/ 26 w 1628"/>
                <a:gd name="T17" fmla="*/ 1286 h 1948"/>
                <a:gd name="T18" fmla="*/ 8 w 1628"/>
                <a:gd name="T19" fmla="*/ 1186 h 1948"/>
                <a:gd name="T20" fmla="*/ 0 w 1628"/>
                <a:gd name="T21" fmla="*/ 1086 h 1948"/>
                <a:gd name="T22" fmla="*/ 2 w 1628"/>
                <a:gd name="T23" fmla="*/ 984 h 1948"/>
                <a:gd name="T24" fmla="*/ 14 w 1628"/>
                <a:gd name="T25" fmla="*/ 882 h 1948"/>
                <a:gd name="T26" fmla="*/ 36 w 1628"/>
                <a:gd name="T27" fmla="*/ 780 h 1948"/>
                <a:gd name="T28" fmla="*/ 70 w 1628"/>
                <a:gd name="T29" fmla="*/ 682 h 1948"/>
                <a:gd name="T30" fmla="*/ 112 w 1628"/>
                <a:gd name="T31" fmla="*/ 584 h 1948"/>
                <a:gd name="T32" fmla="*/ 166 w 1628"/>
                <a:gd name="T33" fmla="*/ 490 h 1948"/>
                <a:gd name="T34" fmla="*/ 196 w 1628"/>
                <a:gd name="T35" fmla="*/ 444 h 1948"/>
                <a:gd name="T36" fmla="*/ 262 w 1628"/>
                <a:gd name="T37" fmla="*/ 360 h 1948"/>
                <a:gd name="T38" fmla="*/ 334 w 1628"/>
                <a:gd name="T39" fmla="*/ 284 h 1948"/>
                <a:gd name="T40" fmla="*/ 414 w 1628"/>
                <a:gd name="T41" fmla="*/ 218 h 1948"/>
                <a:gd name="T42" fmla="*/ 498 w 1628"/>
                <a:gd name="T43" fmla="*/ 160 h 1948"/>
                <a:gd name="T44" fmla="*/ 588 w 1628"/>
                <a:gd name="T45" fmla="*/ 110 h 1948"/>
                <a:gd name="T46" fmla="*/ 682 w 1628"/>
                <a:gd name="T47" fmla="*/ 68 h 1948"/>
                <a:gd name="T48" fmla="*/ 778 w 1628"/>
                <a:gd name="T49" fmla="*/ 38 h 1948"/>
                <a:gd name="T50" fmla="*/ 876 w 1628"/>
                <a:gd name="T51" fmla="*/ 16 h 1948"/>
                <a:gd name="T52" fmla="*/ 978 w 1628"/>
                <a:gd name="T53" fmla="*/ 2 h 1948"/>
                <a:gd name="T54" fmla="*/ 1080 w 1628"/>
                <a:gd name="T55" fmla="*/ 0 h 1948"/>
                <a:gd name="T56" fmla="*/ 1182 w 1628"/>
                <a:gd name="T57" fmla="*/ 8 h 1948"/>
                <a:gd name="T58" fmla="*/ 1282 w 1628"/>
                <a:gd name="T59" fmla="*/ 24 h 1948"/>
                <a:gd name="T60" fmla="*/ 1382 w 1628"/>
                <a:gd name="T61" fmla="*/ 52 h 1948"/>
                <a:gd name="T62" fmla="*/ 1482 w 1628"/>
                <a:gd name="T63" fmla="*/ 88 h 1948"/>
                <a:gd name="T64" fmla="*/ 1576 w 1628"/>
                <a:gd name="T65" fmla="*/ 136 h 1948"/>
                <a:gd name="T66" fmla="*/ 1624 w 1628"/>
                <a:gd name="T67" fmla="*/ 164 h 1948"/>
                <a:gd name="T68" fmla="*/ 490 w 1628"/>
                <a:gd name="T69" fmla="*/ 1948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948">
                  <a:moveTo>
                    <a:pt x="490" y="1948"/>
                  </a:moveTo>
                  <a:lnTo>
                    <a:pt x="490" y="1948"/>
                  </a:lnTo>
                  <a:lnTo>
                    <a:pt x="444" y="1918"/>
                  </a:lnTo>
                  <a:lnTo>
                    <a:pt x="402" y="1886"/>
                  </a:lnTo>
                  <a:lnTo>
                    <a:pt x="360" y="1852"/>
                  </a:lnTo>
                  <a:lnTo>
                    <a:pt x="322" y="1816"/>
                  </a:lnTo>
                  <a:lnTo>
                    <a:pt x="286" y="1778"/>
                  </a:lnTo>
                  <a:lnTo>
                    <a:pt x="250" y="1740"/>
                  </a:lnTo>
                  <a:lnTo>
                    <a:pt x="218" y="1700"/>
                  </a:lnTo>
                  <a:lnTo>
                    <a:pt x="188" y="1658"/>
                  </a:lnTo>
                  <a:lnTo>
                    <a:pt x="160" y="1614"/>
                  </a:lnTo>
                  <a:lnTo>
                    <a:pt x="134" y="1570"/>
                  </a:lnTo>
                  <a:lnTo>
                    <a:pt x="110" y="1526"/>
                  </a:lnTo>
                  <a:lnTo>
                    <a:pt x="88" y="1480"/>
                  </a:lnTo>
                  <a:lnTo>
                    <a:pt x="70" y="1432"/>
                  </a:lnTo>
                  <a:lnTo>
                    <a:pt x="52" y="1384"/>
                  </a:lnTo>
                  <a:lnTo>
                    <a:pt x="38" y="1336"/>
                  </a:lnTo>
                  <a:lnTo>
                    <a:pt x="26" y="1286"/>
                  </a:lnTo>
                  <a:lnTo>
                    <a:pt x="16" y="1236"/>
                  </a:lnTo>
                  <a:lnTo>
                    <a:pt x="8" y="1186"/>
                  </a:lnTo>
                  <a:lnTo>
                    <a:pt x="4" y="1136"/>
                  </a:lnTo>
                  <a:lnTo>
                    <a:pt x="0" y="1086"/>
                  </a:lnTo>
                  <a:lnTo>
                    <a:pt x="0" y="1034"/>
                  </a:lnTo>
                  <a:lnTo>
                    <a:pt x="2" y="984"/>
                  </a:lnTo>
                  <a:lnTo>
                    <a:pt x="8" y="932"/>
                  </a:lnTo>
                  <a:lnTo>
                    <a:pt x="14" y="882"/>
                  </a:lnTo>
                  <a:lnTo>
                    <a:pt x="24" y="830"/>
                  </a:lnTo>
                  <a:lnTo>
                    <a:pt x="36" y="780"/>
                  </a:lnTo>
                  <a:lnTo>
                    <a:pt x="52" y="730"/>
                  </a:lnTo>
                  <a:lnTo>
                    <a:pt x="70" y="682"/>
                  </a:lnTo>
                  <a:lnTo>
                    <a:pt x="90" y="632"/>
                  </a:lnTo>
                  <a:lnTo>
                    <a:pt x="112" y="584"/>
                  </a:lnTo>
                  <a:lnTo>
                    <a:pt x="138" y="536"/>
                  </a:lnTo>
                  <a:lnTo>
                    <a:pt x="166" y="490"/>
                  </a:lnTo>
                  <a:lnTo>
                    <a:pt x="166" y="490"/>
                  </a:lnTo>
                  <a:lnTo>
                    <a:pt x="196" y="444"/>
                  </a:lnTo>
                  <a:lnTo>
                    <a:pt x="228" y="402"/>
                  </a:lnTo>
                  <a:lnTo>
                    <a:pt x="262" y="360"/>
                  </a:lnTo>
                  <a:lnTo>
                    <a:pt x="298" y="322"/>
                  </a:lnTo>
                  <a:lnTo>
                    <a:pt x="334" y="284"/>
                  </a:lnTo>
                  <a:lnTo>
                    <a:pt x="374" y="250"/>
                  </a:lnTo>
                  <a:lnTo>
                    <a:pt x="414" y="218"/>
                  </a:lnTo>
                  <a:lnTo>
                    <a:pt x="456" y="188"/>
                  </a:lnTo>
                  <a:lnTo>
                    <a:pt x="498" y="160"/>
                  </a:lnTo>
                  <a:lnTo>
                    <a:pt x="542" y="134"/>
                  </a:lnTo>
                  <a:lnTo>
                    <a:pt x="588" y="110"/>
                  </a:lnTo>
                  <a:lnTo>
                    <a:pt x="634" y="88"/>
                  </a:lnTo>
                  <a:lnTo>
                    <a:pt x="682" y="68"/>
                  </a:lnTo>
                  <a:lnTo>
                    <a:pt x="730" y="52"/>
                  </a:lnTo>
                  <a:lnTo>
                    <a:pt x="778" y="38"/>
                  </a:lnTo>
                  <a:lnTo>
                    <a:pt x="828" y="26"/>
                  </a:lnTo>
                  <a:lnTo>
                    <a:pt x="876" y="16"/>
                  </a:lnTo>
                  <a:lnTo>
                    <a:pt x="926" y="8"/>
                  </a:lnTo>
                  <a:lnTo>
                    <a:pt x="978" y="2"/>
                  </a:lnTo>
                  <a:lnTo>
                    <a:pt x="1028" y="0"/>
                  </a:lnTo>
                  <a:lnTo>
                    <a:pt x="1080" y="0"/>
                  </a:lnTo>
                  <a:lnTo>
                    <a:pt x="1130" y="2"/>
                  </a:lnTo>
                  <a:lnTo>
                    <a:pt x="1182" y="8"/>
                  </a:lnTo>
                  <a:lnTo>
                    <a:pt x="1232" y="14"/>
                  </a:lnTo>
                  <a:lnTo>
                    <a:pt x="1282" y="24"/>
                  </a:lnTo>
                  <a:lnTo>
                    <a:pt x="1332" y="36"/>
                  </a:lnTo>
                  <a:lnTo>
                    <a:pt x="1382" y="52"/>
                  </a:lnTo>
                  <a:lnTo>
                    <a:pt x="1432" y="68"/>
                  </a:lnTo>
                  <a:lnTo>
                    <a:pt x="1482" y="88"/>
                  </a:lnTo>
                  <a:lnTo>
                    <a:pt x="1530" y="112"/>
                  </a:lnTo>
                  <a:lnTo>
                    <a:pt x="1576" y="136"/>
                  </a:lnTo>
                  <a:lnTo>
                    <a:pt x="1624" y="164"/>
                  </a:lnTo>
                  <a:lnTo>
                    <a:pt x="1624" y="164"/>
                  </a:lnTo>
                  <a:lnTo>
                    <a:pt x="1628" y="168"/>
                  </a:lnTo>
                  <a:lnTo>
                    <a:pt x="490" y="194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 name="Freeform 55"/>
            <p:cNvSpPr>
              <a:spLocks/>
            </p:cNvSpPr>
            <p:nvPr userDrawn="1"/>
          </p:nvSpPr>
          <p:spPr bwMode="ltGray">
            <a:xfrm flipH="1">
              <a:off x="4149725" y="858044"/>
              <a:ext cx="863600" cy="863600"/>
            </a:xfrm>
            <a:custGeom>
              <a:avLst/>
              <a:gdLst>
                <a:gd name="T0" fmla="*/ 0 w 544"/>
                <a:gd name="T1" fmla="*/ 272 h 544"/>
                <a:gd name="T2" fmla="*/ 4 w 544"/>
                <a:gd name="T3" fmla="*/ 218 h 544"/>
                <a:gd name="T4" fmla="*/ 20 w 544"/>
                <a:gd name="T5" fmla="*/ 166 h 544"/>
                <a:gd name="T6" fmla="*/ 46 w 544"/>
                <a:gd name="T7" fmla="*/ 120 h 544"/>
                <a:gd name="T8" fmla="*/ 80 w 544"/>
                <a:gd name="T9" fmla="*/ 80 h 544"/>
                <a:gd name="T10" fmla="*/ 120 w 544"/>
                <a:gd name="T11" fmla="*/ 46 h 544"/>
                <a:gd name="T12" fmla="*/ 166 w 544"/>
                <a:gd name="T13" fmla="*/ 20 h 544"/>
                <a:gd name="T14" fmla="*/ 216 w 544"/>
                <a:gd name="T15" fmla="*/ 4 h 544"/>
                <a:gd name="T16" fmla="*/ 272 w 544"/>
                <a:gd name="T17" fmla="*/ 0 h 544"/>
                <a:gd name="T18" fmla="*/ 300 w 544"/>
                <a:gd name="T19" fmla="*/ 0 h 544"/>
                <a:gd name="T20" fmla="*/ 352 w 544"/>
                <a:gd name="T21" fmla="*/ 12 h 544"/>
                <a:gd name="T22" fmla="*/ 402 w 544"/>
                <a:gd name="T23" fmla="*/ 32 h 544"/>
                <a:gd name="T24" fmla="*/ 446 w 544"/>
                <a:gd name="T25" fmla="*/ 62 h 544"/>
                <a:gd name="T26" fmla="*/ 482 w 544"/>
                <a:gd name="T27" fmla="*/ 98 h 544"/>
                <a:gd name="T28" fmla="*/ 512 w 544"/>
                <a:gd name="T29" fmla="*/ 142 h 544"/>
                <a:gd name="T30" fmla="*/ 532 w 544"/>
                <a:gd name="T31" fmla="*/ 190 h 544"/>
                <a:gd name="T32" fmla="*/ 544 w 544"/>
                <a:gd name="T33" fmla="*/ 244 h 544"/>
                <a:gd name="T34" fmla="*/ 544 w 544"/>
                <a:gd name="T35" fmla="*/ 272 h 544"/>
                <a:gd name="T36" fmla="*/ 538 w 544"/>
                <a:gd name="T37" fmla="*/ 326 h 544"/>
                <a:gd name="T38" fmla="*/ 524 w 544"/>
                <a:gd name="T39" fmla="*/ 378 h 544"/>
                <a:gd name="T40" fmla="*/ 498 w 544"/>
                <a:gd name="T41" fmla="*/ 424 h 544"/>
                <a:gd name="T42" fmla="*/ 464 w 544"/>
                <a:gd name="T43" fmla="*/ 464 h 544"/>
                <a:gd name="T44" fmla="*/ 424 w 544"/>
                <a:gd name="T45" fmla="*/ 498 h 544"/>
                <a:gd name="T46" fmla="*/ 378 w 544"/>
                <a:gd name="T47" fmla="*/ 524 h 544"/>
                <a:gd name="T48" fmla="*/ 326 w 544"/>
                <a:gd name="T49" fmla="*/ 540 h 544"/>
                <a:gd name="T50" fmla="*/ 272 w 544"/>
                <a:gd name="T51" fmla="*/ 544 h 544"/>
                <a:gd name="T52" fmla="*/ 244 w 544"/>
                <a:gd name="T53" fmla="*/ 544 h 544"/>
                <a:gd name="T54" fmla="*/ 190 w 544"/>
                <a:gd name="T55" fmla="*/ 532 h 544"/>
                <a:gd name="T56" fmla="*/ 142 w 544"/>
                <a:gd name="T57" fmla="*/ 512 h 544"/>
                <a:gd name="T58" fmla="*/ 98 w 544"/>
                <a:gd name="T59" fmla="*/ 482 h 544"/>
                <a:gd name="T60" fmla="*/ 62 w 544"/>
                <a:gd name="T61" fmla="*/ 446 h 544"/>
                <a:gd name="T62" fmla="*/ 32 w 544"/>
                <a:gd name="T63" fmla="*/ 402 h 544"/>
                <a:gd name="T64" fmla="*/ 12 w 544"/>
                <a:gd name="T65" fmla="*/ 354 h 544"/>
                <a:gd name="T66" fmla="*/ 0 w 544"/>
                <a:gd name="T67" fmla="*/ 300 h 544"/>
                <a:gd name="T68" fmla="*/ 0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0" y="272"/>
                  </a:moveTo>
                  <a:lnTo>
                    <a:pt x="0" y="272"/>
                  </a:lnTo>
                  <a:lnTo>
                    <a:pt x="0" y="244"/>
                  </a:lnTo>
                  <a:lnTo>
                    <a:pt x="4" y="218"/>
                  </a:lnTo>
                  <a:lnTo>
                    <a:pt x="12" y="190"/>
                  </a:lnTo>
                  <a:lnTo>
                    <a:pt x="20" y="166"/>
                  </a:lnTo>
                  <a:lnTo>
                    <a:pt x="32" y="142"/>
                  </a:lnTo>
                  <a:lnTo>
                    <a:pt x="46" y="120"/>
                  </a:lnTo>
                  <a:lnTo>
                    <a:pt x="62" y="98"/>
                  </a:lnTo>
                  <a:lnTo>
                    <a:pt x="80" y="80"/>
                  </a:lnTo>
                  <a:lnTo>
                    <a:pt x="98" y="62"/>
                  </a:lnTo>
                  <a:lnTo>
                    <a:pt x="120" y="46"/>
                  </a:lnTo>
                  <a:lnTo>
                    <a:pt x="142" y="32"/>
                  </a:lnTo>
                  <a:lnTo>
                    <a:pt x="166" y="20"/>
                  </a:lnTo>
                  <a:lnTo>
                    <a:pt x="190" y="12"/>
                  </a:lnTo>
                  <a:lnTo>
                    <a:pt x="216"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4" y="166"/>
                  </a:lnTo>
                  <a:lnTo>
                    <a:pt x="532" y="190"/>
                  </a:lnTo>
                  <a:lnTo>
                    <a:pt x="538" y="218"/>
                  </a:lnTo>
                  <a:lnTo>
                    <a:pt x="544" y="244"/>
                  </a:lnTo>
                  <a:lnTo>
                    <a:pt x="544" y="272"/>
                  </a:lnTo>
                  <a:lnTo>
                    <a:pt x="544" y="272"/>
                  </a:lnTo>
                  <a:lnTo>
                    <a:pt x="544" y="300"/>
                  </a:lnTo>
                  <a:lnTo>
                    <a:pt x="538" y="326"/>
                  </a:lnTo>
                  <a:lnTo>
                    <a:pt x="532" y="354"/>
                  </a:lnTo>
                  <a:lnTo>
                    <a:pt x="524"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6" y="540"/>
                  </a:lnTo>
                  <a:lnTo>
                    <a:pt x="190" y="532"/>
                  </a:lnTo>
                  <a:lnTo>
                    <a:pt x="166" y="524"/>
                  </a:lnTo>
                  <a:lnTo>
                    <a:pt x="142" y="512"/>
                  </a:lnTo>
                  <a:lnTo>
                    <a:pt x="120" y="498"/>
                  </a:lnTo>
                  <a:lnTo>
                    <a:pt x="98" y="482"/>
                  </a:lnTo>
                  <a:lnTo>
                    <a:pt x="80" y="464"/>
                  </a:lnTo>
                  <a:lnTo>
                    <a:pt x="62" y="446"/>
                  </a:lnTo>
                  <a:lnTo>
                    <a:pt x="46" y="424"/>
                  </a:lnTo>
                  <a:lnTo>
                    <a:pt x="32" y="402"/>
                  </a:lnTo>
                  <a:lnTo>
                    <a:pt x="20" y="378"/>
                  </a:lnTo>
                  <a:lnTo>
                    <a:pt x="12" y="354"/>
                  </a:lnTo>
                  <a:lnTo>
                    <a:pt x="4" y="326"/>
                  </a:lnTo>
                  <a:lnTo>
                    <a:pt x="0" y="300"/>
                  </a:lnTo>
                  <a:lnTo>
                    <a:pt x="0" y="272"/>
                  </a:lnTo>
                  <a:lnTo>
                    <a:pt x="0" y="2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 name="Freeform 61"/>
            <p:cNvSpPr>
              <a:spLocks/>
            </p:cNvSpPr>
            <p:nvPr userDrawn="1"/>
          </p:nvSpPr>
          <p:spPr bwMode="ltGray">
            <a:xfrm flipH="1">
              <a:off x="5730875" y="972344"/>
              <a:ext cx="654050" cy="647700"/>
            </a:xfrm>
            <a:custGeom>
              <a:avLst/>
              <a:gdLst>
                <a:gd name="T0" fmla="*/ 412 w 412"/>
                <a:gd name="T1" fmla="*/ 336 h 408"/>
                <a:gd name="T2" fmla="*/ 412 w 412"/>
                <a:gd name="T3" fmla="*/ 336 h 408"/>
                <a:gd name="T4" fmla="*/ 394 w 412"/>
                <a:gd name="T5" fmla="*/ 352 h 408"/>
                <a:gd name="T6" fmla="*/ 374 w 412"/>
                <a:gd name="T7" fmla="*/ 368 h 408"/>
                <a:gd name="T8" fmla="*/ 354 w 412"/>
                <a:gd name="T9" fmla="*/ 380 h 408"/>
                <a:gd name="T10" fmla="*/ 334 w 412"/>
                <a:gd name="T11" fmla="*/ 390 h 408"/>
                <a:gd name="T12" fmla="*/ 312 w 412"/>
                <a:gd name="T13" fmla="*/ 398 h 408"/>
                <a:gd name="T14" fmla="*/ 288 w 412"/>
                <a:gd name="T15" fmla="*/ 404 h 408"/>
                <a:gd name="T16" fmla="*/ 266 w 412"/>
                <a:gd name="T17" fmla="*/ 406 h 408"/>
                <a:gd name="T18" fmla="*/ 244 w 412"/>
                <a:gd name="T19" fmla="*/ 408 h 408"/>
                <a:gd name="T20" fmla="*/ 220 w 412"/>
                <a:gd name="T21" fmla="*/ 408 h 408"/>
                <a:gd name="T22" fmla="*/ 198 w 412"/>
                <a:gd name="T23" fmla="*/ 404 h 408"/>
                <a:gd name="T24" fmla="*/ 174 w 412"/>
                <a:gd name="T25" fmla="*/ 400 h 408"/>
                <a:gd name="T26" fmla="*/ 152 w 412"/>
                <a:gd name="T27" fmla="*/ 392 h 408"/>
                <a:gd name="T28" fmla="*/ 132 w 412"/>
                <a:gd name="T29" fmla="*/ 382 h 408"/>
                <a:gd name="T30" fmla="*/ 110 w 412"/>
                <a:gd name="T31" fmla="*/ 370 h 408"/>
                <a:gd name="T32" fmla="*/ 92 w 412"/>
                <a:gd name="T33" fmla="*/ 356 h 408"/>
                <a:gd name="T34" fmla="*/ 72 w 412"/>
                <a:gd name="T35" fmla="*/ 340 h 408"/>
                <a:gd name="T36" fmla="*/ 72 w 412"/>
                <a:gd name="T37" fmla="*/ 340 h 408"/>
                <a:gd name="T38" fmla="*/ 56 w 412"/>
                <a:gd name="T39" fmla="*/ 322 h 408"/>
                <a:gd name="T40" fmla="*/ 42 w 412"/>
                <a:gd name="T41" fmla="*/ 302 h 408"/>
                <a:gd name="T42" fmla="*/ 30 w 412"/>
                <a:gd name="T43" fmla="*/ 282 h 408"/>
                <a:gd name="T44" fmla="*/ 20 w 412"/>
                <a:gd name="T45" fmla="*/ 262 h 408"/>
                <a:gd name="T46" fmla="*/ 12 w 412"/>
                <a:gd name="T47" fmla="*/ 240 h 408"/>
                <a:gd name="T48" fmla="*/ 6 w 412"/>
                <a:gd name="T49" fmla="*/ 218 h 408"/>
                <a:gd name="T50" fmla="*/ 2 w 412"/>
                <a:gd name="T51" fmla="*/ 194 h 408"/>
                <a:gd name="T52" fmla="*/ 0 w 412"/>
                <a:gd name="T53" fmla="*/ 172 h 408"/>
                <a:gd name="T54" fmla="*/ 2 w 412"/>
                <a:gd name="T55" fmla="*/ 148 h 408"/>
                <a:gd name="T56" fmla="*/ 4 w 412"/>
                <a:gd name="T57" fmla="*/ 126 h 408"/>
                <a:gd name="T58" fmla="*/ 10 w 412"/>
                <a:gd name="T59" fmla="*/ 104 h 408"/>
                <a:gd name="T60" fmla="*/ 18 w 412"/>
                <a:gd name="T61" fmla="*/ 80 h 408"/>
                <a:gd name="T62" fmla="*/ 26 w 412"/>
                <a:gd name="T63" fmla="*/ 60 h 408"/>
                <a:gd name="T64" fmla="*/ 38 w 412"/>
                <a:gd name="T65" fmla="*/ 40 h 408"/>
                <a:gd name="T66" fmla="*/ 52 w 412"/>
                <a:gd name="T67" fmla="*/ 20 h 408"/>
                <a:gd name="T68" fmla="*/ 68 w 412"/>
                <a:gd name="T69" fmla="*/ 2 h 408"/>
                <a:gd name="T70" fmla="*/ 70 w 412"/>
                <a:gd name="T71" fmla="*/ 0 h 408"/>
                <a:gd name="T72" fmla="*/ 412 w 412"/>
                <a:gd name="T73"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8">
                  <a:moveTo>
                    <a:pt x="412" y="336"/>
                  </a:moveTo>
                  <a:lnTo>
                    <a:pt x="412" y="336"/>
                  </a:lnTo>
                  <a:lnTo>
                    <a:pt x="394" y="352"/>
                  </a:lnTo>
                  <a:lnTo>
                    <a:pt x="374" y="368"/>
                  </a:lnTo>
                  <a:lnTo>
                    <a:pt x="354" y="380"/>
                  </a:lnTo>
                  <a:lnTo>
                    <a:pt x="334" y="390"/>
                  </a:lnTo>
                  <a:lnTo>
                    <a:pt x="312" y="398"/>
                  </a:lnTo>
                  <a:lnTo>
                    <a:pt x="288" y="404"/>
                  </a:lnTo>
                  <a:lnTo>
                    <a:pt x="266" y="406"/>
                  </a:lnTo>
                  <a:lnTo>
                    <a:pt x="244" y="408"/>
                  </a:lnTo>
                  <a:lnTo>
                    <a:pt x="220" y="408"/>
                  </a:lnTo>
                  <a:lnTo>
                    <a:pt x="198" y="404"/>
                  </a:lnTo>
                  <a:lnTo>
                    <a:pt x="174" y="400"/>
                  </a:lnTo>
                  <a:lnTo>
                    <a:pt x="152" y="392"/>
                  </a:lnTo>
                  <a:lnTo>
                    <a:pt x="132" y="382"/>
                  </a:lnTo>
                  <a:lnTo>
                    <a:pt x="110" y="370"/>
                  </a:lnTo>
                  <a:lnTo>
                    <a:pt x="92" y="356"/>
                  </a:lnTo>
                  <a:lnTo>
                    <a:pt x="72" y="340"/>
                  </a:lnTo>
                  <a:lnTo>
                    <a:pt x="72" y="340"/>
                  </a:lnTo>
                  <a:lnTo>
                    <a:pt x="56" y="322"/>
                  </a:lnTo>
                  <a:lnTo>
                    <a:pt x="42" y="302"/>
                  </a:lnTo>
                  <a:lnTo>
                    <a:pt x="30" y="282"/>
                  </a:lnTo>
                  <a:lnTo>
                    <a:pt x="20" y="262"/>
                  </a:lnTo>
                  <a:lnTo>
                    <a:pt x="12" y="240"/>
                  </a:lnTo>
                  <a:lnTo>
                    <a:pt x="6" y="218"/>
                  </a:lnTo>
                  <a:lnTo>
                    <a:pt x="2" y="194"/>
                  </a:lnTo>
                  <a:lnTo>
                    <a:pt x="0" y="172"/>
                  </a:lnTo>
                  <a:lnTo>
                    <a:pt x="2" y="148"/>
                  </a:lnTo>
                  <a:lnTo>
                    <a:pt x="4" y="126"/>
                  </a:lnTo>
                  <a:lnTo>
                    <a:pt x="10" y="104"/>
                  </a:lnTo>
                  <a:lnTo>
                    <a:pt x="18" y="80"/>
                  </a:lnTo>
                  <a:lnTo>
                    <a:pt x="26" y="60"/>
                  </a:lnTo>
                  <a:lnTo>
                    <a:pt x="38" y="40"/>
                  </a:lnTo>
                  <a:lnTo>
                    <a:pt x="52" y="20"/>
                  </a:lnTo>
                  <a:lnTo>
                    <a:pt x="68" y="2"/>
                  </a:lnTo>
                  <a:lnTo>
                    <a:pt x="70" y="0"/>
                  </a:lnTo>
                  <a:lnTo>
                    <a:pt x="412" y="3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 name="Freeform 62"/>
            <p:cNvSpPr>
              <a:spLocks/>
            </p:cNvSpPr>
            <p:nvPr userDrawn="1"/>
          </p:nvSpPr>
          <p:spPr bwMode="ltGray">
            <a:xfrm flipH="1">
              <a:off x="3006725" y="4140995"/>
              <a:ext cx="944562" cy="1122604"/>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cxnSp>
        <p:nvCxnSpPr>
          <p:cNvPr id="24" name="Straight Connector 23"/>
          <p:cNvCxnSpPr/>
          <p:nvPr/>
        </p:nvCxnSpPr>
        <p:spPr>
          <a:xfrm>
            <a:off x="4097547" y="2563891"/>
            <a:ext cx="4822428" cy="0"/>
          </a:xfrm>
          <a:prstGeom prst="line">
            <a:avLst/>
          </a:prstGeom>
          <a:noFill/>
          <a:ln w="6350">
            <a:solidFill>
              <a:schemeClr val="bg2">
                <a:lumMod val="75000"/>
              </a:schemeClr>
            </a:solidFill>
            <a:round/>
            <a:headEnd/>
            <a:tailEnd/>
          </a:ln>
          <a:effectLst/>
          <a:extLst>
            <a:ext uri="{909E8E84-426E-40dd-AFC4-6F175D3DCCD1}">
              <a14:hiddenFill xmlns:a14="http://schemas.microsoft.com/office/drawing/2010/main">
                <a:noFill/>
              </a14:hiddenFill>
            </a:ext>
          </a:extLst>
        </p:spPr>
      </p:cxnSp>
      <p:sp>
        <p:nvSpPr>
          <p:cNvPr id="2" name="Title 1"/>
          <p:cNvSpPr>
            <a:spLocks noGrp="1"/>
          </p:cNvSpPr>
          <p:nvPr>
            <p:ph type="ctrTitle"/>
          </p:nvPr>
        </p:nvSpPr>
        <p:spPr/>
        <p:txBody>
          <a:bodyPr/>
          <a:lstStyle/>
          <a:p>
            <a:r>
              <a:rPr lang="fr-BE" dirty="0"/>
              <a:t>Résultats 2016 – Bruxelles</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8378" y="3093588"/>
            <a:ext cx="13049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070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24287" y="196566"/>
            <a:ext cx="6379078" cy="540000"/>
          </a:xfrm>
        </p:spPr>
        <p:txBody>
          <a:bodyPr/>
          <a:lstStyle/>
          <a:p>
            <a:r>
              <a:rPr lang="fr-BE" sz="1400" dirty="0"/>
              <a:t>90% des Bruxellois trouvent que les expériences sur les chiens et les chats devraient être interdites.</a:t>
            </a:r>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a:t>
            </a:r>
            <a:r>
              <a:rPr lang="en-US" sz="700" cap="none" dirty="0" err="1"/>
              <a:t>Bruxelles</a:t>
            </a:r>
            <a:r>
              <a:rPr lang="en-US" sz="700" cap="none" dirty="0"/>
              <a:t> (n=300)</a:t>
            </a:r>
          </a:p>
          <a:p>
            <a:pPr>
              <a:spcBef>
                <a:spcPts val="0"/>
              </a:spcBef>
              <a:spcAft>
                <a:spcPts val="0"/>
              </a:spcAft>
            </a:pPr>
            <a:r>
              <a:rPr lang="en-US" sz="700" cap="none" dirty="0"/>
              <a:t>Question:	</a:t>
            </a:r>
            <a:r>
              <a:rPr lang="fr-FR" sz="700" cap="none" dirty="0"/>
              <a:t>Q2. Pourriez-vous indiquer dans quelle mesure vous êtes d’accord ou non avec les affirmations  suivantes ?</a:t>
            </a:r>
            <a:br>
              <a:rPr lang="fr-FR" sz="700" cap="none" dirty="0"/>
            </a:br>
            <a:r>
              <a:rPr lang="en-US" sz="700" cap="none" dirty="0"/>
              <a:t>ABCD:	95% significance level</a:t>
            </a:r>
          </a:p>
          <a:p>
            <a:endParaRPr lang="en-GB" sz="700" dirty="0"/>
          </a:p>
        </p:txBody>
      </p:sp>
      <p:graphicFrame>
        <p:nvGraphicFramePr>
          <p:cNvPr id="5" name="Chart 4"/>
          <p:cNvGraphicFramePr/>
          <p:nvPr>
            <p:extLst>
              <p:ext uri="{D42A27DB-BD31-4B8C-83A1-F6EECF244321}">
                <p14:modId xmlns:p14="http://schemas.microsoft.com/office/powerpoint/2010/main" val="1425623011"/>
              </p:ext>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sp>
        <p:nvSpPr>
          <p:cNvPr id="46"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14" name="Table 13"/>
          <p:cNvGraphicFramePr>
            <a:graphicFrameLocks noGrp="1"/>
          </p:cNvGraphicFramePr>
          <p:nvPr>
            <p:extLst>
              <p:ext uri="{D42A27DB-BD31-4B8C-83A1-F6EECF244321}">
                <p14:modId xmlns:p14="http://schemas.microsoft.com/office/powerpoint/2010/main" val="1170231015"/>
              </p:ext>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err="1">
                          <a:solidFill>
                            <a:schemeClr val="tx1"/>
                          </a:solidFill>
                        </a:rPr>
                        <a:t>Chiens</a:t>
                      </a:r>
                      <a:r>
                        <a:rPr lang="nl-BE" sz="1400" b="0" dirty="0">
                          <a:solidFill>
                            <a:schemeClr val="tx1"/>
                          </a:solidFill>
                        </a:rPr>
                        <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Chats</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15" name="Title 2"/>
          <p:cNvSpPr>
            <a:spLocks noGrp="1"/>
          </p:cNvSpPr>
          <p:nvPr>
            <p:ph type="title"/>
          </p:nvPr>
        </p:nvSpPr>
        <p:spPr>
          <a:xfrm>
            <a:off x="224286" y="1082687"/>
            <a:ext cx="8640000" cy="180000"/>
          </a:xfrm>
        </p:spPr>
        <p:txBody>
          <a:bodyPr/>
          <a:lstStyle/>
          <a:p>
            <a:r>
              <a:rPr lang="fr-FR" sz="1100" b="1" dirty="0">
                <a:solidFill>
                  <a:schemeClr val="bg1"/>
                </a:solidFill>
              </a:rPr>
              <a:t>LES EXPERIENCES SUR LES …  DOIVENT ETRE INTERDITES</a:t>
            </a:r>
            <a:endParaRPr lang="nl-BE" sz="1100" b="1" dirty="0">
              <a:solidFill>
                <a:schemeClr val="bg1"/>
              </a:solidFill>
            </a:endParaRPr>
          </a:p>
        </p:txBody>
      </p:sp>
      <p:sp>
        <p:nvSpPr>
          <p:cNvPr id="11" name="TextBox 10"/>
          <p:cNvSpPr txBox="1"/>
          <p:nvPr/>
        </p:nvSpPr>
        <p:spPr>
          <a:xfrm>
            <a:off x="4538664" y="1033495"/>
            <a:ext cx="1573212" cy="215444"/>
          </a:xfrm>
          <a:prstGeom prst="rect">
            <a:avLst/>
          </a:prstGeom>
        </p:spPr>
        <p:txBody>
          <a:bodyPr vert="horz" wrap="square" lIns="0" tIns="0" rIns="0" bIns="0" rtlCol="0">
            <a:spAutoFit/>
          </a:bodyPr>
          <a:lstStyle/>
          <a:p>
            <a:pPr marL="4763" algn="r"/>
            <a:r>
              <a:rPr lang="nl-BE" sz="1400" b="1" dirty="0">
                <a:solidFill>
                  <a:schemeClr val="bg1"/>
                </a:solidFill>
              </a:rPr>
              <a:t>BRUXELLES</a:t>
            </a:r>
          </a:p>
        </p:txBody>
      </p:sp>
      <p:sp>
        <p:nvSpPr>
          <p:cNvPr id="12" name="Freeform 157"/>
          <p:cNvSpPr>
            <a:spLocks/>
          </p:cNvSpPr>
          <p:nvPr/>
        </p:nvSpPr>
        <p:spPr bwMode="auto">
          <a:xfrm>
            <a:off x="6198133" y="1013611"/>
            <a:ext cx="256093" cy="235459"/>
          </a:xfrm>
          <a:custGeom>
            <a:avLst/>
            <a:gdLst>
              <a:gd name="T0" fmla="*/ 23 w 293"/>
              <a:gd name="T1" fmla="*/ 101 h 269"/>
              <a:gd name="T2" fmla="*/ 21 w 293"/>
              <a:gd name="T3" fmla="*/ 106 h 269"/>
              <a:gd name="T4" fmla="*/ 16 w 293"/>
              <a:gd name="T5" fmla="*/ 111 h 269"/>
              <a:gd name="T6" fmla="*/ 7 w 293"/>
              <a:gd name="T7" fmla="*/ 120 h 269"/>
              <a:gd name="T8" fmla="*/ 0 w 293"/>
              <a:gd name="T9" fmla="*/ 137 h 269"/>
              <a:gd name="T10" fmla="*/ 2 w 293"/>
              <a:gd name="T11" fmla="*/ 146 h 269"/>
              <a:gd name="T12" fmla="*/ 14 w 293"/>
              <a:gd name="T13" fmla="*/ 153 h 269"/>
              <a:gd name="T14" fmla="*/ 47 w 293"/>
              <a:gd name="T15" fmla="*/ 174 h 269"/>
              <a:gd name="T16" fmla="*/ 66 w 293"/>
              <a:gd name="T17" fmla="*/ 181 h 269"/>
              <a:gd name="T18" fmla="*/ 75 w 293"/>
              <a:gd name="T19" fmla="*/ 191 h 269"/>
              <a:gd name="T20" fmla="*/ 75 w 293"/>
              <a:gd name="T21" fmla="*/ 205 h 269"/>
              <a:gd name="T22" fmla="*/ 71 w 293"/>
              <a:gd name="T23" fmla="*/ 217 h 269"/>
              <a:gd name="T24" fmla="*/ 75 w 293"/>
              <a:gd name="T25" fmla="*/ 231 h 269"/>
              <a:gd name="T26" fmla="*/ 94 w 293"/>
              <a:gd name="T27" fmla="*/ 241 h 269"/>
              <a:gd name="T28" fmla="*/ 156 w 293"/>
              <a:gd name="T29" fmla="*/ 252 h 269"/>
              <a:gd name="T30" fmla="*/ 179 w 293"/>
              <a:gd name="T31" fmla="*/ 262 h 269"/>
              <a:gd name="T32" fmla="*/ 215 w 293"/>
              <a:gd name="T33" fmla="*/ 266 h 269"/>
              <a:gd name="T34" fmla="*/ 227 w 293"/>
              <a:gd name="T35" fmla="*/ 269 h 269"/>
              <a:gd name="T36" fmla="*/ 229 w 293"/>
              <a:gd name="T37" fmla="*/ 266 h 269"/>
              <a:gd name="T38" fmla="*/ 238 w 293"/>
              <a:gd name="T39" fmla="*/ 264 h 269"/>
              <a:gd name="T40" fmla="*/ 245 w 293"/>
              <a:gd name="T41" fmla="*/ 257 h 269"/>
              <a:gd name="T42" fmla="*/ 253 w 293"/>
              <a:gd name="T43" fmla="*/ 248 h 269"/>
              <a:gd name="T44" fmla="*/ 260 w 293"/>
              <a:gd name="T45" fmla="*/ 245 h 269"/>
              <a:gd name="T46" fmla="*/ 260 w 293"/>
              <a:gd name="T47" fmla="*/ 233 h 269"/>
              <a:gd name="T48" fmla="*/ 250 w 293"/>
              <a:gd name="T49" fmla="*/ 215 h 269"/>
              <a:gd name="T50" fmla="*/ 250 w 293"/>
              <a:gd name="T51" fmla="*/ 179 h 269"/>
              <a:gd name="T52" fmla="*/ 260 w 293"/>
              <a:gd name="T53" fmla="*/ 163 h 269"/>
              <a:gd name="T54" fmla="*/ 281 w 293"/>
              <a:gd name="T55" fmla="*/ 151 h 269"/>
              <a:gd name="T56" fmla="*/ 290 w 293"/>
              <a:gd name="T57" fmla="*/ 141 h 269"/>
              <a:gd name="T58" fmla="*/ 286 w 293"/>
              <a:gd name="T59" fmla="*/ 134 h 269"/>
              <a:gd name="T60" fmla="*/ 276 w 293"/>
              <a:gd name="T61" fmla="*/ 132 h 269"/>
              <a:gd name="T62" fmla="*/ 267 w 293"/>
              <a:gd name="T63" fmla="*/ 132 h 269"/>
              <a:gd name="T64" fmla="*/ 245 w 293"/>
              <a:gd name="T65" fmla="*/ 122 h 269"/>
              <a:gd name="T66" fmla="*/ 236 w 293"/>
              <a:gd name="T67" fmla="*/ 106 h 269"/>
              <a:gd name="T68" fmla="*/ 238 w 293"/>
              <a:gd name="T69" fmla="*/ 94 h 269"/>
              <a:gd name="T70" fmla="*/ 248 w 293"/>
              <a:gd name="T71" fmla="*/ 82 h 269"/>
              <a:gd name="T72" fmla="*/ 262 w 293"/>
              <a:gd name="T73" fmla="*/ 68 h 269"/>
              <a:gd name="T74" fmla="*/ 267 w 293"/>
              <a:gd name="T75" fmla="*/ 59 h 269"/>
              <a:gd name="T76" fmla="*/ 274 w 293"/>
              <a:gd name="T77" fmla="*/ 47 h 269"/>
              <a:gd name="T78" fmla="*/ 279 w 293"/>
              <a:gd name="T79" fmla="*/ 33 h 269"/>
              <a:gd name="T80" fmla="*/ 279 w 293"/>
              <a:gd name="T81" fmla="*/ 23 h 269"/>
              <a:gd name="T82" fmla="*/ 271 w 293"/>
              <a:gd name="T83" fmla="*/ 11 h 269"/>
              <a:gd name="T84" fmla="*/ 260 w 293"/>
              <a:gd name="T85" fmla="*/ 7 h 269"/>
              <a:gd name="T86" fmla="*/ 222 w 293"/>
              <a:gd name="T87" fmla="*/ 2 h 269"/>
              <a:gd name="T88" fmla="*/ 184 w 293"/>
              <a:gd name="T89" fmla="*/ 0 h 269"/>
              <a:gd name="T90" fmla="*/ 156 w 293"/>
              <a:gd name="T91" fmla="*/ 18 h 269"/>
              <a:gd name="T92" fmla="*/ 127 w 293"/>
              <a:gd name="T93" fmla="*/ 23 h 269"/>
              <a:gd name="T94" fmla="*/ 116 w 293"/>
              <a:gd name="T95" fmla="*/ 33 h 269"/>
              <a:gd name="T96" fmla="*/ 99 w 293"/>
              <a:gd name="T97" fmla="*/ 44 h 269"/>
              <a:gd name="T98" fmla="*/ 75 w 293"/>
              <a:gd name="T99" fmla="*/ 56 h 269"/>
              <a:gd name="T100" fmla="*/ 42 w 293"/>
              <a:gd name="T101" fmla="*/ 73 h 269"/>
              <a:gd name="T102" fmla="*/ 31 w 293"/>
              <a:gd name="T103" fmla="*/ 87 h 2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3"/>
              <a:gd name="T157" fmla="*/ 0 h 269"/>
              <a:gd name="T158" fmla="*/ 293 w 293"/>
              <a:gd name="T159" fmla="*/ 269 h 2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3" h="269">
                <a:moveTo>
                  <a:pt x="31" y="87"/>
                </a:moveTo>
                <a:lnTo>
                  <a:pt x="28" y="94"/>
                </a:lnTo>
                <a:lnTo>
                  <a:pt x="23" y="101"/>
                </a:lnTo>
                <a:lnTo>
                  <a:pt x="21" y="103"/>
                </a:lnTo>
                <a:lnTo>
                  <a:pt x="21" y="106"/>
                </a:lnTo>
                <a:lnTo>
                  <a:pt x="19" y="108"/>
                </a:lnTo>
                <a:lnTo>
                  <a:pt x="16" y="111"/>
                </a:lnTo>
                <a:lnTo>
                  <a:pt x="14" y="113"/>
                </a:lnTo>
                <a:lnTo>
                  <a:pt x="7" y="120"/>
                </a:lnTo>
                <a:lnTo>
                  <a:pt x="2" y="127"/>
                </a:lnTo>
                <a:lnTo>
                  <a:pt x="0" y="132"/>
                </a:lnTo>
                <a:lnTo>
                  <a:pt x="0" y="137"/>
                </a:lnTo>
                <a:lnTo>
                  <a:pt x="0" y="141"/>
                </a:lnTo>
                <a:lnTo>
                  <a:pt x="0" y="144"/>
                </a:lnTo>
                <a:lnTo>
                  <a:pt x="2" y="146"/>
                </a:lnTo>
                <a:lnTo>
                  <a:pt x="5" y="148"/>
                </a:lnTo>
                <a:lnTo>
                  <a:pt x="7" y="151"/>
                </a:lnTo>
                <a:lnTo>
                  <a:pt x="14" y="153"/>
                </a:lnTo>
                <a:lnTo>
                  <a:pt x="28" y="160"/>
                </a:lnTo>
                <a:lnTo>
                  <a:pt x="40" y="170"/>
                </a:lnTo>
                <a:lnTo>
                  <a:pt x="47" y="174"/>
                </a:lnTo>
                <a:lnTo>
                  <a:pt x="52" y="177"/>
                </a:lnTo>
                <a:lnTo>
                  <a:pt x="64" y="181"/>
                </a:lnTo>
                <a:lnTo>
                  <a:pt x="66" y="181"/>
                </a:lnTo>
                <a:lnTo>
                  <a:pt x="68" y="184"/>
                </a:lnTo>
                <a:lnTo>
                  <a:pt x="73" y="189"/>
                </a:lnTo>
                <a:lnTo>
                  <a:pt x="75" y="191"/>
                </a:lnTo>
                <a:lnTo>
                  <a:pt x="78" y="193"/>
                </a:lnTo>
                <a:lnTo>
                  <a:pt x="78" y="200"/>
                </a:lnTo>
                <a:lnTo>
                  <a:pt x="75" y="205"/>
                </a:lnTo>
                <a:lnTo>
                  <a:pt x="75" y="210"/>
                </a:lnTo>
                <a:lnTo>
                  <a:pt x="73" y="212"/>
                </a:lnTo>
                <a:lnTo>
                  <a:pt x="71" y="217"/>
                </a:lnTo>
                <a:lnTo>
                  <a:pt x="71" y="219"/>
                </a:lnTo>
                <a:lnTo>
                  <a:pt x="75" y="226"/>
                </a:lnTo>
                <a:lnTo>
                  <a:pt x="75" y="231"/>
                </a:lnTo>
                <a:lnTo>
                  <a:pt x="80" y="233"/>
                </a:lnTo>
                <a:lnTo>
                  <a:pt x="85" y="236"/>
                </a:lnTo>
                <a:lnTo>
                  <a:pt x="94" y="241"/>
                </a:lnTo>
                <a:lnTo>
                  <a:pt x="123" y="245"/>
                </a:lnTo>
                <a:lnTo>
                  <a:pt x="151" y="252"/>
                </a:lnTo>
                <a:lnTo>
                  <a:pt x="156" y="252"/>
                </a:lnTo>
                <a:lnTo>
                  <a:pt x="160" y="255"/>
                </a:lnTo>
                <a:lnTo>
                  <a:pt x="170" y="259"/>
                </a:lnTo>
                <a:lnTo>
                  <a:pt x="179" y="262"/>
                </a:lnTo>
                <a:lnTo>
                  <a:pt x="189" y="264"/>
                </a:lnTo>
                <a:lnTo>
                  <a:pt x="212" y="266"/>
                </a:lnTo>
                <a:lnTo>
                  <a:pt x="215" y="266"/>
                </a:lnTo>
                <a:lnTo>
                  <a:pt x="220" y="269"/>
                </a:lnTo>
                <a:lnTo>
                  <a:pt x="222" y="269"/>
                </a:lnTo>
                <a:lnTo>
                  <a:pt x="227" y="269"/>
                </a:lnTo>
                <a:lnTo>
                  <a:pt x="229" y="266"/>
                </a:lnTo>
                <a:lnTo>
                  <a:pt x="231" y="266"/>
                </a:lnTo>
                <a:lnTo>
                  <a:pt x="238" y="264"/>
                </a:lnTo>
                <a:lnTo>
                  <a:pt x="243" y="262"/>
                </a:lnTo>
                <a:lnTo>
                  <a:pt x="243" y="259"/>
                </a:lnTo>
                <a:lnTo>
                  <a:pt x="245" y="257"/>
                </a:lnTo>
                <a:lnTo>
                  <a:pt x="250" y="252"/>
                </a:lnTo>
                <a:lnTo>
                  <a:pt x="250" y="250"/>
                </a:lnTo>
                <a:lnTo>
                  <a:pt x="253" y="248"/>
                </a:lnTo>
                <a:lnTo>
                  <a:pt x="253" y="245"/>
                </a:lnTo>
                <a:lnTo>
                  <a:pt x="255" y="245"/>
                </a:lnTo>
                <a:lnTo>
                  <a:pt x="260" y="245"/>
                </a:lnTo>
                <a:lnTo>
                  <a:pt x="269" y="245"/>
                </a:lnTo>
                <a:lnTo>
                  <a:pt x="262" y="238"/>
                </a:lnTo>
                <a:lnTo>
                  <a:pt x="260" y="233"/>
                </a:lnTo>
                <a:lnTo>
                  <a:pt x="255" y="226"/>
                </a:lnTo>
                <a:lnTo>
                  <a:pt x="250" y="219"/>
                </a:lnTo>
                <a:lnTo>
                  <a:pt x="250" y="215"/>
                </a:lnTo>
                <a:lnTo>
                  <a:pt x="250" y="212"/>
                </a:lnTo>
                <a:lnTo>
                  <a:pt x="250" y="193"/>
                </a:lnTo>
                <a:lnTo>
                  <a:pt x="250" y="179"/>
                </a:lnTo>
                <a:lnTo>
                  <a:pt x="253" y="172"/>
                </a:lnTo>
                <a:lnTo>
                  <a:pt x="255" y="167"/>
                </a:lnTo>
                <a:lnTo>
                  <a:pt x="260" y="163"/>
                </a:lnTo>
                <a:lnTo>
                  <a:pt x="269" y="160"/>
                </a:lnTo>
                <a:lnTo>
                  <a:pt x="276" y="155"/>
                </a:lnTo>
                <a:lnTo>
                  <a:pt x="281" y="151"/>
                </a:lnTo>
                <a:lnTo>
                  <a:pt x="288" y="148"/>
                </a:lnTo>
                <a:lnTo>
                  <a:pt x="293" y="146"/>
                </a:lnTo>
                <a:lnTo>
                  <a:pt x="290" y="141"/>
                </a:lnTo>
                <a:lnTo>
                  <a:pt x="290" y="139"/>
                </a:lnTo>
                <a:lnTo>
                  <a:pt x="288" y="137"/>
                </a:lnTo>
                <a:lnTo>
                  <a:pt x="286" y="134"/>
                </a:lnTo>
                <a:lnTo>
                  <a:pt x="283" y="134"/>
                </a:lnTo>
                <a:lnTo>
                  <a:pt x="281" y="134"/>
                </a:lnTo>
                <a:lnTo>
                  <a:pt x="276" y="132"/>
                </a:lnTo>
                <a:lnTo>
                  <a:pt x="274" y="134"/>
                </a:lnTo>
                <a:lnTo>
                  <a:pt x="269" y="132"/>
                </a:lnTo>
                <a:lnTo>
                  <a:pt x="267" y="132"/>
                </a:lnTo>
                <a:lnTo>
                  <a:pt x="257" y="129"/>
                </a:lnTo>
                <a:lnTo>
                  <a:pt x="248" y="125"/>
                </a:lnTo>
                <a:lnTo>
                  <a:pt x="245" y="122"/>
                </a:lnTo>
                <a:lnTo>
                  <a:pt x="241" y="118"/>
                </a:lnTo>
                <a:lnTo>
                  <a:pt x="238" y="111"/>
                </a:lnTo>
                <a:lnTo>
                  <a:pt x="236" y="106"/>
                </a:lnTo>
                <a:lnTo>
                  <a:pt x="236" y="103"/>
                </a:lnTo>
                <a:lnTo>
                  <a:pt x="236" y="96"/>
                </a:lnTo>
                <a:lnTo>
                  <a:pt x="238" y="94"/>
                </a:lnTo>
                <a:lnTo>
                  <a:pt x="243" y="89"/>
                </a:lnTo>
                <a:lnTo>
                  <a:pt x="248" y="85"/>
                </a:lnTo>
                <a:lnTo>
                  <a:pt x="248" y="82"/>
                </a:lnTo>
                <a:lnTo>
                  <a:pt x="253" y="80"/>
                </a:lnTo>
                <a:lnTo>
                  <a:pt x="257" y="73"/>
                </a:lnTo>
                <a:lnTo>
                  <a:pt x="262" y="68"/>
                </a:lnTo>
                <a:lnTo>
                  <a:pt x="264" y="61"/>
                </a:lnTo>
                <a:lnTo>
                  <a:pt x="267" y="61"/>
                </a:lnTo>
                <a:lnTo>
                  <a:pt x="267" y="59"/>
                </a:lnTo>
                <a:lnTo>
                  <a:pt x="269" y="56"/>
                </a:lnTo>
                <a:lnTo>
                  <a:pt x="271" y="49"/>
                </a:lnTo>
                <a:lnTo>
                  <a:pt x="274" y="47"/>
                </a:lnTo>
                <a:lnTo>
                  <a:pt x="276" y="42"/>
                </a:lnTo>
                <a:lnTo>
                  <a:pt x="279" y="35"/>
                </a:lnTo>
                <a:lnTo>
                  <a:pt x="279" y="33"/>
                </a:lnTo>
                <a:lnTo>
                  <a:pt x="279" y="30"/>
                </a:lnTo>
                <a:lnTo>
                  <a:pt x="279" y="28"/>
                </a:lnTo>
                <a:lnTo>
                  <a:pt x="279" y="23"/>
                </a:lnTo>
                <a:lnTo>
                  <a:pt x="276" y="18"/>
                </a:lnTo>
                <a:lnTo>
                  <a:pt x="274" y="14"/>
                </a:lnTo>
                <a:lnTo>
                  <a:pt x="271" y="11"/>
                </a:lnTo>
                <a:lnTo>
                  <a:pt x="267" y="9"/>
                </a:lnTo>
                <a:lnTo>
                  <a:pt x="264" y="9"/>
                </a:lnTo>
                <a:lnTo>
                  <a:pt x="260" y="7"/>
                </a:lnTo>
                <a:lnTo>
                  <a:pt x="255" y="7"/>
                </a:lnTo>
                <a:lnTo>
                  <a:pt x="245" y="4"/>
                </a:lnTo>
                <a:lnTo>
                  <a:pt x="222" y="2"/>
                </a:lnTo>
                <a:lnTo>
                  <a:pt x="208" y="0"/>
                </a:lnTo>
                <a:lnTo>
                  <a:pt x="191" y="0"/>
                </a:lnTo>
                <a:lnTo>
                  <a:pt x="184" y="0"/>
                </a:lnTo>
                <a:lnTo>
                  <a:pt x="179" y="2"/>
                </a:lnTo>
                <a:lnTo>
                  <a:pt x="165" y="9"/>
                </a:lnTo>
                <a:lnTo>
                  <a:pt x="156" y="18"/>
                </a:lnTo>
                <a:lnTo>
                  <a:pt x="144" y="16"/>
                </a:lnTo>
                <a:lnTo>
                  <a:pt x="134" y="18"/>
                </a:lnTo>
                <a:lnTo>
                  <a:pt x="127" y="23"/>
                </a:lnTo>
                <a:lnTo>
                  <a:pt x="120" y="30"/>
                </a:lnTo>
                <a:lnTo>
                  <a:pt x="118" y="33"/>
                </a:lnTo>
                <a:lnTo>
                  <a:pt x="116" y="33"/>
                </a:lnTo>
                <a:lnTo>
                  <a:pt x="113" y="37"/>
                </a:lnTo>
                <a:lnTo>
                  <a:pt x="104" y="42"/>
                </a:lnTo>
                <a:lnTo>
                  <a:pt x="99" y="44"/>
                </a:lnTo>
                <a:lnTo>
                  <a:pt x="94" y="47"/>
                </a:lnTo>
                <a:lnTo>
                  <a:pt x="85" y="52"/>
                </a:lnTo>
                <a:lnTo>
                  <a:pt x="75" y="56"/>
                </a:lnTo>
                <a:lnTo>
                  <a:pt x="64" y="61"/>
                </a:lnTo>
                <a:lnTo>
                  <a:pt x="52" y="68"/>
                </a:lnTo>
                <a:lnTo>
                  <a:pt x="42" y="73"/>
                </a:lnTo>
                <a:lnTo>
                  <a:pt x="35" y="82"/>
                </a:lnTo>
                <a:lnTo>
                  <a:pt x="33" y="85"/>
                </a:lnTo>
                <a:lnTo>
                  <a:pt x="31" y="87"/>
                </a:lnTo>
                <a:close/>
              </a:path>
            </a:pathLst>
          </a:custGeom>
          <a:solidFill>
            <a:schemeClr val="bg1"/>
          </a:solidFill>
          <a:ln w="9525">
            <a:solidFill>
              <a:schemeClr val="bg1"/>
            </a:solidFill>
            <a:round/>
            <a:headEnd/>
            <a:tailEnd/>
          </a:ln>
        </p:spPr>
        <p:txBody>
          <a:bodyPr/>
          <a:lstStyle/>
          <a:p>
            <a:endParaRPr lang="en-US">
              <a:solidFill>
                <a:srgbClr val="004E69"/>
              </a:solidFill>
            </a:endParaRPr>
          </a:p>
        </p:txBody>
      </p:sp>
    </p:spTree>
    <p:extLst>
      <p:ext uri="{BB962C8B-B14F-4D97-AF65-F5344CB8AC3E}">
        <p14:creationId xmlns:p14="http://schemas.microsoft.com/office/powerpoint/2010/main" val="3735912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24286" y="196566"/>
            <a:ext cx="6386721" cy="540000"/>
          </a:xfrm>
        </p:spPr>
        <p:txBody>
          <a:bodyPr/>
          <a:lstStyle/>
          <a:p>
            <a:r>
              <a:rPr lang="fr-BE" sz="1400" dirty="0"/>
              <a:t>Plus de femmes que d’hommes bruxellois trouvent que les expérimentations animales doivent être interdites. Plus le niveau d’éducation est bas, plus on est d’accord avec une interdiction sur les expérimentations animales. </a:t>
            </a:r>
            <a:endParaRPr lang="nl-BE" sz="1400" dirty="0"/>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a:t>
            </a:r>
            <a:r>
              <a:rPr lang="en-US" sz="700" cap="none" dirty="0" err="1"/>
              <a:t>Bruxelles</a:t>
            </a:r>
            <a:r>
              <a:rPr lang="en-US" sz="700" cap="none" dirty="0"/>
              <a:t> (n=300)</a:t>
            </a:r>
          </a:p>
          <a:p>
            <a:pPr>
              <a:spcBef>
                <a:spcPts val="0"/>
              </a:spcBef>
              <a:spcAft>
                <a:spcPts val="0"/>
              </a:spcAft>
            </a:pPr>
            <a:r>
              <a:rPr lang="en-US" sz="700" cap="none" dirty="0"/>
              <a:t>Question:	</a:t>
            </a:r>
            <a:r>
              <a:rPr lang="fr-FR" sz="700" cap="none" dirty="0"/>
              <a:t>Q2. Pourriez-vous indiquer dans quelle mesure vous êtes d’accord ou non avec les affirmations  suivantes ?</a:t>
            </a:r>
            <a:br>
              <a:rPr lang="fr-FR" sz="700" cap="none" dirty="0"/>
            </a:br>
            <a:r>
              <a:rPr lang="en-US" sz="700" cap="none" dirty="0"/>
              <a:t>ABCD:	95% significance level</a:t>
            </a:r>
          </a:p>
          <a:p>
            <a:endParaRPr lang="en-GB" sz="700" dirty="0"/>
          </a:p>
        </p:txBody>
      </p:sp>
      <p:graphicFrame>
        <p:nvGraphicFramePr>
          <p:cNvPr id="75" name="Chart 74"/>
          <p:cNvGraphicFramePr/>
          <p:nvPr>
            <p:extLst>
              <p:ext uri="{D42A27DB-BD31-4B8C-83A1-F6EECF244321}">
                <p14:modId xmlns:p14="http://schemas.microsoft.com/office/powerpoint/2010/main" val="369694870"/>
              </p:ext>
            </p:extLst>
          </p:nvPr>
        </p:nvGraphicFramePr>
        <p:xfrm>
          <a:off x="7598658" y="1036693"/>
          <a:ext cx="1471962" cy="384312"/>
        </p:xfrm>
        <a:graphic>
          <a:graphicData uri="http://schemas.openxmlformats.org/drawingml/2006/chart">
            <c:chart xmlns:c="http://schemas.openxmlformats.org/drawingml/2006/chart" xmlns:r="http://schemas.openxmlformats.org/officeDocument/2006/relationships" r:id="rId2"/>
          </a:graphicData>
        </a:graphic>
      </p:graphicFrame>
      <p:sp>
        <p:nvSpPr>
          <p:cNvPr id="73" name="Title 2"/>
          <p:cNvSpPr>
            <a:spLocks noGrp="1"/>
          </p:cNvSpPr>
          <p:nvPr>
            <p:ph type="title"/>
          </p:nvPr>
        </p:nvSpPr>
        <p:spPr>
          <a:xfrm>
            <a:off x="224286" y="1082687"/>
            <a:ext cx="8640000" cy="180000"/>
          </a:xfrm>
        </p:spPr>
        <p:txBody>
          <a:bodyPr/>
          <a:lstStyle/>
          <a:p>
            <a:r>
              <a:rPr lang="fr-FR" sz="1100" b="1" dirty="0">
                <a:solidFill>
                  <a:schemeClr val="bg1"/>
                </a:solidFill>
              </a:rPr>
              <a:t>LES EXPERIENCES SUR LES …  DOIVENT ETRE INTERDITES</a:t>
            </a:r>
            <a:endParaRPr lang="nl-BE" sz="1100" b="1" dirty="0">
              <a:solidFill>
                <a:schemeClr val="bg1"/>
              </a:solidFill>
            </a:endParaRPr>
          </a:p>
        </p:txBody>
      </p:sp>
      <p:sp>
        <p:nvSpPr>
          <p:cNvPr id="47" name="TextBox 46"/>
          <p:cNvSpPr txBox="1"/>
          <p:nvPr/>
        </p:nvSpPr>
        <p:spPr>
          <a:xfrm>
            <a:off x="4538664" y="1033495"/>
            <a:ext cx="1573212" cy="215444"/>
          </a:xfrm>
          <a:prstGeom prst="rect">
            <a:avLst/>
          </a:prstGeom>
        </p:spPr>
        <p:txBody>
          <a:bodyPr vert="horz" wrap="square" lIns="0" tIns="0" rIns="0" bIns="0" rtlCol="0">
            <a:spAutoFit/>
          </a:bodyPr>
          <a:lstStyle/>
          <a:p>
            <a:pPr marL="4763" algn="r"/>
            <a:r>
              <a:rPr lang="nl-BE" sz="1400" b="1" dirty="0">
                <a:solidFill>
                  <a:schemeClr val="bg1"/>
                </a:solidFill>
              </a:rPr>
              <a:t>BRUXELLES</a:t>
            </a:r>
          </a:p>
        </p:txBody>
      </p:sp>
      <p:sp>
        <p:nvSpPr>
          <p:cNvPr id="62" name="Freeform 157"/>
          <p:cNvSpPr>
            <a:spLocks/>
          </p:cNvSpPr>
          <p:nvPr/>
        </p:nvSpPr>
        <p:spPr bwMode="auto">
          <a:xfrm>
            <a:off x="6198133" y="1013611"/>
            <a:ext cx="256093" cy="235459"/>
          </a:xfrm>
          <a:custGeom>
            <a:avLst/>
            <a:gdLst>
              <a:gd name="T0" fmla="*/ 23 w 293"/>
              <a:gd name="T1" fmla="*/ 101 h 269"/>
              <a:gd name="T2" fmla="*/ 21 w 293"/>
              <a:gd name="T3" fmla="*/ 106 h 269"/>
              <a:gd name="T4" fmla="*/ 16 w 293"/>
              <a:gd name="T5" fmla="*/ 111 h 269"/>
              <a:gd name="T6" fmla="*/ 7 w 293"/>
              <a:gd name="T7" fmla="*/ 120 h 269"/>
              <a:gd name="T8" fmla="*/ 0 w 293"/>
              <a:gd name="T9" fmla="*/ 137 h 269"/>
              <a:gd name="T10" fmla="*/ 2 w 293"/>
              <a:gd name="T11" fmla="*/ 146 h 269"/>
              <a:gd name="T12" fmla="*/ 14 w 293"/>
              <a:gd name="T13" fmla="*/ 153 h 269"/>
              <a:gd name="T14" fmla="*/ 47 w 293"/>
              <a:gd name="T15" fmla="*/ 174 h 269"/>
              <a:gd name="T16" fmla="*/ 66 w 293"/>
              <a:gd name="T17" fmla="*/ 181 h 269"/>
              <a:gd name="T18" fmla="*/ 75 w 293"/>
              <a:gd name="T19" fmla="*/ 191 h 269"/>
              <a:gd name="T20" fmla="*/ 75 w 293"/>
              <a:gd name="T21" fmla="*/ 205 h 269"/>
              <a:gd name="T22" fmla="*/ 71 w 293"/>
              <a:gd name="T23" fmla="*/ 217 h 269"/>
              <a:gd name="T24" fmla="*/ 75 w 293"/>
              <a:gd name="T25" fmla="*/ 231 h 269"/>
              <a:gd name="T26" fmla="*/ 94 w 293"/>
              <a:gd name="T27" fmla="*/ 241 h 269"/>
              <a:gd name="T28" fmla="*/ 156 w 293"/>
              <a:gd name="T29" fmla="*/ 252 h 269"/>
              <a:gd name="T30" fmla="*/ 179 w 293"/>
              <a:gd name="T31" fmla="*/ 262 h 269"/>
              <a:gd name="T32" fmla="*/ 215 w 293"/>
              <a:gd name="T33" fmla="*/ 266 h 269"/>
              <a:gd name="T34" fmla="*/ 227 w 293"/>
              <a:gd name="T35" fmla="*/ 269 h 269"/>
              <a:gd name="T36" fmla="*/ 229 w 293"/>
              <a:gd name="T37" fmla="*/ 266 h 269"/>
              <a:gd name="T38" fmla="*/ 238 w 293"/>
              <a:gd name="T39" fmla="*/ 264 h 269"/>
              <a:gd name="T40" fmla="*/ 245 w 293"/>
              <a:gd name="T41" fmla="*/ 257 h 269"/>
              <a:gd name="T42" fmla="*/ 253 w 293"/>
              <a:gd name="T43" fmla="*/ 248 h 269"/>
              <a:gd name="T44" fmla="*/ 260 w 293"/>
              <a:gd name="T45" fmla="*/ 245 h 269"/>
              <a:gd name="T46" fmla="*/ 260 w 293"/>
              <a:gd name="T47" fmla="*/ 233 h 269"/>
              <a:gd name="T48" fmla="*/ 250 w 293"/>
              <a:gd name="T49" fmla="*/ 215 h 269"/>
              <a:gd name="T50" fmla="*/ 250 w 293"/>
              <a:gd name="T51" fmla="*/ 179 h 269"/>
              <a:gd name="T52" fmla="*/ 260 w 293"/>
              <a:gd name="T53" fmla="*/ 163 h 269"/>
              <a:gd name="T54" fmla="*/ 281 w 293"/>
              <a:gd name="T55" fmla="*/ 151 h 269"/>
              <a:gd name="T56" fmla="*/ 290 w 293"/>
              <a:gd name="T57" fmla="*/ 141 h 269"/>
              <a:gd name="T58" fmla="*/ 286 w 293"/>
              <a:gd name="T59" fmla="*/ 134 h 269"/>
              <a:gd name="T60" fmla="*/ 276 w 293"/>
              <a:gd name="T61" fmla="*/ 132 h 269"/>
              <a:gd name="T62" fmla="*/ 267 w 293"/>
              <a:gd name="T63" fmla="*/ 132 h 269"/>
              <a:gd name="T64" fmla="*/ 245 w 293"/>
              <a:gd name="T65" fmla="*/ 122 h 269"/>
              <a:gd name="T66" fmla="*/ 236 w 293"/>
              <a:gd name="T67" fmla="*/ 106 h 269"/>
              <a:gd name="T68" fmla="*/ 238 w 293"/>
              <a:gd name="T69" fmla="*/ 94 h 269"/>
              <a:gd name="T70" fmla="*/ 248 w 293"/>
              <a:gd name="T71" fmla="*/ 82 h 269"/>
              <a:gd name="T72" fmla="*/ 262 w 293"/>
              <a:gd name="T73" fmla="*/ 68 h 269"/>
              <a:gd name="T74" fmla="*/ 267 w 293"/>
              <a:gd name="T75" fmla="*/ 59 h 269"/>
              <a:gd name="T76" fmla="*/ 274 w 293"/>
              <a:gd name="T77" fmla="*/ 47 h 269"/>
              <a:gd name="T78" fmla="*/ 279 w 293"/>
              <a:gd name="T79" fmla="*/ 33 h 269"/>
              <a:gd name="T80" fmla="*/ 279 w 293"/>
              <a:gd name="T81" fmla="*/ 23 h 269"/>
              <a:gd name="T82" fmla="*/ 271 w 293"/>
              <a:gd name="T83" fmla="*/ 11 h 269"/>
              <a:gd name="T84" fmla="*/ 260 w 293"/>
              <a:gd name="T85" fmla="*/ 7 h 269"/>
              <a:gd name="T86" fmla="*/ 222 w 293"/>
              <a:gd name="T87" fmla="*/ 2 h 269"/>
              <a:gd name="T88" fmla="*/ 184 w 293"/>
              <a:gd name="T89" fmla="*/ 0 h 269"/>
              <a:gd name="T90" fmla="*/ 156 w 293"/>
              <a:gd name="T91" fmla="*/ 18 h 269"/>
              <a:gd name="T92" fmla="*/ 127 w 293"/>
              <a:gd name="T93" fmla="*/ 23 h 269"/>
              <a:gd name="T94" fmla="*/ 116 w 293"/>
              <a:gd name="T95" fmla="*/ 33 h 269"/>
              <a:gd name="T96" fmla="*/ 99 w 293"/>
              <a:gd name="T97" fmla="*/ 44 h 269"/>
              <a:gd name="T98" fmla="*/ 75 w 293"/>
              <a:gd name="T99" fmla="*/ 56 h 269"/>
              <a:gd name="T100" fmla="*/ 42 w 293"/>
              <a:gd name="T101" fmla="*/ 73 h 269"/>
              <a:gd name="T102" fmla="*/ 31 w 293"/>
              <a:gd name="T103" fmla="*/ 87 h 2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3"/>
              <a:gd name="T157" fmla="*/ 0 h 269"/>
              <a:gd name="T158" fmla="*/ 293 w 293"/>
              <a:gd name="T159" fmla="*/ 269 h 2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3" h="269">
                <a:moveTo>
                  <a:pt x="31" y="87"/>
                </a:moveTo>
                <a:lnTo>
                  <a:pt x="28" y="94"/>
                </a:lnTo>
                <a:lnTo>
                  <a:pt x="23" y="101"/>
                </a:lnTo>
                <a:lnTo>
                  <a:pt x="21" y="103"/>
                </a:lnTo>
                <a:lnTo>
                  <a:pt x="21" y="106"/>
                </a:lnTo>
                <a:lnTo>
                  <a:pt x="19" y="108"/>
                </a:lnTo>
                <a:lnTo>
                  <a:pt x="16" y="111"/>
                </a:lnTo>
                <a:lnTo>
                  <a:pt x="14" y="113"/>
                </a:lnTo>
                <a:lnTo>
                  <a:pt x="7" y="120"/>
                </a:lnTo>
                <a:lnTo>
                  <a:pt x="2" y="127"/>
                </a:lnTo>
                <a:lnTo>
                  <a:pt x="0" y="132"/>
                </a:lnTo>
                <a:lnTo>
                  <a:pt x="0" y="137"/>
                </a:lnTo>
                <a:lnTo>
                  <a:pt x="0" y="141"/>
                </a:lnTo>
                <a:lnTo>
                  <a:pt x="0" y="144"/>
                </a:lnTo>
                <a:lnTo>
                  <a:pt x="2" y="146"/>
                </a:lnTo>
                <a:lnTo>
                  <a:pt x="5" y="148"/>
                </a:lnTo>
                <a:lnTo>
                  <a:pt x="7" y="151"/>
                </a:lnTo>
                <a:lnTo>
                  <a:pt x="14" y="153"/>
                </a:lnTo>
                <a:lnTo>
                  <a:pt x="28" y="160"/>
                </a:lnTo>
                <a:lnTo>
                  <a:pt x="40" y="170"/>
                </a:lnTo>
                <a:lnTo>
                  <a:pt x="47" y="174"/>
                </a:lnTo>
                <a:lnTo>
                  <a:pt x="52" y="177"/>
                </a:lnTo>
                <a:lnTo>
                  <a:pt x="64" y="181"/>
                </a:lnTo>
                <a:lnTo>
                  <a:pt x="66" y="181"/>
                </a:lnTo>
                <a:lnTo>
                  <a:pt x="68" y="184"/>
                </a:lnTo>
                <a:lnTo>
                  <a:pt x="73" y="189"/>
                </a:lnTo>
                <a:lnTo>
                  <a:pt x="75" y="191"/>
                </a:lnTo>
                <a:lnTo>
                  <a:pt x="78" y="193"/>
                </a:lnTo>
                <a:lnTo>
                  <a:pt x="78" y="200"/>
                </a:lnTo>
                <a:lnTo>
                  <a:pt x="75" y="205"/>
                </a:lnTo>
                <a:lnTo>
                  <a:pt x="75" y="210"/>
                </a:lnTo>
                <a:lnTo>
                  <a:pt x="73" y="212"/>
                </a:lnTo>
                <a:lnTo>
                  <a:pt x="71" y="217"/>
                </a:lnTo>
                <a:lnTo>
                  <a:pt x="71" y="219"/>
                </a:lnTo>
                <a:lnTo>
                  <a:pt x="75" y="226"/>
                </a:lnTo>
                <a:lnTo>
                  <a:pt x="75" y="231"/>
                </a:lnTo>
                <a:lnTo>
                  <a:pt x="80" y="233"/>
                </a:lnTo>
                <a:lnTo>
                  <a:pt x="85" y="236"/>
                </a:lnTo>
                <a:lnTo>
                  <a:pt x="94" y="241"/>
                </a:lnTo>
                <a:lnTo>
                  <a:pt x="123" y="245"/>
                </a:lnTo>
                <a:lnTo>
                  <a:pt x="151" y="252"/>
                </a:lnTo>
                <a:lnTo>
                  <a:pt x="156" y="252"/>
                </a:lnTo>
                <a:lnTo>
                  <a:pt x="160" y="255"/>
                </a:lnTo>
                <a:lnTo>
                  <a:pt x="170" y="259"/>
                </a:lnTo>
                <a:lnTo>
                  <a:pt x="179" y="262"/>
                </a:lnTo>
                <a:lnTo>
                  <a:pt x="189" y="264"/>
                </a:lnTo>
                <a:lnTo>
                  <a:pt x="212" y="266"/>
                </a:lnTo>
                <a:lnTo>
                  <a:pt x="215" y="266"/>
                </a:lnTo>
                <a:lnTo>
                  <a:pt x="220" y="269"/>
                </a:lnTo>
                <a:lnTo>
                  <a:pt x="222" y="269"/>
                </a:lnTo>
                <a:lnTo>
                  <a:pt x="227" y="269"/>
                </a:lnTo>
                <a:lnTo>
                  <a:pt x="229" y="266"/>
                </a:lnTo>
                <a:lnTo>
                  <a:pt x="231" y="266"/>
                </a:lnTo>
                <a:lnTo>
                  <a:pt x="238" y="264"/>
                </a:lnTo>
                <a:lnTo>
                  <a:pt x="243" y="262"/>
                </a:lnTo>
                <a:lnTo>
                  <a:pt x="243" y="259"/>
                </a:lnTo>
                <a:lnTo>
                  <a:pt x="245" y="257"/>
                </a:lnTo>
                <a:lnTo>
                  <a:pt x="250" y="252"/>
                </a:lnTo>
                <a:lnTo>
                  <a:pt x="250" y="250"/>
                </a:lnTo>
                <a:lnTo>
                  <a:pt x="253" y="248"/>
                </a:lnTo>
                <a:lnTo>
                  <a:pt x="253" y="245"/>
                </a:lnTo>
                <a:lnTo>
                  <a:pt x="255" y="245"/>
                </a:lnTo>
                <a:lnTo>
                  <a:pt x="260" y="245"/>
                </a:lnTo>
                <a:lnTo>
                  <a:pt x="269" y="245"/>
                </a:lnTo>
                <a:lnTo>
                  <a:pt x="262" y="238"/>
                </a:lnTo>
                <a:lnTo>
                  <a:pt x="260" y="233"/>
                </a:lnTo>
                <a:lnTo>
                  <a:pt x="255" y="226"/>
                </a:lnTo>
                <a:lnTo>
                  <a:pt x="250" y="219"/>
                </a:lnTo>
                <a:lnTo>
                  <a:pt x="250" y="215"/>
                </a:lnTo>
                <a:lnTo>
                  <a:pt x="250" y="212"/>
                </a:lnTo>
                <a:lnTo>
                  <a:pt x="250" y="193"/>
                </a:lnTo>
                <a:lnTo>
                  <a:pt x="250" y="179"/>
                </a:lnTo>
                <a:lnTo>
                  <a:pt x="253" y="172"/>
                </a:lnTo>
                <a:lnTo>
                  <a:pt x="255" y="167"/>
                </a:lnTo>
                <a:lnTo>
                  <a:pt x="260" y="163"/>
                </a:lnTo>
                <a:lnTo>
                  <a:pt x="269" y="160"/>
                </a:lnTo>
                <a:lnTo>
                  <a:pt x="276" y="155"/>
                </a:lnTo>
                <a:lnTo>
                  <a:pt x="281" y="151"/>
                </a:lnTo>
                <a:lnTo>
                  <a:pt x="288" y="148"/>
                </a:lnTo>
                <a:lnTo>
                  <a:pt x="293" y="146"/>
                </a:lnTo>
                <a:lnTo>
                  <a:pt x="290" y="141"/>
                </a:lnTo>
                <a:lnTo>
                  <a:pt x="290" y="139"/>
                </a:lnTo>
                <a:lnTo>
                  <a:pt x="288" y="137"/>
                </a:lnTo>
                <a:lnTo>
                  <a:pt x="286" y="134"/>
                </a:lnTo>
                <a:lnTo>
                  <a:pt x="283" y="134"/>
                </a:lnTo>
                <a:lnTo>
                  <a:pt x="281" y="134"/>
                </a:lnTo>
                <a:lnTo>
                  <a:pt x="276" y="132"/>
                </a:lnTo>
                <a:lnTo>
                  <a:pt x="274" y="134"/>
                </a:lnTo>
                <a:lnTo>
                  <a:pt x="269" y="132"/>
                </a:lnTo>
                <a:lnTo>
                  <a:pt x="267" y="132"/>
                </a:lnTo>
                <a:lnTo>
                  <a:pt x="257" y="129"/>
                </a:lnTo>
                <a:lnTo>
                  <a:pt x="248" y="125"/>
                </a:lnTo>
                <a:lnTo>
                  <a:pt x="245" y="122"/>
                </a:lnTo>
                <a:lnTo>
                  <a:pt x="241" y="118"/>
                </a:lnTo>
                <a:lnTo>
                  <a:pt x="238" y="111"/>
                </a:lnTo>
                <a:lnTo>
                  <a:pt x="236" y="106"/>
                </a:lnTo>
                <a:lnTo>
                  <a:pt x="236" y="103"/>
                </a:lnTo>
                <a:lnTo>
                  <a:pt x="236" y="96"/>
                </a:lnTo>
                <a:lnTo>
                  <a:pt x="238" y="94"/>
                </a:lnTo>
                <a:lnTo>
                  <a:pt x="243" y="89"/>
                </a:lnTo>
                <a:lnTo>
                  <a:pt x="248" y="85"/>
                </a:lnTo>
                <a:lnTo>
                  <a:pt x="248" y="82"/>
                </a:lnTo>
                <a:lnTo>
                  <a:pt x="253" y="80"/>
                </a:lnTo>
                <a:lnTo>
                  <a:pt x="257" y="73"/>
                </a:lnTo>
                <a:lnTo>
                  <a:pt x="262" y="68"/>
                </a:lnTo>
                <a:lnTo>
                  <a:pt x="264" y="61"/>
                </a:lnTo>
                <a:lnTo>
                  <a:pt x="267" y="61"/>
                </a:lnTo>
                <a:lnTo>
                  <a:pt x="267" y="59"/>
                </a:lnTo>
                <a:lnTo>
                  <a:pt x="269" y="56"/>
                </a:lnTo>
                <a:lnTo>
                  <a:pt x="271" y="49"/>
                </a:lnTo>
                <a:lnTo>
                  <a:pt x="274" y="47"/>
                </a:lnTo>
                <a:lnTo>
                  <a:pt x="276" y="42"/>
                </a:lnTo>
                <a:lnTo>
                  <a:pt x="279" y="35"/>
                </a:lnTo>
                <a:lnTo>
                  <a:pt x="279" y="33"/>
                </a:lnTo>
                <a:lnTo>
                  <a:pt x="279" y="30"/>
                </a:lnTo>
                <a:lnTo>
                  <a:pt x="279" y="28"/>
                </a:lnTo>
                <a:lnTo>
                  <a:pt x="279" y="23"/>
                </a:lnTo>
                <a:lnTo>
                  <a:pt x="276" y="18"/>
                </a:lnTo>
                <a:lnTo>
                  <a:pt x="274" y="14"/>
                </a:lnTo>
                <a:lnTo>
                  <a:pt x="271" y="11"/>
                </a:lnTo>
                <a:lnTo>
                  <a:pt x="267" y="9"/>
                </a:lnTo>
                <a:lnTo>
                  <a:pt x="264" y="9"/>
                </a:lnTo>
                <a:lnTo>
                  <a:pt x="260" y="7"/>
                </a:lnTo>
                <a:lnTo>
                  <a:pt x="255" y="7"/>
                </a:lnTo>
                <a:lnTo>
                  <a:pt x="245" y="4"/>
                </a:lnTo>
                <a:lnTo>
                  <a:pt x="222" y="2"/>
                </a:lnTo>
                <a:lnTo>
                  <a:pt x="208" y="0"/>
                </a:lnTo>
                <a:lnTo>
                  <a:pt x="191" y="0"/>
                </a:lnTo>
                <a:lnTo>
                  <a:pt x="184" y="0"/>
                </a:lnTo>
                <a:lnTo>
                  <a:pt x="179" y="2"/>
                </a:lnTo>
                <a:lnTo>
                  <a:pt x="165" y="9"/>
                </a:lnTo>
                <a:lnTo>
                  <a:pt x="156" y="18"/>
                </a:lnTo>
                <a:lnTo>
                  <a:pt x="144" y="16"/>
                </a:lnTo>
                <a:lnTo>
                  <a:pt x="134" y="18"/>
                </a:lnTo>
                <a:lnTo>
                  <a:pt x="127" y="23"/>
                </a:lnTo>
                <a:lnTo>
                  <a:pt x="120" y="30"/>
                </a:lnTo>
                <a:lnTo>
                  <a:pt x="118" y="33"/>
                </a:lnTo>
                <a:lnTo>
                  <a:pt x="116" y="33"/>
                </a:lnTo>
                <a:lnTo>
                  <a:pt x="113" y="37"/>
                </a:lnTo>
                <a:lnTo>
                  <a:pt x="104" y="42"/>
                </a:lnTo>
                <a:lnTo>
                  <a:pt x="99" y="44"/>
                </a:lnTo>
                <a:lnTo>
                  <a:pt x="94" y="47"/>
                </a:lnTo>
                <a:lnTo>
                  <a:pt x="85" y="52"/>
                </a:lnTo>
                <a:lnTo>
                  <a:pt x="75" y="56"/>
                </a:lnTo>
                <a:lnTo>
                  <a:pt x="64" y="61"/>
                </a:lnTo>
                <a:lnTo>
                  <a:pt x="52" y="68"/>
                </a:lnTo>
                <a:lnTo>
                  <a:pt x="42" y="73"/>
                </a:lnTo>
                <a:lnTo>
                  <a:pt x="35" y="82"/>
                </a:lnTo>
                <a:lnTo>
                  <a:pt x="33" y="85"/>
                </a:lnTo>
                <a:lnTo>
                  <a:pt x="31" y="87"/>
                </a:lnTo>
                <a:close/>
              </a:path>
            </a:pathLst>
          </a:custGeom>
          <a:solidFill>
            <a:schemeClr val="bg1"/>
          </a:solidFill>
          <a:ln w="9525">
            <a:solidFill>
              <a:schemeClr val="bg1"/>
            </a:solidFill>
            <a:round/>
            <a:headEnd/>
            <a:tailEnd/>
          </a:ln>
        </p:spPr>
        <p:txBody>
          <a:bodyPr/>
          <a:lstStyle/>
          <a:p>
            <a:endParaRPr lang="en-US">
              <a:solidFill>
                <a:srgbClr val="004E69"/>
              </a:solidFill>
            </a:endParaRPr>
          </a:p>
        </p:txBody>
      </p:sp>
      <p:sp>
        <p:nvSpPr>
          <p:cNvPr id="66" name="Freeform 32"/>
          <p:cNvSpPr>
            <a:spLocks noChangeAspect="1"/>
          </p:cNvSpPr>
          <p:nvPr/>
        </p:nvSpPr>
        <p:spPr bwMode="auto">
          <a:xfrm>
            <a:off x="240585" y="1857157"/>
            <a:ext cx="718705" cy="847147"/>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18"/>
          <p:cNvSpPr>
            <a:spLocks noChangeAspect="1"/>
          </p:cNvSpPr>
          <p:nvPr/>
        </p:nvSpPr>
        <p:spPr bwMode="auto">
          <a:xfrm>
            <a:off x="251480" y="3200875"/>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 name="Rectangle 108"/>
          <p:cNvSpPr/>
          <p:nvPr/>
        </p:nvSpPr>
        <p:spPr>
          <a:xfrm>
            <a:off x="1223963" y="3309225"/>
            <a:ext cx="7664174" cy="622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0" name="Rectangle 109"/>
          <p:cNvSpPr/>
          <p:nvPr/>
        </p:nvSpPr>
        <p:spPr>
          <a:xfrm>
            <a:off x="1223962" y="2100460"/>
            <a:ext cx="7664173" cy="60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aphicFrame>
        <p:nvGraphicFramePr>
          <p:cNvPr id="111" name="Chart 110"/>
          <p:cNvGraphicFramePr/>
          <p:nvPr>
            <p:extLst>
              <p:ext uri="{D42A27DB-BD31-4B8C-83A1-F6EECF244321}">
                <p14:modId xmlns:p14="http://schemas.microsoft.com/office/powerpoint/2010/main" val="1705452786"/>
              </p:ext>
            </p:extLst>
          </p:nvPr>
        </p:nvGraphicFramePr>
        <p:xfrm>
          <a:off x="1053548" y="1716154"/>
          <a:ext cx="8090452" cy="11173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2" name="Chart 111"/>
          <p:cNvGraphicFramePr/>
          <p:nvPr>
            <p:extLst>
              <p:ext uri="{D42A27DB-BD31-4B8C-83A1-F6EECF244321}">
                <p14:modId xmlns:p14="http://schemas.microsoft.com/office/powerpoint/2010/main" val="790090594"/>
              </p:ext>
            </p:extLst>
          </p:nvPr>
        </p:nvGraphicFramePr>
        <p:xfrm>
          <a:off x="1051803" y="2938100"/>
          <a:ext cx="8090452" cy="11173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3" name="Table 112"/>
          <p:cNvGraphicFramePr>
            <a:graphicFrameLocks noGrp="1"/>
          </p:cNvGraphicFramePr>
          <p:nvPr>
            <p:extLst>
              <p:ext uri="{D42A27DB-BD31-4B8C-83A1-F6EECF244321}">
                <p14:modId xmlns:p14="http://schemas.microsoft.com/office/powerpoint/2010/main" val="2385374526"/>
              </p:ext>
            </p:extLst>
          </p:nvPr>
        </p:nvGraphicFramePr>
        <p:xfrm>
          <a:off x="1060863" y="2703534"/>
          <a:ext cx="7829998" cy="370840"/>
        </p:xfrm>
        <a:graphic>
          <a:graphicData uri="http://schemas.openxmlformats.org/drawingml/2006/table">
            <a:tbl>
              <a:tblPr firstRow="1" bandRow="1">
                <a:tableStyleId>{5C22544A-7EE6-4342-B048-85BDC9FD1C3A}</a:tableStyleId>
              </a:tblPr>
              <a:tblGrid>
                <a:gridCol w="711818">
                  <a:extLst>
                    <a:ext uri="{9D8B030D-6E8A-4147-A177-3AD203B41FA5}">
                      <a16:colId xmlns:a16="http://schemas.microsoft.com/office/drawing/2014/main" xmlns="" val="20000"/>
                    </a:ext>
                  </a:extLst>
                </a:gridCol>
                <a:gridCol w="711818">
                  <a:extLst>
                    <a:ext uri="{9D8B030D-6E8A-4147-A177-3AD203B41FA5}">
                      <a16:colId xmlns:a16="http://schemas.microsoft.com/office/drawing/2014/main" xmlns="" val="20001"/>
                    </a:ext>
                  </a:extLst>
                </a:gridCol>
                <a:gridCol w="711818">
                  <a:extLst>
                    <a:ext uri="{9D8B030D-6E8A-4147-A177-3AD203B41FA5}">
                      <a16:colId xmlns:a16="http://schemas.microsoft.com/office/drawing/2014/main" xmlns="" val="20002"/>
                    </a:ext>
                  </a:extLst>
                </a:gridCol>
                <a:gridCol w="711818">
                  <a:extLst>
                    <a:ext uri="{9D8B030D-6E8A-4147-A177-3AD203B41FA5}">
                      <a16:colId xmlns:a16="http://schemas.microsoft.com/office/drawing/2014/main" xmlns="" val="20003"/>
                    </a:ext>
                  </a:extLst>
                </a:gridCol>
                <a:gridCol w="711818">
                  <a:extLst>
                    <a:ext uri="{9D8B030D-6E8A-4147-A177-3AD203B41FA5}">
                      <a16:colId xmlns:a16="http://schemas.microsoft.com/office/drawing/2014/main" xmlns="" val="20004"/>
                    </a:ext>
                  </a:extLst>
                </a:gridCol>
                <a:gridCol w="711818">
                  <a:extLst>
                    <a:ext uri="{9D8B030D-6E8A-4147-A177-3AD203B41FA5}">
                      <a16:colId xmlns:a16="http://schemas.microsoft.com/office/drawing/2014/main" xmlns="" val="20005"/>
                    </a:ext>
                  </a:extLst>
                </a:gridCol>
                <a:gridCol w="711818">
                  <a:extLst>
                    <a:ext uri="{9D8B030D-6E8A-4147-A177-3AD203B41FA5}">
                      <a16:colId xmlns:a16="http://schemas.microsoft.com/office/drawing/2014/main" xmlns="" val="20013"/>
                    </a:ext>
                  </a:extLst>
                </a:gridCol>
                <a:gridCol w="711818">
                  <a:extLst>
                    <a:ext uri="{9D8B030D-6E8A-4147-A177-3AD203B41FA5}">
                      <a16:colId xmlns:a16="http://schemas.microsoft.com/office/drawing/2014/main" xmlns="" val="20014"/>
                    </a:ext>
                  </a:extLst>
                </a:gridCol>
                <a:gridCol w="711818">
                  <a:extLst>
                    <a:ext uri="{9D8B030D-6E8A-4147-A177-3AD203B41FA5}">
                      <a16:colId xmlns:a16="http://schemas.microsoft.com/office/drawing/2014/main" xmlns="" val="20015"/>
                    </a:ext>
                  </a:extLst>
                </a:gridCol>
                <a:gridCol w="711818">
                  <a:extLst>
                    <a:ext uri="{9D8B030D-6E8A-4147-A177-3AD203B41FA5}">
                      <a16:colId xmlns:a16="http://schemas.microsoft.com/office/drawing/2014/main" xmlns="" val="20016"/>
                    </a:ext>
                  </a:extLst>
                </a:gridCol>
                <a:gridCol w="711818">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F</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INF.</a:t>
                      </a:r>
                      <a:br>
                        <a:rPr lang="nl-BE" sz="750" b="0" dirty="0">
                          <a:solidFill>
                            <a:schemeClr val="tx1"/>
                          </a:solidFill>
                        </a:rPr>
                      </a:br>
                      <a:r>
                        <a:rPr lang="nl-BE" sz="700" b="0" dirty="0">
                          <a:solidFill>
                            <a:schemeClr val="tx1"/>
                          </a:solidFill>
                        </a:rPr>
                        <a:t>(F)</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MOY.</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SUP.</a:t>
                      </a:r>
                      <a:br>
                        <a:rPr lang="nl-BE" sz="750" b="0" dirty="0">
                          <a:solidFill>
                            <a:schemeClr val="tx1"/>
                          </a:solidFill>
                        </a:rPr>
                      </a:br>
                      <a:r>
                        <a:rPr lang="nl-BE" sz="750" b="0" dirty="0">
                          <a:solidFill>
                            <a:schemeClr val="tx1"/>
                          </a:solidFill>
                        </a:rPr>
                        <a:t>(</a:t>
                      </a:r>
                      <a:r>
                        <a:rPr lang="nl-BE" sz="700" b="0" dirty="0">
                          <a:solidFill>
                            <a:schemeClr val="tx1"/>
                          </a:solidFill>
                        </a:rPr>
                        <a:t>H)</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OUI</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NON</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114" name="Table 113"/>
          <p:cNvGraphicFramePr>
            <a:graphicFrameLocks noGrp="1"/>
          </p:cNvGraphicFramePr>
          <p:nvPr>
            <p:extLst>
              <p:ext uri="{D42A27DB-BD31-4B8C-83A1-F6EECF244321}">
                <p14:modId xmlns:p14="http://schemas.microsoft.com/office/powerpoint/2010/main" val="1814555749"/>
              </p:ext>
            </p:extLst>
          </p:nvPr>
        </p:nvGraphicFramePr>
        <p:xfrm>
          <a:off x="1060865" y="3922720"/>
          <a:ext cx="7829998" cy="370840"/>
        </p:xfrm>
        <a:graphic>
          <a:graphicData uri="http://schemas.openxmlformats.org/drawingml/2006/table">
            <a:tbl>
              <a:tblPr firstRow="1" bandRow="1">
                <a:tableStyleId>{5C22544A-7EE6-4342-B048-85BDC9FD1C3A}</a:tableStyleId>
              </a:tblPr>
              <a:tblGrid>
                <a:gridCol w="711818">
                  <a:extLst>
                    <a:ext uri="{9D8B030D-6E8A-4147-A177-3AD203B41FA5}">
                      <a16:colId xmlns:a16="http://schemas.microsoft.com/office/drawing/2014/main" xmlns="" val="20000"/>
                    </a:ext>
                  </a:extLst>
                </a:gridCol>
                <a:gridCol w="711818">
                  <a:extLst>
                    <a:ext uri="{9D8B030D-6E8A-4147-A177-3AD203B41FA5}">
                      <a16:colId xmlns:a16="http://schemas.microsoft.com/office/drawing/2014/main" xmlns="" val="20001"/>
                    </a:ext>
                  </a:extLst>
                </a:gridCol>
                <a:gridCol w="711818">
                  <a:extLst>
                    <a:ext uri="{9D8B030D-6E8A-4147-A177-3AD203B41FA5}">
                      <a16:colId xmlns:a16="http://schemas.microsoft.com/office/drawing/2014/main" xmlns="" val="20002"/>
                    </a:ext>
                  </a:extLst>
                </a:gridCol>
                <a:gridCol w="711818">
                  <a:extLst>
                    <a:ext uri="{9D8B030D-6E8A-4147-A177-3AD203B41FA5}">
                      <a16:colId xmlns:a16="http://schemas.microsoft.com/office/drawing/2014/main" xmlns="" val="20003"/>
                    </a:ext>
                  </a:extLst>
                </a:gridCol>
                <a:gridCol w="711818">
                  <a:extLst>
                    <a:ext uri="{9D8B030D-6E8A-4147-A177-3AD203B41FA5}">
                      <a16:colId xmlns:a16="http://schemas.microsoft.com/office/drawing/2014/main" xmlns="" val="20004"/>
                    </a:ext>
                  </a:extLst>
                </a:gridCol>
                <a:gridCol w="711818">
                  <a:extLst>
                    <a:ext uri="{9D8B030D-6E8A-4147-A177-3AD203B41FA5}">
                      <a16:colId xmlns:a16="http://schemas.microsoft.com/office/drawing/2014/main" xmlns="" val="20005"/>
                    </a:ext>
                  </a:extLst>
                </a:gridCol>
                <a:gridCol w="711818">
                  <a:extLst>
                    <a:ext uri="{9D8B030D-6E8A-4147-A177-3AD203B41FA5}">
                      <a16:colId xmlns:a16="http://schemas.microsoft.com/office/drawing/2014/main" xmlns="" val="20013"/>
                    </a:ext>
                  </a:extLst>
                </a:gridCol>
                <a:gridCol w="711818">
                  <a:extLst>
                    <a:ext uri="{9D8B030D-6E8A-4147-A177-3AD203B41FA5}">
                      <a16:colId xmlns:a16="http://schemas.microsoft.com/office/drawing/2014/main" xmlns="" val="20014"/>
                    </a:ext>
                  </a:extLst>
                </a:gridCol>
                <a:gridCol w="711818">
                  <a:extLst>
                    <a:ext uri="{9D8B030D-6E8A-4147-A177-3AD203B41FA5}">
                      <a16:colId xmlns:a16="http://schemas.microsoft.com/office/drawing/2014/main" xmlns="" val="20015"/>
                    </a:ext>
                  </a:extLst>
                </a:gridCol>
                <a:gridCol w="711818">
                  <a:extLst>
                    <a:ext uri="{9D8B030D-6E8A-4147-A177-3AD203B41FA5}">
                      <a16:colId xmlns:a16="http://schemas.microsoft.com/office/drawing/2014/main" xmlns="" val="20016"/>
                    </a:ext>
                  </a:extLst>
                </a:gridCol>
                <a:gridCol w="711818">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F</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INF.</a:t>
                      </a:r>
                      <a:br>
                        <a:rPr lang="nl-BE" sz="750" b="0" dirty="0">
                          <a:solidFill>
                            <a:schemeClr val="tx1"/>
                          </a:solidFill>
                        </a:rPr>
                      </a:br>
                      <a:r>
                        <a:rPr lang="nl-BE" sz="700" b="0" dirty="0">
                          <a:solidFill>
                            <a:schemeClr val="tx1"/>
                          </a:solidFill>
                        </a:rPr>
                        <a:t>(F)</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MOY.</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SUP.</a:t>
                      </a:r>
                      <a:br>
                        <a:rPr lang="nl-BE" sz="750" b="0" dirty="0">
                          <a:solidFill>
                            <a:schemeClr val="tx1"/>
                          </a:solidFill>
                        </a:rPr>
                      </a:br>
                      <a:r>
                        <a:rPr lang="nl-BE" sz="750" b="0" dirty="0">
                          <a:solidFill>
                            <a:schemeClr val="tx1"/>
                          </a:solidFill>
                        </a:rPr>
                        <a:t>(</a:t>
                      </a:r>
                      <a:r>
                        <a:rPr lang="nl-BE" sz="700" b="0" dirty="0">
                          <a:solidFill>
                            <a:schemeClr val="tx1"/>
                          </a:solidFill>
                        </a:rPr>
                        <a:t>H)</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OUI</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NON</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cxnSp>
        <p:nvCxnSpPr>
          <p:cNvPr id="115" name="Straight Connector 114"/>
          <p:cNvCxnSpPr/>
          <p:nvPr/>
        </p:nvCxnSpPr>
        <p:spPr>
          <a:xfrm>
            <a:off x="17502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116" name="Straight Connector 115"/>
          <p:cNvCxnSpPr/>
          <p:nvPr/>
        </p:nvCxnSpPr>
        <p:spPr>
          <a:xfrm>
            <a:off x="3195606"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117" name="Straight Connector 116"/>
          <p:cNvCxnSpPr/>
          <p:nvPr/>
        </p:nvCxnSpPr>
        <p:spPr>
          <a:xfrm>
            <a:off x="5330624"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118" name="Straight Connector 117"/>
          <p:cNvCxnSpPr/>
          <p:nvPr/>
        </p:nvCxnSpPr>
        <p:spPr>
          <a:xfrm>
            <a:off x="7465779"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119" name="Straight Connector 118"/>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sp>
        <p:nvSpPr>
          <p:cNvPr id="120" name="Rounded Rectangle 119"/>
          <p:cNvSpPr/>
          <p:nvPr/>
        </p:nvSpPr>
        <p:spPr>
          <a:xfrm>
            <a:off x="1817108" y="1599481"/>
            <a:ext cx="130680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SEXE</a:t>
            </a:r>
          </a:p>
        </p:txBody>
      </p:sp>
      <p:sp>
        <p:nvSpPr>
          <p:cNvPr id="121" name="Rounded Rectangle 120"/>
          <p:cNvSpPr/>
          <p:nvPr/>
        </p:nvSpPr>
        <p:spPr>
          <a:xfrm>
            <a:off x="3271787" y="1599480"/>
            <a:ext cx="198000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ÂGE</a:t>
            </a:r>
          </a:p>
        </p:txBody>
      </p:sp>
      <p:sp>
        <p:nvSpPr>
          <p:cNvPr id="122" name="Rounded Rectangle 121"/>
          <p:cNvSpPr/>
          <p:nvPr/>
        </p:nvSpPr>
        <p:spPr>
          <a:xfrm>
            <a:off x="7524657" y="1599477"/>
            <a:ext cx="130680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ANIMAL</a:t>
            </a:r>
          </a:p>
        </p:txBody>
      </p:sp>
      <p:grpSp>
        <p:nvGrpSpPr>
          <p:cNvPr id="123" name="Group 122"/>
          <p:cNvGrpSpPr/>
          <p:nvPr/>
        </p:nvGrpSpPr>
        <p:grpSpPr>
          <a:xfrm>
            <a:off x="1210818" y="1556905"/>
            <a:ext cx="418128" cy="276999"/>
            <a:chOff x="1061663" y="1556905"/>
            <a:chExt cx="418128" cy="276999"/>
          </a:xfrm>
        </p:grpSpPr>
        <p:sp>
          <p:nvSpPr>
            <p:cNvPr id="124" name="Rounded Rectangle 123"/>
            <p:cNvSpPr/>
            <p:nvPr/>
          </p:nvSpPr>
          <p:spPr>
            <a:xfrm>
              <a:off x="1140100" y="1599477"/>
              <a:ext cx="261257"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125" name="Rectangle 124"/>
            <p:cNvSpPr/>
            <p:nvPr/>
          </p:nvSpPr>
          <p:spPr>
            <a:xfrm>
              <a:off x="1061663" y="1556905"/>
              <a:ext cx="418128" cy="276999"/>
            </a:xfrm>
            <a:prstGeom prst="rect">
              <a:avLst/>
            </a:prstGeom>
          </p:spPr>
          <p:txBody>
            <a:bodyPr wrap="none">
              <a:spAutoFit/>
            </a:bodyPr>
            <a:lstStyle/>
            <a:p>
              <a:pPr algn="ctr"/>
              <a:r>
                <a:rPr lang="nl-BE" sz="1200" b="1" dirty="0">
                  <a:solidFill>
                    <a:schemeClr val="bg1"/>
                  </a:solidFill>
                </a:rPr>
                <a:t>BXL</a:t>
              </a:r>
            </a:p>
          </p:txBody>
        </p:sp>
      </p:grpSp>
      <p:sp>
        <p:nvSpPr>
          <p:cNvPr id="126" name="TextBox 125"/>
          <p:cNvSpPr txBox="1"/>
          <p:nvPr/>
        </p:nvSpPr>
        <p:spPr>
          <a:xfrm>
            <a:off x="2668186" y="2067557"/>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127" name="Rounded Rectangle 126"/>
          <p:cNvSpPr/>
          <p:nvPr/>
        </p:nvSpPr>
        <p:spPr>
          <a:xfrm>
            <a:off x="5412500" y="1599478"/>
            <a:ext cx="198000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750" b="1" dirty="0">
                <a:solidFill>
                  <a:schemeClr val="tx1"/>
                </a:solidFill>
              </a:rPr>
              <a:t>NIVEAU D’ÉDUCATION</a:t>
            </a:r>
          </a:p>
        </p:txBody>
      </p:sp>
      <p:sp>
        <p:nvSpPr>
          <p:cNvPr id="128" name="TextBox 127"/>
          <p:cNvSpPr txBox="1"/>
          <p:nvPr/>
        </p:nvSpPr>
        <p:spPr>
          <a:xfrm>
            <a:off x="5510338" y="3250527"/>
            <a:ext cx="328487" cy="153888"/>
          </a:xfrm>
          <a:prstGeom prst="rect">
            <a:avLst/>
          </a:prstGeom>
        </p:spPr>
        <p:txBody>
          <a:bodyPr vert="horz" wrap="square" lIns="0" tIns="0" rIns="0" bIns="0" rtlCol="0">
            <a:spAutoFit/>
          </a:bodyPr>
          <a:lstStyle/>
          <a:p>
            <a:pPr marL="4763" algn="ctr"/>
            <a:r>
              <a:rPr lang="nl-BE" sz="1000" dirty="0">
                <a:solidFill>
                  <a:schemeClr val="bg1"/>
                </a:solidFill>
              </a:rPr>
              <a:t>GH</a:t>
            </a:r>
          </a:p>
        </p:txBody>
      </p:sp>
    </p:spTree>
    <p:extLst>
      <p:ext uri="{BB962C8B-B14F-4D97-AF65-F5344CB8AC3E}">
        <p14:creationId xmlns:p14="http://schemas.microsoft.com/office/powerpoint/2010/main" val="3906146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762125" y="2784998"/>
            <a:ext cx="6248400" cy="1185340"/>
          </a:xfrm>
        </p:spPr>
        <p:txBody>
          <a:bodyPr/>
          <a:lstStyle/>
          <a:p>
            <a:r>
              <a:rPr lang="fr-FR" dirty="0"/>
              <a:t>QUE VAUT-IL MIEUX FAIRE AVEC LE CHIEN OU LE CHAT APRÈS L’EXPÉRIENCE </a:t>
            </a:r>
            <a:endParaRPr lang="nl-BE" dirty="0"/>
          </a:p>
        </p:txBody>
      </p:sp>
      <p:pic>
        <p:nvPicPr>
          <p:cNvPr id="4" name="Picture 3"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5" name="Picture 4" descr="IPSOS_GAMECHANGERS_blue.png"/>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6" name="Picture 3" descr="J:\Sales\Templates\Ipsos Logo's\Brand logo\IPSOS-PUBLIC-AFFAIRS\PublicAffairs-WT-electronic-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626166" y="2892286"/>
            <a:ext cx="691540" cy="834887"/>
            <a:chOff x="884583" y="1434548"/>
            <a:chExt cx="691540" cy="834887"/>
          </a:xfrm>
        </p:grpSpPr>
        <p:sp>
          <p:nvSpPr>
            <p:cNvPr id="12" name="Isosceles Triangle 11"/>
            <p:cNvSpPr/>
            <p:nvPr/>
          </p:nvSpPr>
          <p:spPr>
            <a:xfrm rot="5400000">
              <a:off x="742122" y="1577009"/>
              <a:ext cx="834887" cy="54996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tangle 12"/>
            <p:cNvSpPr/>
            <p:nvPr/>
          </p:nvSpPr>
          <p:spPr>
            <a:xfrm>
              <a:off x="1504123" y="1434548"/>
              <a:ext cx="72000" cy="834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Tree>
    <p:extLst>
      <p:ext uri="{BB962C8B-B14F-4D97-AF65-F5344CB8AC3E}">
        <p14:creationId xmlns:p14="http://schemas.microsoft.com/office/powerpoint/2010/main" val="791960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4286" y="1012451"/>
            <a:ext cx="4789674" cy="180000"/>
          </a:xfrm>
        </p:spPr>
        <p:txBody>
          <a:bodyPr/>
          <a:lstStyle/>
          <a:p>
            <a:r>
              <a:rPr lang="fr-FR" sz="950" b="1" dirty="0">
                <a:solidFill>
                  <a:schemeClr val="bg1"/>
                </a:solidFill>
              </a:rPr>
              <a:t>LES EXPÉRIENCES SUR LES CHIENS ET LES CHATS SONT AUTORISÉES  A BRUXELLES. D’APRÈS VOUS, QUE VAUT-IL MIEUX FAIRE AVEC LE CHIEN OU LE CHAT APRÈS L’EXPÉRIENCE ?</a:t>
            </a:r>
          </a:p>
        </p:txBody>
      </p:sp>
      <p:sp>
        <p:nvSpPr>
          <p:cNvPr id="4" name="Text Placeholder 3"/>
          <p:cNvSpPr>
            <a:spLocks noGrp="1"/>
          </p:cNvSpPr>
          <p:nvPr>
            <p:ph type="body" sz="quarter" idx="13"/>
          </p:nvPr>
        </p:nvSpPr>
        <p:spPr>
          <a:xfrm>
            <a:off x="224286" y="196566"/>
            <a:ext cx="6376211" cy="540000"/>
          </a:xfrm>
        </p:spPr>
        <p:txBody>
          <a:bodyPr/>
          <a:lstStyle/>
          <a:p>
            <a:r>
              <a:rPr lang="fr-BE" sz="1400" dirty="0"/>
              <a:t>77% des Bruxellois trouvent que l’animal d’expérience doit être proposé à l’adoption, tandis que 17% trouve que l’animal doit être tué.</a:t>
            </a:r>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a:t>
            </a:r>
            <a:r>
              <a:rPr lang="en-US" sz="700" cap="none" dirty="0" err="1"/>
              <a:t>Bruxelles</a:t>
            </a:r>
            <a:r>
              <a:rPr lang="en-US" sz="700" cap="none" dirty="0"/>
              <a:t> (n=300)</a:t>
            </a:r>
          </a:p>
          <a:p>
            <a:pPr>
              <a:spcBef>
                <a:spcPts val="0"/>
              </a:spcBef>
              <a:spcAft>
                <a:spcPts val="0"/>
              </a:spcAft>
            </a:pPr>
            <a:r>
              <a:rPr lang="en-US" sz="700" cap="none" dirty="0"/>
              <a:t>Question:	</a:t>
            </a:r>
            <a:r>
              <a:rPr lang="fr-FR" sz="700" cap="none" dirty="0"/>
              <a:t>Q4. Les expériences sur les chiens et les chats sont autorisées à Bruxelles. D’après vous, que </a:t>
            </a:r>
            <a:r>
              <a:rPr lang="fr-FR" sz="700" cap="none" dirty="0" err="1"/>
              <a:t>vaut-il</a:t>
            </a:r>
            <a:r>
              <a:rPr lang="fr-FR" sz="700" cap="none" dirty="0"/>
              <a:t> mieux faire avec le chien ou le chat après l’expérience ?</a:t>
            </a:r>
            <a:endParaRPr lang="en-GB" sz="700" dirty="0"/>
          </a:p>
        </p:txBody>
      </p:sp>
      <p:graphicFrame>
        <p:nvGraphicFramePr>
          <p:cNvPr id="2" name="Chart 1"/>
          <p:cNvGraphicFramePr/>
          <p:nvPr>
            <p:extLst>
              <p:ext uri="{D42A27DB-BD31-4B8C-83A1-F6EECF244321}">
                <p14:modId xmlns:p14="http://schemas.microsoft.com/office/powerpoint/2010/main" val="4133078716"/>
              </p:ext>
            </p:extLst>
          </p:nvPr>
        </p:nvGraphicFramePr>
        <p:xfrm>
          <a:off x="974725" y="1306513"/>
          <a:ext cx="8169275" cy="3297236"/>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p:cNvGrpSpPr/>
          <p:nvPr/>
        </p:nvGrpSpPr>
        <p:grpSpPr>
          <a:xfrm>
            <a:off x="5660897" y="1953719"/>
            <a:ext cx="664048" cy="457879"/>
            <a:chOff x="5267704" y="2472037"/>
            <a:chExt cx="664048" cy="457879"/>
          </a:xfrm>
        </p:grpSpPr>
        <p:grpSp>
          <p:nvGrpSpPr>
            <p:cNvPr id="24" name="Group 23"/>
            <p:cNvGrpSpPr/>
            <p:nvPr/>
          </p:nvGrpSpPr>
          <p:grpSpPr>
            <a:xfrm>
              <a:off x="5438220" y="2472037"/>
              <a:ext cx="317875" cy="199074"/>
              <a:chOff x="3387441" y="3456399"/>
              <a:chExt cx="317875" cy="199074"/>
            </a:xfrm>
          </p:grpSpPr>
          <p:sp>
            <p:nvSpPr>
              <p:cNvPr id="35" name="Oval 34"/>
              <p:cNvSpPr/>
              <p:nvPr/>
            </p:nvSpPr>
            <p:spPr>
              <a:xfrm rot="20199827">
                <a:off x="3387441" y="3456399"/>
                <a:ext cx="155251" cy="46575"/>
              </a:xfrm>
              <a:prstGeom prst="ellipse">
                <a:avLst/>
              </a:prstGeom>
              <a:noFill/>
              <a:ln w="12700">
                <a:solidFill>
                  <a:srgbClr val="F1C4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3" name="Oval 32"/>
              <p:cNvSpPr/>
              <p:nvPr/>
            </p:nvSpPr>
            <p:spPr>
              <a:xfrm rot="959107">
                <a:off x="3599278" y="3616982"/>
                <a:ext cx="106038" cy="38491"/>
              </a:xfrm>
              <a:prstGeom prst="ellipse">
                <a:avLst/>
              </a:prstGeom>
              <a:noFill/>
              <a:ln w="12700">
                <a:solidFill>
                  <a:srgbClr val="F1C4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38" name="Freeform 32"/>
            <p:cNvSpPr>
              <a:spLocks noChangeAspect="1"/>
            </p:cNvSpPr>
            <p:nvPr/>
          </p:nvSpPr>
          <p:spPr bwMode="auto">
            <a:xfrm>
              <a:off x="5267704" y="2534713"/>
              <a:ext cx="335281" cy="395203"/>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18"/>
            <p:cNvSpPr>
              <a:spLocks noChangeAspect="1"/>
            </p:cNvSpPr>
            <p:nvPr/>
          </p:nvSpPr>
          <p:spPr bwMode="auto">
            <a:xfrm>
              <a:off x="5636193" y="2609608"/>
              <a:ext cx="295559" cy="309024"/>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2" name="Group 11"/>
          <p:cNvGrpSpPr/>
          <p:nvPr/>
        </p:nvGrpSpPr>
        <p:grpSpPr>
          <a:xfrm>
            <a:off x="5855091" y="2756973"/>
            <a:ext cx="402844" cy="491769"/>
            <a:chOff x="5928066" y="2812619"/>
            <a:chExt cx="402844" cy="491769"/>
          </a:xfrm>
        </p:grpSpPr>
        <p:grpSp>
          <p:nvGrpSpPr>
            <p:cNvPr id="48" name="Group 47"/>
            <p:cNvGrpSpPr>
              <a:grpSpLocks noChangeAspect="1"/>
            </p:cNvGrpSpPr>
            <p:nvPr/>
          </p:nvGrpSpPr>
          <p:grpSpPr>
            <a:xfrm>
              <a:off x="5928066" y="2812619"/>
              <a:ext cx="271546" cy="491769"/>
              <a:chOff x="5180013" y="5430838"/>
              <a:chExt cx="461963" cy="836613"/>
            </a:xfrm>
            <a:solidFill>
              <a:srgbClr val="781D7E"/>
            </a:solidFill>
          </p:grpSpPr>
          <p:sp>
            <p:nvSpPr>
              <p:cNvPr id="49" name="Freeform 59"/>
              <p:cNvSpPr>
                <a:spLocks noEditPoints="1"/>
              </p:cNvSpPr>
              <p:nvPr/>
            </p:nvSpPr>
            <p:spPr bwMode="auto">
              <a:xfrm>
                <a:off x="5180013" y="5611813"/>
                <a:ext cx="461963" cy="655638"/>
              </a:xfrm>
              <a:custGeom>
                <a:avLst/>
                <a:gdLst/>
                <a:ahLst/>
                <a:cxnLst>
                  <a:cxn ang="0">
                    <a:pos x="381" y="102"/>
                  </a:cxn>
                  <a:cxn ang="0">
                    <a:pos x="288" y="24"/>
                  </a:cxn>
                  <a:cxn ang="0">
                    <a:pos x="282" y="9"/>
                  </a:cxn>
                  <a:cxn ang="0">
                    <a:pos x="282" y="0"/>
                  </a:cxn>
                  <a:cxn ang="0">
                    <a:pos x="113" y="0"/>
                  </a:cxn>
                  <a:cxn ang="0">
                    <a:pos x="113" y="9"/>
                  </a:cxn>
                  <a:cxn ang="0">
                    <a:pos x="106" y="24"/>
                  </a:cxn>
                  <a:cxn ang="0">
                    <a:pos x="14" y="102"/>
                  </a:cxn>
                  <a:cxn ang="0">
                    <a:pos x="0" y="131"/>
                  </a:cxn>
                  <a:cxn ang="0">
                    <a:pos x="0" y="543"/>
                  </a:cxn>
                  <a:cxn ang="0">
                    <a:pos x="18" y="561"/>
                  </a:cxn>
                  <a:cxn ang="0">
                    <a:pos x="377" y="561"/>
                  </a:cxn>
                  <a:cxn ang="0">
                    <a:pos x="395" y="543"/>
                  </a:cxn>
                  <a:cxn ang="0">
                    <a:pos x="395" y="131"/>
                  </a:cxn>
                  <a:cxn ang="0">
                    <a:pos x="381" y="102"/>
                  </a:cxn>
                  <a:cxn ang="0">
                    <a:pos x="303" y="340"/>
                  </a:cxn>
                  <a:cxn ang="0">
                    <a:pos x="292" y="351"/>
                  </a:cxn>
                  <a:cxn ang="0">
                    <a:pos x="250" y="351"/>
                  </a:cxn>
                  <a:cxn ang="0">
                    <a:pos x="245" y="356"/>
                  </a:cxn>
                  <a:cxn ang="0">
                    <a:pos x="245" y="397"/>
                  </a:cxn>
                  <a:cxn ang="0">
                    <a:pos x="234" y="408"/>
                  </a:cxn>
                  <a:cxn ang="0">
                    <a:pos x="161" y="408"/>
                  </a:cxn>
                  <a:cxn ang="0">
                    <a:pos x="150" y="397"/>
                  </a:cxn>
                  <a:cxn ang="0">
                    <a:pos x="150" y="356"/>
                  </a:cxn>
                  <a:cxn ang="0">
                    <a:pos x="145" y="351"/>
                  </a:cxn>
                  <a:cxn ang="0">
                    <a:pos x="103" y="351"/>
                  </a:cxn>
                  <a:cxn ang="0">
                    <a:pos x="92" y="340"/>
                  </a:cxn>
                  <a:cxn ang="0">
                    <a:pos x="92" y="266"/>
                  </a:cxn>
                  <a:cxn ang="0">
                    <a:pos x="103" y="256"/>
                  </a:cxn>
                  <a:cxn ang="0">
                    <a:pos x="145" y="256"/>
                  </a:cxn>
                  <a:cxn ang="0">
                    <a:pos x="150" y="250"/>
                  </a:cxn>
                  <a:cxn ang="0">
                    <a:pos x="150" y="209"/>
                  </a:cxn>
                  <a:cxn ang="0">
                    <a:pos x="161" y="198"/>
                  </a:cxn>
                  <a:cxn ang="0">
                    <a:pos x="234" y="198"/>
                  </a:cxn>
                  <a:cxn ang="0">
                    <a:pos x="245" y="209"/>
                  </a:cxn>
                  <a:cxn ang="0">
                    <a:pos x="245" y="250"/>
                  </a:cxn>
                  <a:cxn ang="0">
                    <a:pos x="250" y="256"/>
                  </a:cxn>
                  <a:cxn ang="0">
                    <a:pos x="292" y="256"/>
                  </a:cxn>
                  <a:cxn ang="0">
                    <a:pos x="303" y="266"/>
                  </a:cxn>
                  <a:cxn ang="0">
                    <a:pos x="303" y="340"/>
                  </a:cxn>
                </a:cxnLst>
                <a:rect l="0" t="0" r="r" b="b"/>
                <a:pathLst>
                  <a:path w="395" h="561">
                    <a:moveTo>
                      <a:pt x="381" y="102"/>
                    </a:moveTo>
                    <a:cubicBezTo>
                      <a:pt x="288" y="24"/>
                      <a:pt x="288" y="24"/>
                      <a:pt x="288" y="24"/>
                    </a:cubicBezTo>
                    <a:cubicBezTo>
                      <a:pt x="284" y="20"/>
                      <a:pt x="282" y="15"/>
                      <a:pt x="282" y="9"/>
                    </a:cubicBezTo>
                    <a:cubicBezTo>
                      <a:pt x="282" y="0"/>
                      <a:pt x="282" y="0"/>
                      <a:pt x="282" y="0"/>
                    </a:cubicBezTo>
                    <a:cubicBezTo>
                      <a:pt x="113" y="0"/>
                      <a:pt x="113" y="0"/>
                      <a:pt x="113" y="0"/>
                    </a:cubicBezTo>
                    <a:cubicBezTo>
                      <a:pt x="113" y="9"/>
                      <a:pt x="113" y="9"/>
                      <a:pt x="113" y="9"/>
                    </a:cubicBezTo>
                    <a:cubicBezTo>
                      <a:pt x="113" y="15"/>
                      <a:pt x="111" y="20"/>
                      <a:pt x="106" y="24"/>
                    </a:cubicBezTo>
                    <a:cubicBezTo>
                      <a:pt x="14" y="102"/>
                      <a:pt x="14" y="102"/>
                      <a:pt x="14" y="102"/>
                    </a:cubicBezTo>
                    <a:cubicBezTo>
                      <a:pt x="5" y="109"/>
                      <a:pt x="0" y="120"/>
                      <a:pt x="0" y="131"/>
                    </a:cubicBezTo>
                    <a:cubicBezTo>
                      <a:pt x="0" y="543"/>
                      <a:pt x="0" y="543"/>
                      <a:pt x="0" y="543"/>
                    </a:cubicBezTo>
                    <a:cubicBezTo>
                      <a:pt x="0" y="553"/>
                      <a:pt x="8" y="561"/>
                      <a:pt x="18" y="561"/>
                    </a:cubicBezTo>
                    <a:cubicBezTo>
                      <a:pt x="377" y="561"/>
                      <a:pt x="377" y="561"/>
                      <a:pt x="377" y="561"/>
                    </a:cubicBezTo>
                    <a:cubicBezTo>
                      <a:pt x="387" y="561"/>
                      <a:pt x="395" y="553"/>
                      <a:pt x="395" y="543"/>
                    </a:cubicBezTo>
                    <a:cubicBezTo>
                      <a:pt x="395" y="131"/>
                      <a:pt x="395" y="131"/>
                      <a:pt x="395" y="131"/>
                    </a:cubicBezTo>
                    <a:cubicBezTo>
                      <a:pt x="395" y="120"/>
                      <a:pt x="390" y="109"/>
                      <a:pt x="381" y="102"/>
                    </a:cubicBezTo>
                    <a:close/>
                    <a:moveTo>
                      <a:pt x="303" y="340"/>
                    </a:moveTo>
                    <a:cubicBezTo>
                      <a:pt x="303" y="346"/>
                      <a:pt x="298" y="351"/>
                      <a:pt x="292" y="351"/>
                    </a:cubicBezTo>
                    <a:cubicBezTo>
                      <a:pt x="250" y="351"/>
                      <a:pt x="250" y="351"/>
                      <a:pt x="250" y="351"/>
                    </a:cubicBezTo>
                    <a:cubicBezTo>
                      <a:pt x="247" y="351"/>
                      <a:pt x="245" y="353"/>
                      <a:pt x="245" y="356"/>
                    </a:cubicBezTo>
                    <a:cubicBezTo>
                      <a:pt x="245" y="397"/>
                      <a:pt x="245" y="397"/>
                      <a:pt x="245" y="397"/>
                    </a:cubicBezTo>
                    <a:cubicBezTo>
                      <a:pt x="245" y="403"/>
                      <a:pt x="240" y="408"/>
                      <a:pt x="234" y="408"/>
                    </a:cubicBezTo>
                    <a:cubicBezTo>
                      <a:pt x="161" y="408"/>
                      <a:pt x="161" y="408"/>
                      <a:pt x="161" y="408"/>
                    </a:cubicBezTo>
                    <a:cubicBezTo>
                      <a:pt x="155" y="408"/>
                      <a:pt x="150" y="403"/>
                      <a:pt x="150" y="397"/>
                    </a:cubicBezTo>
                    <a:cubicBezTo>
                      <a:pt x="150" y="356"/>
                      <a:pt x="150" y="356"/>
                      <a:pt x="150" y="356"/>
                    </a:cubicBezTo>
                    <a:cubicBezTo>
                      <a:pt x="150" y="353"/>
                      <a:pt x="148" y="351"/>
                      <a:pt x="145" y="351"/>
                    </a:cubicBezTo>
                    <a:cubicBezTo>
                      <a:pt x="103" y="351"/>
                      <a:pt x="103" y="351"/>
                      <a:pt x="103" y="351"/>
                    </a:cubicBezTo>
                    <a:cubicBezTo>
                      <a:pt x="97" y="351"/>
                      <a:pt x="92" y="346"/>
                      <a:pt x="92" y="340"/>
                    </a:cubicBezTo>
                    <a:cubicBezTo>
                      <a:pt x="92" y="266"/>
                      <a:pt x="92" y="266"/>
                      <a:pt x="92" y="266"/>
                    </a:cubicBezTo>
                    <a:cubicBezTo>
                      <a:pt x="92" y="260"/>
                      <a:pt x="97" y="256"/>
                      <a:pt x="103" y="256"/>
                    </a:cubicBezTo>
                    <a:cubicBezTo>
                      <a:pt x="145" y="256"/>
                      <a:pt x="145" y="256"/>
                      <a:pt x="145" y="256"/>
                    </a:cubicBezTo>
                    <a:cubicBezTo>
                      <a:pt x="148" y="256"/>
                      <a:pt x="150" y="253"/>
                      <a:pt x="150" y="250"/>
                    </a:cubicBezTo>
                    <a:cubicBezTo>
                      <a:pt x="150" y="209"/>
                      <a:pt x="150" y="209"/>
                      <a:pt x="150" y="209"/>
                    </a:cubicBezTo>
                    <a:cubicBezTo>
                      <a:pt x="150" y="203"/>
                      <a:pt x="155" y="198"/>
                      <a:pt x="161" y="198"/>
                    </a:cubicBezTo>
                    <a:cubicBezTo>
                      <a:pt x="234" y="198"/>
                      <a:pt x="234" y="198"/>
                      <a:pt x="234" y="198"/>
                    </a:cubicBezTo>
                    <a:cubicBezTo>
                      <a:pt x="240" y="198"/>
                      <a:pt x="245" y="203"/>
                      <a:pt x="245" y="209"/>
                    </a:cubicBezTo>
                    <a:cubicBezTo>
                      <a:pt x="245" y="250"/>
                      <a:pt x="245" y="250"/>
                      <a:pt x="245" y="250"/>
                    </a:cubicBezTo>
                    <a:cubicBezTo>
                      <a:pt x="245" y="253"/>
                      <a:pt x="247" y="256"/>
                      <a:pt x="250" y="256"/>
                    </a:cubicBezTo>
                    <a:cubicBezTo>
                      <a:pt x="292" y="256"/>
                      <a:pt x="292" y="256"/>
                      <a:pt x="292" y="256"/>
                    </a:cubicBezTo>
                    <a:cubicBezTo>
                      <a:pt x="298" y="256"/>
                      <a:pt x="303" y="260"/>
                      <a:pt x="303" y="266"/>
                    </a:cubicBezTo>
                    <a:lnTo>
                      <a:pt x="303" y="34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60"/>
              <p:cNvSpPr>
                <a:spLocks/>
              </p:cNvSpPr>
              <p:nvPr/>
            </p:nvSpPr>
            <p:spPr bwMode="auto">
              <a:xfrm>
                <a:off x="5235575" y="5430838"/>
                <a:ext cx="349250" cy="149225"/>
              </a:xfrm>
              <a:custGeom>
                <a:avLst/>
                <a:gdLst/>
                <a:ahLst/>
                <a:cxnLst>
                  <a:cxn ang="0">
                    <a:pos x="65" y="128"/>
                  </a:cxn>
                  <a:cxn ang="0">
                    <a:pos x="234" y="128"/>
                  </a:cxn>
                  <a:cxn ang="0">
                    <a:pos x="270" y="128"/>
                  </a:cxn>
                  <a:cxn ang="0">
                    <a:pos x="299" y="99"/>
                  </a:cxn>
                  <a:cxn ang="0">
                    <a:pos x="299" y="29"/>
                  </a:cxn>
                  <a:cxn ang="0">
                    <a:pos x="270" y="0"/>
                  </a:cxn>
                  <a:cxn ang="0">
                    <a:pos x="29" y="0"/>
                  </a:cxn>
                  <a:cxn ang="0">
                    <a:pos x="0" y="29"/>
                  </a:cxn>
                  <a:cxn ang="0">
                    <a:pos x="0" y="99"/>
                  </a:cxn>
                  <a:cxn ang="0">
                    <a:pos x="29" y="128"/>
                  </a:cxn>
                  <a:cxn ang="0">
                    <a:pos x="65" y="128"/>
                  </a:cxn>
                </a:cxnLst>
                <a:rect l="0" t="0" r="r" b="b"/>
                <a:pathLst>
                  <a:path w="299" h="128">
                    <a:moveTo>
                      <a:pt x="65" y="128"/>
                    </a:moveTo>
                    <a:cubicBezTo>
                      <a:pt x="234" y="128"/>
                      <a:pt x="234" y="128"/>
                      <a:pt x="234" y="128"/>
                    </a:cubicBezTo>
                    <a:cubicBezTo>
                      <a:pt x="270" y="128"/>
                      <a:pt x="270" y="128"/>
                      <a:pt x="270" y="128"/>
                    </a:cubicBezTo>
                    <a:cubicBezTo>
                      <a:pt x="286" y="128"/>
                      <a:pt x="299" y="115"/>
                      <a:pt x="299" y="99"/>
                    </a:cubicBezTo>
                    <a:cubicBezTo>
                      <a:pt x="299" y="29"/>
                      <a:pt x="299" y="29"/>
                      <a:pt x="299" y="29"/>
                    </a:cubicBezTo>
                    <a:cubicBezTo>
                      <a:pt x="299" y="13"/>
                      <a:pt x="286" y="0"/>
                      <a:pt x="270" y="0"/>
                    </a:cubicBezTo>
                    <a:cubicBezTo>
                      <a:pt x="29" y="0"/>
                      <a:pt x="29" y="0"/>
                      <a:pt x="29" y="0"/>
                    </a:cubicBezTo>
                    <a:cubicBezTo>
                      <a:pt x="13" y="0"/>
                      <a:pt x="0" y="13"/>
                      <a:pt x="0" y="29"/>
                    </a:cubicBezTo>
                    <a:cubicBezTo>
                      <a:pt x="0" y="99"/>
                      <a:pt x="0" y="99"/>
                      <a:pt x="0" y="99"/>
                    </a:cubicBezTo>
                    <a:cubicBezTo>
                      <a:pt x="0" y="115"/>
                      <a:pt x="13" y="128"/>
                      <a:pt x="29" y="128"/>
                    </a:cubicBezTo>
                    <a:lnTo>
                      <a:pt x="65" y="128"/>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0" name="Group 9"/>
            <p:cNvGrpSpPr/>
            <p:nvPr/>
          </p:nvGrpSpPr>
          <p:grpSpPr>
            <a:xfrm>
              <a:off x="6060436" y="3009219"/>
              <a:ext cx="270474" cy="271457"/>
              <a:chOff x="6060436" y="2976089"/>
              <a:chExt cx="270474" cy="271457"/>
            </a:xfrm>
          </p:grpSpPr>
          <p:sp>
            <p:nvSpPr>
              <p:cNvPr id="8" name="Oval 7"/>
              <p:cNvSpPr/>
              <p:nvPr/>
            </p:nvSpPr>
            <p:spPr>
              <a:xfrm>
                <a:off x="6060436" y="2976089"/>
                <a:ext cx="270474" cy="271457"/>
              </a:xfrm>
              <a:prstGeom prst="ellipse">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rgbClr val="781D7E"/>
                  </a:solidFill>
                </a:endParaRPr>
              </a:p>
            </p:txBody>
          </p:sp>
          <p:sp>
            <p:nvSpPr>
              <p:cNvPr id="9" name="Plus 8"/>
              <p:cNvSpPr/>
              <p:nvPr/>
            </p:nvSpPr>
            <p:spPr>
              <a:xfrm>
                <a:off x="6089687" y="3006402"/>
                <a:ext cx="211972" cy="21083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grpSp>
        <p:nvGrpSpPr>
          <p:cNvPr id="62" name="Group 61"/>
          <p:cNvGrpSpPr/>
          <p:nvPr/>
        </p:nvGrpSpPr>
        <p:grpSpPr>
          <a:xfrm>
            <a:off x="5714342" y="3557539"/>
            <a:ext cx="561905" cy="447063"/>
            <a:chOff x="352598" y="2789310"/>
            <a:chExt cx="1204497" cy="958320"/>
          </a:xfrm>
        </p:grpSpPr>
        <p:sp>
          <p:nvSpPr>
            <p:cNvPr id="63" name="Freeform 234"/>
            <p:cNvSpPr>
              <a:spLocks noChangeAspect="1" noEditPoints="1"/>
            </p:cNvSpPr>
            <p:nvPr/>
          </p:nvSpPr>
          <p:spPr bwMode="auto">
            <a:xfrm>
              <a:off x="352598" y="2789310"/>
              <a:ext cx="1204497" cy="958320"/>
            </a:xfrm>
            <a:custGeom>
              <a:avLst/>
              <a:gdLst/>
              <a:ahLst/>
              <a:cxnLst>
                <a:cxn ang="0">
                  <a:pos x="137" y="392"/>
                </a:cxn>
                <a:cxn ang="0">
                  <a:pos x="387" y="594"/>
                </a:cxn>
                <a:cxn ang="0">
                  <a:pos x="387" y="598"/>
                </a:cxn>
                <a:cxn ang="0">
                  <a:pos x="390" y="596"/>
                </a:cxn>
                <a:cxn ang="0">
                  <a:pos x="392" y="597"/>
                </a:cxn>
                <a:cxn ang="0">
                  <a:pos x="392" y="593"/>
                </a:cxn>
                <a:cxn ang="0">
                  <a:pos x="628" y="376"/>
                </a:cxn>
                <a:cxn ang="0">
                  <a:pos x="629" y="100"/>
                </a:cxn>
                <a:cxn ang="0">
                  <a:pos x="376" y="163"/>
                </a:cxn>
                <a:cxn ang="0">
                  <a:pos x="119" y="116"/>
                </a:cxn>
                <a:cxn ang="0">
                  <a:pos x="137" y="392"/>
                </a:cxn>
                <a:cxn ang="0">
                  <a:pos x="126" y="173"/>
                </a:cxn>
                <a:cxn ang="0">
                  <a:pos x="288" y="139"/>
                </a:cxn>
                <a:cxn ang="0">
                  <a:pos x="117" y="302"/>
                </a:cxn>
                <a:cxn ang="0">
                  <a:pos x="126" y="173"/>
                </a:cxn>
              </a:cxnLst>
              <a:rect l="0" t="0" r="r" b="b"/>
              <a:pathLst>
                <a:path w="755" h="598">
                  <a:moveTo>
                    <a:pt x="137" y="392"/>
                  </a:moveTo>
                  <a:cubicBezTo>
                    <a:pt x="387" y="594"/>
                    <a:pt x="387" y="594"/>
                    <a:pt x="387" y="594"/>
                  </a:cubicBezTo>
                  <a:cubicBezTo>
                    <a:pt x="387" y="598"/>
                    <a:pt x="387" y="598"/>
                    <a:pt x="387" y="598"/>
                  </a:cubicBezTo>
                  <a:cubicBezTo>
                    <a:pt x="390" y="596"/>
                    <a:pt x="390" y="596"/>
                    <a:pt x="390" y="596"/>
                  </a:cubicBezTo>
                  <a:cubicBezTo>
                    <a:pt x="392" y="597"/>
                    <a:pt x="392" y="597"/>
                    <a:pt x="392" y="597"/>
                  </a:cubicBezTo>
                  <a:cubicBezTo>
                    <a:pt x="392" y="593"/>
                    <a:pt x="392" y="593"/>
                    <a:pt x="392" y="593"/>
                  </a:cubicBezTo>
                  <a:cubicBezTo>
                    <a:pt x="628" y="376"/>
                    <a:pt x="628" y="376"/>
                    <a:pt x="628" y="376"/>
                  </a:cubicBezTo>
                  <a:cubicBezTo>
                    <a:pt x="755" y="209"/>
                    <a:pt x="629" y="100"/>
                    <a:pt x="629" y="100"/>
                  </a:cubicBezTo>
                  <a:cubicBezTo>
                    <a:pt x="472" y="0"/>
                    <a:pt x="390" y="137"/>
                    <a:pt x="376" y="163"/>
                  </a:cubicBezTo>
                  <a:cubicBezTo>
                    <a:pt x="360" y="138"/>
                    <a:pt x="269" y="6"/>
                    <a:pt x="119" y="116"/>
                  </a:cubicBezTo>
                  <a:cubicBezTo>
                    <a:pt x="119" y="116"/>
                    <a:pt x="0" y="233"/>
                    <a:pt x="137" y="392"/>
                  </a:cubicBezTo>
                  <a:close/>
                  <a:moveTo>
                    <a:pt x="126" y="173"/>
                  </a:moveTo>
                  <a:cubicBezTo>
                    <a:pt x="189" y="89"/>
                    <a:pt x="288" y="139"/>
                    <a:pt x="288" y="139"/>
                  </a:cubicBezTo>
                  <a:cubicBezTo>
                    <a:pt x="169" y="146"/>
                    <a:pt x="117" y="302"/>
                    <a:pt x="117" y="302"/>
                  </a:cubicBezTo>
                  <a:cubicBezTo>
                    <a:pt x="97" y="246"/>
                    <a:pt x="126" y="173"/>
                    <a:pt x="126" y="173"/>
                  </a:cubicBez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64" name="Group 63"/>
            <p:cNvGrpSpPr/>
            <p:nvPr/>
          </p:nvGrpSpPr>
          <p:grpSpPr>
            <a:xfrm>
              <a:off x="754615" y="3156551"/>
              <a:ext cx="440220" cy="381668"/>
              <a:chOff x="-702089" y="2230510"/>
              <a:chExt cx="644526" cy="558800"/>
            </a:xfrm>
          </p:grpSpPr>
          <p:sp>
            <p:nvSpPr>
              <p:cNvPr id="65" name="Freeform 7"/>
              <p:cNvSpPr>
                <a:spLocks/>
              </p:cNvSpPr>
              <p:nvPr/>
            </p:nvSpPr>
            <p:spPr bwMode="auto">
              <a:xfrm>
                <a:off x="-576676" y="2230510"/>
                <a:ext cx="187325" cy="250825"/>
              </a:xfrm>
              <a:custGeom>
                <a:avLst/>
                <a:gdLst>
                  <a:gd name="T0" fmla="*/ 584 w 1059"/>
                  <a:gd name="T1" fmla="*/ 4 h 1422"/>
                  <a:gd name="T2" fmla="*/ 687 w 1059"/>
                  <a:gd name="T3" fmla="*/ 33 h 1422"/>
                  <a:gd name="T4" fmla="*/ 782 w 1059"/>
                  <a:gd name="T5" fmla="*/ 86 h 1422"/>
                  <a:gd name="T6" fmla="*/ 866 w 1059"/>
                  <a:gd name="T7" fmla="*/ 163 h 1422"/>
                  <a:gd name="T8" fmla="*/ 939 w 1059"/>
                  <a:gd name="T9" fmla="*/ 259 h 1422"/>
                  <a:gd name="T10" fmla="*/ 995 w 1059"/>
                  <a:gd name="T11" fmla="*/ 372 h 1422"/>
                  <a:gd name="T12" fmla="*/ 1036 w 1059"/>
                  <a:gd name="T13" fmla="*/ 500 h 1422"/>
                  <a:gd name="T14" fmla="*/ 1057 w 1059"/>
                  <a:gd name="T15" fmla="*/ 638 h 1422"/>
                  <a:gd name="T16" fmla="*/ 1057 w 1059"/>
                  <a:gd name="T17" fmla="*/ 783 h 1422"/>
                  <a:gd name="T18" fmla="*/ 1036 w 1059"/>
                  <a:gd name="T19" fmla="*/ 922 h 1422"/>
                  <a:gd name="T20" fmla="*/ 995 w 1059"/>
                  <a:gd name="T21" fmla="*/ 1049 h 1422"/>
                  <a:gd name="T22" fmla="*/ 939 w 1059"/>
                  <a:gd name="T23" fmla="*/ 1162 h 1422"/>
                  <a:gd name="T24" fmla="*/ 866 w 1059"/>
                  <a:gd name="T25" fmla="*/ 1259 h 1422"/>
                  <a:gd name="T26" fmla="*/ 782 w 1059"/>
                  <a:gd name="T27" fmla="*/ 1336 h 1422"/>
                  <a:gd name="T28" fmla="*/ 687 w 1059"/>
                  <a:gd name="T29" fmla="*/ 1389 h 1422"/>
                  <a:gd name="T30" fmla="*/ 584 w 1059"/>
                  <a:gd name="T31" fmla="*/ 1417 h 1422"/>
                  <a:gd name="T32" fmla="*/ 476 w 1059"/>
                  <a:gd name="T33" fmla="*/ 1417 h 1422"/>
                  <a:gd name="T34" fmla="*/ 372 w 1059"/>
                  <a:gd name="T35" fmla="*/ 1389 h 1422"/>
                  <a:gd name="T36" fmla="*/ 278 w 1059"/>
                  <a:gd name="T37" fmla="*/ 1336 h 1422"/>
                  <a:gd name="T38" fmla="*/ 193 w 1059"/>
                  <a:gd name="T39" fmla="*/ 1259 h 1422"/>
                  <a:gd name="T40" fmla="*/ 122 w 1059"/>
                  <a:gd name="T41" fmla="*/ 1162 h 1422"/>
                  <a:gd name="T42" fmla="*/ 64 w 1059"/>
                  <a:gd name="T43" fmla="*/ 1049 h 1422"/>
                  <a:gd name="T44" fmla="*/ 24 w 1059"/>
                  <a:gd name="T45" fmla="*/ 922 h 1422"/>
                  <a:gd name="T46" fmla="*/ 3 w 1059"/>
                  <a:gd name="T47" fmla="*/ 783 h 1422"/>
                  <a:gd name="T48" fmla="*/ 3 w 1059"/>
                  <a:gd name="T49" fmla="*/ 638 h 1422"/>
                  <a:gd name="T50" fmla="*/ 24 w 1059"/>
                  <a:gd name="T51" fmla="*/ 500 h 1422"/>
                  <a:gd name="T52" fmla="*/ 64 w 1059"/>
                  <a:gd name="T53" fmla="*/ 372 h 1422"/>
                  <a:gd name="T54" fmla="*/ 122 w 1059"/>
                  <a:gd name="T55" fmla="*/ 259 h 1422"/>
                  <a:gd name="T56" fmla="*/ 193 w 1059"/>
                  <a:gd name="T57" fmla="*/ 163 h 1422"/>
                  <a:gd name="T58" fmla="*/ 278 w 1059"/>
                  <a:gd name="T59" fmla="*/ 86 h 1422"/>
                  <a:gd name="T60" fmla="*/ 372 w 1059"/>
                  <a:gd name="T61" fmla="*/ 33 h 1422"/>
                  <a:gd name="T62" fmla="*/ 476 w 1059"/>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9" h="1422">
                    <a:moveTo>
                      <a:pt x="530" y="0"/>
                    </a:moveTo>
                    <a:lnTo>
                      <a:pt x="584" y="4"/>
                    </a:lnTo>
                    <a:lnTo>
                      <a:pt x="636" y="15"/>
                    </a:lnTo>
                    <a:lnTo>
                      <a:pt x="687" y="33"/>
                    </a:lnTo>
                    <a:lnTo>
                      <a:pt x="736" y="56"/>
                    </a:lnTo>
                    <a:lnTo>
                      <a:pt x="782" y="86"/>
                    </a:lnTo>
                    <a:lnTo>
                      <a:pt x="825" y="122"/>
                    </a:lnTo>
                    <a:lnTo>
                      <a:pt x="866" y="163"/>
                    </a:lnTo>
                    <a:lnTo>
                      <a:pt x="904" y="208"/>
                    </a:lnTo>
                    <a:lnTo>
                      <a:pt x="939" y="259"/>
                    </a:lnTo>
                    <a:lnTo>
                      <a:pt x="969" y="314"/>
                    </a:lnTo>
                    <a:lnTo>
                      <a:pt x="995" y="372"/>
                    </a:lnTo>
                    <a:lnTo>
                      <a:pt x="1018" y="434"/>
                    </a:lnTo>
                    <a:lnTo>
                      <a:pt x="1036" y="500"/>
                    </a:lnTo>
                    <a:lnTo>
                      <a:pt x="1049" y="568"/>
                    </a:lnTo>
                    <a:lnTo>
                      <a:pt x="1057" y="638"/>
                    </a:lnTo>
                    <a:lnTo>
                      <a:pt x="1059" y="710"/>
                    </a:lnTo>
                    <a:lnTo>
                      <a:pt x="1057" y="783"/>
                    </a:lnTo>
                    <a:lnTo>
                      <a:pt x="1049" y="854"/>
                    </a:lnTo>
                    <a:lnTo>
                      <a:pt x="1036" y="922"/>
                    </a:lnTo>
                    <a:lnTo>
                      <a:pt x="1018" y="988"/>
                    </a:lnTo>
                    <a:lnTo>
                      <a:pt x="995" y="1049"/>
                    </a:lnTo>
                    <a:lnTo>
                      <a:pt x="969" y="1108"/>
                    </a:lnTo>
                    <a:lnTo>
                      <a:pt x="939" y="1162"/>
                    </a:lnTo>
                    <a:lnTo>
                      <a:pt x="904" y="1214"/>
                    </a:lnTo>
                    <a:lnTo>
                      <a:pt x="866" y="1259"/>
                    </a:lnTo>
                    <a:lnTo>
                      <a:pt x="825" y="1300"/>
                    </a:lnTo>
                    <a:lnTo>
                      <a:pt x="782" y="1336"/>
                    </a:lnTo>
                    <a:lnTo>
                      <a:pt x="736" y="1365"/>
                    </a:lnTo>
                    <a:lnTo>
                      <a:pt x="687" y="1389"/>
                    </a:lnTo>
                    <a:lnTo>
                      <a:pt x="636" y="1407"/>
                    </a:lnTo>
                    <a:lnTo>
                      <a:pt x="584" y="1417"/>
                    </a:lnTo>
                    <a:lnTo>
                      <a:pt x="530" y="1422"/>
                    </a:lnTo>
                    <a:lnTo>
                      <a:pt x="476" y="1417"/>
                    </a:lnTo>
                    <a:lnTo>
                      <a:pt x="423" y="1407"/>
                    </a:lnTo>
                    <a:lnTo>
                      <a:pt x="372" y="1389"/>
                    </a:lnTo>
                    <a:lnTo>
                      <a:pt x="324" y="1365"/>
                    </a:lnTo>
                    <a:lnTo>
                      <a:pt x="278" y="1336"/>
                    </a:lnTo>
                    <a:lnTo>
                      <a:pt x="234" y="1300"/>
                    </a:lnTo>
                    <a:lnTo>
                      <a:pt x="193" y="1259"/>
                    </a:lnTo>
                    <a:lnTo>
                      <a:pt x="155" y="1214"/>
                    </a:lnTo>
                    <a:lnTo>
                      <a:pt x="122" y="1162"/>
                    </a:lnTo>
                    <a:lnTo>
                      <a:pt x="91" y="1108"/>
                    </a:lnTo>
                    <a:lnTo>
                      <a:pt x="64" y="1049"/>
                    </a:lnTo>
                    <a:lnTo>
                      <a:pt x="42" y="988"/>
                    </a:lnTo>
                    <a:lnTo>
                      <a:pt x="24" y="922"/>
                    </a:lnTo>
                    <a:lnTo>
                      <a:pt x="11" y="854"/>
                    </a:lnTo>
                    <a:lnTo>
                      <a:pt x="3" y="783"/>
                    </a:lnTo>
                    <a:lnTo>
                      <a:pt x="0" y="710"/>
                    </a:lnTo>
                    <a:lnTo>
                      <a:pt x="3" y="638"/>
                    </a:lnTo>
                    <a:lnTo>
                      <a:pt x="11" y="568"/>
                    </a:lnTo>
                    <a:lnTo>
                      <a:pt x="24" y="500"/>
                    </a:lnTo>
                    <a:lnTo>
                      <a:pt x="42" y="434"/>
                    </a:lnTo>
                    <a:lnTo>
                      <a:pt x="64" y="372"/>
                    </a:lnTo>
                    <a:lnTo>
                      <a:pt x="91" y="314"/>
                    </a:lnTo>
                    <a:lnTo>
                      <a:pt x="122" y="259"/>
                    </a:lnTo>
                    <a:lnTo>
                      <a:pt x="155" y="208"/>
                    </a:lnTo>
                    <a:lnTo>
                      <a:pt x="193" y="163"/>
                    </a:lnTo>
                    <a:lnTo>
                      <a:pt x="234" y="122"/>
                    </a:lnTo>
                    <a:lnTo>
                      <a:pt x="278" y="86"/>
                    </a:lnTo>
                    <a:lnTo>
                      <a:pt x="324" y="56"/>
                    </a:lnTo>
                    <a:lnTo>
                      <a:pt x="372" y="33"/>
                    </a:lnTo>
                    <a:lnTo>
                      <a:pt x="423" y="15"/>
                    </a:lnTo>
                    <a:lnTo>
                      <a:pt x="476" y="4"/>
                    </a:lnTo>
                    <a:lnTo>
                      <a:pt x="53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66" name="Freeform 8"/>
              <p:cNvSpPr>
                <a:spLocks/>
              </p:cNvSpPr>
              <p:nvPr/>
            </p:nvSpPr>
            <p:spPr bwMode="auto">
              <a:xfrm>
                <a:off x="-594139" y="2497210"/>
                <a:ext cx="417513" cy="292100"/>
              </a:xfrm>
              <a:custGeom>
                <a:avLst/>
                <a:gdLst>
                  <a:gd name="T0" fmla="*/ 1286 w 2365"/>
                  <a:gd name="T1" fmla="*/ 4 h 1653"/>
                  <a:gd name="T2" fmla="*/ 1510 w 2365"/>
                  <a:gd name="T3" fmla="*/ 41 h 1653"/>
                  <a:gd name="T4" fmla="*/ 1703 w 2365"/>
                  <a:gd name="T5" fmla="*/ 110 h 1653"/>
                  <a:gd name="T6" fmla="*/ 1867 w 2365"/>
                  <a:gd name="T7" fmla="*/ 205 h 1653"/>
                  <a:gd name="T8" fmla="*/ 1999 w 2365"/>
                  <a:gd name="T9" fmla="*/ 317 h 1653"/>
                  <a:gd name="T10" fmla="*/ 2102 w 2365"/>
                  <a:gd name="T11" fmla="*/ 437 h 1653"/>
                  <a:gd name="T12" fmla="*/ 2174 w 2365"/>
                  <a:gd name="T13" fmla="*/ 560 h 1653"/>
                  <a:gd name="T14" fmla="*/ 2201 w 2365"/>
                  <a:gd name="T15" fmla="*/ 601 h 1653"/>
                  <a:gd name="T16" fmla="*/ 2267 w 2365"/>
                  <a:gd name="T17" fmla="*/ 712 h 1653"/>
                  <a:gd name="T18" fmla="*/ 2334 w 2365"/>
                  <a:gd name="T19" fmla="*/ 892 h 1653"/>
                  <a:gd name="T20" fmla="*/ 2364 w 2365"/>
                  <a:gd name="T21" fmla="*/ 1071 h 1653"/>
                  <a:gd name="T22" fmla="*/ 2357 w 2365"/>
                  <a:gd name="T23" fmla="*/ 1240 h 1653"/>
                  <a:gd name="T24" fmla="*/ 2312 w 2365"/>
                  <a:gd name="T25" fmla="*/ 1391 h 1653"/>
                  <a:gd name="T26" fmla="*/ 2233 w 2365"/>
                  <a:gd name="T27" fmla="*/ 1517 h 1653"/>
                  <a:gd name="T28" fmla="*/ 2119 w 2365"/>
                  <a:gd name="T29" fmla="*/ 1610 h 1653"/>
                  <a:gd name="T30" fmla="*/ 2003 w 2365"/>
                  <a:gd name="T31" fmla="*/ 1650 h 1653"/>
                  <a:gd name="T32" fmla="*/ 1868 w 2365"/>
                  <a:gd name="T33" fmla="*/ 1639 h 1653"/>
                  <a:gd name="T34" fmla="*/ 1731 w 2365"/>
                  <a:gd name="T35" fmla="*/ 1580 h 1653"/>
                  <a:gd name="T36" fmla="*/ 1593 w 2365"/>
                  <a:gd name="T37" fmla="*/ 1493 h 1653"/>
                  <a:gd name="T38" fmla="*/ 1443 w 2365"/>
                  <a:gd name="T39" fmla="*/ 1399 h 1653"/>
                  <a:gd name="T40" fmla="*/ 1323 w 2365"/>
                  <a:gd name="T41" fmla="*/ 1341 h 1653"/>
                  <a:gd name="T42" fmla="*/ 1248 w 2365"/>
                  <a:gd name="T43" fmla="*/ 1333 h 1653"/>
                  <a:gd name="T44" fmla="*/ 1130 w 2365"/>
                  <a:gd name="T45" fmla="*/ 1331 h 1653"/>
                  <a:gd name="T46" fmla="*/ 1051 w 2365"/>
                  <a:gd name="T47" fmla="*/ 1338 h 1653"/>
                  <a:gd name="T48" fmla="*/ 901 w 2365"/>
                  <a:gd name="T49" fmla="*/ 1409 h 1653"/>
                  <a:gd name="T50" fmla="*/ 720 w 2365"/>
                  <a:gd name="T51" fmla="*/ 1517 h 1653"/>
                  <a:gd name="T52" fmla="*/ 580 w 2365"/>
                  <a:gd name="T53" fmla="*/ 1595 h 1653"/>
                  <a:gd name="T54" fmla="*/ 442 w 2365"/>
                  <a:gd name="T55" fmla="*/ 1637 h 1653"/>
                  <a:gd name="T56" fmla="*/ 305 w 2365"/>
                  <a:gd name="T57" fmla="*/ 1627 h 1653"/>
                  <a:gd name="T58" fmla="*/ 178 w 2365"/>
                  <a:gd name="T59" fmla="*/ 1557 h 1653"/>
                  <a:gd name="T60" fmla="*/ 77 w 2365"/>
                  <a:gd name="T61" fmla="*/ 1438 h 1653"/>
                  <a:gd name="T62" fmla="*/ 16 w 2365"/>
                  <a:gd name="T63" fmla="*/ 1283 h 1653"/>
                  <a:gd name="T64" fmla="*/ 0 w 2365"/>
                  <a:gd name="T65" fmla="*/ 1097 h 1653"/>
                  <a:gd name="T66" fmla="*/ 35 w 2365"/>
                  <a:gd name="T67" fmla="*/ 892 h 1653"/>
                  <a:gd name="T68" fmla="*/ 118 w 2365"/>
                  <a:gd name="T69" fmla="*/ 691 h 1653"/>
                  <a:gd name="T70" fmla="*/ 192 w 2365"/>
                  <a:gd name="T71" fmla="*/ 581 h 1653"/>
                  <a:gd name="T72" fmla="*/ 216 w 2365"/>
                  <a:gd name="T73" fmla="*/ 547 h 1653"/>
                  <a:gd name="T74" fmla="*/ 296 w 2365"/>
                  <a:gd name="T75" fmla="*/ 415 h 1653"/>
                  <a:gd name="T76" fmla="*/ 409 w 2365"/>
                  <a:gd name="T77" fmla="*/ 288 h 1653"/>
                  <a:gd name="T78" fmla="*/ 554 w 2365"/>
                  <a:gd name="T79" fmla="*/ 175 h 1653"/>
                  <a:gd name="T80" fmla="*/ 731 w 2365"/>
                  <a:gd name="T81" fmla="*/ 83 h 1653"/>
                  <a:gd name="T82" fmla="*/ 942 w 2365"/>
                  <a:gd name="T83" fmla="*/ 22 h 1653"/>
                  <a:gd name="T84" fmla="*/ 1184 w 2365"/>
                  <a:gd name="T85" fmla="*/ 0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5" h="1653">
                    <a:moveTo>
                      <a:pt x="1184" y="0"/>
                    </a:moveTo>
                    <a:lnTo>
                      <a:pt x="1205" y="0"/>
                    </a:lnTo>
                    <a:lnTo>
                      <a:pt x="1286" y="4"/>
                    </a:lnTo>
                    <a:lnTo>
                      <a:pt x="1364" y="12"/>
                    </a:lnTo>
                    <a:lnTo>
                      <a:pt x="1438" y="24"/>
                    </a:lnTo>
                    <a:lnTo>
                      <a:pt x="1510" y="41"/>
                    </a:lnTo>
                    <a:lnTo>
                      <a:pt x="1577" y="60"/>
                    </a:lnTo>
                    <a:lnTo>
                      <a:pt x="1642" y="83"/>
                    </a:lnTo>
                    <a:lnTo>
                      <a:pt x="1703" y="110"/>
                    </a:lnTo>
                    <a:lnTo>
                      <a:pt x="1761" y="139"/>
                    </a:lnTo>
                    <a:lnTo>
                      <a:pt x="1816" y="171"/>
                    </a:lnTo>
                    <a:lnTo>
                      <a:pt x="1867" y="205"/>
                    </a:lnTo>
                    <a:lnTo>
                      <a:pt x="1915" y="240"/>
                    </a:lnTo>
                    <a:lnTo>
                      <a:pt x="1959" y="278"/>
                    </a:lnTo>
                    <a:lnTo>
                      <a:pt x="1999" y="317"/>
                    </a:lnTo>
                    <a:lnTo>
                      <a:pt x="2037" y="356"/>
                    </a:lnTo>
                    <a:lnTo>
                      <a:pt x="2072" y="397"/>
                    </a:lnTo>
                    <a:lnTo>
                      <a:pt x="2102" y="437"/>
                    </a:lnTo>
                    <a:lnTo>
                      <a:pt x="2129" y="478"/>
                    </a:lnTo>
                    <a:lnTo>
                      <a:pt x="2153" y="520"/>
                    </a:lnTo>
                    <a:lnTo>
                      <a:pt x="2174" y="560"/>
                    </a:lnTo>
                    <a:lnTo>
                      <a:pt x="2181" y="572"/>
                    </a:lnTo>
                    <a:lnTo>
                      <a:pt x="2190" y="586"/>
                    </a:lnTo>
                    <a:lnTo>
                      <a:pt x="2201" y="601"/>
                    </a:lnTo>
                    <a:lnTo>
                      <a:pt x="2219" y="626"/>
                    </a:lnTo>
                    <a:lnTo>
                      <a:pt x="2236" y="653"/>
                    </a:lnTo>
                    <a:lnTo>
                      <a:pt x="2267" y="712"/>
                    </a:lnTo>
                    <a:lnTo>
                      <a:pt x="2294" y="772"/>
                    </a:lnTo>
                    <a:lnTo>
                      <a:pt x="2316" y="832"/>
                    </a:lnTo>
                    <a:lnTo>
                      <a:pt x="2334" y="892"/>
                    </a:lnTo>
                    <a:lnTo>
                      <a:pt x="2349" y="953"/>
                    </a:lnTo>
                    <a:lnTo>
                      <a:pt x="2359" y="1012"/>
                    </a:lnTo>
                    <a:lnTo>
                      <a:pt x="2364" y="1071"/>
                    </a:lnTo>
                    <a:lnTo>
                      <a:pt x="2365" y="1128"/>
                    </a:lnTo>
                    <a:lnTo>
                      <a:pt x="2363" y="1185"/>
                    </a:lnTo>
                    <a:lnTo>
                      <a:pt x="2357" y="1240"/>
                    </a:lnTo>
                    <a:lnTo>
                      <a:pt x="2345" y="1292"/>
                    </a:lnTo>
                    <a:lnTo>
                      <a:pt x="2331" y="1342"/>
                    </a:lnTo>
                    <a:lnTo>
                      <a:pt x="2312" y="1391"/>
                    </a:lnTo>
                    <a:lnTo>
                      <a:pt x="2290" y="1436"/>
                    </a:lnTo>
                    <a:lnTo>
                      <a:pt x="2263" y="1478"/>
                    </a:lnTo>
                    <a:lnTo>
                      <a:pt x="2233" y="1517"/>
                    </a:lnTo>
                    <a:lnTo>
                      <a:pt x="2198" y="1551"/>
                    </a:lnTo>
                    <a:lnTo>
                      <a:pt x="2161" y="1583"/>
                    </a:lnTo>
                    <a:lnTo>
                      <a:pt x="2119" y="1610"/>
                    </a:lnTo>
                    <a:lnTo>
                      <a:pt x="2082" y="1628"/>
                    </a:lnTo>
                    <a:lnTo>
                      <a:pt x="2043" y="1642"/>
                    </a:lnTo>
                    <a:lnTo>
                      <a:pt x="2003" y="1650"/>
                    </a:lnTo>
                    <a:lnTo>
                      <a:pt x="1961" y="1653"/>
                    </a:lnTo>
                    <a:lnTo>
                      <a:pt x="1915" y="1649"/>
                    </a:lnTo>
                    <a:lnTo>
                      <a:pt x="1868" y="1639"/>
                    </a:lnTo>
                    <a:lnTo>
                      <a:pt x="1822" y="1624"/>
                    </a:lnTo>
                    <a:lnTo>
                      <a:pt x="1777" y="1604"/>
                    </a:lnTo>
                    <a:lnTo>
                      <a:pt x="1731" y="1580"/>
                    </a:lnTo>
                    <a:lnTo>
                      <a:pt x="1685" y="1554"/>
                    </a:lnTo>
                    <a:lnTo>
                      <a:pt x="1640" y="1525"/>
                    </a:lnTo>
                    <a:lnTo>
                      <a:pt x="1593" y="1493"/>
                    </a:lnTo>
                    <a:lnTo>
                      <a:pt x="1544" y="1461"/>
                    </a:lnTo>
                    <a:lnTo>
                      <a:pt x="1494" y="1430"/>
                    </a:lnTo>
                    <a:lnTo>
                      <a:pt x="1443" y="1399"/>
                    </a:lnTo>
                    <a:lnTo>
                      <a:pt x="1389" y="1370"/>
                    </a:lnTo>
                    <a:lnTo>
                      <a:pt x="1334" y="1343"/>
                    </a:lnTo>
                    <a:lnTo>
                      <a:pt x="1323" y="1341"/>
                    </a:lnTo>
                    <a:lnTo>
                      <a:pt x="1305" y="1338"/>
                    </a:lnTo>
                    <a:lnTo>
                      <a:pt x="1279" y="1335"/>
                    </a:lnTo>
                    <a:lnTo>
                      <a:pt x="1248" y="1333"/>
                    </a:lnTo>
                    <a:lnTo>
                      <a:pt x="1211" y="1331"/>
                    </a:lnTo>
                    <a:lnTo>
                      <a:pt x="1170" y="1331"/>
                    </a:lnTo>
                    <a:lnTo>
                      <a:pt x="1130" y="1331"/>
                    </a:lnTo>
                    <a:lnTo>
                      <a:pt x="1095" y="1333"/>
                    </a:lnTo>
                    <a:lnTo>
                      <a:pt x="1070" y="1335"/>
                    </a:lnTo>
                    <a:lnTo>
                      <a:pt x="1051" y="1338"/>
                    </a:lnTo>
                    <a:lnTo>
                      <a:pt x="1041" y="1340"/>
                    </a:lnTo>
                    <a:lnTo>
                      <a:pt x="970" y="1373"/>
                    </a:lnTo>
                    <a:lnTo>
                      <a:pt x="901" y="1409"/>
                    </a:lnTo>
                    <a:lnTo>
                      <a:pt x="835" y="1448"/>
                    </a:lnTo>
                    <a:lnTo>
                      <a:pt x="770" y="1487"/>
                    </a:lnTo>
                    <a:lnTo>
                      <a:pt x="720" y="1517"/>
                    </a:lnTo>
                    <a:lnTo>
                      <a:pt x="672" y="1546"/>
                    </a:lnTo>
                    <a:lnTo>
                      <a:pt x="626" y="1571"/>
                    </a:lnTo>
                    <a:lnTo>
                      <a:pt x="580" y="1595"/>
                    </a:lnTo>
                    <a:lnTo>
                      <a:pt x="533" y="1614"/>
                    </a:lnTo>
                    <a:lnTo>
                      <a:pt x="488" y="1628"/>
                    </a:lnTo>
                    <a:lnTo>
                      <a:pt x="442" y="1637"/>
                    </a:lnTo>
                    <a:lnTo>
                      <a:pt x="394" y="1640"/>
                    </a:lnTo>
                    <a:lnTo>
                      <a:pt x="350" y="1637"/>
                    </a:lnTo>
                    <a:lnTo>
                      <a:pt x="305" y="1627"/>
                    </a:lnTo>
                    <a:lnTo>
                      <a:pt x="263" y="1611"/>
                    </a:lnTo>
                    <a:lnTo>
                      <a:pt x="221" y="1588"/>
                    </a:lnTo>
                    <a:lnTo>
                      <a:pt x="178" y="1557"/>
                    </a:lnTo>
                    <a:lnTo>
                      <a:pt x="140" y="1521"/>
                    </a:lnTo>
                    <a:lnTo>
                      <a:pt x="106" y="1481"/>
                    </a:lnTo>
                    <a:lnTo>
                      <a:pt x="77" y="1438"/>
                    </a:lnTo>
                    <a:lnTo>
                      <a:pt x="51" y="1390"/>
                    </a:lnTo>
                    <a:lnTo>
                      <a:pt x="31" y="1338"/>
                    </a:lnTo>
                    <a:lnTo>
                      <a:pt x="16" y="1283"/>
                    </a:lnTo>
                    <a:lnTo>
                      <a:pt x="6" y="1225"/>
                    </a:lnTo>
                    <a:lnTo>
                      <a:pt x="0" y="1164"/>
                    </a:lnTo>
                    <a:lnTo>
                      <a:pt x="0" y="1097"/>
                    </a:lnTo>
                    <a:lnTo>
                      <a:pt x="6" y="1029"/>
                    </a:lnTo>
                    <a:lnTo>
                      <a:pt x="17" y="960"/>
                    </a:lnTo>
                    <a:lnTo>
                      <a:pt x="35" y="892"/>
                    </a:lnTo>
                    <a:lnTo>
                      <a:pt x="57" y="825"/>
                    </a:lnTo>
                    <a:lnTo>
                      <a:pt x="85" y="757"/>
                    </a:lnTo>
                    <a:lnTo>
                      <a:pt x="118" y="691"/>
                    </a:lnTo>
                    <a:lnTo>
                      <a:pt x="156" y="626"/>
                    </a:lnTo>
                    <a:lnTo>
                      <a:pt x="173" y="603"/>
                    </a:lnTo>
                    <a:lnTo>
                      <a:pt x="192" y="581"/>
                    </a:lnTo>
                    <a:lnTo>
                      <a:pt x="202" y="569"/>
                    </a:lnTo>
                    <a:lnTo>
                      <a:pt x="209" y="557"/>
                    </a:lnTo>
                    <a:lnTo>
                      <a:pt x="216" y="547"/>
                    </a:lnTo>
                    <a:lnTo>
                      <a:pt x="239" y="504"/>
                    </a:lnTo>
                    <a:lnTo>
                      <a:pt x="266" y="459"/>
                    </a:lnTo>
                    <a:lnTo>
                      <a:pt x="296" y="415"/>
                    </a:lnTo>
                    <a:lnTo>
                      <a:pt x="331" y="372"/>
                    </a:lnTo>
                    <a:lnTo>
                      <a:pt x="367" y="329"/>
                    </a:lnTo>
                    <a:lnTo>
                      <a:pt x="409" y="288"/>
                    </a:lnTo>
                    <a:lnTo>
                      <a:pt x="454" y="248"/>
                    </a:lnTo>
                    <a:lnTo>
                      <a:pt x="502" y="210"/>
                    </a:lnTo>
                    <a:lnTo>
                      <a:pt x="554" y="175"/>
                    </a:lnTo>
                    <a:lnTo>
                      <a:pt x="610" y="141"/>
                    </a:lnTo>
                    <a:lnTo>
                      <a:pt x="669" y="111"/>
                    </a:lnTo>
                    <a:lnTo>
                      <a:pt x="731" y="83"/>
                    </a:lnTo>
                    <a:lnTo>
                      <a:pt x="798" y="59"/>
                    </a:lnTo>
                    <a:lnTo>
                      <a:pt x="868" y="39"/>
                    </a:lnTo>
                    <a:lnTo>
                      <a:pt x="942" y="22"/>
                    </a:lnTo>
                    <a:lnTo>
                      <a:pt x="1020" y="10"/>
                    </a:lnTo>
                    <a:lnTo>
                      <a:pt x="1100" y="2"/>
                    </a:lnTo>
                    <a:lnTo>
                      <a:pt x="118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67" name="Freeform 9"/>
              <p:cNvSpPr>
                <a:spLocks/>
              </p:cNvSpPr>
              <p:nvPr/>
            </p:nvSpPr>
            <p:spPr bwMode="auto">
              <a:xfrm>
                <a:off x="-378239" y="2230510"/>
                <a:ext cx="187325" cy="250825"/>
              </a:xfrm>
              <a:custGeom>
                <a:avLst/>
                <a:gdLst>
                  <a:gd name="T0" fmla="*/ 583 w 1058"/>
                  <a:gd name="T1" fmla="*/ 4 h 1422"/>
                  <a:gd name="T2" fmla="*/ 685 w 1058"/>
                  <a:gd name="T3" fmla="*/ 33 h 1422"/>
                  <a:gd name="T4" fmla="*/ 781 w 1058"/>
                  <a:gd name="T5" fmla="*/ 86 h 1422"/>
                  <a:gd name="T6" fmla="*/ 866 w 1058"/>
                  <a:gd name="T7" fmla="*/ 163 h 1422"/>
                  <a:gd name="T8" fmla="*/ 937 w 1058"/>
                  <a:gd name="T9" fmla="*/ 259 h 1422"/>
                  <a:gd name="T10" fmla="*/ 994 w 1058"/>
                  <a:gd name="T11" fmla="*/ 372 h 1422"/>
                  <a:gd name="T12" fmla="*/ 1034 w 1058"/>
                  <a:gd name="T13" fmla="*/ 500 h 1422"/>
                  <a:gd name="T14" fmla="*/ 1055 w 1058"/>
                  <a:gd name="T15" fmla="*/ 638 h 1422"/>
                  <a:gd name="T16" fmla="*/ 1055 w 1058"/>
                  <a:gd name="T17" fmla="*/ 783 h 1422"/>
                  <a:gd name="T18" fmla="*/ 1034 w 1058"/>
                  <a:gd name="T19" fmla="*/ 922 h 1422"/>
                  <a:gd name="T20" fmla="*/ 994 w 1058"/>
                  <a:gd name="T21" fmla="*/ 1049 h 1422"/>
                  <a:gd name="T22" fmla="*/ 937 w 1058"/>
                  <a:gd name="T23" fmla="*/ 1162 h 1422"/>
                  <a:gd name="T24" fmla="*/ 866 w 1058"/>
                  <a:gd name="T25" fmla="*/ 1259 h 1422"/>
                  <a:gd name="T26" fmla="*/ 781 w 1058"/>
                  <a:gd name="T27" fmla="*/ 1336 h 1422"/>
                  <a:gd name="T28" fmla="*/ 685 w 1058"/>
                  <a:gd name="T29" fmla="*/ 1389 h 1422"/>
                  <a:gd name="T30" fmla="*/ 583 w 1058"/>
                  <a:gd name="T31" fmla="*/ 1417 h 1422"/>
                  <a:gd name="T32" fmla="*/ 475 w 1058"/>
                  <a:gd name="T33" fmla="*/ 1417 h 1422"/>
                  <a:gd name="T34" fmla="*/ 372 w 1058"/>
                  <a:gd name="T35" fmla="*/ 1389 h 1422"/>
                  <a:gd name="T36" fmla="*/ 277 w 1058"/>
                  <a:gd name="T37" fmla="*/ 1336 h 1422"/>
                  <a:gd name="T38" fmla="*/ 192 w 1058"/>
                  <a:gd name="T39" fmla="*/ 1259 h 1422"/>
                  <a:gd name="T40" fmla="*/ 120 w 1058"/>
                  <a:gd name="T41" fmla="*/ 1162 h 1422"/>
                  <a:gd name="T42" fmla="*/ 63 w 1058"/>
                  <a:gd name="T43" fmla="*/ 1049 h 1422"/>
                  <a:gd name="T44" fmla="*/ 23 w 1058"/>
                  <a:gd name="T45" fmla="*/ 922 h 1422"/>
                  <a:gd name="T46" fmla="*/ 2 w 1058"/>
                  <a:gd name="T47" fmla="*/ 783 h 1422"/>
                  <a:gd name="T48" fmla="*/ 2 w 1058"/>
                  <a:gd name="T49" fmla="*/ 638 h 1422"/>
                  <a:gd name="T50" fmla="*/ 23 w 1058"/>
                  <a:gd name="T51" fmla="*/ 500 h 1422"/>
                  <a:gd name="T52" fmla="*/ 63 w 1058"/>
                  <a:gd name="T53" fmla="*/ 372 h 1422"/>
                  <a:gd name="T54" fmla="*/ 120 w 1058"/>
                  <a:gd name="T55" fmla="*/ 259 h 1422"/>
                  <a:gd name="T56" fmla="*/ 192 w 1058"/>
                  <a:gd name="T57" fmla="*/ 163 h 1422"/>
                  <a:gd name="T58" fmla="*/ 277 w 1058"/>
                  <a:gd name="T59" fmla="*/ 86 h 1422"/>
                  <a:gd name="T60" fmla="*/ 372 w 1058"/>
                  <a:gd name="T61" fmla="*/ 33 h 1422"/>
                  <a:gd name="T62" fmla="*/ 475 w 1058"/>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8" h="1422">
                    <a:moveTo>
                      <a:pt x="528" y="0"/>
                    </a:moveTo>
                    <a:lnTo>
                      <a:pt x="583" y="4"/>
                    </a:lnTo>
                    <a:lnTo>
                      <a:pt x="635" y="15"/>
                    </a:lnTo>
                    <a:lnTo>
                      <a:pt x="685" y="33"/>
                    </a:lnTo>
                    <a:lnTo>
                      <a:pt x="734" y="56"/>
                    </a:lnTo>
                    <a:lnTo>
                      <a:pt x="781" y="86"/>
                    </a:lnTo>
                    <a:lnTo>
                      <a:pt x="825" y="122"/>
                    </a:lnTo>
                    <a:lnTo>
                      <a:pt x="866" y="163"/>
                    </a:lnTo>
                    <a:lnTo>
                      <a:pt x="902" y="208"/>
                    </a:lnTo>
                    <a:lnTo>
                      <a:pt x="937" y="259"/>
                    </a:lnTo>
                    <a:lnTo>
                      <a:pt x="967" y="314"/>
                    </a:lnTo>
                    <a:lnTo>
                      <a:pt x="994" y="372"/>
                    </a:lnTo>
                    <a:lnTo>
                      <a:pt x="1016" y="434"/>
                    </a:lnTo>
                    <a:lnTo>
                      <a:pt x="1034" y="500"/>
                    </a:lnTo>
                    <a:lnTo>
                      <a:pt x="1047" y="568"/>
                    </a:lnTo>
                    <a:lnTo>
                      <a:pt x="1055" y="638"/>
                    </a:lnTo>
                    <a:lnTo>
                      <a:pt x="1058" y="710"/>
                    </a:lnTo>
                    <a:lnTo>
                      <a:pt x="1055" y="783"/>
                    </a:lnTo>
                    <a:lnTo>
                      <a:pt x="1047" y="854"/>
                    </a:lnTo>
                    <a:lnTo>
                      <a:pt x="1034" y="922"/>
                    </a:lnTo>
                    <a:lnTo>
                      <a:pt x="1016" y="988"/>
                    </a:lnTo>
                    <a:lnTo>
                      <a:pt x="994" y="1049"/>
                    </a:lnTo>
                    <a:lnTo>
                      <a:pt x="967" y="1108"/>
                    </a:lnTo>
                    <a:lnTo>
                      <a:pt x="937" y="1162"/>
                    </a:lnTo>
                    <a:lnTo>
                      <a:pt x="902" y="1214"/>
                    </a:lnTo>
                    <a:lnTo>
                      <a:pt x="866" y="1259"/>
                    </a:lnTo>
                    <a:lnTo>
                      <a:pt x="825" y="1300"/>
                    </a:lnTo>
                    <a:lnTo>
                      <a:pt x="781" y="1336"/>
                    </a:lnTo>
                    <a:lnTo>
                      <a:pt x="734" y="1365"/>
                    </a:lnTo>
                    <a:lnTo>
                      <a:pt x="685" y="1389"/>
                    </a:lnTo>
                    <a:lnTo>
                      <a:pt x="635" y="1407"/>
                    </a:lnTo>
                    <a:lnTo>
                      <a:pt x="583" y="1417"/>
                    </a:lnTo>
                    <a:lnTo>
                      <a:pt x="528" y="1422"/>
                    </a:lnTo>
                    <a:lnTo>
                      <a:pt x="475" y="1417"/>
                    </a:lnTo>
                    <a:lnTo>
                      <a:pt x="422" y="1407"/>
                    </a:lnTo>
                    <a:lnTo>
                      <a:pt x="372" y="1389"/>
                    </a:lnTo>
                    <a:lnTo>
                      <a:pt x="323" y="1365"/>
                    </a:lnTo>
                    <a:lnTo>
                      <a:pt x="277" y="1336"/>
                    </a:lnTo>
                    <a:lnTo>
                      <a:pt x="232" y="1300"/>
                    </a:lnTo>
                    <a:lnTo>
                      <a:pt x="192" y="1259"/>
                    </a:lnTo>
                    <a:lnTo>
                      <a:pt x="154" y="1214"/>
                    </a:lnTo>
                    <a:lnTo>
                      <a:pt x="120" y="1162"/>
                    </a:lnTo>
                    <a:lnTo>
                      <a:pt x="90" y="1108"/>
                    </a:lnTo>
                    <a:lnTo>
                      <a:pt x="63" y="1049"/>
                    </a:lnTo>
                    <a:lnTo>
                      <a:pt x="41" y="988"/>
                    </a:lnTo>
                    <a:lnTo>
                      <a:pt x="23" y="922"/>
                    </a:lnTo>
                    <a:lnTo>
                      <a:pt x="10" y="854"/>
                    </a:lnTo>
                    <a:lnTo>
                      <a:pt x="2" y="783"/>
                    </a:lnTo>
                    <a:lnTo>
                      <a:pt x="0" y="710"/>
                    </a:lnTo>
                    <a:lnTo>
                      <a:pt x="2" y="638"/>
                    </a:lnTo>
                    <a:lnTo>
                      <a:pt x="10" y="568"/>
                    </a:lnTo>
                    <a:lnTo>
                      <a:pt x="23" y="500"/>
                    </a:lnTo>
                    <a:lnTo>
                      <a:pt x="41" y="434"/>
                    </a:lnTo>
                    <a:lnTo>
                      <a:pt x="63" y="372"/>
                    </a:lnTo>
                    <a:lnTo>
                      <a:pt x="90" y="314"/>
                    </a:lnTo>
                    <a:lnTo>
                      <a:pt x="120" y="259"/>
                    </a:lnTo>
                    <a:lnTo>
                      <a:pt x="154" y="208"/>
                    </a:lnTo>
                    <a:lnTo>
                      <a:pt x="192" y="163"/>
                    </a:lnTo>
                    <a:lnTo>
                      <a:pt x="232" y="122"/>
                    </a:lnTo>
                    <a:lnTo>
                      <a:pt x="277" y="86"/>
                    </a:lnTo>
                    <a:lnTo>
                      <a:pt x="323" y="56"/>
                    </a:lnTo>
                    <a:lnTo>
                      <a:pt x="372" y="33"/>
                    </a:lnTo>
                    <a:lnTo>
                      <a:pt x="422" y="15"/>
                    </a:lnTo>
                    <a:lnTo>
                      <a:pt x="475" y="4"/>
                    </a:lnTo>
                    <a:lnTo>
                      <a:pt x="52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68" name="Freeform 10"/>
              <p:cNvSpPr>
                <a:spLocks/>
              </p:cNvSpPr>
              <p:nvPr/>
            </p:nvSpPr>
            <p:spPr bwMode="auto">
              <a:xfrm>
                <a:off x="-205201" y="2417835"/>
                <a:ext cx="147638" cy="193675"/>
              </a:xfrm>
              <a:custGeom>
                <a:avLst/>
                <a:gdLst>
                  <a:gd name="T0" fmla="*/ 417 w 833"/>
                  <a:gd name="T1" fmla="*/ 0 h 1104"/>
                  <a:gd name="T2" fmla="*/ 463 w 833"/>
                  <a:gd name="T3" fmla="*/ 3 h 1104"/>
                  <a:gd name="T4" fmla="*/ 507 w 833"/>
                  <a:gd name="T5" fmla="*/ 12 h 1104"/>
                  <a:gd name="T6" fmla="*/ 549 w 833"/>
                  <a:gd name="T7" fmla="*/ 27 h 1104"/>
                  <a:gd name="T8" fmla="*/ 591 w 833"/>
                  <a:gd name="T9" fmla="*/ 47 h 1104"/>
                  <a:gd name="T10" fmla="*/ 628 w 833"/>
                  <a:gd name="T11" fmla="*/ 74 h 1104"/>
                  <a:gd name="T12" fmla="*/ 664 w 833"/>
                  <a:gd name="T13" fmla="*/ 104 h 1104"/>
                  <a:gd name="T14" fmla="*/ 697 w 833"/>
                  <a:gd name="T15" fmla="*/ 140 h 1104"/>
                  <a:gd name="T16" fmla="*/ 727 w 833"/>
                  <a:gd name="T17" fmla="*/ 180 h 1104"/>
                  <a:gd name="T18" fmla="*/ 754 w 833"/>
                  <a:gd name="T19" fmla="*/ 223 h 1104"/>
                  <a:gd name="T20" fmla="*/ 778 w 833"/>
                  <a:gd name="T21" fmla="*/ 271 h 1104"/>
                  <a:gd name="T22" fmla="*/ 796 w 833"/>
                  <a:gd name="T23" fmla="*/ 321 h 1104"/>
                  <a:gd name="T24" fmla="*/ 813 w 833"/>
                  <a:gd name="T25" fmla="*/ 376 h 1104"/>
                  <a:gd name="T26" fmla="*/ 824 w 833"/>
                  <a:gd name="T27" fmla="*/ 433 h 1104"/>
                  <a:gd name="T28" fmla="*/ 831 w 833"/>
                  <a:gd name="T29" fmla="*/ 490 h 1104"/>
                  <a:gd name="T30" fmla="*/ 833 w 833"/>
                  <a:gd name="T31" fmla="*/ 552 h 1104"/>
                  <a:gd name="T32" fmla="*/ 831 w 833"/>
                  <a:gd name="T33" fmla="*/ 613 h 1104"/>
                  <a:gd name="T34" fmla="*/ 824 w 833"/>
                  <a:gd name="T35" fmla="*/ 672 h 1104"/>
                  <a:gd name="T36" fmla="*/ 813 w 833"/>
                  <a:gd name="T37" fmla="*/ 729 h 1104"/>
                  <a:gd name="T38" fmla="*/ 796 w 833"/>
                  <a:gd name="T39" fmla="*/ 782 h 1104"/>
                  <a:gd name="T40" fmla="*/ 778 w 833"/>
                  <a:gd name="T41" fmla="*/ 833 h 1104"/>
                  <a:gd name="T42" fmla="*/ 754 w 833"/>
                  <a:gd name="T43" fmla="*/ 880 h 1104"/>
                  <a:gd name="T44" fmla="*/ 727 w 833"/>
                  <a:gd name="T45" fmla="*/ 923 h 1104"/>
                  <a:gd name="T46" fmla="*/ 697 w 833"/>
                  <a:gd name="T47" fmla="*/ 963 h 1104"/>
                  <a:gd name="T48" fmla="*/ 664 w 833"/>
                  <a:gd name="T49" fmla="*/ 999 h 1104"/>
                  <a:gd name="T50" fmla="*/ 628 w 833"/>
                  <a:gd name="T51" fmla="*/ 1030 h 1104"/>
                  <a:gd name="T52" fmla="*/ 591 w 833"/>
                  <a:gd name="T53" fmla="*/ 1056 h 1104"/>
                  <a:gd name="T54" fmla="*/ 549 w 833"/>
                  <a:gd name="T55" fmla="*/ 1077 h 1104"/>
                  <a:gd name="T56" fmla="*/ 507 w 833"/>
                  <a:gd name="T57" fmla="*/ 1091 h 1104"/>
                  <a:gd name="T58" fmla="*/ 463 w 833"/>
                  <a:gd name="T59" fmla="*/ 1101 h 1104"/>
                  <a:gd name="T60" fmla="*/ 417 w 833"/>
                  <a:gd name="T61" fmla="*/ 1104 h 1104"/>
                  <a:gd name="T62" fmla="*/ 370 w 833"/>
                  <a:gd name="T63" fmla="*/ 1101 h 1104"/>
                  <a:gd name="T64" fmla="*/ 326 w 833"/>
                  <a:gd name="T65" fmla="*/ 1091 h 1104"/>
                  <a:gd name="T66" fmla="*/ 283 w 833"/>
                  <a:gd name="T67" fmla="*/ 1077 h 1104"/>
                  <a:gd name="T68" fmla="*/ 242 w 833"/>
                  <a:gd name="T69" fmla="*/ 1056 h 1104"/>
                  <a:gd name="T70" fmla="*/ 204 w 833"/>
                  <a:gd name="T71" fmla="*/ 1030 h 1104"/>
                  <a:gd name="T72" fmla="*/ 169 w 833"/>
                  <a:gd name="T73" fmla="*/ 999 h 1104"/>
                  <a:gd name="T74" fmla="*/ 135 w 833"/>
                  <a:gd name="T75" fmla="*/ 963 h 1104"/>
                  <a:gd name="T76" fmla="*/ 105 w 833"/>
                  <a:gd name="T77" fmla="*/ 923 h 1104"/>
                  <a:gd name="T78" fmla="*/ 79 w 833"/>
                  <a:gd name="T79" fmla="*/ 880 h 1104"/>
                  <a:gd name="T80" fmla="*/ 55 w 833"/>
                  <a:gd name="T81" fmla="*/ 833 h 1104"/>
                  <a:gd name="T82" fmla="*/ 36 w 833"/>
                  <a:gd name="T83" fmla="*/ 782 h 1104"/>
                  <a:gd name="T84" fmla="*/ 20 w 833"/>
                  <a:gd name="T85" fmla="*/ 729 h 1104"/>
                  <a:gd name="T86" fmla="*/ 8 w 833"/>
                  <a:gd name="T87" fmla="*/ 672 h 1104"/>
                  <a:gd name="T88" fmla="*/ 2 w 833"/>
                  <a:gd name="T89" fmla="*/ 613 h 1104"/>
                  <a:gd name="T90" fmla="*/ 0 w 833"/>
                  <a:gd name="T91" fmla="*/ 552 h 1104"/>
                  <a:gd name="T92" fmla="*/ 2 w 833"/>
                  <a:gd name="T93" fmla="*/ 490 h 1104"/>
                  <a:gd name="T94" fmla="*/ 8 w 833"/>
                  <a:gd name="T95" fmla="*/ 433 h 1104"/>
                  <a:gd name="T96" fmla="*/ 20 w 833"/>
                  <a:gd name="T97" fmla="*/ 376 h 1104"/>
                  <a:gd name="T98" fmla="*/ 36 w 833"/>
                  <a:gd name="T99" fmla="*/ 321 h 1104"/>
                  <a:gd name="T100" fmla="*/ 55 w 833"/>
                  <a:gd name="T101" fmla="*/ 271 h 1104"/>
                  <a:gd name="T102" fmla="*/ 79 w 833"/>
                  <a:gd name="T103" fmla="*/ 223 h 1104"/>
                  <a:gd name="T104" fmla="*/ 105 w 833"/>
                  <a:gd name="T105" fmla="*/ 180 h 1104"/>
                  <a:gd name="T106" fmla="*/ 135 w 833"/>
                  <a:gd name="T107" fmla="*/ 140 h 1104"/>
                  <a:gd name="T108" fmla="*/ 169 w 833"/>
                  <a:gd name="T109" fmla="*/ 104 h 1104"/>
                  <a:gd name="T110" fmla="*/ 204 w 833"/>
                  <a:gd name="T111" fmla="*/ 74 h 1104"/>
                  <a:gd name="T112" fmla="*/ 242 w 833"/>
                  <a:gd name="T113" fmla="*/ 47 h 1104"/>
                  <a:gd name="T114" fmla="*/ 283 w 833"/>
                  <a:gd name="T115" fmla="*/ 27 h 1104"/>
                  <a:gd name="T116" fmla="*/ 326 w 833"/>
                  <a:gd name="T117" fmla="*/ 12 h 1104"/>
                  <a:gd name="T118" fmla="*/ 370 w 833"/>
                  <a:gd name="T119" fmla="*/ 3 h 1104"/>
                  <a:gd name="T120" fmla="*/ 417 w 833"/>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3" h="1104">
                    <a:moveTo>
                      <a:pt x="417" y="0"/>
                    </a:moveTo>
                    <a:lnTo>
                      <a:pt x="463" y="3"/>
                    </a:lnTo>
                    <a:lnTo>
                      <a:pt x="507" y="12"/>
                    </a:lnTo>
                    <a:lnTo>
                      <a:pt x="549" y="27"/>
                    </a:lnTo>
                    <a:lnTo>
                      <a:pt x="591" y="47"/>
                    </a:lnTo>
                    <a:lnTo>
                      <a:pt x="628" y="74"/>
                    </a:lnTo>
                    <a:lnTo>
                      <a:pt x="664" y="104"/>
                    </a:lnTo>
                    <a:lnTo>
                      <a:pt x="697" y="140"/>
                    </a:lnTo>
                    <a:lnTo>
                      <a:pt x="727" y="180"/>
                    </a:lnTo>
                    <a:lnTo>
                      <a:pt x="754" y="223"/>
                    </a:lnTo>
                    <a:lnTo>
                      <a:pt x="778" y="271"/>
                    </a:lnTo>
                    <a:lnTo>
                      <a:pt x="796" y="321"/>
                    </a:lnTo>
                    <a:lnTo>
                      <a:pt x="813" y="376"/>
                    </a:lnTo>
                    <a:lnTo>
                      <a:pt x="824" y="433"/>
                    </a:lnTo>
                    <a:lnTo>
                      <a:pt x="831" y="490"/>
                    </a:lnTo>
                    <a:lnTo>
                      <a:pt x="833" y="552"/>
                    </a:lnTo>
                    <a:lnTo>
                      <a:pt x="831" y="613"/>
                    </a:lnTo>
                    <a:lnTo>
                      <a:pt x="824" y="672"/>
                    </a:lnTo>
                    <a:lnTo>
                      <a:pt x="813" y="729"/>
                    </a:lnTo>
                    <a:lnTo>
                      <a:pt x="796" y="782"/>
                    </a:lnTo>
                    <a:lnTo>
                      <a:pt x="778" y="833"/>
                    </a:lnTo>
                    <a:lnTo>
                      <a:pt x="754" y="880"/>
                    </a:lnTo>
                    <a:lnTo>
                      <a:pt x="727" y="923"/>
                    </a:lnTo>
                    <a:lnTo>
                      <a:pt x="697" y="963"/>
                    </a:lnTo>
                    <a:lnTo>
                      <a:pt x="664" y="999"/>
                    </a:lnTo>
                    <a:lnTo>
                      <a:pt x="628" y="1030"/>
                    </a:lnTo>
                    <a:lnTo>
                      <a:pt x="591" y="1056"/>
                    </a:lnTo>
                    <a:lnTo>
                      <a:pt x="549" y="1077"/>
                    </a:lnTo>
                    <a:lnTo>
                      <a:pt x="507" y="1091"/>
                    </a:lnTo>
                    <a:lnTo>
                      <a:pt x="463" y="1101"/>
                    </a:lnTo>
                    <a:lnTo>
                      <a:pt x="417" y="1104"/>
                    </a:lnTo>
                    <a:lnTo>
                      <a:pt x="370" y="1101"/>
                    </a:lnTo>
                    <a:lnTo>
                      <a:pt x="326" y="1091"/>
                    </a:lnTo>
                    <a:lnTo>
                      <a:pt x="283" y="1077"/>
                    </a:lnTo>
                    <a:lnTo>
                      <a:pt x="242" y="1056"/>
                    </a:lnTo>
                    <a:lnTo>
                      <a:pt x="204" y="1030"/>
                    </a:lnTo>
                    <a:lnTo>
                      <a:pt x="169" y="999"/>
                    </a:lnTo>
                    <a:lnTo>
                      <a:pt x="135" y="963"/>
                    </a:lnTo>
                    <a:lnTo>
                      <a:pt x="105" y="923"/>
                    </a:lnTo>
                    <a:lnTo>
                      <a:pt x="79" y="880"/>
                    </a:lnTo>
                    <a:lnTo>
                      <a:pt x="55" y="833"/>
                    </a:lnTo>
                    <a:lnTo>
                      <a:pt x="36" y="782"/>
                    </a:lnTo>
                    <a:lnTo>
                      <a:pt x="20" y="729"/>
                    </a:lnTo>
                    <a:lnTo>
                      <a:pt x="8" y="672"/>
                    </a:lnTo>
                    <a:lnTo>
                      <a:pt x="2" y="613"/>
                    </a:lnTo>
                    <a:lnTo>
                      <a:pt x="0" y="552"/>
                    </a:lnTo>
                    <a:lnTo>
                      <a:pt x="2" y="490"/>
                    </a:lnTo>
                    <a:lnTo>
                      <a:pt x="8" y="433"/>
                    </a:lnTo>
                    <a:lnTo>
                      <a:pt x="20" y="376"/>
                    </a:lnTo>
                    <a:lnTo>
                      <a:pt x="36" y="321"/>
                    </a:lnTo>
                    <a:lnTo>
                      <a:pt x="55" y="271"/>
                    </a:lnTo>
                    <a:lnTo>
                      <a:pt x="79" y="223"/>
                    </a:lnTo>
                    <a:lnTo>
                      <a:pt x="105" y="180"/>
                    </a:lnTo>
                    <a:lnTo>
                      <a:pt x="135" y="140"/>
                    </a:lnTo>
                    <a:lnTo>
                      <a:pt x="169" y="104"/>
                    </a:lnTo>
                    <a:lnTo>
                      <a:pt x="204" y="74"/>
                    </a:lnTo>
                    <a:lnTo>
                      <a:pt x="242" y="47"/>
                    </a:lnTo>
                    <a:lnTo>
                      <a:pt x="283" y="27"/>
                    </a:lnTo>
                    <a:lnTo>
                      <a:pt x="326" y="12"/>
                    </a:lnTo>
                    <a:lnTo>
                      <a:pt x="370" y="3"/>
                    </a:lnTo>
                    <a:lnTo>
                      <a:pt x="4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69" name="Freeform 11"/>
              <p:cNvSpPr>
                <a:spLocks/>
              </p:cNvSpPr>
              <p:nvPr/>
            </p:nvSpPr>
            <p:spPr bwMode="auto">
              <a:xfrm>
                <a:off x="-702089" y="2417835"/>
                <a:ext cx="147638" cy="193675"/>
              </a:xfrm>
              <a:custGeom>
                <a:avLst/>
                <a:gdLst>
                  <a:gd name="T0" fmla="*/ 417 w 835"/>
                  <a:gd name="T1" fmla="*/ 0 h 1104"/>
                  <a:gd name="T2" fmla="*/ 463 w 835"/>
                  <a:gd name="T3" fmla="*/ 3 h 1104"/>
                  <a:gd name="T4" fmla="*/ 507 w 835"/>
                  <a:gd name="T5" fmla="*/ 12 h 1104"/>
                  <a:gd name="T6" fmla="*/ 550 w 835"/>
                  <a:gd name="T7" fmla="*/ 27 h 1104"/>
                  <a:gd name="T8" fmla="*/ 591 w 835"/>
                  <a:gd name="T9" fmla="*/ 47 h 1104"/>
                  <a:gd name="T10" fmla="*/ 629 w 835"/>
                  <a:gd name="T11" fmla="*/ 74 h 1104"/>
                  <a:gd name="T12" fmla="*/ 665 w 835"/>
                  <a:gd name="T13" fmla="*/ 104 h 1104"/>
                  <a:gd name="T14" fmla="*/ 698 w 835"/>
                  <a:gd name="T15" fmla="*/ 140 h 1104"/>
                  <a:gd name="T16" fmla="*/ 728 w 835"/>
                  <a:gd name="T17" fmla="*/ 180 h 1104"/>
                  <a:gd name="T18" fmla="*/ 755 w 835"/>
                  <a:gd name="T19" fmla="*/ 223 h 1104"/>
                  <a:gd name="T20" fmla="*/ 778 w 835"/>
                  <a:gd name="T21" fmla="*/ 271 h 1104"/>
                  <a:gd name="T22" fmla="*/ 798 w 835"/>
                  <a:gd name="T23" fmla="*/ 321 h 1104"/>
                  <a:gd name="T24" fmla="*/ 814 w 835"/>
                  <a:gd name="T25" fmla="*/ 376 h 1104"/>
                  <a:gd name="T26" fmla="*/ 825 w 835"/>
                  <a:gd name="T27" fmla="*/ 433 h 1104"/>
                  <a:gd name="T28" fmla="*/ 832 w 835"/>
                  <a:gd name="T29" fmla="*/ 490 h 1104"/>
                  <a:gd name="T30" fmla="*/ 835 w 835"/>
                  <a:gd name="T31" fmla="*/ 552 h 1104"/>
                  <a:gd name="T32" fmla="*/ 832 w 835"/>
                  <a:gd name="T33" fmla="*/ 613 h 1104"/>
                  <a:gd name="T34" fmla="*/ 825 w 835"/>
                  <a:gd name="T35" fmla="*/ 672 h 1104"/>
                  <a:gd name="T36" fmla="*/ 814 w 835"/>
                  <a:gd name="T37" fmla="*/ 729 h 1104"/>
                  <a:gd name="T38" fmla="*/ 798 w 835"/>
                  <a:gd name="T39" fmla="*/ 782 h 1104"/>
                  <a:gd name="T40" fmla="*/ 778 w 835"/>
                  <a:gd name="T41" fmla="*/ 833 h 1104"/>
                  <a:gd name="T42" fmla="*/ 755 w 835"/>
                  <a:gd name="T43" fmla="*/ 880 h 1104"/>
                  <a:gd name="T44" fmla="*/ 728 w 835"/>
                  <a:gd name="T45" fmla="*/ 923 h 1104"/>
                  <a:gd name="T46" fmla="*/ 698 w 835"/>
                  <a:gd name="T47" fmla="*/ 963 h 1104"/>
                  <a:gd name="T48" fmla="*/ 665 w 835"/>
                  <a:gd name="T49" fmla="*/ 999 h 1104"/>
                  <a:gd name="T50" fmla="*/ 629 w 835"/>
                  <a:gd name="T51" fmla="*/ 1030 h 1104"/>
                  <a:gd name="T52" fmla="*/ 591 w 835"/>
                  <a:gd name="T53" fmla="*/ 1056 h 1104"/>
                  <a:gd name="T54" fmla="*/ 550 w 835"/>
                  <a:gd name="T55" fmla="*/ 1077 h 1104"/>
                  <a:gd name="T56" fmla="*/ 507 w 835"/>
                  <a:gd name="T57" fmla="*/ 1091 h 1104"/>
                  <a:gd name="T58" fmla="*/ 463 w 835"/>
                  <a:gd name="T59" fmla="*/ 1101 h 1104"/>
                  <a:gd name="T60" fmla="*/ 417 w 835"/>
                  <a:gd name="T61" fmla="*/ 1104 h 1104"/>
                  <a:gd name="T62" fmla="*/ 371 w 835"/>
                  <a:gd name="T63" fmla="*/ 1101 h 1104"/>
                  <a:gd name="T64" fmla="*/ 326 w 835"/>
                  <a:gd name="T65" fmla="*/ 1091 h 1104"/>
                  <a:gd name="T66" fmla="*/ 284 w 835"/>
                  <a:gd name="T67" fmla="*/ 1077 h 1104"/>
                  <a:gd name="T68" fmla="*/ 244 w 835"/>
                  <a:gd name="T69" fmla="*/ 1056 h 1104"/>
                  <a:gd name="T70" fmla="*/ 205 w 835"/>
                  <a:gd name="T71" fmla="*/ 1030 h 1104"/>
                  <a:gd name="T72" fmla="*/ 169 w 835"/>
                  <a:gd name="T73" fmla="*/ 999 h 1104"/>
                  <a:gd name="T74" fmla="*/ 136 w 835"/>
                  <a:gd name="T75" fmla="*/ 963 h 1104"/>
                  <a:gd name="T76" fmla="*/ 106 w 835"/>
                  <a:gd name="T77" fmla="*/ 923 h 1104"/>
                  <a:gd name="T78" fmla="*/ 79 w 835"/>
                  <a:gd name="T79" fmla="*/ 880 h 1104"/>
                  <a:gd name="T80" fmla="*/ 56 w 835"/>
                  <a:gd name="T81" fmla="*/ 833 h 1104"/>
                  <a:gd name="T82" fmla="*/ 37 w 835"/>
                  <a:gd name="T83" fmla="*/ 782 h 1104"/>
                  <a:gd name="T84" fmla="*/ 21 w 835"/>
                  <a:gd name="T85" fmla="*/ 729 h 1104"/>
                  <a:gd name="T86" fmla="*/ 9 w 835"/>
                  <a:gd name="T87" fmla="*/ 672 h 1104"/>
                  <a:gd name="T88" fmla="*/ 2 w 835"/>
                  <a:gd name="T89" fmla="*/ 613 h 1104"/>
                  <a:gd name="T90" fmla="*/ 0 w 835"/>
                  <a:gd name="T91" fmla="*/ 552 h 1104"/>
                  <a:gd name="T92" fmla="*/ 2 w 835"/>
                  <a:gd name="T93" fmla="*/ 490 h 1104"/>
                  <a:gd name="T94" fmla="*/ 9 w 835"/>
                  <a:gd name="T95" fmla="*/ 433 h 1104"/>
                  <a:gd name="T96" fmla="*/ 21 w 835"/>
                  <a:gd name="T97" fmla="*/ 376 h 1104"/>
                  <a:gd name="T98" fmla="*/ 37 w 835"/>
                  <a:gd name="T99" fmla="*/ 321 h 1104"/>
                  <a:gd name="T100" fmla="*/ 56 w 835"/>
                  <a:gd name="T101" fmla="*/ 271 h 1104"/>
                  <a:gd name="T102" fmla="*/ 79 w 835"/>
                  <a:gd name="T103" fmla="*/ 223 h 1104"/>
                  <a:gd name="T104" fmla="*/ 106 w 835"/>
                  <a:gd name="T105" fmla="*/ 180 h 1104"/>
                  <a:gd name="T106" fmla="*/ 136 w 835"/>
                  <a:gd name="T107" fmla="*/ 140 h 1104"/>
                  <a:gd name="T108" fmla="*/ 169 w 835"/>
                  <a:gd name="T109" fmla="*/ 104 h 1104"/>
                  <a:gd name="T110" fmla="*/ 205 w 835"/>
                  <a:gd name="T111" fmla="*/ 74 h 1104"/>
                  <a:gd name="T112" fmla="*/ 244 w 835"/>
                  <a:gd name="T113" fmla="*/ 47 h 1104"/>
                  <a:gd name="T114" fmla="*/ 284 w 835"/>
                  <a:gd name="T115" fmla="*/ 27 h 1104"/>
                  <a:gd name="T116" fmla="*/ 326 w 835"/>
                  <a:gd name="T117" fmla="*/ 12 h 1104"/>
                  <a:gd name="T118" fmla="*/ 371 w 835"/>
                  <a:gd name="T119" fmla="*/ 3 h 1104"/>
                  <a:gd name="T120" fmla="*/ 417 w 835"/>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5" h="1104">
                    <a:moveTo>
                      <a:pt x="417" y="0"/>
                    </a:moveTo>
                    <a:lnTo>
                      <a:pt x="463" y="3"/>
                    </a:lnTo>
                    <a:lnTo>
                      <a:pt x="507" y="12"/>
                    </a:lnTo>
                    <a:lnTo>
                      <a:pt x="550" y="27"/>
                    </a:lnTo>
                    <a:lnTo>
                      <a:pt x="591" y="47"/>
                    </a:lnTo>
                    <a:lnTo>
                      <a:pt x="629" y="74"/>
                    </a:lnTo>
                    <a:lnTo>
                      <a:pt x="665" y="104"/>
                    </a:lnTo>
                    <a:lnTo>
                      <a:pt x="698" y="140"/>
                    </a:lnTo>
                    <a:lnTo>
                      <a:pt x="728" y="180"/>
                    </a:lnTo>
                    <a:lnTo>
                      <a:pt x="755" y="223"/>
                    </a:lnTo>
                    <a:lnTo>
                      <a:pt x="778" y="271"/>
                    </a:lnTo>
                    <a:lnTo>
                      <a:pt x="798" y="321"/>
                    </a:lnTo>
                    <a:lnTo>
                      <a:pt x="814" y="376"/>
                    </a:lnTo>
                    <a:lnTo>
                      <a:pt x="825" y="433"/>
                    </a:lnTo>
                    <a:lnTo>
                      <a:pt x="832" y="490"/>
                    </a:lnTo>
                    <a:lnTo>
                      <a:pt x="835" y="552"/>
                    </a:lnTo>
                    <a:lnTo>
                      <a:pt x="832" y="613"/>
                    </a:lnTo>
                    <a:lnTo>
                      <a:pt x="825" y="672"/>
                    </a:lnTo>
                    <a:lnTo>
                      <a:pt x="814" y="729"/>
                    </a:lnTo>
                    <a:lnTo>
                      <a:pt x="798" y="782"/>
                    </a:lnTo>
                    <a:lnTo>
                      <a:pt x="778" y="833"/>
                    </a:lnTo>
                    <a:lnTo>
                      <a:pt x="755" y="880"/>
                    </a:lnTo>
                    <a:lnTo>
                      <a:pt x="728" y="923"/>
                    </a:lnTo>
                    <a:lnTo>
                      <a:pt x="698" y="963"/>
                    </a:lnTo>
                    <a:lnTo>
                      <a:pt x="665" y="999"/>
                    </a:lnTo>
                    <a:lnTo>
                      <a:pt x="629" y="1030"/>
                    </a:lnTo>
                    <a:lnTo>
                      <a:pt x="591" y="1056"/>
                    </a:lnTo>
                    <a:lnTo>
                      <a:pt x="550" y="1077"/>
                    </a:lnTo>
                    <a:lnTo>
                      <a:pt x="507" y="1091"/>
                    </a:lnTo>
                    <a:lnTo>
                      <a:pt x="463" y="1101"/>
                    </a:lnTo>
                    <a:lnTo>
                      <a:pt x="417" y="1104"/>
                    </a:lnTo>
                    <a:lnTo>
                      <a:pt x="371" y="1101"/>
                    </a:lnTo>
                    <a:lnTo>
                      <a:pt x="326" y="1091"/>
                    </a:lnTo>
                    <a:lnTo>
                      <a:pt x="284" y="1077"/>
                    </a:lnTo>
                    <a:lnTo>
                      <a:pt x="244" y="1056"/>
                    </a:lnTo>
                    <a:lnTo>
                      <a:pt x="205" y="1030"/>
                    </a:lnTo>
                    <a:lnTo>
                      <a:pt x="169" y="999"/>
                    </a:lnTo>
                    <a:lnTo>
                      <a:pt x="136" y="963"/>
                    </a:lnTo>
                    <a:lnTo>
                      <a:pt x="106" y="923"/>
                    </a:lnTo>
                    <a:lnTo>
                      <a:pt x="79" y="880"/>
                    </a:lnTo>
                    <a:lnTo>
                      <a:pt x="56" y="833"/>
                    </a:lnTo>
                    <a:lnTo>
                      <a:pt x="37" y="782"/>
                    </a:lnTo>
                    <a:lnTo>
                      <a:pt x="21" y="729"/>
                    </a:lnTo>
                    <a:lnTo>
                      <a:pt x="9" y="672"/>
                    </a:lnTo>
                    <a:lnTo>
                      <a:pt x="2" y="613"/>
                    </a:lnTo>
                    <a:lnTo>
                      <a:pt x="0" y="552"/>
                    </a:lnTo>
                    <a:lnTo>
                      <a:pt x="2" y="490"/>
                    </a:lnTo>
                    <a:lnTo>
                      <a:pt x="9" y="433"/>
                    </a:lnTo>
                    <a:lnTo>
                      <a:pt x="21" y="376"/>
                    </a:lnTo>
                    <a:lnTo>
                      <a:pt x="37" y="321"/>
                    </a:lnTo>
                    <a:lnTo>
                      <a:pt x="56" y="271"/>
                    </a:lnTo>
                    <a:lnTo>
                      <a:pt x="79" y="223"/>
                    </a:lnTo>
                    <a:lnTo>
                      <a:pt x="106" y="180"/>
                    </a:lnTo>
                    <a:lnTo>
                      <a:pt x="136" y="140"/>
                    </a:lnTo>
                    <a:lnTo>
                      <a:pt x="169" y="104"/>
                    </a:lnTo>
                    <a:lnTo>
                      <a:pt x="205" y="74"/>
                    </a:lnTo>
                    <a:lnTo>
                      <a:pt x="244" y="47"/>
                    </a:lnTo>
                    <a:lnTo>
                      <a:pt x="284" y="27"/>
                    </a:lnTo>
                    <a:lnTo>
                      <a:pt x="326" y="12"/>
                    </a:lnTo>
                    <a:lnTo>
                      <a:pt x="371" y="3"/>
                    </a:lnTo>
                    <a:lnTo>
                      <a:pt x="4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grpSp>
      </p:grpSp>
      <p:grpSp>
        <p:nvGrpSpPr>
          <p:cNvPr id="44" name="Group 43"/>
          <p:cNvGrpSpPr/>
          <p:nvPr/>
        </p:nvGrpSpPr>
        <p:grpSpPr>
          <a:xfrm>
            <a:off x="85382" y="2560834"/>
            <a:ext cx="1097915" cy="745515"/>
            <a:chOff x="85382" y="2640346"/>
            <a:chExt cx="1097915" cy="745515"/>
          </a:xfrm>
        </p:grpSpPr>
        <p:grpSp>
          <p:nvGrpSpPr>
            <p:cNvPr id="45" name="Group 44"/>
            <p:cNvGrpSpPr/>
            <p:nvPr/>
          </p:nvGrpSpPr>
          <p:grpSpPr>
            <a:xfrm>
              <a:off x="296985" y="2640346"/>
              <a:ext cx="693924" cy="434722"/>
              <a:chOff x="112581" y="2289538"/>
              <a:chExt cx="693924" cy="434722"/>
            </a:xfrm>
          </p:grpSpPr>
          <p:sp>
            <p:nvSpPr>
              <p:cNvPr id="47" name="Freeform 32"/>
              <p:cNvSpPr>
                <a:spLocks noChangeAspect="1"/>
              </p:cNvSpPr>
              <p:nvPr/>
            </p:nvSpPr>
            <p:spPr bwMode="auto">
              <a:xfrm>
                <a:off x="112581" y="2289538"/>
                <a:ext cx="368809" cy="43472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18"/>
              <p:cNvSpPr>
                <a:spLocks noChangeAspect="1"/>
              </p:cNvSpPr>
              <p:nvPr/>
            </p:nvSpPr>
            <p:spPr bwMode="auto">
              <a:xfrm>
                <a:off x="481390" y="2384334"/>
                <a:ext cx="325115" cy="339926"/>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6" name="TextBox 45"/>
            <p:cNvSpPr txBox="1"/>
            <p:nvPr/>
          </p:nvSpPr>
          <p:spPr>
            <a:xfrm>
              <a:off x="85382" y="3078084"/>
              <a:ext cx="1097915" cy="307777"/>
            </a:xfrm>
            <a:prstGeom prst="rect">
              <a:avLst/>
            </a:prstGeom>
          </p:spPr>
          <p:txBody>
            <a:bodyPr vert="horz" wrap="square" lIns="0" tIns="0" rIns="0" bIns="0" rtlCol="0">
              <a:spAutoFit/>
            </a:bodyPr>
            <a:lstStyle/>
            <a:p>
              <a:pPr marL="4763" algn="ctr"/>
              <a:r>
                <a:rPr lang="nl-BE" sz="1000" b="1" dirty="0">
                  <a:solidFill>
                    <a:srgbClr val="781D7E"/>
                  </a:solidFill>
                </a:rPr>
                <a:t>CHIENS </a:t>
              </a:r>
              <a:br>
                <a:rPr lang="nl-BE" sz="1000" b="1" dirty="0">
                  <a:solidFill>
                    <a:srgbClr val="781D7E"/>
                  </a:solidFill>
                </a:rPr>
              </a:br>
              <a:r>
                <a:rPr lang="nl-BE" sz="1000" b="1" dirty="0">
                  <a:solidFill>
                    <a:srgbClr val="781D7E"/>
                  </a:solidFill>
                </a:rPr>
                <a:t>&amp; CHATS</a:t>
              </a:r>
              <a:endParaRPr lang="nl-BE" sz="1000" dirty="0"/>
            </a:p>
          </p:txBody>
        </p:sp>
      </p:grpSp>
      <p:sp>
        <p:nvSpPr>
          <p:cNvPr id="34" name="TextBox 33"/>
          <p:cNvSpPr txBox="1"/>
          <p:nvPr/>
        </p:nvSpPr>
        <p:spPr>
          <a:xfrm>
            <a:off x="4538664" y="1033495"/>
            <a:ext cx="1573212" cy="215444"/>
          </a:xfrm>
          <a:prstGeom prst="rect">
            <a:avLst/>
          </a:prstGeom>
        </p:spPr>
        <p:txBody>
          <a:bodyPr vert="horz" wrap="square" lIns="0" tIns="0" rIns="0" bIns="0" rtlCol="0">
            <a:spAutoFit/>
          </a:bodyPr>
          <a:lstStyle/>
          <a:p>
            <a:pPr marL="4763" algn="r"/>
            <a:r>
              <a:rPr lang="nl-BE" sz="1400" b="1" dirty="0">
                <a:solidFill>
                  <a:schemeClr val="bg1"/>
                </a:solidFill>
              </a:rPr>
              <a:t>BRUXELLES</a:t>
            </a:r>
          </a:p>
        </p:txBody>
      </p:sp>
      <p:sp>
        <p:nvSpPr>
          <p:cNvPr id="36" name="Freeform 157"/>
          <p:cNvSpPr>
            <a:spLocks/>
          </p:cNvSpPr>
          <p:nvPr/>
        </p:nvSpPr>
        <p:spPr bwMode="auto">
          <a:xfrm>
            <a:off x="6198133" y="1013611"/>
            <a:ext cx="256093" cy="235459"/>
          </a:xfrm>
          <a:custGeom>
            <a:avLst/>
            <a:gdLst>
              <a:gd name="T0" fmla="*/ 23 w 293"/>
              <a:gd name="T1" fmla="*/ 101 h 269"/>
              <a:gd name="T2" fmla="*/ 21 w 293"/>
              <a:gd name="T3" fmla="*/ 106 h 269"/>
              <a:gd name="T4" fmla="*/ 16 w 293"/>
              <a:gd name="T5" fmla="*/ 111 h 269"/>
              <a:gd name="T6" fmla="*/ 7 w 293"/>
              <a:gd name="T7" fmla="*/ 120 h 269"/>
              <a:gd name="T8" fmla="*/ 0 w 293"/>
              <a:gd name="T9" fmla="*/ 137 h 269"/>
              <a:gd name="T10" fmla="*/ 2 w 293"/>
              <a:gd name="T11" fmla="*/ 146 h 269"/>
              <a:gd name="T12" fmla="*/ 14 w 293"/>
              <a:gd name="T13" fmla="*/ 153 h 269"/>
              <a:gd name="T14" fmla="*/ 47 w 293"/>
              <a:gd name="T15" fmla="*/ 174 h 269"/>
              <a:gd name="T16" fmla="*/ 66 w 293"/>
              <a:gd name="T17" fmla="*/ 181 h 269"/>
              <a:gd name="T18" fmla="*/ 75 w 293"/>
              <a:gd name="T19" fmla="*/ 191 h 269"/>
              <a:gd name="T20" fmla="*/ 75 w 293"/>
              <a:gd name="T21" fmla="*/ 205 h 269"/>
              <a:gd name="T22" fmla="*/ 71 w 293"/>
              <a:gd name="T23" fmla="*/ 217 h 269"/>
              <a:gd name="T24" fmla="*/ 75 w 293"/>
              <a:gd name="T25" fmla="*/ 231 h 269"/>
              <a:gd name="T26" fmla="*/ 94 w 293"/>
              <a:gd name="T27" fmla="*/ 241 h 269"/>
              <a:gd name="T28" fmla="*/ 156 w 293"/>
              <a:gd name="T29" fmla="*/ 252 h 269"/>
              <a:gd name="T30" fmla="*/ 179 w 293"/>
              <a:gd name="T31" fmla="*/ 262 h 269"/>
              <a:gd name="T32" fmla="*/ 215 w 293"/>
              <a:gd name="T33" fmla="*/ 266 h 269"/>
              <a:gd name="T34" fmla="*/ 227 w 293"/>
              <a:gd name="T35" fmla="*/ 269 h 269"/>
              <a:gd name="T36" fmla="*/ 229 w 293"/>
              <a:gd name="T37" fmla="*/ 266 h 269"/>
              <a:gd name="T38" fmla="*/ 238 w 293"/>
              <a:gd name="T39" fmla="*/ 264 h 269"/>
              <a:gd name="T40" fmla="*/ 245 w 293"/>
              <a:gd name="T41" fmla="*/ 257 h 269"/>
              <a:gd name="T42" fmla="*/ 253 w 293"/>
              <a:gd name="T43" fmla="*/ 248 h 269"/>
              <a:gd name="T44" fmla="*/ 260 w 293"/>
              <a:gd name="T45" fmla="*/ 245 h 269"/>
              <a:gd name="T46" fmla="*/ 260 w 293"/>
              <a:gd name="T47" fmla="*/ 233 h 269"/>
              <a:gd name="T48" fmla="*/ 250 w 293"/>
              <a:gd name="T49" fmla="*/ 215 h 269"/>
              <a:gd name="T50" fmla="*/ 250 w 293"/>
              <a:gd name="T51" fmla="*/ 179 h 269"/>
              <a:gd name="T52" fmla="*/ 260 w 293"/>
              <a:gd name="T53" fmla="*/ 163 h 269"/>
              <a:gd name="T54" fmla="*/ 281 w 293"/>
              <a:gd name="T55" fmla="*/ 151 h 269"/>
              <a:gd name="T56" fmla="*/ 290 w 293"/>
              <a:gd name="T57" fmla="*/ 141 h 269"/>
              <a:gd name="T58" fmla="*/ 286 w 293"/>
              <a:gd name="T59" fmla="*/ 134 h 269"/>
              <a:gd name="T60" fmla="*/ 276 w 293"/>
              <a:gd name="T61" fmla="*/ 132 h 269"/>
              <a:gd name="T62" fmla="*/ 267 w 293"/>
              <a:gd name="T63" fmla="*/ 132 h 269"/>
              <a:gd name="T64" fmla="*/ 245 w 293"/>
              <a:gd name="T65" fmla="*/ 122 h 269"/>
              <a:gd name="T66" fmla="*/ 236 w 293"/>
              <a:gd name="T67" fmla="*/ 106 h 269"/>
              <a:gd name="T68" fmla="*/ 238 w 293"/>
              <a:gd name="T69" fmla="*/ 94 h 269"/>
              <a:gd name="T70" fmla="*/ 248 w 293"/>
              <a:gd name="T71" fmla="*/ 82 h 269"/>
              <a:gd name="T72" fmla="*/ 262 w 293"/>
              <a:gd name="T73" fmla="*/ 68 h 269"/>
              <a:gd name="T74" fmla="*/ 267 w 293"/>
              <a:gd name="T75" fmla="*/ 59 h 269"/>
              <a:gd name="T76" fmla="*/ 274 w 293"/>
              <a:gd name="T77" fmla="*/ 47 h 269"/>
              <a:gd name="T78" fmla="*/ 279 w 293"/>
              <a:gd name="T79" fmla="*/ 33 h 269"/>
              <a:gd name="T80" fmla="*/ 279 w 293"/>
              <a:gd name="T81" fmla="*/ 23 h 269"/>
              <a:gd name="T82" fmla="*/ 271 w 293"/>
              <a:gd name="T83" fmla="*/ 11 h 269"/>
              <a:gd name="T84" fmla="*/ 260 w 293"/>
              <a:gd name="T85" fmla="*/ 7 h 269"/>
              <a:gd name="T86" fmla="*/ 222 w 293"/>
              <a:gd name="T87" fmla="*/ 2 h 269"/>
              <a:gd name="T88" fmla="*/ 184 w 293"/>
              <a:gd name="T89" fmla="*/ 0 h 269"/>
              <a:gd name="T90" fmla="*/ 156 w 293"/>
              <a:gd name="T91" fmla="*/ 18 h 269"/>
              <a:gd name="T92" fmla="*/ 127 w 293"/>
              <a:gd name="T93" fmla="*/ 23 h 269"/>
              <a:gd name="T94" fmla="*/ 116 w 293"/>
              <a:gd name="T95" fmla="*/ 33 h 269"/>
              <a:gd name="T96" fmla="*/ 99 w 293"/>
              <a:gd name="T97" fmla="*/ 44 h 269"/>
              <a:gd name="T98" fmla="*/ 75 w 293"/>
              <a:gd name="T99" fmla="*/ 56 h 269"/>
              <a:gd name="T100" fmla="*/ 42 w 293"/>
              <a:gd name="T101" fmla="*/ 73 h 269"/>
              <a:gd name="T102" fmla="*/ 31 w 293"/>
              <a:gd name="T103" fmla="*/ 87 h 2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3"/>
              <a:gd name="T157" fmla="*/ 0 h 269"/>
              <a:gd name="T158" fmla="*/ 293 w 293"/>
              <a:gd name="T159" fmla="*/ 269 h 2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3" h="269">
                <a:moveTo>
                  <a:pt x="31" y="87"/>
                </a:moveTo>
                <a:lnTo>
                  <a:pt x="28" y="94"/>
                </a:lnTo>
                <a:lnTo>
                  <a:pt x="23" y="101"/>
                </a:lnTo>
                <a:lnTo>
                  <a:pt x="21" y="103"/>
                </a:lnTo>
                <a:lnTo>
                  <a:pt x="21" y="106"/>
                </a:lnTo>
                <a:lnTo>
                  <a:pt x="19" y="108"/>
                </a:lnTo>
                <a:lnTo>
                  <a:pt x="16" y="111"/>
                </a:lnTo>
                <a:lnTo>
                  <a:pt x="14" y="113"/>
                </a:lnTo>
                <a:lnTo>
                  <a:pt x="7" y="120"/>
                </a:lnTo>
                <a:lnTo>
                  <a:pt x="2" y="127"/>
                </a:lnTo>
                <a:lnTo>
                  <a:pt x="0" y="132"/>
                </a:lnTo>
                <a:lnTo>
                  <a:pt x="0" y="137"/>
                </a:lnTo>
                <a:lnTo>
                  <a:pt x="0" y="141"/>
                </a:lnTo>
                <a:lnTo>
                  <a:pt x="0" y="144"/>
                </a:lnTo>
                <a:lnTo>
                  <a:pt x="2" y="146"/>
                </a:lnTo>
                <a:lnTo>
                  <a:pt x="5" y="148"/>
                </a:lnTo>
                <a:lnTo>
                  <a:pt x="7" y="151"/>
                </a:lnTo>
                <a:lnTo>
                  <a:pt x="14" y="153"/>
                </a:lnTo>
                <a:lnTo>
                  <a:pt x="28" y="160"/>
                </a:lnTo>
                <a:lnTo>
                  <a:pt x="40" y="170"/>
                </a:lnTo>
                <a:lnTo>
                  <a:pt x="47" y="174"/>
                </a:lnTo>
                <a:lnTo>
                  <a:pt x="52" y="177"/>
                </a:lnTo>
                <a:lnTo>
                  <a:pt x="64" y="181"/>
                </a:lnTo>
                <a:lnTo>
                  <a:pt x="66" y="181"/>
                </a:lnTo>
                <a:lnTo>
                  <a:pt x="68" y="184"/>
                </a:lnTo>
                <a:lnTo>
                  <a:pt x="73" y="189"/>
                </a:lnTo>
                <a:lnTo>
                  <a:pt x="75" y="191"/>
                </a:lnTo>
                <a:lnTo>
                  <a:pt x="78" y="193"/>
                </a:lnTo>
                <a:lnTo>
                  <a:pt x="78" y="200"/>
                </a:lnTo>
                <a:lnTo>
                  <a:pt x="75" y="205"/>
                </a:lnTo>
                <a:lnTo>
                  <a:pt x="75" y="210"/>
                </a:lnTo>
                <a:lnTo>
                  <a:pt x="73" y="212"/>
                </a:lnTo>
                <a:lnTo>
                  <a:pt x="71" y="217"/>
                </a:lnTo>
                <a:lnTo>
                  <a:pt x="71" y="219"/>
                </a:lnTo>
                <a:lnTo>
                  <a:pt x="75" y="226"/>
                </a:lnTo>
                <a:lnTo>
                  <a:pt x="75" y="231"/>
                </a:lnTo>
                <a:lnTo>
                  <a:pt x="80" y="233"/>
                </a:lnTo>
                <a:lnTo>
                  <a:pt x="85" y="236"/>
                </a:lnTo>
                <a:lnTo>
                  <a:pt x="94" y="241"/>
                </a:lnTo>
                <a:lnTo>
                  <a:pt x="123" y="245"/>
                </a:lnTo>
                <a:lnTo>
                  <a:pt x="151" y="252"/>
                </a:lnTo>
                <a:lnTo>
                  <a:pt x="156" y="252"/>
                </a:lnTo>
                <a:lnTo>
                  <a:pt x="160" y="255"/>
                </a:lnTo>
                <a:lnTo>
                  <a:pt x="170" y="259"/>
                </a:lnTo>
                <a:lnTo>
                  <a:pt x="179" y="262"/>
                </a:lnTo>
                <a:lnTo>
                  <a:pt x="189" y="264"/>
                </a:lnTo>
                <a:lnTo>
                  <a:pt x="212" y="266"/>
                </a:lnTo>
                <a:lnTo>
                  <a:pt x="215" y="266"/>
                </a:lnTo>
                <a:lnTo>
                  <a:pt x="220" y="269"/>
                </a:lnTo>
                <a:lnTo>
                  <a:pt x="222" y="269"/>
                </a:lnTo>
                <a:lnTo>
                  <a:pt x="227" y="269"/>
                </a:lnTo>
                <a:lnTo>
                  <a:pt x="229" y="266"/>
                </a:lnTo>
                <a:lnTo>
                  <a:pt x="231" y="266"/>
                </a:lnTo>
                <a:lnTo>
                  <a:pt x="238" y="264"/>
                </a:lnTo>
                <a:lnTo>
                  <a:pt x="243" y="262"/>
                </a:lnTo>
                <a:lnTo>
                  <a:pt x="243" y="259"/>
                </a:lnTo>
                <a:lnTo>
                  <a:pt x="245" y="257"/>
                </a:lnTo>
                <a:lnTo>
                  <a:pt x="250" y="252"/>
                </a:lnTo>
                <a:lnTo>
                  <a:pt x="250" y="250"/>
                </a:lnTo>
                <a:lnTo>
                  <a:pt x="253" y="248"/>
                </a:lnTo>
                <a:lnTo>
                  <a:pt x="253" y="245"/>
                </a:lnTo>
                <a:lnTo>
                  <a:pt x="255" y="245"/>
                </a:lnTo>
                <a:lnTo>
                  <a:pt x="260" y="245"/>
                </a:lnTo>
                <a:lnTo>
                  <a:pt x="269" y="245"/>
                </a:lnTo>
                <a:lnTo>
                  <a:pt x="262" y="238"/>
                </a:lnTo>
                <a:lnTo>
                  <a:pt x="260" y="233"/>
                </a:lnTo>
                <a:lnTo>
                  <a:pt x="255" y="226"/>
                </a:lnTo>
                <a:lnTo>
                  <a:pt x="250" y="219"/>
                </a:lnTo>
                <a:lnTo>
                  <a:pt x="250" y="215"/>
                </a:lnTo>
                <a:lnTo>
                  <a:pt x="250" y="212"/>
                </a:lnTo>
                <a:lnTo>
                  <a:pt x="250" y="193"/>
                </a:lnTo>
                <a:lnTo>
                  <a:pt x="250" y="179"/>
                </a:lnTo>
                <a:lnTo>
                  <a:pt x="253" y="172"/>
                </a:lnTo>
                <a:lnTo>
                  <a:pt x="255" y="167"/>
                </a:lnTo>
                <a:lnTo>
                  <a:pt x="260" y="163"/>
                </a:lnTo>
                <a:lnTo>
                  <a:pt x="269" y="160"/>
                </a:lnTo>
                <a:lnTo>
                  <a:pt x="276" y="155"/>
                </a:lnTo>
                <a:lnTo>
                  <a:pt x="281" y="151"/>
                </a:lnTo>
                <a:lnTo>
                  <a:pt x="288" y="148"/>
                </a:lnTo>
                <a:lnTo>
                  <a:pt x="293" y="146"/>
                </a:lnTo>
                <a:lnTo>
                  <a:pt x="290" y="141"/>
                </a:lnTo>
                <a:lnTo>
                  <a:pt x="290" y="139"/>
                </a:lnTo>
                <a:lnTo>
                  <a:pt x="288" y="137"/>
                </a:lnTo>
                <a:lnTo>
                  <a:pt x="286" y="134"/>
                </a:lnTo>
                <a:lnTo>
                  <a:pt x="283" y="134"/>
                </a:lnTo>
                <a:lnTo>
                  <a:pt x="281" y="134"/>
                </a:lnTo>
                <a:lnTo>
                  <a:pt x="276" y="132"/>
                </a:lnTo>
                <a:lnTo>
                  <a:pt x="274" y="134"/>
                </a:lnTo>
                <a:lnTo>
                  <a:pt x="269" y="132"/>
                </a:lnTo>
                <a:lnTo>
                  <a:pt x="267" y="132"/>
                </a:lnTo>
                <a:lnTo>
                  <a:pt x="257" y="129"/>
                </a:lnTo>
                <a:lnTo>
                  <a:pt x="248" y="125"/>
                </a:lnTo>
                <a:lnTo>
                  <a:pt x="245" y="122"/>
                </a:lnTo>
                <a:lnTo>
                  <a:pt x="241" y="118"/>
                </a:lnTo>
                <a:lnTo>
                  <a:pt x="238" y="111"/>
                </a:lnTo>
                <a:lnTo>
                  <a:pt x="236" y="106"/>
                </a:lnTo>
                <a:lnTo>
                  <a:pt x="236" y="103"/>
                </a:lnTo>
                <a:lnTo>
                  <a:pt x="236" y="96"/>
                </a:lnTo>
                <a:lnTo>
                  <a:pt x="238" y="94"/>
                </a:lnTo>
                <a:lnTo>
                  <a:pt x="243" y="89"/>
                </a:lnTo>
                <a:lnTo>
                  <a:pt x="248" y="85"/>
                </a:lnTo>
                <a:lnTo>
                  <a:pt x="248" y="82"/>
                </a:lnTo>
                <a:lnTo>
                  <a:pt x="253" y="80"/>
                </a:lnTo>
                <a:lnTo>
                  <a:pt x="257" y="73"/>
                </a:lnTo>
                <a:lnTo>
                  <a:pt x="262" y="68"/>
                </a:lnTo>
                <a:lnTo>
                  <a:pt x="264" y="61"/>
                </a:lnTo>
                <a:lnTo>
                  <a:pt x="267" y="61"/>
                </a:lnTo>
                <a:lnTo>
                  <a:pt x="267" y="59"/>
                </a:lnTo>
                <a:lnTo>
                  <a:pt x="269" y="56"/>
                </a:lnTo>
                <a:lnTo>
                  <a:pt x="271" y="49"/>
                </a:lnTo>
                <a:lnTo>
                  <a:pt x="274" y="47"/>
                </a:lnTo>
                <a:lnTo>
                  <a:pt x="276" y="42"/>
                </a:lnTo>
                <a:lnTo>
                  <a:pt x="279" y="35"/>
                </a:lnTo>
                <a:lnTo>
                  <a:pt x="279" y="33"/>
                </a:lnTo>
                <a:lnTo>
                  <a:pt x="279" y="30"/>
                </a:lnTo>
                <a:lnTo>
                  <a:pt x="279" y="28"/>
                </a:lnTo>
                <a:lnTo>
                  <a:pt x="279" y="23"/>
                </a:lnTo>
                <a:lnTo>
                  <a:pt x="276" y="18"/>
                </a:lnTo>
                <a:lnTo>
                  <a:pt x="274" y="14"/>
                </a:lnTo>
                <a:lnTo>
                  <a:pt x="271" y="11"/>
                </a:lnTo>
                <a:lnTo>
                  <a:pt x="267" y="9"/>
                </a:lnTo>
                <a:lnTo>
                  <a:pt x="264" y="9"/>
                </a:lnTo>
                <a:lnTo>
                  <a:pt x="260" y="7"/>
                </a:lnTo>
                <a:lnTo>
                  <a:pt x="255" y="7"/>
                </a:lnTo>
                <a:lnTo>
                  <a:pt x="245" y="4"/>
                </a:lnTo>
                <a:lnTo>
                  <a:pt x="222" y="2"/>
                </a:lnTo>
                <a:lnTo>
                  <a:pt x="208" y="0"/>
                </a:lnTo>
                <a:lnTo>
                  <a:pt x="191" y="0"/>
                </a:lnTo>
                <a:lnTo>
                  <a:pt x="184" y="0"/>
                </a:lnTo>
                <a:lnTo>
                  <a:pt x="179" y="2"/>
                </a:lnTo>
                <a:lnTo>
                  <a:pt x="165" y="9"/>
                </a:lnTo>
                <a:lnTo>
                  <a:pt x="156" y="18"/>
                </a:lnTo>
                <a:lnTo>
                  <a:pt x="144" y="16"/>
                </a:lnTo>
                <a:lnTo>
                  <a:pt x="134" y="18"/>
                </a:lnTo>
                <a:lnTo>
                  <a:pt x="127" y="23"/>
                </a:lnTo>
                <a:lnTo>
                  <a:pt x="120" y="30"/>
                </a:lnTo>
                <a:lnTo>
                  <a:pt x="118" y="33"/>
                </a:lnTo>
                <a:lnTo>
                  <a:pt x="116" y="33"/>
                </a:lnTo>
                <a:lnTo>
                  <a:pt x="113" y="37"/>
                </a:lnTo>
                <a:lnTo>
                  <a:pt x="104" y="42"/>
                </a:lnTo>
                <a:lnTo>
                  <a:pt x="99" y="44"/>
                </a:lnTo>
                <a:lnTo>
                  <a:pt x="94" y="47"/>
                </a:lnTo>
                <a:lnTo>
                  <a:pt x="85" y="52"/>
                </a:lnTo>
                <a:lnTo>
                  <a:pt x="75" y="56"/>
                </a:lnTo>
                <a:lnTo>
                  <a:pt x="64" y="61"/>
                </a:lnTo>
                <a:lnTo>
                  <a:pt x="52" y="68"/>
                </a:lnTo>
                <a:lnTo>
                  <a:pt x="42" y="73"/>
                </a:lnTo>
                <a:lnTo>
                  <a:pt x="35" y="82"/>
                </a:lnTo>
                <a:lnTo>
                  <a:pt x="33" y="85"/>
                </a:lnTo>
                <a:lnTo>
                  <a:pt x="31" y="87"/>
                </a:lnTo>
                <a:close/>
              </a:path>
            </a:pathLst>
          </a:custGeom>
          <a:solidFill>
            <a:schemeClr val="bg1"/>
          </a:solidFill>
          <a:ln w="9525">
            <a:solidFill>
              <a:schemeClr val="bg1"/>
            </a:solidFill>
            <a:round/>
            <a:headEnd/>
            <a:tailEnd/>
          </a:ln>
        </p:spPr>
        <p:txBody>
          <a:bodyPr/>
          <a:lstStyle/>
          <a:p>
            <a:endParaRPr lang="en-US">
              <a:solidFill>
                <a:srgbClr val="004E69"/>
              </a:solidFill>
            </a:endParaRPr>
          </a:p>
        </p:txBody>
      </p:sp>
    </p:spTree>
    <p:extLst>
      <p:ext uri="{BB962C8B-B14F-4D97-AF65-F5344CB8AC3E}">
        <p14:creationId xmlns:p14="http://schemas.microsoft.com/office/powerpoint/2010/main" val="115563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223963" y="2467135"/>
            <a:ext cx="7664174" cy="14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ext Placeholder 3"/>
          <p:cNvSpPr>
            <a:spLocks noGrp="1"/>
          </p:cNvSpPr>
          <p:nvPr>
            <p:ph type="body" sz="quarter" idx="13"/>
          </p:nvPr>
        </p:nvSpPr>
        <p:spPr>
          <a:xfrm>
            <a:off x="224286" y="196566"/>
            <a:ext cx="6376211" cy="540000"/>
          </a:xfrm>
        </p:spPr>
        <p:txBody>
          <a:bodyPr/>
          <a:lstStyle/>
          <a:p>
            <a:r>
              <a:rPr lang="fr-BE" sz="1400" dirty="0"/>
              <a:t>Plus de femmes bruxelloises trouvent qu’un animal d’expérience doit être proposé à l’adoption, ainsi que les personnes ayant un niveau d’éducation inférieur et ceux ayant un chien ou chat. Les plus de 55 ans sont moins convaincus. </a:t>
            </a:r>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a:t>
            </a:r>
            <a:r>
              <a:rPr lang="en-US" sz="700" cap="none" dirty="0" err="1"/>
              <a:t>Bruxelles</a:t>
            </a:r>
            <a:r>
              <a:rPr lang="en-US" sz="700" cap="none" dirty="0"/>
              <a:t> (n=300)</a:t>
            </a:r>
          </a:p>
          <a:p>
            <a:pPr>
              <a:spcBef>
                <a:spcPts val="0"/>
              </a:spcBef>
              <a:spcAft>
                <a:spcPts val="0"/>
              </a:spcAft>
            </a:pPr>
            <a:r>
              <a:rPr lang="en-US" sz="700" cap="none" dirty="0"/>
              <a:t>Question:	</a:t>
            </a:r>
            <a:r>
              <a:rPr lang="fr-FR" sz="700" cap="none" dirty="0"/>
              <a:t>Q4. Les expériences sur les chiens et les chats sont autorisées à Bruxelles. D’après vous, que </a:t>
            </a:r>
            <a:r>
              <a:rPr lang="fr-FR" sz="700" cap="none" dirty="0" err="1"/>
              <a:t>vaut-il</a:t>
            </a:r>
            <a:r>
              <a:rPr lang="fr-FR" sz="700" cap="none" dirty="0"/>
              <a:t> mieux faire avec le chien ou le chat après l’expérience ?</a:t>
            </a:r>
          </a:p>
          <a:p>
            <a:pPr>
              <a:spcBef>
                <a:spcPts val="0"/>
              </a:spcBef>
              <a:spcAft>
                <a:spcPts val="0"/>
              </a:spcAft>
            </a:pPr>
            <a:r>
              <a:rPr lang="en-US" sz="700" cap="none" dirty="0"/>
              <a:t>ABCD:	95% significance level</a:t>
            </a:r>
          </a:p>
        </p:txBody>
      </p:sp>
      <p:graphicFrame>
        <p:nvGraphicFramePr>
          <p:cNvPr id="42" name="Chart 41"/>
          <p:cNvGraphicFramePr/>
          <p:nvPr>
            <p:extLst>
              <p:ext uri="{D42A27DB-BD31-4B8C-83A1-F6EECF244321}">
                <p14:modId xmlns:p14="http://schemas.microsoft.com/office/powerpoint/2010/main" val="3561685912"/>
              </p:ext>
            </p:extLst>
          </p:nvPr>
        </p:nvGraphicFramePr>
        <p:xfrm>
          <a:off x="1051803" y="1599477"/>
          <a:ext cx="8090452" cy="24559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4" name="Table 53"/>
          <p:cNvGraphicFramePr>
            <a:graphicFrameLocks noGrp="1"/>
          </p:cNvGraphicFramePr>
          <p:nvPr>
            <p:extLst>
              <p:ext uri="{D42A27DB-BD31-4B8C-83A1-F6EECF244321}">
                <p14:modId xmlns:p14="http://schemas.microsoft.com/office/powerpoint/2010/main" val="403403526"/>
              </p:ext>
            </p:extLst>
          </p:nvPr>
        </p:nvGraphicFramePr>
        <p:xfrm>
          <a:off x="1060865" y="3922720"/>
          <a:ext cx="7829998" cy="370840"/>
        </p:xfrm>
        <a:graphic>
          <a:graphicData uri="http://schemas.openxmlformats.org/drawingml/2006/table">
            <a:tbl>
              <a:tblPr firstRow="1" bandRow="1">
                <a:tableStyleId>{5C22544A-7EE6-4342-B048-85BDC9FD1C3A}</a:tableStyleId>
              </a:tblPr>
              <a:tblGrid>
                <a:gridCol w="711818">
                  <a:extLst>
                    <a:ext uri="{9D8B030D-6E8A-4147-A177-3AD203B41FA5}">
                      <a16:colId xmlns:a16="http://schemas.microsoft.com/office/drawing/2014/main" xmlns="" val="20000"/>
                    </a:ext>
                  </a:extLst>
                </a:gridCol>
                <a:gridCol w="711818">
                  <a:extLst>
                    <a:ext uri="{9D8B030D-6E8A-4147-A177-3AD203B41FA5}">
                      <a16:colId xmlns:a16="http://schemas.microsoft.com/office/drawing/2014/main" xmlns="" val="20001"/>
                    </a:ext>
                  </a:extLst>
                </a:gridCol>
                <a:gridCol w="711818">
                  <a:extLst>
                    <a:ext uri="{9D8B030D-6E8A-4147-A177-3AD203B41FA5}">
                      <a16:colId xmlns:a16="http://schemas.microsoft.com/office/drawing/2014/main" xmlns="" val="20002"/>
                    </a:ext>
                  </a:extLst>
                </a:gridCol>
                <a:gridCol w="711818">
                  <a:extLst>
                    <a:ext uri="{9D8B030D-6E8A-4147-A177-3AD203B41FA5}">
                      <a16:colId xmlns:a16="http://schemas.microsoft.com/office/drawing/2014/main" xmlns="" val="20003"/>
                    </a:ext>
                  </a:extLst>
                </a:gridCol>
                <a:gridCol w="711818">
                  <a:extLst>
                    <a:ext uri="{9D8B030D-6E8A-4147-A177-3AD203B41FA5}">
                      <a16:colId xmlns:a16="http://schemas.microsoft.com/office/drawing/2014/main" xmlns="" val="20004"/>
                    </a:ext>
                  </a:extLst>
                </a:gridCol>
                <a:gridCol w="711818">
                  <a:extLst>
                    <a:ext uri="{9D8B030D-6E8A-4147-A177-3AD203B41FA5}">
                      <a16:colId xmlns:a16="http://schemas.microsoft.com/office/drawing/2014/main" xmlns="" val="20005"/>
                    </a:ext>
                  </a:extLst>
                </a:gridCol>
                <a:gridCol w="711818">
                  <a:extLst>
                    <a:ext uri="{9D8B030D-6E8A-4147-A177-3AD203B41FA5}">
                      <a16:colId xmlns:a16="http://schemas.microsoft.com/office/drawing/2014/main" xmlns="" val="20013"/>
                    </a:ext>
                  </a:extLst>
                </a:gridCol>
                <a:gridCol w="711818">
                  <a:extLst>
                    <a:ext uri="{9D8B030D-6E8A-4147-A177-3AD203B41FA5}">
                      <a16:colId xmlns:a16="http://schemas.microsoft.com/office/drawing/2014/main" xmlns="" val="20014"/>
                    </a:ext>
                  </a:extLst>
                </a:gridCol>
                <a:gridCol w="711818">
                  <a:extLst>
                    <a:ext uri="{9D8B030D-6E8A-4147-A177-3AD203B41FA5}">
                      <a16:colId xmlns:a16="http://schemas.microsoft.com/office/drawing/2014/main" xmlns="" val="20015"/>
                    </a:ext>
                  </a:extLst>
                </a:gridCol>
                <a:gridCol w="711818">
                  <a:extLst>
                    <a:ext uri="{9D8B030D-6E8A-4147-A177-3AD203B41FA5}">
                      <a16:colId xmlns:a16="http://schemas.microsoft.com/office/drawing/2014/main" xmlns="" val="20016"/>
                    </a:ext>
                  </a:extLst>
                </a:gridCol>
                <a:gridCol w="711818">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F</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INF.</a:t>
                      </a:r>
                      <a:br>
                        <a:rPr lang="nl-BE" sz="750" b="0" dirty="0">
                          <a:solidFill>
                            <a:schemeClr val="tx1"/>
                          </a:solidFill>
                        </a:rPr>
                      </a:br>
                      <a:r>
                        <a:rPr lang="nl-BE" sz="700" b="0" dirty="0">
                          <a:solidFill>
                            <a:schemeClr val="tx1"/>
                          </a:solidFill>
                        </a:rPr>
                        <a:t>(F)</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MOY.</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SUP.</a:t>
                      </a:r>
                      <a:br>
                        <a:rPr lang="nl-BE" sz="750" b="0" dirty="0">
                          <a:solidFill>
                            <a:schemeClr val="tx1"/>
                          </a:solidFill>
                        </a:rPr>
                      </a:br>
                      <a:r>
                        <a:rPr lang="nl-BE" sz="750" b="0" dirty="0">
                          <a:solidFill>
                            <a:schemeClr val="tx1"/>
                          </a:solidFill>
                        </a:rPr>
                        <a:t>(H</a:t>
                      </a:r>
                      <a:r>
                        <a:rPr lang="nl-BE" sz="700" b="0" dirty="0">
                          <a:solidFill>
                            <a:schemeClr val="tx1"/>
                          </a:solidFill>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OUI</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NON</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pSp>
        <p:nvGrpSpPr>
          <p:cNvPr id="44" name="Group 43"/>
          <p:cNvGrpSpPr/>
          <p:nvPr/>
        </p:nvGrpSpPr>
        <p:grpSpPr>
          <a:xfrm>
            <a:off x="85382" y="2560834"/>
            <a:ext cx="1097915" cy="745515"/>
            <a:chOff x="85382" y="2640346"/>
            <a:chExt cx="1097915" cy="745515"/>
          </a:xfrm>
        </p:grpSpPr>
        <p:grpSp>
          <p:nvGrpSpPr>
            <p:cNvPr id="45" name="Group 44"/>
            <p:cNvGrpSpPr/>
            <p:nvPr/>
          </p:nvGrpSpPr>
          <p:grpSpPr>
            <a:xfrm>
              <a:off x="296985" y="2640346"/>
              <a:ext cx="693924" cy="434722"/>
              <a:chOff x="112581" y="2289538"/>
              <a:chExt cx="693924" cy="434722"/>
            </a:xfrm>
          </p:grpSpPr>
          <p:sp>
            <p:nvSpPr>
              <p:cNvPr id="55" name="Freeform 32"/>
              <p:cNvSpPr>
                <a:spLocks noChangeAspect="1"/>
              </p:cNvSpPr>
              <p:nvPr/>
            </p:nvSpPr>
            <p:spPr bwMode="auto">
              <a:xfrm>
                <a:off x="112581" y="2289538"/>
                <a:ext cx="368809" cy="43472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8"/>
              <p:cNvSpPr>
                <a:spLocks noChangeAspect="1"/>
              </p:cNvSpPr>
              <p:nvPr/>
            </p:nvSpPr>
            <p:spPr bwMode="auto">
              <a:xfrm>
                <a:off x="481390" y="2384334"/>
                <a:ext cx="325115" cy="339926"/>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9" name="TextBox 48"/>
            <p:cNvSpPr txBox="1"/>
            <p:nvPr/>
          </p:nvSpPr>
          <p:spPr>
            <a:xfrm>
              <a:off x="85382" y="3078084"/>
              <a:ext cx="1097915" cy="307777"/>
            </a:xfrm>
            <a:prstGeom prst="rect">
              <a:avLst/>
            </a:prstGeom>
          </p:spPr>
          <p:txBody>
            <a:bodyPr vert="horz" wrap="square" lIns="0" tIns="0" rIns="0" bIns="0" rtlCol="0">
              <a:spAutoFit/>
            </a:bodyPr>
            <a:lstStyle/>
            <a:p>
              <a:pPr marL="4763" algn="ctr"/>
              <a:r>
                <a:rPr lang="nl-BE" sz="1000" b="1" dirty="0">
                  <a:solidFill>
                    <a:srgbClr val="781D7E"/>
                  </a:solidFill>
                </a:rPr>
                <a:t>CHIENS </a:t>
              </a:r>
              <a:br>
                <a:rPr lang="nl-BE" sz="1000" b="1" dirty="0">
                  <a:solidFill>
                    <a:srgbClr val="781D7E"/>
                  </a:solidFill>
                </a:rPr>
              </a:br>
              <a:r>
                <a:rPr lang="nl-BE" sz="1000" b="1" dirty="0">
                  <a:solidFill>
                    <a:srgbClr val="781D7E"/>
                  </a:solidFill>
                </a:rPr>
                <a:t>&amp; CHATS</a:t>
              </a:r>
              <a:endParaRPr lang="nl-BE" sz="1000" dirty="0"/>
            </a:p>
          </p:txBody>
        </p:sp>
      </p:grpSp>
      <p:graphicFrame>
        <p:nvGraphicFramePr>
          <p:cNvPr id="63" name="Chart 62"/>
          <p:cNvGraphicFramePr/>
          <p:nvPr>
            <p:extLst>
              <p:ext uri="{D42A27DB-BD31-4B8C-83A1-F6EECF244321}">
                <p14:modId xmlns:p14="http://schemas.microsoft.com/office/powerpoint/2010/main" val="648593214"/>
              </p:ext>
            </p:extLst>
          </p:nvPr>
        </p:nvGraphicFramePr>
        <p:xfrm>
          <a:off x="7629468" y="1038851"/>
          <a:ext cx="1471962" cy="384312"/>
        </p:xfrm>
        <a:graphic>
          <a:graphicData uri="http://schemas.openxmlformats.org/drawingml/2006/chart">
            <c:chart xmlns:c="http://schemas.openxmlformats.org/drawingml/2006/chart" xmlns:r="http://schemas.openxmlformats.org/officeDocument/2006/relationships" r:id="rId3"/>
          </a:graphicData>
        </a:graphic>
      </p:graphicFrame>
      <p:sp>
        <p:nvSpPr>
          <p:cNvPr id="86" name="Title 2"/>
          <p:cNvSpPr>
            <a:spLocks noGrp="1"/>
          </p:cNvSpPr>
          <p:nvPr>
            <p:ph type="title"/>
          </p:nvPr>
        </p:nvSpPr>
        <p:spPr>
          <a:xfrm>
            <a:off x="224286" y="1012451"/>
            <a:ext cx="4789674" cy="180000"/>
          </a:xfrm>
        </p:spPr>
        <p:txBody>
          <a:bodyPr/>
          <a:lstStyle/>
          <a:p>
            <a:r>
              <a:rPr lang="fr-FR" sz="950" b="1" dirty="0">
                <a:solidFill>
                  <a:schemeClr val="bg1"/>
                </a:solidFill>
              </a:rPr>
              <a:t>LES EXPÉRIENCES SUR LES CHIENS ET LES CHATS SONT AUTORISÉES  A BRUXELLES. D’APRÈS VOUS, QUE VAUT-IL MIEUX FAIRE AVEC LE CHIEN OU LE CHAT APRÈS L’EXPÉRIENCE ?</a:t>
            </a:r>
          </a:p>
        </p:txBody>
      </p:sp>
      <p:sp>
        <p:nvSpPr>
          <p:cNvPr id="39" name="TextBox 38"/>
          <p:cNvSpPr txBox="1"/>
          <p:nvPr/>
        </p:nvSpPr>
        <p:spPr>
          <a:xfrm>
            <a:off x="4538664" y="1033495"/>
            <a:ext cx="1573212" cy="215444"/>
          </a:xfrm>
          <a:prstGeom prst="rect">
            <a:avLst/>
          </a:prstGeom>
        </p:spPr>
        <p:txBody>
          <a:bodyPr vert="horz" wrap="square" lIns="0" tIns="0" rIns="0" bIns="0" rtlCol="0">
            <a:spAutoFit/>
          </a:bodyPr>
          <a:lstStyle/>
          <a:p>
            <a:pPr marL="4763" algn="r"/>
            <a:r>
              <a:rPr lang="nl-BE" sz="1400" b="1" dirty="0">
                <a:solidFill>
                  <a:schemeClr val="bg1"/>
                </a:solidFill>
              </a:rPr>
              <a:t>BRUXELLES</a:t>
            </a:r>
          </a:p>
        </p:txBody>
      </p:sp>
      <p:sp>
        <p:nvSpPr>
          <p:cNvPr id="40" name="Freeform 157"/>
          <p:cNvSpPr>
            <a:spLocks/>
          </p:cNvSpPr>
          <p:nvPr/>
        </p:nvSpPr>
        <p:spPr bwMode="auto">
          <a:xfrm>
            <a:off x="6198133" y="1013611"/>
            <a:ext cx="256093" cy="235459"/>
          </a:xfrm>
          <a:custGeom>
            <a:avLst/>
            <a:gdLst>
              <a:gd name="T0" fmla="*/ 23 w 293"/>
              <a:gd name="T1" fmla="*/ 101 h 269"/>
              <a:gd name="T2" fmla="*/ 21 w 293"/>
              <a:gd name="T3" fmla="*/ 106 h 269"/>
              <a:gd name="T4" fmla="*/ 16 w 293"/>
              <a:gd name="T5" fmla="*/ 111 h 269"/>
              <a:gd name="T6" fmla="*/ 7 w 293"/>
              <a:gd name="T7" fmla="*/ 120 h 269"/>
              <a:gd name="T8" fmla="*/ 0 w 293"/>
              <a:gd name="T9" fmla="*/ 137 h 269"/>
              <a:gd name="T10" fmla="*/ 2 w 293"/>
              <a:gd name="T11" fmla="*/ 146 h 269"/>
              <a:gd name="T12" fmla="*/ 14 w 293"/>
              <a:gd name="T13" fmla="*/ 153 h 269"/>
              <a:gd name="T14" fmla="*/ 47 w 293"/>
              <a:gd name="T15" fmla="*/ 174 h 269"/>
              <a:gd name="T16" fmla="*/ 66 w 293"/>
              <a:gd name="T17" fmla="*/ 181 h 269"/>
              <a:gd name="T18" fmla="*/ 75 w 293"/>
              <a:gd name="T19" fmla="*/ 191 h 269"/>
              <a:gd name="T20" fmla="*/ 75 w 293"/>
              <a:gd name="T21" fmla="*/ 205 h 269"/>
              <a:gd name="T22" fmla="*/ 71 w 293"/>
              <a:gd name="T23" fmla="*/ 217 h 269"/>
              <a:gd name="T24" fmla="*/ 75 w 293"/>
              <a:gd name="T25" fmla="*/ 231 h 269"/>
              <a:gd name="T26" fmla="*/ 94 w 293"/>
              <a:gd name="T27" fmla="*/ 241 h 269"/>
              <a:gd name="T28" fmla="*/ 156 w 293"/>
              <a:gd name="T29" fmla="*/ 252 h 269"/>
              <a:gd name="T30" fmla="*/ 179 w 293"/>
              <a:gd name="T31" fmla="*/ 262 h 269"/>
              <a:gd name="T32" fmla="*/ 215 w 293"/>
              <a:gd name="T33" fmla="*/ 266 h 269"/>
              <a:gd name="T34" fmla="*/ 227 w 293"/>
              <a:gd name="T35" fmla="*/ 269 h 269"/>
              <a:gd name="T36" fmla="*/ 229 w 293"/>
              <a:gd name="T37" fmla="*/ 266 h 269"/>
              <a:gd name="T38" fmla="*/ 238 w 293"/>
              <a:gd name="T39" fmla="*/ 264 h 269"/>
              <a:gd name="T40" fmla="*/ 245 w 293"/>
              <a:gd name="T41" fmla="*/ 257 h 269"/>
              <a:gd name="T42" fmla="*/ 253 w 293"/>
              <a:gd name="T43" fmla="*/ 248 h 269"/>
              <a:gd name="T44" fmla="*/ 260 w 293"/>
              <a:gd name="T45" fmla="*/ 245 h 269"/>
              <a:gd name="T46" fmla="*/ 260 w 293"/>
              <a:gd name="T47" fmla="*/ 233 h 269"/>
              <a:gd name="T48" fmla="*/ 250 w 293"/>
              <a:gd name="T49" fmla="*/ 215 h 269"/>
              <a:gd name="T50" fmla="*/ 250 w 293"/>
              <a:gd name="T51" fmla="*/ 179 h 269"/>
              <a:gd name="T52" fmla="*/ 260 w 293"/>
              <a:gd name="T53" fmla="*/ 163 h 269"/>
              <a:gd name="T54" fmla="*/ 281 w 293"/>
              <a:gd name="T55" fmla="*/ 151 h 269"/>
              <a:gd name="T56" fmla="*/ 290 w 293"/>
              <a:gd name="T57" fmla="*/ 141 h 269"/>
              <a:gd name="T58" fmla="*/ 286 w 293"/>
              <a:gd name="T59" fmla="*/ 134 h 269"/>
              <a:gd name="T60" fmla="*/ 276 w 293"/>
              <a:gd name="T61" fmla="*/ 132 h 269"/>
              <a:gd name="T62" fmla="*/ 267 w 293"/>
              <a:gd name="T63" fmla="*/ 132 h 269"/>
              <a:gd name="T64" fmla="*/ 245 w 293"/>
              <a:gd name="T65" fmla="*/ 122 h 269"/>
              <a:gd name="T66" fmla="*/ 236 w 293"/>
              <a:gd name="T67" fmla="*/ 106 h 269"/>
              <a:gd name="T68" fmla="*/ 238 w 293"/>
              <a:gd name="T69" fmla="*/ 94 h 269"/>
              <a:gd name="T70" fmla="*/ 248 w 293"/>
              <a:gd name="T71" fmla="*/ 82 h 269"/>
              <a:gd name="T72" fmla="*/ 262 w 293"/>
              <a:gd name="T73" fmla="*/ 68 h 269"/>
              <a:gd name="T74" fmla="*/ 267 w 293"/>
              <a:gd name="T75" fmla="*/ 59 h 269"/>
              <a:gd name="T76" fmla="*/ 274 w 293"/>
              <a:gd name="T77" fmla="*/ 47 h 269"/>
              <a:gd name="T78" fmla="*/ 279 w 293"/>
              <a:gd name="T79" fmla="*/ 33 h 269"/>
              <a:gd name="T80" fmla="*/ 279 w 293"/>
              <a:gd name="T81" fmla="*/ 23 h 269"/>
              <a:gd name="T82" fmla="*/ 271 w 293"/>
              <a:gd name="T83" fmla="*/ 11 h 269"/>
              <a:gd name="T84" fmla="*/ 260 w 293"/>
              <a:gd name="T85" fmla="*/ 7 h 269"/>
              <a:gd name="T86" fmla="*/ 222 w 293"/>
              <a:gd name="T87" fmla="*/ 2 h 269"/>
              <a:gd name="T88" fmla="*/ 184 w 293"/>
              <a:gd name="T89" fmla="*/ 0 h 269"/>
              <a:gd name="T90" fmla="*/ 156 w 293"/>
              <a:gd name="T91" fmla="*/ 18 h 269"/>
              <a:gd name="T92" fmla="*/ 127 w 293"/>
              <a:gd name="T93" fmla="*/ 23 h 269"/>
              <a:gd name="T94" fmla="*/ 116 w 293"/>
              <a:gd name="T95" fmla="*/ 33 h 269"/>
              <a:gd name="T96" fmla="*/ 99 w 293"/>
              <a:gd name="T97" fmla="*/ 44 h 269"/>
              <a:gd name="T98" fmla="*/ 75 w 293"/>
              <a:gd name="T99" fmla="*/ 56 h 269"/>
              <a:gd name="T100" fmla="*/ 42 w 293"/>
              <a:gd name="T101" fmla="*/ 73 h 269"/>
              <a:gd name="T102" fmla="*/ 31 w 293"/>
              <a:gd name="T103" fmla="*/ 87 h 2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3"/>
              <a:gd name="T157" fmla="*/ 0 h 269"/>
              <a:gd name="T158" fmla="*/ 293 w 293"/>
              <a:gd name="T159" fmla="*/ 269 h 2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3" h="269">
                <a:moveTo>
                  <a:pt x="31" y="87"/>
                </a:moveTo>
                <a:lnTo>
                  <a:pt x="28" y="94"/>
                </a:lnTo>
                <a:lnTo>
                  <a:pt x="23" y="101"/>
                </a:lnTo>
                <a:lnTo>
                  <a:pt x="21" y="103"/>
                </a:lnTo>
                <a:lnTo>
                  <a:pt x="21" y="106"/>
                </a:lnTo>
                <a:lnTo>
                  <a:pt x="19" y="108"/>
                </a:lnTo>
                <a:lnTo>
                  <a:pt x="16" y="111"/>
                </a:lnTo>
                <a:lnTo>
                  <a:pt x="14" y="113"/>
                </a:lnTo>
                <a:lnTo>
                  <a:pt x="7" y="120"/>
                </a:lnTo>
                <a:lnTo>
                  <a:pt x="2" y="127"/>
                </a:lnTo>
                <a:lnTo>
                  <a:pt x="0" y="132"/>
                </a:lnTo>
                <a:lnTo>
                  <a:pt x="0" y="137"/>
                </a:lnTo>
                <a:lnTo>
                  <a:pt x="0" y="141"/>
                </a:lnTo>
                <a:lnTo>
                  <a:pt x="0" y="144"/>
                </a:lnTo>
                <a:lnTo>
                  <a:pt x="2" y="146"/>
                </a:lnTo>
                <a:lnTo>
                  <a:pt x="5" y="148"/>
                </a:lnTo>
                <a:lnTo>
                  <a:pt x="7" y="151"/>
                </a:lnTo>
                <a:lnTo>
                  <a:pt x="14" y="153"/>
                </a:lnTo>
                <a:lnTo>
                  <a:pt x="28" y="160"/>
                </a:lnTo>
                <a:lnTo>
                  <a:pt x="40" y="170"/>
                </a:lnTo>
                <a:lnTo>
                  <a:pt x="47" y="174"/>
                </a:lnTo>
                <a:lnTo>
                  <a:pt x="52" y="177"/>
                </a:lnTo>
                <a:lnTo>
                  <a:pt x="64" y="181"/>
                </a:lnTo>
                <a:lnTo>
                  <a:pt x="66" y="181"/>
                </a:lnTo>
                <a:lnTo>
                  <a:pt x="68" y="184"/>
                </a:lnTo>
                <a:lnTo>
                  <a:pt x="73" y="189"/>
                </a:lnTo>
                <a:lnTo>
                  <a:pt x="75" y="191"/>
                </a:lnTo>
                <a:lnTo>
                  <a:pt x="78" y="193"/>
                </a:lnTo>
                <a:lnTo>
                  <a:pt x="78" y="200"/>
                </a:lnTo>
                <a:lnTo>
                  <a:pt x="75" y="205"/>
                </a:lnTo>
                <a:lnTo>
                  <a:pt x="75" y="210"/>
                </a:lnTo>
                <a:lnTo>
                  <a:pt x="73" y="212"/>
                </a:lnTo>
                <a:lnTo>
                  <a:pt x="71" y="217"/>
                </a:lnTo>
                <a:lnTo>
                  <a:pt x="71" y="219"/>
                </a:lnTo>
                <a:lnTo>
                  <a:pt x="75" y="226"/>
                </a:lnTo>
                <a:lnTo>
                  <a:pt x="75" y="231"/>
                </a:lnTo>
                <a:lnTo>
                  <a:pt x="80" y="233"/>
                </a:lnTo>
                <a:lnTo>
                  <a:pt x="85" y="236"/>
                </a:lnTo>
                <a:lnTo>
                  <a:pt x="94" y="241"/>
                </a:lnTo>
                <a:lnTo>
                  <a:pt x="123" y="245"/>
                </a:lnTo>
                <a:lnTo>
                  <a:pt x="151" y="252"/>
                </a:lnTo>
                <a:lnTo>
                  <a:pt x="156" y="252"/>
                </a:lnTo>
                <a:lnTo>
                  <a:pt x="160" y="255"/>
                </a:lnTo>
                <a:lnTo>
                  <a:pt x="170" y="259"/>
                </a:lnTo>
                <a:lnTo>
                  <a:pt x="179" y="262"/>
                </a:lnTo>
                <a:lnTo>
                  <a:pt x="189" y="264"/>
                </a:lnTo>
                <a:lnTo>
                  <a:pt x="212" y="266"/>
                </a:lnTo>
                <a:lnTo>
                  <a:pt x="215" y="266"/>
                </a:lnTo>
                <a:lnTo>
                  <a:pt x="220" y="269"/>
                </a:lnTo>
                <a:lnTo>
                  <a:pt x="222" y="269"/>
                </a:lnTo>
                <a:lnTo>
                  <a:pt x="227" y="269"/>
                </a:lnTo>
                <a:lnTo>
                  <a:pt x="229" y="266"/>
                </a:lnTo>
                <a:lnTo>
                  <a:pt x="231" y="266"/>
                </a:lnTo>
                <a:lnTo>
                  <a:pt x="238" y="264"/>
                </a:lnTo>
                <a:lnTo>
                  <a:pt x="243" y="262"/>
                </a:lnTo>
                <a:lnTo>
                  <a:pt x="243" y="259"/>
                </a:lnTo>
                <a:lnTo>
                  <a:pt x="245" y="257"/>
                </a:lnTo>
                <a:lnTo>
                  <a:pt x="250" y="252"/>
                </a:lnTo>
                <a:lnTo>
                  <a:pt x="250" y="250"/>
                </a:lnTo>
                <a:lnTo>
                  <a:pt x="253" y="248"/>
                </a:lnTo>
                <a:lnTo>
                  <a:pt x="253" y="245"/>
                </a:lnTo>
                <a:lnTo>
                  <a:pt x="255" y="245"/>
                </a:lnTo>
                <a:lnTo>
                  <a:pt x="260" y="245"/>
                </a:lnTo>
                <a:lnTo>
                  <a:pt x="269" y="245"/>
                </a:lnTo>
                <a:lnTo>
                  <a:pt x="262" y="238"/>
                </a:lnTo>
                <a:lnTo>
                  <a:pt x="260" y="233"/>
                </a:lnTo>
                <a:lnTo>
                  <a:pt x="255" y="226"/>
                </a:lnTo>
                <a:lnTo>
                  <a:pt x="250" y="219"/>
                </a:lnTo>
                <a:lnTo>
                  <a:pt x="250" y="215"/>
                </a:lnTo>
                <a:lnTo>
                  <a:pt x="250" y="212"/>
                </a:lnTo>
                <a:lnTo>
                  <a:pt x="250" y="193"/>
                </a:lnTo>
                <a:lnTo>
                  <a:pt x="250" y="179"/>
                </a:lnTo>
                <a:lnTo>
                  <a:pt x="253" y="172"/>
                </a:lnTo>
                <a:lnTo>
                  <a:pt x="255" y="167"/>
                </a:lnTo>
                <a:lnTo>
                  <a:pt x="260" y="163"/>
                </a:lnTo>
                <a:lnTo>
                  <a:pt x="269" y="160"/>
                </a:lnTo>
                <a:lnTo>
                  <a:pt x="276" y="155"/>
                </a:lnTo>
                <a:lnTo>
                  <a:pt x="281" y="151"/>
                </a:lnTo>
                <a:lnTo>
                  <a:pt x="288" y="148"/>
                </a:lnTo>
                <a:lnTo>
                  <a:pt x="293" y="146"/>
                </a:lnTo>
                <a:lnTo>
                  <a:pt x="290" y="141"/>
                </a:lnTo>
                <a:lnTo>
                  <a:pt x="290" y="139"/>
                </a:lnTo>
                <a:lnTo>
                  <a:pt x="288" y="137"/>
                </a:lnTo>
                <a:lnTo>
                  <a:pt x="286" y="134"/>
                </a:lnTo>
                <a:lnTo>
                  <a:pt x="283" y="134"/>
                </a:lnTo>
                <a:lnTo>
                  <a:pt x="281" y="134"/>
                </a:lnTo>
                <a:lnTo>
                  <a:pt x="276" y="132"/>
                </a:lnTo>
                <a:lnTo>
                  <a:pt x="274" y="134"/>
                </a:lnTo>
                <a:lnTo>
                  <a:pt x="269" y="132"/>
                </a:lnTo>
                <a:lnTo>
                  <a:pt x="267" y="132"/>
                </a:lnTo>
                <a:lnTo>
                  <a:pt x="257" y="129"/>
                </a:lnTo>
                <a:lnTo>
                  <a:pt x="248" y="125"/>
                </a:lnTo>
                <a:lnTo>
                  <a:pt x="245" y="122"/>
                </a:lnTo>
                <a:lnTo>
                  <a:pt x="241" y="118"/>
                </a:lnTo>
                <a:lnTo>
                  <a:pt x="238" y="111"/>
                </a:lnTo>
                <a:lnTo>
                  <a:pt x="236" y="106"/>
                </a:lnTo>
                <a:lnTo>
                  <a:pt x="236" y="103"/>
                </a:lnTo>
                <a:lnTo>
                  <a:pt x="236" y="96"/>
                </a:lnTo>
                <a:lnTo>
                  <a:pt x="238" y="94"/>
                </a:lnTo>
                <a:lnTo>
                  <a:pt x="243" y="89"/>
                </a:lnTo>
                <a:lnTo>
                  <a:pt x="248" y="85"/>
                </a:lnTo>
                <a:lnTo>
                  <a:pt x="248" y="82"/>
                </a:lnTo>
                <a:lnTo>
                  <a:pt x="253" y="80"/>
                </a:lnTo>
                <a:lnTo>
                  <a:pt x="257" y="73"/>
                </a:lnTo>
                <a:lnTo>
                  <a:pt x="262" y="68"/>
                </a:lnTo>
                <a:lnTo>
                  <a:pt x="264" y="61"/>
                </a:lnTo>
                <a:lnTo>
                  <a:pt x="267" y="61"/>
                </a:lnTo>
                <a:lnTo>
                  <a:pt x="267" y="59"/>
                </a:lnTo>
                <a:lnTo>
                  <a:pt x="269" y="56"/>
                </a:lnTo>
                <a:lnTo>
                  <a:pt x="271" y="49"/>
                </a:lnTo>
                <a:lnTo>
                  <a:pt x="274" y="47"/>
                </a:lnTo>
                <a:lnTo>
                  <a:pt x="276" y="42"/>
                </a:lnTo>
                <a:lnTo>
                  <a:pt x="279" y="35"/>
                </a:lnTo>
                <a:lnTo>
                  <a:pt x="279" y="33"/>
                </a:lnTo>
                <a:lnTo>
                  <a:pt x="279" y="30"/>
                </a:lnTo>
                <a:lnTo>
                  <a:pt x="279" y="28"/>
                </a:lnTo>
                <a:lnTo>
                  <a:pt x="279" y="23"/>
                </a:lnTo>
                <a:lnTo>
                  <a:pt x="276" y="18"/>
                </a:lnTo>
                <a:lnTo>
                  <a:pt x="274" y="14"/>
                </a:lnTo>
                <a:lnTo>
                  <a:pt x="271" y="11"/>
                </a:lnTo>
                <a:lnTo>
                  <a:pt x="267" y="9"/>
                </a:lnTo>
                <a:lnTo>
                  <a:pt x="264" y="9"/>
                </a:lnTo>
                <a:lnTo>
                  <a:pt x="260" y="7"/>
                </a:lnTo>
                <a:lnTo>
                  <a:pt x="255" y="7"/>
                </a:lnTo>
                <a:lnTo>
                  <a:pt x="245" y="4"/>
                </a:lnTo>
                <a:lnTo>
                  <a:pt x="222" y="2"/>
                </a:lnTo>
                <a:lnTo>
                  <a:pt x="208" y="0"/>
                </a:lnTo>
                <a:lnTo>
                  <a:pt x="191" y="0"/>
                </a:lnTo>
                <a:lnTo>
                  <a:pt x="184" y="0"/>
                </a:lnTo>
                <a:lnTo>
                  <a:pt x="179" y="2"/>
                </a:lnTo>
                <a:lnTo>
                  <a:pt x="165" y="9"/>
                </a:lnTo>
                <a:lnTo>
                  <a:pt x="156" y="18"/>
                </a:lnTo>
                <a:lnTo>
                  <a:pt x="144" y="16"/>
                </a:lnTo>
                <a:lnTo>
                  <a:pt x="134" y="18"/>
                </a:lnTo>
                <a:lnTo>
                  <a:pt x="127" y="23"/>
                </a:lnTo>
                <a:lnTo>
                  <a:pt x="120" y="30"/>
                </a:lnTo>
                <a:lnTo>
                  <a:pt x="118" y="33"/>
                </a:lnTo>
                <a:lnTo>
                  <a:pt x="116" y="33"/>
                </a:lnTo>
                <a:lnTo>
                  <a:pt x="113" y="37"/>
                </a:lnTo>
                <a:lnTo>
                  <a:pt x="104" y="42"/>
                </a:lnTo>
                <a:lnTo>
                  <a:pt x="99" y="44"/>
                </a:lnTo>
                <a:lnTo>
                  <a:pt x="94" y="47"/>
                </a:lnTo>
                <a:lnTo>
                  <a:pt x="85" y="52"/>
                </a:lnTo>
                <a:lnTo>
                  <a:pt x="75" y="56"/>
                </a:lnTo>
                <a:lnTo>
                  <a:pt x="64" y="61"/>
                </a:lnTo>
                <a:lnTo>
                  <a:pt x="52" y="68"/>
                </a:lnTo>
                <a:lnTo>
                  <a:pt x="42" y="73"/>
                </a:lnTo>
                <a:lnTo>
                  <a:pt x="35" y="82"/>
                </a:lnTo>
                <a:lnTo>
                  <a:pt x="33" y="85"/>
                </a:lnTo>
                <a:lnTo>
                  <a:pt x="31" y="87"/>
                </a:lnTo>
                <a:close/>
              </a:path>
            </a:pathLst>
          </a:custGeom>
          <a:solidFill>
            <a:schemeClr val="bg1"/>
          </a:solidFill>
          <a:ln w="9525">
            <a:solidFill>
              <a:schemeClr val="bg1"/>
            </a:solidFill>
            <a:round/>
            <a:headEnd/>
            <a:tailEnd/>
          </a:ln>
        </p:spPr>
        <p:txBody>
          <a:bodyPr/>
          <a:lstStyle/>
          <a:p>
            <a:endParaRPr lang="en-US">
              <a:solidFill>
                <a:srgbClr val="004E69"/>
              </a:solidFill>
            </a:endParaRPr>
          </a:p>
        </p:txBody>
      </p:sp>
      <p:cxnSp>
        <p:nvCxnSpPr>
          <p:cNvPr id="89" name="Straight Connector 88"/>
          <p:cNvCxnSpPr/>
          <p:nvPr/>
        </p:nvCxnSpPr>
        <p:spPr>
          <a:xfrm>
            <a:off x="17502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0" name="Straight Connector 89"/>
          <p:cNvCxnSpPr/>
          <p:nvPr/>
        </p:nvCxnSpPr>
        <p:spPr>
          <a:xfrm>
            <a:off x="3195606"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1" name="Straight Connector 90"/>
          <p:cNvCxnSpPr/>
          <p:nvPr/>
        </p:nvCxnSpPr>
        <p:spPr>
          <a:xfrm>
            <a:off x="5330624"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2" name="Straight Connector 91"/>
          <p:cNvCxnSpPr/>
          <p:nvPr/>
        </p:nvCxnSpPr>
        <p:spPr>
          <a:xfrm>
            <a:off x="7465779"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3" name="Straight Connector 92"/>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sp>
        <p:nvSpPr>
          <p:cNvPr id="94" name="Rounded Rectangle 93"/>
          <p:cNvSpPr/>
          <p:nvPr/>
        </p:nvSpPr>
        <p:spPr>
          <a:xfrm>
            <a:off x="1817108" y="1599481"/>
            <a:ext cx="130680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SEXE</a:t>
            </a:r>
          </a:p>
        </p:txBody>
      </p:sp>
      <p:sp>
        <p:nvSpPr>
          <p:cNvPr id="95" name="Rounded Rectangle 94"/>
          <p:cNvSpPr/>
          <p:nvPr/>
        </p:nvSpPr>
        <p:spPr>
          <a:xfrm>
            <a:off x="3271787" y="1599480"/>
            <a:ext cx="198000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ÂGE</a:t>
            </a:r>
          </a:p>
        </p:txBody>
      </p:sp>
      <p:sp>
        <p:nvSpPr>
          <p:cNvPr id="96" name="Rounded Rectangle 95"/>
          <p:cNvSpPr/>
          <p:nvPr/>
        </p:nvSpPr>
        <p:spPr>
          <a:xfrm>
            <a:off x="7524657" y="1599477"/>
            <a:ext cx="130680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ANIMAL</a:t>
            </a:r>
          </a:p>
        </p:txBody>
      </p:sp>
      <p:grpSp>
        <p:nvGrpSpPr>
          <p:cNvPr id="97" name="Group 96"/>
          <p:cNvGrpSpPr/>
          <p:nvPr/>
        </p:nvGrpSpPr>
        <p:grpSpPr>
          <a:xfrm>
            <a:off x="1210818" y="1556905"/>
            <a:ext cx="418128" cy="276999"/>
            <a:chOff x="1061663" y="1556905"/>
            <a:chExt cx="418128" cy="276999"/>
          </a:xfrm>
        </p:grpSpPr>
        <p:sp>
          <p:nvSpPr>
            <p:cNvPr id="98" name="Rounded Rectangle 97"/>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99" name="Rectangle 98"/>
            <p:cNvSpPr/>
            <p:nvPr/>
          </p:nvSpPr>
          <p:spPr>
            <a:xfrm>
              <a:off x="1061663" y="1556905"/>
              <a:ext cx="418128" cy="276999"/>
            </a:xfrm>
            <a:prstGeom prst="rect">
              <a:avLst/>
            </a:prstGeom>
          </p:spPr>
          <p:txBody>
            <a:bodyPr wrap="none">
              <a:spAutoFit/>
            </a:bodyPr>
            <a:lstStyle/>
            <a:p>
              <a:pPr algn="ctr"/>
              <a:r>
                <a:rPr lang="nl-BE" sz="1200" b="1" dirty="0">
                  <a:solidFill>
                    <a:schemeClr val="bg1"/>
                  </a:solidFill>
                </a:rPr>
                <a:t>BXL</a:t>
              </a:r>
            </a:p>
          </p:txBody>
        </p:sp>
      </p:grpSp>
      <p:sp>
        <p:nvSpPr>
          <p:cNvPr id="100" name="Rounded Rectangle 99"/>
          <p:cNvSpPr/>
          <p:nvPr/>
        </p:nvSpPr>
        <p:spPr>
          <a:xfrm>
            <a:off x="5412500" y="1599478"/>
            <a:ext cx="198000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750" b="1" dirty="0">
                <a:solidFill>
                  <a:schemeClr val="tx1"/>
                </a:solidFill>
              </a:rPr>
              <a:t>NIVEAU D’ÉDUCATION</a:t>
            </a:r>
          </a:p>
        </p:txBody>
      </p:sp>
      <p:sp>
        <p:nvSpPr>
          <p:cNvPr id="101" name="TextBox 100"/>
          <p:cNvSpPr txBox="1"/>
          <p:nvPr/>
        </p:nvSpPr>
        <p:spPr>
          <a:xfrm>
            <a:off x="5510338" y="2285327"/>
            <a:ext cx="328487" cy="153888"/>
          </a:xfrm>
          <a:prstGeom prst="rect">
            <a:avLst/>
          </a:prstGeom>
        </p:spPr>
        <p:txBody>
          <a:bodyPr vert="horz" wrap="square" lIns="0" tIns="0" rIns="0" bIns="0" rtlCol="0">
            <a:spAutoFit/>
          </a:bodyPr>
          <a:lstStyle/>
          <a:p>
            <a:pPr marL="4763" algn="ctr"/>
            <a:r>
              <a:rPr lang="nl-BE" sz="1000" dirty="0">
                <a:solidFill>
                  <a:schemeClr val="bg1"/>
                </a:solidFill>
              </a:rPr>
              <a:t>H</a:t>
            </a:r>
          </a:p>
        </p:txBody>
      </p:sp>
    </p:spTree>
    <p:extLst>
      <p:ext uri="{BB962C8B-B14F-4D97-AF65-F5344CB8AC3E}">
        <p14:creationId xmlns:p14="http://schemas.microsoft.com/office/powerpoint/2010/main" val="395106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762124" y="2784998"/>
            <a:ext cx="5705475" cy="1185340"/>
          </a:xfrm>
        </p:spPr>
        <p:txBody>
          <a:bodyPr/>
          <a:lstStyle/>
          <a:p>
            <a:r>
              <a:rPr lang="nl-BE" dirty="0"/>
              <a:t>VOLONTÉ D’ADOPTER UN ANIMAL </a:t>
            </a:r>
            <a:r>
              <a:rPr lang="fr-FR" dirty="0"/>
              <a:t>D’EXPÉRIENCE</a:t>
            </a:r>
            <a:endParaRPr lang="nl-BE" dirty="0"/>
          </a:p>
        </p:txBody>
      </p:sp>
      <p:pic>
        <p:nvPicPr>
          <p:cNvPr id="4" name="Picture 3"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5" name="Picture 4" descr="IPSOS_GAMECHANGERS_blue.png"/>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6" name="Picture 3" descr="J:\Sales\Templates\Ipsos Logo's\Brand logo\IPSOS-PUBLIC-AFFAIRS\PublicAffairs-WT-electronic-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352598" y="2789310"/>
            <a:ext cx="1204497" cy="958320"/>
            <a:chOff x="352598" y="2789310"/>
            <a:chExt cx="1204497" cy="958320"/>
          </a:xfrm>
        </p:grpSpPr>
        <p:sp>
          <p:nvSpPr>
            <p:cNvPr id="15" name="Freeform 234"/>
            <p:cNvSpPr>
              <a:spLocks noChangeAspect="1" noEditPoints="1"/>
            </p:cNvSpPr>
            <p:nvPr/>
          </p:nvSpPr>
          <p:spPr bwMode="auto">
            <a:xfrm>
              <a:off x="352598" y="2789310"/>
              <a:ext cx="1204497" cy="958320"/>
            </a:xfrm>
            <a:custGeom>
              <a:avLst/>
              <a:gdLst/>
              <a:ahLst/>
              <a:cxnLst>
                <a:cxn ang="0">
                  <a:pos x="137" y="392"/>
                </a:cxn>
                <a:cxn ang="0">
                  <a:pos x="387" y="594"/>
                </a:cxn>
                <a:cxn ang="0">
                  <a:pos x="387" y="598"/>
                </a:cxn>
                <a:cxn ang="0">
                  <a:pos x="390" y="596"/>
                </a:cxn>
                <a:cxn ang="0">
                  <a:pos x="392" y="597"/>
                </a:cxn>
                <a:cxn ang="0">
                  <a:pos x="392" y="593"/>
                </a:cxn>
                <a:cxn ang="0">
                  <a:pos x="628" y="376"/>
                </a:cxn>
                <a:cxn ang="0">
                  <a:pos x="629" y="100"/>
                </a:cxn>
                <a:cxn ang="0">
                  <a:pos x="376" y="163"/>
                </a:cxn>
                <a:cxn ang="0">
                  <a:pos x="119" y="116"/>
                </a:cxn>
                <a:cxn ang="0">
                  <a:pos x="137" y="392"/>
                </a:cxn>
                <a:cxn ang="0">
                  <a:pos x="126" y="173"/>
                </a:cxn>
                <a:cxn ang="0">
                  <a:pos x="288" y="139"/>
                </a:cxn>
                <a:cxn ang="0">
                  <a:pos x="117" y="302"/>
                </a:cxn>
                <a:cxn ang="0">
                  <a:pos x="126" y="173"/>
                </a:cxn>
              </a:cxnLst>
              <a:rect l="0" t="0" r="r" b="b"/>
              <a:pathLst>
                <a:path w="755" h="598">
                  <a:moveTo>
                    <a:pt x="137" y="392"/>
                  </a:moveTo>
                  <a:cubicBezTo>
                    <a:pt x="387" y="594"/>
                    <a:pt x="387" y="594"/>
                    <a:pt x="387" y="594"/>
                  </a:cubicBezTo>
                  <a:cubicBezTo>
                    <a:pt x="387" y="598"/>
                    <a:pt x="387" y="598"/>
                    <a:pt x="387" y="598"/>
                  </a:cubicBezTo>
                  <a:cubicBezTo>
                    <a:pt x="390" y="596"/>
                    <a:pt x="390" y="596"/>
                    <a:pt x="390" y="596"/>
                  </a:cubicBezTo>
                  <a:cubicBezTo>
                    <a:pt x="392" y="597"/>
                    <a:pt x="392" y="597"/>
                    <a:pt x="392" y="597"/>
                  </a:cubicBezTo>
                  <a:cubicBezTo>
                    <a:pt x="392" y="593"/>
                    <a:pt x="392" y="593"/>
                    <a:pt x="392" y="593"/>
                  </a:cubicBezTo>
                  <a:cubicBezTo>
                    <a:pt x="628" y="376"/>
                    <a:pt x="628" y="376"/>
                    <a:pt x="628" y="376"/>
                  </a:cubicBezTo>
                  <a:cubicBezTo>
                    <a:pt x="755" y="209"/>
                    <a:pt x="629" y="100"/>
                    <a:pt x="629" y="100"/>
                  </a:cubicBezTo>
                  <a:cubicBezTo>
                    <a:pt x="472" y="0"/>
                    <a:pt x="390" y="137"/>
                    <a:pt x="376" y="163"/>
                  </a:cubicBezTo>
                  <a:cubicBezTo>
                    <a:pt x="360" y="138"/>
                    <a:pt x="269" y="6"/>
                    <a:pt x="119" y="116"/>
                  </a:cubicBezTo>
                  <a:cubicBezTo>
                    <a:pt x="119" y="116"/>
                    <a:pt x="0" y="233"/>
                    <a:pt x="137" y="392"/>
                  </a:cubicBezTo>
                  <a:close/>
                  <a:moveTo>
                    <a:pt x="126" y="173"/>
                  </a:moveTo>
                  <a:cubicBezTo>
                    <a:pt x="189" y="89"/>
                    <a:pt x="288" y="139"/>
                    <a:pt x="288" y="139"/>
                  </a:cubicBezTo>
                  <a:cubicBezTo>
                    <a:pt x="169" y="146"/>
                    <a:pt x="117" y="302"/>
                    <a:pt x="117" y="302"/>
                  </a:cubicBezTo>
                  <a:cubicBezTo>
                    <a:pt x="97" y="246"/>
                    <a:pt x="126" y="173"/>
                    <a:pt x="126" y="17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23" name="Group 22"/>
            <p:cNvGrpSpPr/>
            <p:nvPr/>
          </p:nvGrpSpPr>
          <p:grpSpPr>
            <a:xfrm>
              <a:off x="754615" y="3156551"/>
              <a:ext cx="440220" cy="381668"/>
              <a:chOff x="-702089" y="2230510"/>
              <a:chExt cx="644526" cy="558800"/>
            </a:xfrm>
          </p:grpSpPr>
          <p:sp>
            <p:nvSpPr>
              <p:cNvPr id="18" name="Freeform 7"/>
              <p:cNvSpPr>
                <a:spLocks/>
              </p:cNvSpPr>
              <p:nvPr/>
            </p:nvSpPr>
            <p:spPr bwMode="auto">
              <a:xfrm>
                <a:off x="-576676" y="2230510"/>
                <a:ext cx="187325" cy="250825"/>
              </a:xfrm>
              <a:custGeom>
                <a:avLst/>
                <a:gdLst>
                  <a:gd name="T0" fmla="*/ 584 w 1059"/>
                  <a:gd name="T1" fmla="*/ 4 h 1422"/>
                  <a:gd name="T2" fmla="*/ 687 w 1059"/>
                  <a:gd name="T3" fmla="*/ 33 h 1422"/>
                  <a:gd name="T4" fmla="*/ 782 w 1059"/>
                  <a:gd name="T5" fmla="*/ 86 h 1422"/>
                  <a:gd name="T6" fmla="*/ 866 w 1059"/>
                  <a:gd name="T7" fmla="*/ 163 h 1422"/>
                  <a:gd name="T8" fmla="*/ 939 w 1059"/>
                  <a:gd name="T9" fmla="*/ 259 h 1422"/>
                  <a:gd name="T10" fmla="*/ 995 w 1059"/>
                  <a:gd name="T11" fmla="*/ 372 h 1422"/>
                  <a:gd name="T12" fmla="*/ 1036 w 1059"/>
                  <a:gd name="T13" fmla="*/ 500 h 1422"/>
                  <a:gd name="T14" fmla="*/ 1057 w 1059"/>
                  <a:gd name="T15" fmla="*/ 638 h 1422"/>
                  <a:gd name="T16" fmla="*/ 1057 w 1059"/>
                  <a:gd name="T17" fmla="*/ 783 h 1422"/>
                  <a:gd name="T18" fmla="*/ 1036 w 1059"/>
                  <a:gd name="T19" fmla="*/ 922 h 1422"/>
                  <a:gd name="T20" fmla="*/ 995 w 1059"/>
                  <a:gd name="T21" fmla="*/ 1049 h 1422"/>
                  <a:gd name="T22" fmla="*/ 939 w 1059"/>
                  <a:gd name="T23" fmla="*/ 1162 h 1422"/>
                  <a:gd name="T24" fmla="*/ 866 w 1059"/>
                  <a:gd name="T25" fmla="*/ 1259 h 1422"/>
                  <a:gd name="T26" fmla="*/ 782 w 1059"/>
                  <a:gd name="T27" fmla="*/ 1336 h 1422"/>
                  <a:gd name="T28" fmla="*/ 687 w 1059"/>
                  <a:gd name="T29" fmla="*/ 1389 h 1422"/>
                  <a:gd name="T30" fmla="*/ 584 w 1059"/>
                  <a:gd name="T31" fmla="*/ 1417 h 1422"/>
                  <a:gd name="T32" fmla="*/ 476 w 1059"/>
                  <a:gd name="T33" fmla="*/ 1417 h 1422"/>
                  <a:gd name="T34" fmla="*/ 372 w 1059"/>
                  <a:gd name="T35" fmla="*/ 1389 h 1422"/>
                  <a:gd name="T36" fmla="*/ 278 w 1059"/>
                  <a:gd name="T37" fmla="*/ 1336 h 1422"/>
                  <a:gd name="T38" fmla="*/ 193 w 1059"/>
                  <a:gd name="T39" fmla="*/ 1259 h 1422"/>
                  <a:gd name="T40" fmla="*/ 122 w 1059"/>
                  <a:gd name="T41" fmla="*/ 1162 h 1422"/>
                  <a:gd name="T42" fmla="*/ 64 w 1059"/>
                  <a:gd name="T43" fmla="*/ 1049 h 1422"/>
                  <a:gd name="T44" fmla="*/ 24 w 1059"/>
                  <a:gd name="T45" fmla="*/ 922 h 1422"/>
                  <a:gd name="T46" fmla="*/ 3 w 1059"/>
                  <a:gd name="T47" fmla="*/ 783 h 1422"/>
                  <a:gd name="T48" fmla="*/ 3 w 1059"/>
                  <a:gd name="T49" fmla="*/ 638 h 1422"/>
                  <a:gd name="T50" fmla="*/ 24 w 1059"/>
                  <a:gd name="T51" fmla="*/ 500 h 1422"/>
                  <a:gd name="T52" fmla="*/ 64 w 1059"/>
                  <a:gd name="T53" fmla="*/ 372 h 1422"/>
                  <a:gd name="T54" fmla="*/ 122 w 1059"/>
                  <a:gd name="T55" fmla="*/ 259 h 1422"/>
                  <a:gd name="T56" fmla="*/ 193 w 1059"/>
                  <a:gd name="T57" fmla="*/ 163 h 1422"/>
                  <a:gd name="T58" fmla="*/ 278 w 1059"/>
                  <a:gd name="T59" fmla="*/ 86 h 1422"/>
                  <a:gd name="T60" fmla="*/ 372 w 1059"/>
                  <a:gd name="T61" fmla="*/ 33 h 1422"/>
                  <a:gd name="T62" fmla="*/ 476 w 1059"/>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9" h="1422">
                    <a:moveTo>
                      <a:pt x="530" y="0"/>
                    </a:moveTo>
                    <a:lnTo>
                      <a:pt x="584" y="4"/>
                    </a:lnTo>
                    <a:lnTo>
                      <a:pt x="636" y="15"/>
                    </a:lnTo>
                    <a:lnTo>
                      <a:pt x="687" y="33"/>
                    </a:lnTo>
                    <a:lnTo>
                      <a:pt x="736" y="56"/>
                    </a:lnTo>
                    <a:lnTo>
                      <a:pt x="782" y="86"/>
                    </a:lnTo>
                    <a:lnTo>
                      <a:pt x="825" y="122"/>
                    </a:lnTo>
                    <a:lnTo>
                      <a:pt x="866" y="163"/>
                    </a:lnTo>
                    <a:lnTo>
                      <a:pt x="904" y="208"/>
                    </a:lnTo>
                    <a:lnTo>
                      <a:pt x="939" y="259"/>
                    </a:lnTo>
                    <a:lnTo>
                      <a:pt x="969" y="314"/>
                    </a:lnTo>
                    <a:lnTo>
                      <a:pt x="995" y="372"/>
                    </a:lnTo>
                    <a:lnTo>
                      <a:pt x="1018" y="434"/>
                    </a:lnTo>
                    <a:lnTo>
                      <a:pt x="1036" y="500"/>
                    </a:lnTo>
                    <a:lnTo>
                      <a:pt x="1049" y="568"/>
                    </a:lnTo>
                    <a:lnTo>
                      <a:pt x="1057" y="638"/>
                    </a:lnTo>
                    <a:lnTo>
                      <a:pt x="1059" y="710"/>
                    </a:lnTo>
                    <a:lnTo>
                      <a:pt x="1057" y="783"/>
                    </a:lnTo>
                    <a:lnTo>
                      <a:pt x="1049" y="854"/>
                    </a:lnTo>
                    <a:lnTo>
                      <a:pt x="1036" y="922"/>
                    </a:lnTo>
                    <a:lnTo>
                      <a:pt x="1018" y="988"/>
                    </a:lnTo>
                    <a:lnTo>
                      <a:pt x="995" y="1049"/>
                    </a:lnTo>
                    <a:lnTo>
                      <a:pt x="969" y="1108"/>
                    </a:lnTo>
                    <a:lnTo>
                      <a:pt x="939" y="1162"/>
                    </a:lnTo>
                    <a:lnTo>
                      <a:pt x="904" y="1214"/>
                    </a:lnTo>
                    <a:lnTo>
                      <a:pt x="866" y="1259"/>
                    </a:lnTo>
                    <a:lnTo>
                      <a:pt x="825" y="1300"/>
                    </a:lnTo>
                    <a:lnTo>
                      <a:pt x="782" y="1336"/>
                    </a:lnTo>
                    <a:lnTo>
                      <a:pt x="736" y="1365"/>
                    </a:lnTo>
                    <a:lnTo>
                      <a:pt x="687" y="1389"/>
                    </a:lnTo>
                    <a:lnTo>
                      <a:pt x="636" y="1407"/>
                    </a:lnTo>
                    <a:lnTo>
                      <a:pt x="584" y="1417"/>
                    </a:lnTo>
                    <a:lnTo>
                      <a:pt x="530" y="1422"/>
                    </a:lnTo>
                    <a:lnTo>
                      <a:pt x="476" y="1417"/>
                    </a:lnTo>
                    <a:lnTo>
                      <a:pt x="423" y="1407"/>
                    </a:lnTo>
                    <a:lnTo>
                      <a:pt x="372" y="1389"/>
                    </a:lnTo>
                    <a:lnTo>
                      <a:pt x="324" y="1365"/>
                    </a:lnTo>
                    <a:lnTo>
                      <a:pt x="278" y="1336"/>
                    </a:lnTo>
                    <a:lnTo>
                      <a:pt x="234" y="1300"/>
                    </a:lnTo>
                    <a:lnTo>
                      <a:pt x="193" y="1259"/>
                    </a:lnTo>
                    <a:lnTo>
                      <a:pt x="155" y="1214"/>
                    </a:lnTo>
                    <a:lnTo>
                      <a:pt x="122" y="1162"/>
                    </a:lnTo>
                    <a:lnTo>
                      <a:pt x="91" y="1108"/>
                    </a:lnTo>
                    <a:lnTo>
                      <a:pt x="64" y="1049"/>
                    </a:lnTo>
                    <a:lnTo>
                      <a:pt x="42" y="988"/>
                    </a:lnTo>
                    <a:lnTo>
                      <a:pt x="24" y="922"/>
                    </a:lnTo>
                    <a:lnTo>
                      <a:pt x="11" y="854"/>
                    </a:lnTo>
                    <a:lnTo>
                      <a:pt x="3" y="783"/>
                    </a:lnTo>
                    <a:lnTo>
                      <a:pt x="0" y="710"/>
                    </a:lnTo>
                    <a:lnTo>
                      <a:pt x="3" y="638"/>
                    </a:lnTo>
                    <a:lnTo>
                      <a:pt x="11" y="568"/>
                    </a:lnTo>
                    <a:lnTo>
                      <a:pt x="24" y="500"/>
                    </a:lnTo>
                    <a:lnTo>
                      <a:pt x="42" y="434"/>
                    </a:lnTo>
                    <a:lnTo>
                      <a:pt x="64" y="372"/>
                    </a:lnTo>
                    <a:lnTo>
                      <a:pt x="91" y="314"/>
                    </a:lnTo>
                    <a:lnTo>
                      <a:pt x="122" y="259"/>
                    </a:lnTo>
                    <a:lnTo>
                      <a:pt x="155" y="208"/>
                    </a:lnTo>
                    <a:lnTo>
                      <a:pt x="193" y="163"/>
                    </a:lnTo>
                    <a:lnTo>
                      <a:pt x="234" y="122"/>
                    </a:lnTo>
                    <a:lnTo>
                      <a:pt x="278" y="86"/>
                    </a:lnTo>
                    <a:lnTo>
                      <a:pt x="324" y="56"/>
                    </a:lnTo>
                    <a:lnTo>
                      <a:pt x="372" y="33"/>
                    </a:lnTo>
                    <a:lnTo>
                      <a:pt x="423" y="15"/>
                    </a:lnTo>
                    <a:lnTo>
                      <a:pt x="476" y="4"/>
                    </a:lnTo>
                    <a:lnTo>
                      <a:pt x="530"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19" name="Freeform 8"/>
              <p:cNvSpPr>
                <a:spLocks/>
              </p:cNvSpPr>
              <p:nvPr/>
            </p:nvSpPr>
            <p:spPr bwMode="auto">
              <a:xfrm>
                <a:off x="-594139" y="2497210"/>
                <a:ext cx="417513" cy="292100"/>
              </a:xfrm>
              <a:custGeom>
                <a:avLst/>
                <a:gdLst>
                  <a:gd name="T0" fmla="*/ 1286 w 2365"/>
                  <a:gd name="T1" fmla="*/ 4 h 1653"/>
                  <a:gd name="T2" fmla="*/ 1510 w 2365"/>
                  <a:gd name="T3" fmla="*/ 41 h 1653"/>
                  <a:gd name="T4" fmla="*/ 1703 w 2365"/>
                  <a:gd name="T5" fmla="*/ 110 h 1653"/>
                  <a:gd name="T6" fmla="*/ 1867 w 2365"/>
                  <a:gd name="T7" fmla="*/ 205 h 1653"/>
                  <a:gd name="T8" fmla="*/ 1999 w 2365"/>
                  <a:gd name="T9" fmla="*/ 317 h 1653"/>
                  <a:gd name="T10" fmla="*/ 2102 w 2365"/>
                  <a:gd name="T11" fmla="*/ 437 h 1653"/>
                  <a:gd name="T12" fmla="*/ 2174 w 2365"/>
                  <a:gd name="T13" fmla="*/ 560 h 1653"/>
                  <a:gd name="T14" fmla="*/ 2201 w 2365"/>
                  <a:gd name="T15" fmla="*/ 601 h 1653"/>
                  <a:gd name="T16" fmla="*/ 2267 w 2365"/>
                  <a:gd name="T17" fmla="*/ 712 h 1653"/>
                  <a:gd name="T18" fmla="*/ 2334 w 2365"/>
                  <a:gd name="T19" fmla="*/ 892 h 1653"/>
                  <a:gd name="T20" fmla="*/ 2364 w 2365"/>
                  <a:gd name="T21" fmla="*/ 1071 h 1653"/>
                  <a:gd name="T22" fmla="*/ 2357 w 2365"/>
                  <a:gd name="T23" fmla="*/ 1240 h 1653"/>
                  <a:gd name="T24" fmla="*/ 2312 w 2365"/>
                  <a:gd name="T25" fmla="*/ 1391 h 1653"/>
                  <a:gd name="T26" fmla="*/ 2233 w 2365"/>
                  <a:gd name="T27" fmla="*/ 1517 h 1653"/>
                  <a:gd name="T28" fmla="*/ 2119 w 2365"/>
                  <a:gd name="T29" fmla="*/ 1610 h 1653"/>
                  <a:gd name="T30" fmla="*/ 2003 w 2365"/>
                  <a:gd name="T31" fmla="*/ 1650 h 1653"/>
                  <a:gd name="T32" fmla="*/ 1868 w 2365"/>
                  <a:gd name="T33" fmla="*/ 1639 h 1653"/>
                  <a:gd name="T34" fmla="*/ 1731 w 2365"/>
                  <a:gd name="T35" fmla="*/ 1580 h 1653"/>
                  <a:gd name="T36" fmla="*/ 1593 w 2365"/>
                  <a:gd name="T37" fmla="*/ 1493 h 1653"/>
                  <a:gd name="T38" fmla="*/ 1443 w 2365"/>
                  <a:gd name="T39" fmla="*/ 1399 h 1653"/>
                  <a:gd name="T40" fmla="*/ 1323 w 2365"/>
                  <a:gd name="T41" fmla="*/ 1341 h 1653"/>
                  <a:gd name="T42" fmla="*/ 1248 w 2365"/>
                  <a:gd name="T43" fmla="*/ 1333 h 1653"/>
                  <a:gd name="T44" fmla="*/ 1130 w 2365"/>
                  <a:gd name="T45" fmla="*/ 1331 h 1653"/>
                  <a:gd name="T46" fmla="*/ 1051 w 2365"/>
                  <a:gd name="T47" fmla="*/ 1338 h 1653"/>
                  <a:gd name="T48" fmla="*/ 901 w 2365"/>
                  <a:gd name="T49" fmla="*/ 1409 h 1653"/>
                  <a:gd name="T50" fmla="*/ 720 w 2365"/>
                  <a:gd name="T51" fmla="*/ 1517 h 1653"/>
                  <a:gd name="T52" fmla="*/ 580 w 2365"/>
                  <a:gd name="T53" fmla="*/ 1595 h 1653"/>
                  <a:gd name="T54" fmla="*/ 442 w 2365"/>
                  <a:gd name="T55" fmla="*/ 1637 h 1653"/>
                  <a:gd name="T56" fmla="*/ 305 w 2365"/>
                  <a:gd name="T57" fmla="*/ 1627 h 1653"/>
                  <a:gd name="T58" fmla="*/ 178 w 2365"/>
                  <a:gd name="T59" fmla="*/ 1557 h 1653"/>
                  <a:gd name="T60" fmla="*/ 77 w 2365"/>
                  <a:gd name="T61" fmla="*/ 1438 h 1653"/>
                  <a:gd name="T62" fmla="*/ 16 w 2365"/>
                  <a:gd name="T63" fmla="*/ 1283 h 1653"/>
                  <a:gd name="T64" fmla="*/ 0 w 2365"/>
                  <a:gd name="T65" fmla="*/ 1097 h 1653"/>
                  <a:gd name="T66" fmla="*/ 35 w 2365"/>
                  <a:gd name="T67" fmla="*/ 892 h 1653"/>
                  <a:gd name="T68" fmla="*/ 118 w 2365"/>
                  <a:gd name="T69" fmla="*/ 691 h 1653"/>
                  <a:gd name="T70" fmla="*/ 192 w 2365"/>
                  <a:gd name="T71" fmla="*/ 581 h 1653"/>
                  <a:gd name="T72" fmla="*/ 216 w 2365"/>
                  <a:gd name="T73" fmla="*/ 547 h 1653"/>
                  <a:gd name="T74" fmla="*/ 296 w 2365"/>
                  <a:gd name="T75" fmla="*/ 415 h 1653"/>
                  <a:gd name="T76" fmla="*/ 409 w 2365"/>
                  <a:gd name="T77" fmla="*/ 288 h 1653"/>
                  <a:gd name="T78" fmla="*/ 554 w 2365"/>
                  <a:gd name="T79" fmla="*/ 175 h 1653"/>
                  <a:gd name="T80" fmla="*/ 731 w 2365"/>
                  <a:gd name="T81" fmla="*/ 83 h 1653"/>
                  <a:gd name="T82" fmla="*/ 942 w 2365"/>
                  <a:gd name="T83" fmla="*/ 22 h 1653"/>
                  <a:gd name="T84" fmla="*/ 1184 w 2365"/>
                  <a:gd name="T85" fmla="*/ 0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5" h="1653">
                    <a:moveTo>
                      <a:pt x="1184" y="0"/>
                    </a:moveTo>
                    <a:lnTo>
                      <a:pt x="1205" y="0"/>
                    </a:lnTo>
                    <a:lnTo>
                      <a:pt x="1286" y="4"/>
                    </a:lnTo>
                    <a:lnTo>
                      <a:pt x="1364" y="12"/>
                    </a:lnTo>
                    <a:lnTo>
                      <a:pt x="1438" y="24"/>
                    </a:lnTo>
                    <a:lnTo>
                      <a:pt x="1510" y="41"/>
                    </a:lnTo>
                    <a:lnTo>
                      <a:pt x="1577" y="60"/>
                    </a:lnTo>
                    <a:lnTo>
                      <a:pt x="1642" y="83"/>
                    </a:lnTo>
                    <a:lnTo>
                      <a:pt x="1703" y="110"/>
                    </a:lnTo>
                    <a:lnTo>
                      <a:pt x="1761" y="139"/>
                    </a:lnTo>
                    <a:lnTo>
                      <a:pt x="1816" y="171"/>
                    </a:lnTo>
                    <a:lnTo>
                      <a:pt x="1867" y="205"/>
                    </a:lnTo>
                    <a:lnTo>
                      <a:pt x="1915" y="240"/>
                    </a:lnTo>
                    <a:lnTo>
                      <a:pt x="1959" y="278"/>
                    </a:lnTo>
                    <a:lnTo>
                      <a:pt x="1999" y="317"/>
                    </a:lnTo>
                    <a:lnTo>
                      <a:pt x="2037" y="356"/>
                    </a:lnTo>
                    <a:lnTo>
                      <a:pt x="2072" y="397"/>
                    </a:lnTo>
                    <a:lnTo>
                      <a:pt x="2102" y="437"/>
                    </a:lnTo>
                    <a:lnTo>
                      <a:pt x="2129" y="478"/>
                    </a:lnTo>
                    <a:lnTo>
                      <a:pt x="2153" y="520"/>
                    </a:lnTo>
                    <a:lnTo>
                      <a:pt x="2174" y="560"/>
                    </a:lnTo>
                    <a:lnTo>
                      <a:pt x="2181" y="572"/>
                    </a:lnTo>
                    <a:lnTo>
                      <a:pt x="2190" y="586"/>
                    </a:lnTo>
                    <a:lnTo>
                      <a:pt x="2201" y="601"/>
                    </a:lnTo>
                    <a:lnTo>
                      <a:pt x="2219" y="626"/>
                    </a:lnTo>
                    <a:lnTo>
                      <a:pt x="2236" y="653"/>
                    </a:lnTo>
                    <a:lnTo>
                      <a:pt x="2267" y="712"/>
                    </a:lnTo>
                    <a:lnTo>
                      <a:pt x="2294" y="772"/>
                    </a:lnTo>
                    <a:lnTo>
                      <a:pt x="2316" y="832"/>
                    </a:lnTo>
                    <a:lnTo>
                      <a:pt x="2334" y="892"/>
                    </a:lnTo>
                    <a:lnTo>
                      <a:pt x="2349" y="953"/>
                    </a:lnTo>
                    <a:lnTo>
                      <a:pt x="2359" y="1012"/>
                    </a:lnTo>
                    <a:lnTo>
                      <a:pt x="2364" y="1071"/>
                    </a:lnTo>
                    <a:lnTo>
                      <a:pt x="2365" y="1128"/>
                    </a:lnTo>
                    <a:lnTo>
                      <a:pt x="2363" y="1185"/>
                    </a:lnTo>
                    <a:lnTo>
                      <a:pt x="2357" y="1240"/>
                    </a:lnTo>
                    <a:lnTo>
                      <a:pt x="2345" y="1292"/>
                    </a:lnTo>
                    <a:lnTo>
                      <a:pt x="2331" y="1342"/>
                    </a:lnTo>
                    <a:lnTo>
                      <a:pt x="2312" y="1391"/>
                    </a:lnTo>
                    <a:lnTo>
                      <a:pt x="2290" y="1436"/>
                    </a:lnTo>
                    <a:lnTo>
                      <a:pt x="2263" y="1478"/>
                    </a:lnTo>
                    <a:lnTo>
                      <a:pt x="2233" y="1517"/>
                    </a:lnTo>
                    <a:lnTo>
                      <a:pt x="2198" y="1551"/>
                    </a:lnTo>
                    <a:lnTo>
                      <a:pt x="2161" y="1583"/>
                    </a:lnTo>
                    <a:lnTo>
                      <a:pt x="2119" y="1610"/>
                    </a:lnTo>
                    <a:lnTo>
                      <a:pt x="2082" y="1628"/>
                    </a:lnTo>
                    <a:lnTo>
                      <a:pt x="2043" y="1642"/>
                    </a:lnTo>
                    <a:lnTo>
                      <a:pt x="2003" y="1650"/>
                    </a:lnTo>
                    <a:lnTo>
                      <a:pt x="1961" y="1653"/>
                    </a:lnTo>
                    <a:lnTo>
                      <a:pt x="1915" y="1649"/>
                    </a:lnTo>
                    <a:lnTo>
                      <a:pt x="1868" y="1639"/>
                    </a:lnTo>
                    <a:lnTo>
                      <a:pt x="1822" y="1624"/>
                    </a:lnTo>
                    <a:lnTo>
                      <a:pt x="1777" y="1604"/>
                    </a:lnTo>
                    <a:lnTo>
                      <a:pt x="1731" y="1580"/>
                    </a:lnTo>
                    <a:lnTo>
                      <a:pt x="1685" y="1554"/>
                    </a:lnTo>
                    <a:lnTo>
                      <a:pt x="1640" y="1525"/>
                    </a:lnTo>
                    <a:lnTo>
                      <a:pt x="1593" y="1493"/>
                    </a:lnTo>
                    <a:lnTo>
                      <a:pt x="1544" y="1461"/>
                    </a:lnTo>
                    <a:lnTo>
                      <a:pt x="1494" y="1430"/>
                    </a:lnTo>
                    <a:lnTo>
                      <a:pt x="1443" y="1399"/>
                    </a:lnTo>
                    <a:lnTo>
                      <a:pt x="1389" y="1370"/>
                    </a:lnTo>
                    <a:lnTo>
                      <a:pt x="1334" y="1343"/>
                    </a:lnTo>
                    <a:lnTo>
                      <a:pt x="1323" y="1341"/>
                    </a:lnTo>
                    <a:lnTo>
                      <a:pt x="1305" y="1338"/>
                    </a:lnTo>
                    <a:lnTo>
                      <a:pt x="1279" y="1335"/>
                    </a:lnTo>
                    <a:lnTo>
                      <a:pt x="1248" y="1333"/>
                    </a:lnTo>
                    <a:lnTo>
                      <a:pt x="1211" y="1331"/>
                    </a:lnTo>
                    <a:lnTo>
                      <a:pt x="1170" y="1331"/>
                    </a:lnTo>
                    <a:lnTo>
                      <a:pt x="1130" y="1331"/>
                    </a:lnTo>
                    <a:lnTo>
                      <a:pt x="1095" y="1333"/>
                    </a:lnTo>
                    <a:lnTo>
                      <a:pt x="1070" y="1335"/>
                    </a:lnTo>
                    <a:lnTo>
                      <a:pt x="1051" y="1338"/>
                    </a:lnTo>
                    <a:lnTo>
                      <a:pt x="1041" y="1340"/>
                    </a:lnTo>
                    <a:lnTo>
                      <a:pt x="970" y="1373"/>
                    </a:lnTo>
                    <a:lnTo>
                      <a:pt x="901" y="1409"/>
                    </a:lnTo>
                    <a:lnTo>
                      <a:pt x="835" y="1448"/>
                    </a:lnTo>
                    <a:lnTo>
                      <a:pt x="770" y="1487"/>
                    </a:lnTo>
                    <a:lnTo>
                      <a:pt x="720" y="1517"/>
                    </a:lnTo>
                    <a:lnTo>
                      <a:pt x="672" y="1546"/>
                    </a:lnTo>
                    <a:lnTo>
                      <a:pt x="626" y="1571"/>
                    </a:lnTo>
                    <a:lnTo>
                      <a:pt x="580" y="1595"/>
                    </a:lnTo>
                    <a:lnTo>
                      <a:pt x="533" y="1614"/>
                    </a:lnTo>
                    <a:lnTo>
                      <a:pt x="488" y="1628"/>
                    </a:lnTo>
                    <a:lnTo>
                      <a:pt x="442" y="1637"/>
                    </a:lnTo>
                    <a:lnTo>
                      <a:pt x="394" y="1640"/>
                    </a:lnTo>
                    <a:lnTo>
                      <a:pt x="350" y="1637"/>
                    </a:lnTo>
                    <a:lnTo>
                      <a:pt x="305" y="1627"/>
                    </a:lnTo>
                    <a:lnTo>
                      <a:pt x="263" y="1611"/>
                    </a:lnTo>
                    <a:lnTo>
                      <a:pt x="221" y="1588"/>
                    </a:lnTo>
                    <a:lnTo>
                      <a:pt x="178" y="1557"/>
                    </a:lnTo>
                    <a:lnTo>
                      <a:pt x="140" y="1521"/>
                    </a:lnTo>
                    <a:lnTo>
                      <a:pt x="106" y="1481"/>
                    </a:lnTo>
                    <a:lnTo>
                      <a:pt x="77" y="1438"/>
                    </a:lnTo>
                    <a:lnTo>
                      <a:pt x="51" y="1390"/>
                    </a:lnTo>
                    <a:lnTo>
                      <a:pt x="31" y="1338"/>
                    </a:lnTo>
                    <a:lnTo>
                      <a:pt x="16" y="1283"/>
                    </a:lnTo>
                    <a:lnTo>
                      <a:pt x="6" y="1225"/>
                    </a:lnTo>
                    <a:lnTo>
                      <a:pt x="0" y="1164"/>
                    </a:lnTo>
                    <a:lnTo>
                      <a:pt x="0" y="1097"/>
                    </a:lnTo>
                    <a:lnTo>
                      <a:pt x="6" y="1029"/>
                    </a:lnTo>
                    <a:lnTo>
                      <a:pt x="17" y="960"/>
                    </a:lnTo>
                    <a:lnTo>
                      <a:pt x="35" y="892"/>
                    </a:lnTo>
                    <a:lnTo>
                      <a:pt x="57" y="825"/>
                    </a:lnTo>
                    <a:lnTo>
                      <a:pt x="85" y="757"/>
                    </a:lnTo>
                    <a:lnTo>
                      <a:pt x="118" y="691"/>
                    </a:lnTo>
                    <a:lnTo>
                      <a:pt x="156" y="626"/>
                    </a:lnTo>
                    <a:lnTo>
                      <a:pt x="173" y="603"/>
                    </a:lnTo>
                    <a:lnTo>
                      <a:pt x="192" y="581"/>
                    </a:lnTo>
                    <a:lnTo>
                      <a:pt x="202" y="569"/>
                    </a:lnTo>
                    <a:lnTo>
                      <a:pt x="209" y="557"/>
                    </a:lnTo>
                    <a:lnTo>
                      <a:pt x="216" y="547"/>
                    </a:lnTo>
                    <a:lnTo>
                      <a:pt x="239" y="504"/>
                    </a:lnTo>
                    <a:lnTo>
                      <a:pt x="266" y="459"/>
                    </a:lnTo>
                    <a:lnTo>
                      <a:pt x="296" y="415"/>
                    </a:lnTo>
                    <a:lnTo>
                      <a:pt x="331" y="372"/>
                    </a:lnTo>
                    <a:lnTo>
                      <a:pt x="367" y="329"/>
                    </a:lnTo>
                    <a:lnTo>
                      <a:pt x="409" y="288"/>
                    </a:lnTo>
                    <a:lnTo>
                      <a:pt x="454" y="248"/>
                    </a:lnTo>
                    <a:lnTo>
                      <a:pt x="502" y="210"/>
                    </a:lnTo>
                    <a:lnTo>
                      <a:pt x="554" y="175"/>
                    </a:lnTo>
                    <a:lnTo>
                      <a:pt x="610" y="141"/>
                    </a:lnTo>
                    <a:lnTo>
                      <a:pt x="669" y="111"/>
                    </a:lnTo>
                    <a:lnTo>
                      <a:pt x="731" y="83"/>
                    </a:lnTo>
                    <a:lnTo>
                      <a:pt x="798" y="59"/>
                    </a:lnTo>
                    <a:lnTo>
                      <a:pt x="868" y="39"/>
                    </a:lnTo>
                    <a:lnTo>
                      <a:pt x="942" y="22"/>
                    </a:lnTo>
                    <a:lnTo>
                      <a:pt x="1020" y="10"/>
                    </a:lnTo>
                    <a:lnTo>
                      <a:pt x="1100" y="2"/>
                    </a:lnTo>
                    <a:lnTo>
                      <a:pt x="1184"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20" name="Freeform 9"/>
              <p:cNvSpPr>
                <a:spLocks/>
              </p:cNvSpPr>
              <p:nvPr/>
            </p:nvSpPr>
            <p:spPr bwMode="auto">
              <a:xfrm>
                <a:off x="-378239" y="2230510"/>
                <a:ext cx="187325" cy="250825"/>
              </a:xfrm>
              <a:custGeom>
                <a:avLst/>
                <a:gdLst>
                  <a:gd name="T0" fmla="*/ 583 w 1058"/>
                  <a:gd name="T1" fmla="*/ 4 h 1422"/>
                  <a:gd name="T2" fmla="*/ 685 w 1058"/>
                  <a:gd name="T3" fmla="*/ 33 h 1422"/>
                  <a:gd name="T4" fmla="*/ 781 w 1058"/>
                  <a:gd name="T5" fmla="*/ 86 h 1422"/>
                  <a:gd name="T6" fmla="*/ 866 w 1058"/>
                  <a:gd name="T7" fmla="*/ 163 h 1422"/>
                  <a:gd name="T8" fmla="*/ 937 w 1058"/>
                  <a:gd name="T9" fmla="*/ 259 h 1422"/>
                  <a:gd name="T10" fmla="*/ 994 w 1058"/>
                  <a:gd name="T11" fmla="*/ 372 h 1422"/>
                  <a:gd name="T12" fmla="*/ 1034 w 1058"/>
                  <a:gd name="T13" fmla="*/ 500 h 1422"/>
                  <a:gd name="T14" fmla="*/ 1055 w 1058"/>
                  <a:gd name="T15" fmla="*/ 638 h 1422"/>
                  <a:gd name="T16" fmla="*/ 1055 w 1058"/>
                  <a:gd name="T17" fmla="*/ 783 h 1422"/>
                  <a:gd name="T18" fmla="*/ 1034 w 1058"/>
                  <a:gd name="T19" fmla="*/ 922 h 1422"/>
                  <a:gd name="T20" fmla="*/ 994 w 1058"/>
                  <a:gd name="T21" fmla="*/ 1049 h 1422"/>
                  <a:gd name="T22" fmla="*/ 937 w 1058"/>
                  <a:gd name="T23" fmla="*/ 1162 h 1422"/>
                  <a:gd name="T24" fmla="*/ 866 w 1058"/>
                  <a:gd name="T25" fmla="*/ 1259 h 1422"/>
                  <a:gd name="T26" fmla="*/ 781 w 1058"/>
                  <a:gd name="T27" fmla="*/ 1336 h 1422"/>
                  <a:gd name="T28" fmla="*/ 685 w 1058"/>
                  <a:gd name="T29" fmla="*/ 1389 h 1422"/>
                  <a:gd name="T30" fmla="*/ 583 w 1058"/>
                  <a:gd name="T31" fmla="*/ 1417 h 1422"/>
                  <a:gd name="T32" fmla="*/ 475 w 1058"/>
                  <a:gd name="T33" fmla="*/ 1417 h 1422"/>
                  <a:gd name="T34" fmla="*/ 372 w 1058"/>
                  <a:gd name="T35" fmla="*/ 1389 h 1422"/>
                  <a:gd name="T36" fmla="*/ 277 w 1058"/>
                  <a:gd name="T37" fmla="*/ 1336 h 1422"/>
                  <a:gd name="T38" fmla="*/ 192 w 1058"/>
                  <a:gd name="T39" fmla="*/ 1259 h 1422"/>
                  <a:gd name="T40" fmla="*/ 120 w 1058"/>
                  <a:gd name="T41" fmla="*/ 1162 h 1422"/>
                  <a:gd name="T42" fmla="*/ 63 w 1058"/>
                  <a:gd name="T43" fmla="*/ 1049 h 1422"/>
                  <a:gd name="T44" fmla="*/ 23 w 1058"/>
                  <a:gd name="T45" fmla="*/ 922 h 1422"/>
                  <a:gd name="T46" fmla="*/ 2 w 1058"/>
                  <a:gd name="T47" fmla="*/ 783 h 1422"/>
                  <a:gd name="T48" fmla="*/ 2 w 1058"/>
                  <a:gd name="T49" fmla="*/ 638 h 1422"/>
                  <a:gd name="T50" fmla="*/ 23 w 1058"/>
                  <a:gd name="T51" fmla="*/ 500 h 1422"/>
                  <a:gd name="T52" fmla="*/ 63 w 1058"/>
                  <a:gd name="T53" fmla="*/ 372 h 1422"/>
                  <a:gd name="T54" fmla="*/ 120 w 1058"/>
                  <a:gd name="T55" fmla="*/ 259 h 1422"/>
                  <a:gd name="T56" fmla="*/ 192 w 1058"/>
                  <a:gd name="T57" fmla="*/ 163 h 1422"/>
                  <a:gd name="T58" fmla="*/ 277 w 1058"/>
                  <a:gd name="T59" fmla="*/ 86 h 1422"/>
                  <a:gd name="T60" fmla="*/ 372 w 1058"/>
                  <a:gd name="T61" fmla="*/ 33 h 1422"/>
                  <a:gd name="T62" fmla="*/ 475 w 1058"/>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8" h="1422">
                    <a:moveTo>
                      <a:pt x="528" y="0"/>
                    </a:moveTo>
                    <a:lnTo>
                      <a:pt x="583" y="4"/>
                    </a:lnTo>
                    <a:lnTo>
                      <a:pt x="635" y="15"/>
                    </a:lnTo>
                    <a:lnTo>
                      <a:pt x="685" y="33"/>
                    </a:lnTo>
                    <a:lnTo>
                      <a:pt x="734" y="56"/>
                    </a:lnTo>
                    <a:lnTo>
                      <a:pt x="781" y="86"/>
                    </a:lnTo>
                    <a:lnTo>
                      <a:pt x="825" y="122"/>
                    </a:lnTo>
                    <a:lnTo>
                      <a:pt x="866" y="163"/>
                    </a:lnTo>
                    <a:lnTo>
                      <a:pt x="902" y="208"/>
                    </a:lnTo>
                    <a:lnTo>
                      <a:pt x="937" y="259"/>
                    </a:lnTo>
                    <a:lnTo>
                      <a:pt x="967" y="314"/>
                    </a:lnTo>
                    <a:lnTo>
                      <a:pt x="994" y="372"/>
                    </a:lnTo>
                    <a:lnTo>
                      <a:pt x="1016" y="434"/>
                    </a:lnTo>
                    <a:lnTo>
                      <a:pt x="1034" y="500"/>
                    </a:lnTo>
                    <a:lnTo>
                      <a:pt x="1047" y="568"/>
                    </a:lnTo>
                    <a:lnTo>
                      <a:pt x="1055" y="638"/>
                    </a:lnTo>
                    <a:lnTo>
                      <a:pt x="1058" y="710"/>
                    </a:lnTo>
                    <a:lnTo>
                      <a:pt x="1055" y="783"/>
                    </a:lnTo>
                    <a:lnTo>
                      <a:pt x="1047" y="854"/>
                    </a:lnTo>
                    <a:lnTo>
                      <a:pt x="1034" y="922"/>
                    </a:lnTo>
                    <a:lnTo>
                      <a:pt x="1016" y="988"/>
                    </a:lnTo>
                    <a:lnTo>
                      <a:pt x="994" y="1049"/>
                    </a:lnTo>
                    <a:lnTo>
                      <a:pt x="967" y="1108"/>
                    </a:lnTo>
                    <a:lnTo>
                      <a:pt x="937" y="1162"/>
                    </a:lnTo>
                    <a:lnTo>
                      <a:pt x="902" y="1214"/>
                    </a:lnTo>
                    <a:lnTo>
                      <a:pt x="866" y="1259"/>
                    </a:lnTo>
                    <a:lnTo>
                      <a:pt x="825" y="1300"/>
                    </a:lnTo>
                    <a:lnTo>
                      <a:pt x="781" y="1336"/>
                    </a:lnTo>
                    <a:lnTo>
                      <a:pt x="734" y="1365"/>
                    </a:lnTo>
                    <a:lnTo>
                      <a:pt x="685" y="1389"/>
                    </a:lnTo>
                    <a:lnTo>
                      <a:pt x="635" y="1407"/>
                    </a:lnTo>
                    <a:lnTo>
                      <a:pt x="583" y="1417"/>
                    </a:lnTo>
                    <a:lnTo>
                      <a:pt x="528" y="1422"/>
                    </a:lnTo>
                    <a:lnTo>
                      <a:pt x="475" y="1417"/>
                    </a:lnTo>
                    <a:lnTo>
                      <a:pt x="422" y="1407"/>
                    </a:lnTo>
                    <a:lnTo>
                      <a:pt x="372" y="1389"/>
                    </a:lnTo>
                    <a:lnTo>
                      <a:pt x="323" y="1365"/>
                    </a:lnTo>
                    <a:lnTo>
                      <a:pt x="277" y="1336"/>
                    </a:lnTo>
                    <a:lnTo>
                      <a:pt x="232" y="1300"/>
                    </a:lnTo>
                    <a:lnTo>
                      <a:pt x="192" y="1259"/>
                    </a:lnTo>
                    <a:lnTo>
                      <a:pt x="154" y="1214"/>
                    </a:lnTo>
                    <a:lnTo>
                      <a:pt x="120" y="1162"/>
                    </a:lnTo>
                    <a:lnTo>
                      <a:pt x="90" y="1108"/>
                    </a:lnTo>
                    <a:lnTo>
                      <a:pt x="63" y="1049"/>
                    </a:lnTo>
                    <a:lnTo>
                      <a:pt x="41" y="988"/>
                    </a:lnTo>
                    <a:lnTo>
                      <a:pt x="23" y="922"/>
                    </a:lnTo>
                    <a:lnTo>
                      <a:pt x="10" y="854"/>
                    </a:lnTo>
                    <a:lnTo>
                      <a:pt x="2" y="783"/>
                    </a:lnTo>
                    <a:lnTo>
                      <a:pt x="0" y="710"/>
                    </a:lnTo>
                    <a:lnTo>
                      <a:pt x="2" y="638"/>
                    </a:lnTo>
                    <a:lnTo>
                      <a:pt x="10" y="568"/>
                    </a:lnTo>
                    <a:lnTo>
                      <a:pt x="23" y="500"/>
                    </a:lnTo>
                    <a:lnTo>
                      <a:pt x="41" y="434"/>
                    </a:lnTo>
                    <a:lnTo>
                      <a:pt x="63" y="372"/>
                    </a:lnTo>
                    <a:lnTo>
                      <a:pt x="90" y="314"/>
                    </a:lnTo>
                    <a:lnTo>
                      <a:pt x="120" y="259"/>
                    </a:lnTo>
                    <a:lnTo>
                      <a:pt x="154" y="208"/>
                    </a:lnTo>
                    <a:lnTo>
                      <a:pt x="192" y="163"/>
                    </a:lnTo>
                    <a:lnTo>
                      <a:pt x="232" y="122"/>
                    </a:lnTo>
                    <a:lnTo>
                      <a:pt x="277" y="86"/>
                    </a:lnTo>
                    <a:lnTo>
                      <a:pt x="323" y="56"/>
                    </a:lnTo>
                    <a:lnTo>
                      <a:pt x="372" y="33"/>
                    </a:lnTo>
                    <a:lnTo>
                      <a:pt x="422" y="15"/>
                    </a:lnTo>
                    <a:lnTo>
                      <a:pt x="475" y="4"/>
                    </a:lnTo>
                    <a:lnTo>
                      <a:pt x="528"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21" name="Freeform 10"/>
              <p:cNvSpPr>
                <a:spLocks/>
              </p:cNvSpPr>
              <p:nvPr/>
            </p:nvSpPr>
            <p:spPr bwMode="auto">
              <a:xfrm>
                <a:off x="-205201" y="2417835"/>
                <a:ext cx="147638" cy="193675"/>
              </a:xfrm>
              <a:custGeom>
                <a:avLst/>
                <a:gdLst>
                  <a:gd name="T0" fmla="*/ 417 w 833"/>
                  <a:gd name="T1" fmla="*/ 0 h 1104"/>
                  <a:gd name="T2" fmla="*/ 463 w 833"/>
                  <a:gd name="T3" fmla="*/ 3 h 1104"/>
                  <a:gd name="T4" fmla="*/ 507 w 833"/>
                  <a:gd name="T5" fmla="*/ 12 h 1104"/>
                  <a:gd name="T6" fmla="*/ 549 w 833"/>
                  <a:gd name="T7" fmla="*/ 27 h 1104"/>
                  <a:gd name="T8" fmla="*/ 591 w 833"/>
                  <a:gd name="T9" fmla="*/ 47 h 1104"/>
                  <a:gd name="T10" fmla="*/ 628 w 833"/>
                  <a:gd name="T11" fmla="*/ 74 h 1104"/>
                  <a:gd name="T12" fmla="*/ 664 w 833"/>
                  <a:gd name="T13" fmla="*/ 104 h 1104"/>
                  <a:gd name="T14" fmla="*/ 697 w 833"/>
                  <a:gd name="T15" fmla="*/ 140 h 1104"/>
                  <a:gd name="T16" fmla="*/ 727 w 833"/>
                  <a:gd name="T17" fmla="*/ 180 h 1104"/>
                  <a:gd name="T18" fmla="*/ 754 w 833"/>
                  <a:gd name="T19" fmla="*/ 223 h 1104"/>
                  <a:gd name="T20" fmla="*/ 778 w 833"/>
                  <a:gd name="T21" fmla="*/ 271 h 1104"/>
                  <a:gd name="T22" fmla="*/ 796 w 833"/>
                  <a:gd name="T23" fmla="*/ 321 h 1104"/>
                  <a:gd name="T24" fmla="*/ 813 w 833"/>
                  <a:gd name="T25" fmla="*/ 376 h 1104"/>
                  <a:gd name="T26" fmla="*/ 824 w 833"/>
                  <a:gd name="T27" fmla="*/ 433 h 1104"/>
                  <a:gd name="T28" fmla="*/ 831 w 833"/>
                  <a:gd name="T29" fmla="*/ 490 h 1104"/>
                  <a:gd name="T30" fmla="*/ 833 w 833"/>
                  <a:gd name="T31" fmla="*/ 552 h 1104"/>
                  <a:gd name="T32" fmla="*/ 831 w 833"/>
                  <a:gd name="T33" fmla="*/ 613 h 1104"/>
                  <a:gd name="T34" fmla="*/ 824 w 833"/>
                  <a:gd name="T35" fmla="*/ 672 h 1104"/>
                  <a:gd name="T36" fmla="*/ 813 w 833"/>
                  <a:gd name="T37" fmla="*/ 729 h 1104"/>
                  <a:gd name="T38" fmla="*/ 796 w 833"/>
                  <a:gd name="T39" fmla="*/ 782 h 1104"/>
                  <a:gd name="T40" fmla="*/ 778 w 833"/>
                  <a:gd name="T41" fmla="*/ 833 h 1104"/>
                  <a:gd name="T42" fmla="*/ 754 w 833"/>
                  <a:gd name="T43" fmla="*/ 880 h 1104"/>
                  <a:gd name="T44" fmla="*/ 727 w 833"/>
                  <a:gd name="T45" fmla="*/ 923 h 1104"/>
                  <a:gd name="T46" fmla="*/ 697 w 833"/>
                  <a:gd name="T47" fmla="*/ 963 h 1104"/>
                  <a:gd name="T48" fmla="*/ 664 w 833"/>
                  <a:gd name="T49" fmla="*/ 999 h 1104"/>
                  <a:gd name="T50" fmla="*/ 628 w 833"/>
                  <a:gd name="T51" fmla="*/ 1030 h 1104"/>
                  <a:gd name="T52" fmla="*/ 591 w 833"/>
                  <a:gd name="T53" fmla="*/ 1056 h 1104"/>
                  <a:gd name="T54" fmla="*/ 549 w 833"/>
                  <a:gd name="T55" fmla="*/ 1077 h 1104"/>
                  <a:gd name="T56" fmla="*/ 507 w 833"/>
                  <a:gd name="T57" fmla="*/ 1091 h 1104"/>
                  <a:gd name="T58" fmla="*/ 463 w 833"/>
                  <a:gd name="T59" fmla="*/ 1101 h 1104"/>
                  <a:gd name="T60" fmla="*/ 417 w 833"/>
                  <a:gd name="T61" fmla="*/ 1104 h 1104"/>
                  <a:gd name="T62" fmla="*/ 370 w 833"/>
                  <a:gd name="T63" fmla="*/ 1101 h 1104"/>
                  <a:gd name="T64" fmla="*/ 326 w 833"/>
                  <a:gd name="T65" fmla="*/ 1091 h 1104"/>
                  <a:gd name="T66" fmla="*/ 283 w 833"/>
                  <a:gd name="T67" fmla="*/ 1077 h 1104"/>
                  <a:gd name="T68" fmla="*/ 242 w 833"/>
                  <a:gd name="T69" fmla="*/ 1056 h 1104"/>
                  <a:gd name="T70" fmla="*/ 204 w 833"/>
                  <a:gd name="T71" fmla="*/ 1030 h 1104"/>
                  <a:gd name="T72" fmla="*/ 169 w 833"/>
                  <a:gd name="T73" fmla="*/ 999 h 1104"/>
                  <a:gd name="T74" fmla="*/ 135 w 833"/>
                  <a:gd name="T75" fmla="*/ 963 h 1104"/>
                  <a:gd name="T76" fmla="*/ 105 w 833"/>
                  <a:gd name="T77" fmla="*/ 923 h 1104"/>
                  <a:gd name="T78" fmla="*/ 79 w 833"/>
                  <a:gd name="T79" fmla="*/ 880 h 1104"/>
                  <a:gd name="T80" fmla="*/ 55 w 833"/>
                  <a:gd name="T81" fmla="*/ 833 h 1104"/>
                  <a:gd name="T82" fmla="*/ 36 w 833"/>
                  <a:gd name="T83" fmla="*/ 782 h 1104"/>
                  <a:gd name="T84" fmla="*/ 20 w 833"/>
                  <a:gd name="T85" fmla="*/ 729 h 1104"/>
                  <a:gd name="T86" fmla="*/ 8 w 833"/>
                  <a:gd name="T87" fmla="*/ 672 h 1104"/>
                  <a:gd name="T88" fmla="*/ 2 w 833"/>
                  <a:gd name="T89" fmla="*/ 613 h 1104"/>
                  <a:gd name="T90" fmla="*/ 0 w 833"/>
                  <a:gd name="T91" fmla="*/ 552 h 1104"/>
                  <a:gd name="T92" fmla="*/ 2 w 833"/>
                  <a:gd name="T93" fmla="*/ 490 h 1104"/>
                  <a:gd name="T94" fmla="*/ 8 w 833"/>
                  <a:gd name="T95" fmla="*/ 433 h 1104"/>
                  <a:gd name="T96" fmla="*/ 20 w 833"/>
                  <a:gd name="T97" fmla="*/ 376 h 1104"/>
                  <a:gd name="T98" fmla="*/ 36 w 833"/>
                  <a:gd name="T99" fmla="*/ 321 h 1104"/>
                  <a:gd name="T100" fmla="*/ 55 w 833"/>
                  <a:gd name="T101" fmla="*/ 271 h 1104"/>
                  <a:gd name="T102" fmla="*/ 79 w 833"/>
                  <a:gd name="T103" fmla="*/ 223 h 1104"/>
                  <a:gd name="T104" fmla="*/ 105 w 833"/>
                  <a:gd name="T105" fmla="*/ 180 h 1104"/>
                  <a:gd name="T106" fmla="*/ 135 w 833"/>
                  <a:gd name="T107" fmla="*/ 140 h 1104"/>
                  <a:gd name="T108" fmla="*/ 169 w 833"/>
                  <a:gd name="T109" fmla="*/ 104 h 1104"/>
                  <a:gd name="T110" fmla="*/ 204 w 833"/>
                  <a:gd name="T111" fmla="*/ 74 h 1104"/>
                  <a:gd name="T112" fmla="*/ 242 w 833"/>
                  <a:gd name="T113" fmla="*/ 47 h 1104"/>
                  <a:gd name="T114" fmla="*/ 283 w 833"/>
                  <a:gd name="T115" fmla="*/ 27 h 1104"/>
                  <a:gd name="T116" fmla="*/ 326 w 833"/>
                  <a:gd name="T117" fmla="*/ 12 h 1104"/>
                  <a:gd name="T118" fmla="*/ 370 w 833"/>
                  <a:gd name="T119" fmla="*/ 3 h 1104"/>
                  <a:gd name="T120" fmla="*/ 417 w 833"/>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3" h="1104">
                    <a:moveTo>
                      <a:pt x="417" y="0"/>
                    </a:moveTo>
                    <a:lnTo>
                      <a:pt x="463" y="3"/>
                    </a:lnTo>
                    <a:lnTo>
                      <a:pt x="507" y="12"/>
                    </a:lnTo>
                    <a:lnTo>
                      <a:pt x="549" y="27"/>
                    </a:lnTo>
                    <a:lnTo>
                      <a:pt x="591" y="47"/>
                    </a:lnTo>
                    <a:lnTo>
                      <a:pt x="628" y="74"/>
                    </a:lnTo>
                    <a:lnTo>
                      <a:pt x="664" y="104"/>
                    </a:lnTo>
                    <a:lnTo>
                      <a:pt x="697" y="140"/>
                    </a:lnTo>
                    <a:lnTo>
                      <a:pt x="727" y="180"/>
                    </a:lnTo>
                    <a:lnTo>
                      <a:pt x="754" y="223"/>
                    </a:lnTo>
                    <a:lnTo>
                      <a:pt x="778" y="271"/>
                    </a:lnTo>
                    <a:lnTo>
                      <a:pt x="796" y="321"/>
                    </a:lnTo>
                    <a:lnTo>
                      <a:pt x="813" y="376"/>
                    </a:lnTo>
                    <a:lnTo>
                      <a:pt x="824" y="433"/>
                    </a:lnTo>
                    <a:lnTo>
                      <a:pt x="831" y="490"/>
                    </a:lnTo>
                    <a:lnTo>
                      <a:pt x="833" y="552"/>
                    </a:lnTo>
                    <a:lnTo>
                      <a:pt x="831" y="613"/>
                    </a:lnTo>
                    <a:lnTo>
                      <a:pt x="824" y="672"/>
                    </a:lnTo>
                    <a:lnTo>
                      <a:pt x="813" y="729"/>
                    </a:lnTo>
                    <a:lnTo>
                      <a:pt x="796" y="782"/>
                    </a:lnTo>
                    <a:lnTo>
                      <a:pt x="778" y="833"/>
                    </a:lnTo>
                    <a:lnTo>
                      <a:pt x="754" y="880"/>
                    </a:lnTo>
                    <a:lnTo>
                      <a:pt x="727" y="923"/>
                    </a:lnTo>
                    <a:lnTo>
                      <a:pt x="697" y="963"/>
                    </a:lnTo>
                    <a:lnTo>
                      <a:pt x="664" y="999"/>
                    </a:lnTo>
                    <a:lnTo>
                      <a:pt x="628" y="1030"/>
                    </a:lnTo>
                    <a:lnTo>
                      <a:pt x="591" y="1056"/>
                    </a:lnTo>
                    <a:lnTo>
                      <a:pt x="549" y="1077"/>
                    </a:lnTo>
                    <a:lnTo>
                      <a:pt x="507" y="1091"/>
                    </a:lnTo>
                    <a:lnTo>
                      <a:pt x="463" y="1101"/>
                    </a:lnTo>
                    <a:lnTo>
                      <a:pt x="417" y="1104"/>
                    </a:lnTo>
                    <a:lnTo>
                      <a:pt x="370" y="1101"/>
                    </a:lnTo>
                    <a:lnTo>
                      <a:pt x="326" y="1091"/>
                    </a:lnTo>
                    <a:lnTo>
                      <a:pt x="283" y="1077"/>
                    </a:lnTo>
                    <a:lnTo>
                      <a:pt x="242" y="1056"/>
                    </a:lnTo>
                    <a:lnTo>
                      <a:pt x="204" y="1030"/>
                    </a:lnTo>
                    <a:lnTo>
                      <a:pt x="169" y="999"/>
                    </a:lnTo>
                    <a:lnTo>
                      <a:pt x="135" y="963"/>
                    </a:lnTo>
                    <a:lnTo>
                      <a:pt x="105" y="923"/>
                    </a:lnTo>
                    <a:lnTo>
                      <a:pt x="79" y="880"/>
                    </a:lnTo>
                    <a:lnTo>
                      <a:pt x="55" y="833"/>
                    </a:lnTo>
                    <a:lnTo>
                      <a:pt x="36" y="782"/>
                    </a:lnTo>
                    <a:lnTo>
                      <a:pt x="20" y="729"/>
                    </a:lnTo>
                    <a:lnTo>
                      <a:pt x="8" y="672"/>
                    </a:lnTo>
                    <a:lnTo>
                      <a:pt x="2" y="613"/>
                    </a:lnTo>
                    <a:lnTo>
                      <a:pt x="0" y="552"/>
                    </a:lnTo>
                    <a:lnTo>
                      <a:pt x="2" y="490"/>
                    </a:lnTo>
                    <a:lnTo>
                      <a:pt x="8" y="433"/>
                    </a:lnTo>
                    <a:lnTo>
                      <a:pt x="20" y="376"/>
                    </a:lnTo>
                    <a:lnTo>
                      <a:pt x="36" y="321"/>
                    </a:lnTo>
                    <a:lnTo>
                      <a:pt x="55" y="271"/>
                    </a:lnTo>
                    <a:lnTo>
                      <a:pt x="79" y="223"/>
                    </a:lnTo>
                    <a:lnTo>
                      <a:pt x="105" y="180"/>
                    </a:lnTo>
                    <a:lnTo>
                      <a:pt x="135" y="140"/>
                    </a:lnTo>
                    <a:lnTo>
                      <a:pt x="169" y="104"/>
                    </a:lnTo>
                    <a:lnTo>
                      <a:pt x="204" y="74"/>
                    </a:lnTo>
                    <a:lnTo>
                      <a:pt x="242" y="47"/>
                    </a:lnTo>
                    <a:lnTo>
                      <a:pt x="283" y="27"/>
                    </a:lnTo>
                    <a:lnTo>
                      <a:pt x="326" y="12"/>
                    </a:lnTo>
                    <a:lnTo>
                      <a:pt x="370" y="3"/>
                    </a:lnTo>
                    <a:lnTo>
                      <a:pt x="417"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22" name="Freeform 11"/>
              <p:cNvSpPr>
                <a:spLocks/>
              </p:cNvSpPr>
              <p:nvPr/>
            </p:nvSpPr>
            <p:spPr bwMode="auto">
              <a:xfrm>
                <a:off x="-702089" y="2417835"/>
                <a:ext cx="147638" cy="193675"/>
              </a:xfrm>
              <a:custGeom>
                <a:avLst/>
                <a:gdLst>
                  <a:gd name="T0" fmla="*/ 417 w 835"/>
                  <a:gd name="T1" fmla="*/ 0 h 1104"/>
                  <a:gd name="T2" fmla="*/ 463 w 835"/>
                  <a:gd name="T3" fmla="*/ 3 h 1104"/>
                  <a:gd name="T4" fmla="*/ 507 w 835"/>
                  <a:gd name="T5" fmla="*/ 12 h 1104"/>
                  <a:gd name="T6" fmla="*/ 550 w 835"/>
                  <a:gd name="T7" fmla="*/ 27 h 1104"/>
                  <a:gd name="T8" fmla="*/ 591 w 835"/>
                  <a:gd name="T9" fmla="*/ 47 h 1104"/>
                  <a:gd name="T10" fmla="*/ 629 w 835"/>
                  <a:gd name="T11" fmla="*/ 74 h 1104"/>
                  <a:gd name="T12" fmla="*/ 665 w 835"/>
                  <a:gd name="T13" fmla="*/ 104 h 1104"/>
                  <a:gd name="T14" fmla="*/ 698 w 835"/>
                  <a:gd name="T15" fmla="*/ 140 h 1104"/>
                  <a:gd name="T16" fmla="*/ 728 w 835"/>
                  <a:gd name="T17" fmla="*/ 180 h 1104"/>
                  <a:gd name="T18" fmla="*/ 755 w 835"/>
                  <a:gd name="T19" fmla="*/ 223 h 1104"/>
                  <a:gd name="T20" fmla="*/ 778 w 835"/>
                  <a:gd name="T21" fmla="*/ 271 h 1104"/>
                  <a:gd name="T22" fmla="*/ 798 w 835"/>
                  <a:gd name="T23" fmla="*/ 321 h 1104"/>
                  <a:gd name="T24" fmla="*/ 814 w 835"/>
                  <a:gd name="T25" fmla="*/ 376 h 1104"/>
                  <a:gd name="T26" fmla="*/ 825 w 835"/>
                  <a:gd name="T27" fmla="*/ 433 h 1104"/>
                  <a:gd name="T28" fmla="*/ 832 w 835"/>
                  <a:gd name="T29" fmla="*/ 490 h 1104"/>
                  <a:gd name="T30" fmla="*/ 835 w 835"/>
                  <a:gd name="T31" fmla="*/ 552 h 1104"/>
                  <a:gd name="T32" fmla="*/ 832 w 835"/>
                  <a:gd name="T33" fmla="*/ 613 h 1104"/>
                  <a:gd name="T34" fmla="*/ 825 w 835"/>
                  <a:gd name="T35" fmla="*/ 672 h 1104"/>
                  <a:gd name="T36" fmla="*/ 814 w 835"/>
                  <a:gd name="T37" fmla="*/ 729 h 1104"/>
                  <a:gd name="T38" fmla="*/ 798 w 835"/>
                  <a:gd name="T39" fmla="*/ 782 h 1104"/>
                  <a:gd name="T40" fmla="*/ 778 w 835"/>
                  <a:gd name="T41" fmla="*/ 833 h 1104"/>
                  <a:gd name="T42" fmla="*/ 755 w 835"/>
                  <a:gd name="T43" fmla="*/ 880 h 1104"/>
                  <a:gd name="T44" fmla="*/ 728 w 835"/>
                  <a:gd name="T45" fmla="*/ 923 h 1104"/>
                  <a:gd name="T46" fmla="*/ 698 w 835"/>
                  <a:gd name="T47" fmla="*/ 963 h 1104"/>
                  <a:gd name="T48" fmla="*/ 665 w 835"/>
                  <a:gd name="T49" fmla="*/ 999 h 1104"/>
                  <a:gd name="T50" fmla="*/ 629 w 835"/>
                  <a:gd name="T51" fmla="*/ 1030 h 1104"/>
                  <a:gd name="T52" fmla="*/ 591 w 835"/>
                  <a:gd name="T53" fmla="*/ 1056 h 1104"/>
                  <a:gd name="T54" fmla="*/ 550 w 835"/>
                  <a:gd name="T55" fmla="*/ 1077 h 1104"/>
                  <a:gd name="T56" fmla="*/ 507 w 835"/>
                  <a:gd name="T57" fmla="*/ 1091 h 1104"/>
                  <a:gd name="T58" fmla="*/ 463 w 835"/>
                  <a:gd name="T59" fmla="*/ 1101 h 1104"/>
                  <a:gd name="T60" fmla="*/ 417 w 835"/>
                  <a:gd name="T61" fmla="*/ 1104 h 1104"/>
                  <a:gd name="T62" fmla="*/ 371 w 835"/>
                  <a:gd name="T63" fmla="*/ 1101 h 1104"/>
                  <a:gd name="T64" fmla="*/ 326 w 835"/>
                  <a:gd name="T65" fmla="*/ 1091 h 1104"/>
                  <a:gd name="T66" fmla="*/ 284 w 835"/>
                  <a:gd name="T67" fmla="*/ 1077 h 1104"/>
                  <a:gd name="T68" fmla="*/ 244 w 835"/>
                  <a:gd name="T69" fmla="*/ 1056 h 1104"/>
                  <a:gd name="T70" fmla="*/ 205 w 835"/>
                  <a:gd name="T71" fmla="*/ 1030 h 1104"/>
                  <a:gd name="T72" fmla="*/ 169 w 835"/>
                  <a:gd name="T73" fmla="*/ 999 h 1104"/>
                  <a:gd name="T74" fmla="*/ 136 w 835"/>
                  <a:gd name="T75" fmla="*/ 963 h 1104"/>
                  <a:gd name="T76" fmla="*/ 106 w 835"/>
                  <a:gd name="T77" fmla="*/ 923 h 1104"/>
                  <a:gd name="T78" fmla="*/ 79 w 835"/>
                  <a:gd name="T79" fmla="*/ 880 h 1104"/>
                  <a:gd name="T80" fmla="*/ 56 w 835"/>
                  <a:gd name="T81" fmla="*/ 833 h 1104"/>
                  <a:gd name="T82" fmla="*/ 37 w 835"/>
                  <a:gd name="T83" fmla="*/ 782 h 1104"/>
                  <a:gd name="T84" fmla="*/ 21 w 835"/>
                  <a:gd name="T85" fmla="*/ 729 h 1104"/>
                  <a:gd name="T86" fmla="*/ 9 w 835"/>
                  <a:gd name="T87" fmla="*/ 672 h 1104"/>
                  <a:gd name="T88" fmla="*/ 2 w 835"/>
                  <a:gd name="T89" fmla="*/ 613 h 1104"/>
                  <a:gd name="T90" fmla="*/ 0 w 835"/>
                  <a:gd name="T91" fmla="*/ 552 h 1104"/>
                  <a:gd name="T92" fmla="*/ 2 w 835"/>
                  <a:gd name="T93" fmla="*/ 490 h 1104"/>
                  <a:gd name="T94" fmla="*/ 9 w 835"/>
                  <a:gd name="T95" fmla="*/ 433 h 1104"/>
                  <a:gd name="T96" fmla="*/ 21 w 835"/>
                  <a:gd name="T97" fmla="*/ 376 h 1104"/>
                  <a:gd name="T98" fmla="*/ 37 w 835"/>
                  <a:gd name="T99" fmla="*/ 321 h 1104"/>
                  <a:gd name="T100" fmla="*/ 56 w 835"/>
                  <a:gd name="T101" fmla="*/ 271 h 1104"/>
                  <a:gd name="T102" fmla="*/ 79 w 835"/>
                  <a:gd name="T103" fmla="*/ 223 h 1104"/>
                  <a:gd name="T104" fmla="*/ 106 w 835"/>
                  <a:gd name="T105" fmla="*/ 180 h 1104"/>
                  <a:gd name="T106" fmla="*/ 136 w 835"/>
                  <a:gd name="T107" fmla="*/ 140 h 1104"/>
                  <a:gd name="T108" fmla="*/ 169 w 835"/>
                  <a:gd name="T109" fmla="*/ 104 h 1104"/>
                  <a:gd name="T110" fmla="*/ 205 w 835"/>
                  <a:gd name="T111" fmla="*/ 74 h 1104"/>
                  <a:gd name="T112" fmla="*/ 244 w 835"/>
                  <a:gd name="T113" fmla="*/ 47 h 1104"/>
                  <a:gd name="T114" fmla="*/ 284 w 835"/>
                  <a:gd name="T115" fmla="*/ 27 h 1104"/>
                  <a:gd name="T116" fmla="*/ 326 w 835"/>
                  <a:gd name="T117" fmla="*/ 12 h 1104"/>
                  <a:gd name="T118" fmla="*/ 371 w 835"/>
                  <a:gd name="T119" fmla="*/ 3 h 1104"/>
                  <a:gd name="T120" fmla="*/ 417 w 835"/>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5" h="1104">
                    <a:moveTo>
                      <a:pt x="417" y="0"/>
                    </a:moveTo>
                    <a:lnTo>
                      <a:pt x="463" y="3"/>
                    </a:lnTo>
                    <a:lnTo>
                      <a:pt x="507" y="12"/>
                    </a:lnTo>
                    <a:lnTo>
                      <a:pt x="550" y="27"/>
                    </a:lnTo>
                    <a:lnTo>
                      <a:pt x="591" y="47"/>
                    </a:lnTo>
                    <a:lnTo>
                      <a:pt x="629" y="74"/>
                    </a:lnTo>
                    <a:lnTo>
                      <a:pt x="665" y="104"/>
                    </a:lnTo>
                    <a:lnTo>
                      <a:pt x="698" y="140"/>
                    </a:lnTo>
                    <a:lnTo>
                      <a:pt x="728" y="180"/>
                    </a:lnTo>
                    <a:lnTo>
                      <a:pt x="755" y="223"/>
                    </a:lnTo>
                    <a:lnTo>
                      <a:pt x="778" y="271"/>
                    </a:lnTo>
                    <a:lnTo>
                      <a:pt x="798" y="321"/>
                    </a:lnTo>
                    <a:lnTo>
                      <a:pt x="814" y="376"/>
                    </a:lnTo>
                    <a:lnTo>
                      <a:pt x="825" y="433"/>
                    </a:lnTo>
                    <a:lnTo>
                      <a:pt x="832" y="490"/>
                    </a:lnTo>
                    <a:lnTo>
                      <a:pt x="835" y="552"/>
                    </a:lnTo>
                    <a:lnTo>
                      <a:pt x="832" y="613"/>
                    </a:lnTo>
                    <a:lnTo>
                      <a:pt x="825" y="672"/>
                    </a:lnTo>
                    <a:lnTo>
                      <a:pt x="814" y="729"/>
                    </a:lnTo>
                    <a:lnTo>
                      <a:pt x="798" y="782"/>
                    </a:lnTo>
                    <a:lnTo>
                      <a:pt x="778" y="833"/>
                    </a:lnTo>
                    <a:lnTo>
                      <a:pt x="755" y="880"/>
                    </a:lnTo>
                    <a:lnTo>
                      <a:pt x="728" y="923"/>
                    </a:lnTo>
                    <a:lnTo>
                      <a:pt x="698" y="963"/>
                    </a:lnTo>
                    <a:lnTo>
                      <a:pt x="665" y="999"/>
                    </a:lnTo>
                    <a:lnTo>
                      <a:pt x="629" y="1030"/>
                    </a:lnTo>
                    <a:lnTo>
                      <a:pt x="591" y="1056"/>
                    </a:lnTo>
                    <a:lnTo>
                      <a:pt x="550" y="1077"/>
                    </a:lnTo>
                    <a:lnTo>
                      <a:pt x="507" y="1091"/>
                    </a:lnTo>
                    <a:lnTo>
                      <a:pt x="463" y="1101"/>
                    </a:lnTo>
                    <a:lnTo>
                      <a:pt x="417" y="1104"/>
                    </a:lnTo>
                    <a:lnTo>
                      <a:pt x="371" y="1101"/>
                    </a:lnTo>
                    <a:lnTo>
                      <a:pt x="326" y="1091"/>
                    </a:lnTo>
                    <a:lnTo>
                      <a:pt x="284" y="1077"/>
                    </a:lnTo>
                    <a:lnTo>
                      <a:pt x="244" y="1056"/>
                    </a:lnTo>
                    <a:lnTo>
                      <a:pt x="205" y="1030"/>
                    </a:lnTo>
                    <a:lnTo>
                      <a:pt x="169" y="999"/>
                    </a:lnTo>
                    <a:lnTo>
                      <a:pt x="136" y="963"/>
                    </a:lnTo>
                    <a:lnTo>
                      <a:pt x="106" y="923"/>
                    </a:lnTo>
                    <a:lnTo>
                      <a:pt x="79" y="880"/>
                    </a:lnTo>
                    <a:lnTo>
                      <a:pt x="56" y="833"/>
                    </a:lnTo>
                    <a:lnTo>
                      <a:pt x="37" y="782"/>
                    </a:lnTo>
                    <a:lnTo>
                      <a:pt x="21" y="729"/>
                    </a:lnTo>
                    <a:lnTo>
                      <a:pt x="9" y="672"/>
                    </a:lnTo>
                    <a:lnTo>
                      <a:pt x="2" y="613"/>
                    </a:lnTo>
                    <a:lnTo>
                      <a:pt x="0" y="552"/>
                    </a:lnTo>
                    <a:lnTo>
                      <a:pt x="2" y="490"/>
                    </a:lnTo>
                    <a:lnTo>
                      <a:pt x="9" y="433"/>
                    </a:lnTo>
                    <a:lnTo>
                      <a:pt x="21" y="376"/>
                    </a:lnTo>
                    <a:lnTo>
                      <a:pt x="37" y="321"/>
                    </a:lnTo>
                    <a:lnTo>
                      <a:pt x="56" y="271"/>
                    </a:lnTo>
                    <a:lnTo>
                      <a:pt x="79" y="223"/>
                    </a:lnTo>
                    <a:lnTo>
                      <a:pt x="106" y="180"/>
                    </a:lnTo>
                    <a:lnTo>
                      <a:pt x="136" y="140"/>
                    </a:lnTo>
                    <a:lnTo>
                      <a:pt x="169" y="104"/>
                    </a:lnTo>
                    <a:lnTo>
                      <a:pt x="205" y="74"/>
                    </a:lnTo>
                    <a:lnTo>
                      <a:pt x="244" y="47"/>
                    </a:lnTo>
                    <a:lnTo>
                      <a:pt x="284" y="27"/>
                    </a:lnTo>
                    <a:lnTo>
                      <a:pt x="326" y="12"/>
                    </a:lnTo>
                    <a:lnTo>
                      <a:pt x="371" y="3"/>
                    </a:lnTo>
                    <a:lnTo>
                      <a:pt x="417"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grpSp>
      </p:grpSp>
    </p:spTree>
    <p:extLst>
      <p:ext uri="{BB962C8B-B14F-4D97-AF65-F5344CB8AC3E}">
        <p14:creationId xmlns:p14="http://schemas.microsoft.com/office/powerpoint/2010/main" val="3492589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24287" y="196566"/>
            <a:ext cx="6397178" cy="540000"/>
          </a:xfrm>
        </p:spPr>
        <p:txBody>
          <a:bodyPr/>
          <a:lstStyle/>
          <a:p>
            <a:r>
              <a:rPr lang="fr-BE" sz="1400" dirty="0"/>
              <a:t>39% des Bruxellois seraient disposés à adopter un chien d’expérience, tandis que 41% serait disposé à le faire un chat d’expérience.</a:t>
            </a:r>
          </a:p>
        </p:txBody>
      </p:sp>
      <p:sp>
        <p:nvSpPr>
          <p:cNvPr id="31" name="Text Placeholder 3"/>
          <p:cNvSpPr txBox="1">
            <a:spLocks/>
          </p:cNvSpPr>
          <p:nvPr/>
        </p:nvSpPr>
        <p:spPr>
          <a:xfrm>
            <a:off x="131764" y="4529309"/>
            <a:ext cx="648970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a:t>
            </a:r>
            <a:r>
              <a:rPr lang="en-US" sz="700" cap="none" dirty="0" err="1"/>
              <a:t>Bruxelles</a:t>
            </a:r>
            <a:r>
              <a:rPr lang="en-US" sz="700" cap="none" dirty="0"/>
              <a:t> (n=300)</a:t>
            </a:r>
          </a:p>
          <a:p>
            <a:pPr>
              <a:spcBef>
                <a:spcPts val="0"/>
              </a:spcBef>
              <a:spcAft>
                <a:spcPts val="0"/>
              </a:spcAft>
            </a:pPr>
            <a:r>
              <a:rPr lang="en-US" sz="700" cap="none" dirty="0"/>
              <a:t>Question:	</a:t>
            </a:r>
            <a:r>
              <a:rPr lang="fr-FR" sz="700" cap="none" dirty="0"/>
              <a:t>Q5. Seriez-vous disposé(e) à adopter un chien ou un chat d’expérience nécessitant des soins spécifiques (tant que les expériences sur les chiens et 	les chats sont encore autorisées) ?</a:t>
            </a:r>
            <a:br>
              <a:rPr lang="fr-FR" sz="700" cap="none" dirty="0"/>
            </a:br>
            <a:r>
              <a:rPr lang="en-US" sz="700" cap="none" dirty="0"/>
              <a:t>ABCD:	95% significance level</a:t>
            </a:r>
            <a:endParaRPr lang="en-GB" sz="700" dirty="0"/>
          </a:p>
        </p:txBody>
      </p:sp>
      <p:sp>
        <p:nvSpPr>
          <p:cNvPr id="29"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32" name="Chart 31"/>
          <p:cNvGraphicFramePr/>
          <p:nvPr>
            <p:extLst>
              <p:ext uri="{D42A27DB-BD31-4B8C-83A1-F6EECF244321}">
                <p14:modId xmlns:p14="http://schemas.microsoft.com/office/powerpoint/2010/main" val="2378255228"/>
              </p:ext>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170231015"/>
              </p:ext>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err="1">
                          <a:solidFill>
                            <a:schemeClr val="tx1"/>
                          </a:solidFill>
                        </a:rPr>
                        <a:t>Chiens</a:t>
                      </a:r>
                      <a:r>
                        <a:rPr lang="nl-BE" sz="1400" b="0" dirty="0">
                          <a:solidFill>
                            <a:schemeClr val="tx1"/>
                          </a:solidFill>
                        </a:rPr>
                        <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Chats</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11" name="TextBox 10"/>
          <p:cNvSpPr txBox="1"/>
          <p:nvPr/>
        </p:nvSpPr>
        <p:spPr>
          <a:xfrm>
            <a:off x="4538664" y="1033495"/>
            <a:ext cx="1573212" cy="215444"/>
          </a:xfrm>
          <a:prstGeom prst="rect">
            <a:avLst/>
          </a:prstGeom>
        </p:spPr>
        <p:txBody>
          <a:bodyPr vert="horz" wrap="square" lIns="0" tIns="0" rIns="0" bIns="0" rtlCol="0">
            <a:spAutoFit/>
          </a:bodyPr>
          <a:lstStyle/>
          <a:p>
            <a:pPr marL="4763" algn="r"/>
            <a:r>
              <a:rPr lang="nl-BE" sz="1400" b="1" dirty="0">
                <a:solidFill>
                  <a:schemeClr val="bg1"/>
                </a:solidFill>
              </a:rPr>
              <a:t>BRUXELLES</a:t>
            </a:r>
          </a:p>
        </p:txBody>
      </p:sp>
      <p:sp>
        <p:nvSpPr>
          <p:cNvPr id="15" name="Freeform 157"/>
          <p:cNvSpPr>
            <a:spLocks/>
          </p:cNvSpPr>
          <p:nvPr/>
        </p:nvSpPr>
        <p:spPr bwMode="auto">
          <a:xfrm>
            <a:off x="6198133" y="1013611"/>
            <a:ext cx="256093" cy="235459"/>
          </a:xfrm>
          <a:custGeom>
            <a:avLst/>
            <a:gdLst>
              <a:gd name="T0" fmla="*/ 23 w 293"/>
              <a:gd name="T1" fmla="*/ 101 h 269"/>
              <a:gd name="T2" fmla="*/ 21 w 293"/>
              <a:gd name="T3" fmla="*/ 106 h 269"/>
              <a:gd name="T4" fmla="*/ 16 w 293"/>
              <a:gd name="T5" fmla="*/ 111 h 269"/>
              <a:gd name="T6" fmla="*/ 7 w 293"/>
              <a:gd name="T7" fmla="*/ 120 h 269"/>
              <a:gd name="T8" fmla="*/ 0 w 293"/>
              <a:gd name="T9" fmla="*/ 137 h 269"/>
              <a:gd name="T10" fmla="*/ 2 w 293"/>
              <a:gd name="T11" fmla="*/ 146 h 269"/>
              <a:gd name="T12" fmla="*/ 14 w 293"/>
              <a:gd name="T13" fmla="*/ 153 h 269"/>
              <a:gd name="T14" fmla="*/ 47 w 293"/>
              <a:gd name="T15" fmla="*/ 174 h 269"/>
              <a:gd name="T16" fmla="*/ 66 w 293"/>
              <a:gd name="T17" fmla="*/ 181 h 269"/>
              <a:gd name="T18" fmla="*/ 75 w 293"/>
              <a:gd name="T19" fmla="*/ 191 h 269"/>
              <a:gd name="T20" fmla="*/ 75 w 293"/>
              <a:gd name="T21" fmla="*/ 205 h 269"/>
              <a:gd name="T22" fmla="*/ 71 w 293"/>
              <a:gd name="T23" fmla="*/ 217 h 269"/>
              <a:gd name="T24" fmla="*/ 75 w 293"/>
              <a:gd name="T25" fmla="*/ 231 h 269"/>
              <a:gd name="T26" fmla="*/ 94 w 293"/>
              <a:gd name="T27" fmla="*/ 241 h 269"/>
              <a:gd name="T28" fmla="*/ 156 w 293"/>
              <a:gd name="T29" fmla="*/ 252 h 269"/>
              <a:gd name="T30" fmla="*/ 179 w 293"/>
              <a:gd name="T31" fmla="*/ 262 h 269"/>
              <a:gd name="T32" fmla="*/ 215 w 293"/>
              <a:gd name="T33" fmla="*/ 266 h 269"/>
              <a:gd name="T34" fmla="*/ 227 w 293"/>
              <a:gd name="T35" fmla="*/ 269 h 269"/>
              <a:gd name="T36" fmla="*/ 229 w 293"/>
              <a:gd name="T37" fmla="*/ 266 h 269"/>
              <a:gd name="T38" fmla="*/ 238 w 293"/>
              <a:gd name="T39" fmla="*/ 264 h 269"/>
              <a:gd name="T40" fmla="*/ 245 w 293"/>
              <a:gd name="T41" fmla="*/ 257 h 269"/>
              <a:gd name="T42" fmla="*/ 253 w 293"/>
              <a:gd name="T43" fmla="*/ 248 h 269"/>
              <a:gd name="T44" fmla="*/ 260 w 293"/>
              <a:gd name="T45" fmla="*/ 245 h 269"/>
              <a:gd name="T46" fmla="*/ 260 w 293"/>
              <a:gd name="T47" fmla="*/ 233 h 269"/>
              <a:gd name="T48" fmla="*/ 250 w 293"/>
              <a:gd name="T49" fmla="*/ 215 h 269"/>
              <a:gd name="T50" fmla="*/ 250 w 293"/>
              <a:gd name="T51" fmla="*/ 179 h 269"/>
              <a:gd name="T52" fmla="*/ 260 w 293"/>
              <a:gd name="T53" fmla="*/ 163 h 269"/>
              <a:gd name="T54" fmla="*/ 281 w 293"/>
              <a:gd name="T55" fmla="*/ 151 h 269"/>
              <a:gd name="T56" fmla="*/ 290 w 293"/>
              <a:gd name="T57" fmla="*/ 141 h 269"/>
              <a:gd name="T58" fmla="*/ 286 w 293"/>
              <a:gd name="T59" fmla="*/ 134 h 269"/>
              <a:gd name="T60" fmla="*/ 276 w 293"/>
              <a:gd name="T61" fmla="*/ 132 h 269"/>
              <a:gd name="T62" fmla="*/ 267 w 293"/>
              <a:gd name="T63" fmla="*/ 132 h 269"/>
              <a:gd name="T64" fmla="*/ 245 w 293"/>
              <a:gd name="T65" fmla="*/ 122 h 269"/>
              <a:gd name="T66" fmla="*/ 236 w 293"/>
              <a:gd name="T67" fmla="*/ 106 h 269"/>
              <a:gd name="T68" fmla="*/ 238 w 293"/>
              <a:gd name="T69" fmla="*/ 94 h 269"/>
              <a:gd name="T70" fmla="*/ 248 w 293"/>
              <a:gd name="T71" fmla="*/ 82 h 269"/>
              <a:gd name="T72" fmla="*/ 262 w 293"/>
              <a:gd name="T73" fmla="*/ 68 h 269"/>
              <a:gd name="T74" fmla="*/ 267 w 293"/>
              <a:gd name="T75" fmla="*/ 59 h 269"/>
              <a:gd name="T76" fmla="*/ 274 w 293"/>
              <a:gd name="T77" fmla="*/ 47 h 269"/>
              <a:gd name="T78" fmla="*/ 279 w 293"/>
              <a:gd name="T79" fmla="*/ 33 h 269"/>
              <a:gd name="T80" fmla="*/ 279 w 293"/>
              <a:gd name="T81" fmla="*/ 23 h 269"/>
              <a:gd name="T82" fmla="*/ 271 w 293"/>
              <a:gd name="T83" fmla="*/ 11 h 269"/>
              <a:gd name="T84" fmla="*/ 260 w 293"/>
              <a:gd name="T85" fmla="*/ 7 h 269"/>
              <a:gd name="T86" fmla="*/ 222 w 293"/>
              <a:gd name="T87" fmla="*/ 2 h 269"/>
              <a:gd name="T88" fmla="*/ 184 w 293"/>
              <a:gd name="T89" fmla="*/ 0 h 269"/>
              <a:gd name="T90" fmla="*/ 156 w 293"/>
              <a:gd name="T91" fmla="*/ 18 h 269"/>
              <a:gd name="T92" fmla="*/ 127 w 293"/>
              <a:gd name="T93" fmla="*/ 23 h 269"/>
              <a:gd name="T94" fmla="*/ 116 w 293"/>
              <a:gd name="T95" fmla="*/ 33 h 269"/>
              <a:gd name="T96" fmla="*/ 99 w 293"/>
              <a:gd name="T97" fmla="*/ 44 h 269"/>
              <a:gd name="T98" fmla="*/ 75 w 293"/>
              <a:gd name="T99" fmla="*/ 56 h 269"/>
              <a:gd name="T100" fmla="*/ 42 w 293"/>
              <a:gd name="T101" fmla="*/ 73 h 269"/>
              <a:gd name="T102" fmla="*/ 31 w 293"/>
              <a:gd name="T103" fmla="*/ 87 h 2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3"/>
              <a:gd name="T157" fmla="*/ 0 h 269"/>
              <a:gd name="T158" fmla="*/ 293 w 293"/>
              <a:gd name="T159" fmla="*/ 269 h 2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3" h="269">
                <a:moveTo>
                  <a:pt x="31" y="87"/>
                </a:moveTo>
                <a:lnTo>
                  <a:pt x="28" y="94"/>
                </a:lnTo>
                <a:lnTo>
                  <a:pt x="23" y="101"/>
                </a:lnTo>
                <a:lnTo>
                  <a:pt x="21" y="103"/>
                </a:lnTo>
                <a:lnTo>
                  <a:pt x="21" y="106"/>
                </a:lnTo>
                <a:lnTo>
                  <a:pt x="19" y="108"/>
                </a:lnTo>
                <a:lnTo>
                  <a:pt x="16" y="111"/>
                </a:lnTo>
                <a:lnTo>
                  <a:pt x="14" y="113"/>
                </a:lnTo>
                <a:lnTo>
                  <a:pt x="7" y="120"/>
                </a:lnTo>
                <a:lnTo>
                  <a:pt x="2" y="127"/>
                </a:lnTo>
                <a:lnTo>
                  <a:pt x="0" y="132"/>
                </a:lnTo>
                <a:lnTo>
                  <a:pt x="0" y="137"/>
                </a:lnTo>
                <a:lnTo>
                  <a:pt x="0" y="141"/>
                </a:lnTo>
                <a:lnTo>
                  <a:pt x="0" y="144"/>
                </a:lnTo>
                <a:lnTo>
                  <a:pt x="2" y="146"/>
                </a:lnTo>
                <a:lnTo>
                  <a:pt x="5" y="148"/>
                </a:lnTo>
                <a:lnTo>
                  <a:pt x="7" y="151"/>
                </a:lnTo>
                <a:lnTo>
                  <a:pt x="14" y="153"/>
                </a:lnTo>
                <a:lnTo>
                  <a:pt x="28" y="160"/>
                </a:lnTo>
                <a:lnTo>
                  <a:pt x="40" y="170"/>
                </a:lnTo>
                <a:lnTo>
                  <a:pt x="47" y="174"/>
                </a:lnTo>
                <a:lnTo>
                  <a:pt x="52" y="177"/>
                </a:lnTo>
                <a:lnTo>
                  <a:pt x="64" y="181"/>
                </a:lnTo>
                <a:lnTo>
                  <a:pt x="66" y="181"/>
                </a:lnTo>
                <a:lnTo>
                  <a:pt x="68" y="184"/>
                </a:lnTo>
                <a:lnTo>
                  <a:pt x="73" y="189"/>
                </a:lnTo>
                <a:lnTo>
                  <a:pt x="75" y="191"/>
                </a:lnTo>
                <a:lnTo>
                  <a:pt x="78" y="193"/>
                </a:lnTo>
                <a:lnTo>
                  <a:pt x="78" y="200"/>
                </a:lnTo>
                <a:lnTo>
                  <a:pt x="75" y="205"/>
                </a:lnTo>
                <a:lnTo>
                  <a:pt x="75" y="210"/>
                </a:lnTo>
                <a:lnTo>
                  <a:pt x="73" y="212"/>
                </a:lnTo>
                <a:lnTo>
                  <a:pt x="71" y="217"/>
                </a:lnTo>
                <a:lnTo>
                  <a:pt x="71" y="219"/>
                </a:lnTo>
                <a:lnTo>
                  <a:pt x="75" y="226"/>
                </a:lnTo>
                <a:lnTo>
                  <a:pt x="75" y="231"/>
                </a:lnTo>
                <a:lnTo>
                  <a:pt x="80" y="233"/>
                </a:lnTo>
                <a:lnTo>
                  <a:pt x="85" y="236"/>
                </a:lnTo>
                <a:lnTo>
                  <a:pt x="94" y="241"/>
                </a:lnTo>
                <a:lnTo>
                  <a:pt x="123" y="245"/>
                </a:lnTo>
                <a:lnTo>
                  <a:pt x="151" y="252"/>
                </a:lnTo>
                <a:lnTo>
                  <a:pt x="156" y="252"/>
                </a:lnTo>
                <a:lnTo>
                  <a:pt x="160" y="255"/>
                </a:lnTo>
                <a:lnTo>
                  <a:pt x="170" y="259"/>
                </a:lnTo>
                <a:lnTo>
                  <a:pt x="179" y="262"/>
                </a:lnTo>
                <a:lnTo>
                  <a:pt x="189" y="264"/>
                </a:lnTo>
                <a:lnTo>
                  <a:pt x="212" y="266"/>
                </a:lnTo>
                <a:lnTo>
                  <a:pt x="215" y="266"/>
                </a:lnTo>
                <a:lnTo>
                  <a:pt x="220" y="269"/>
                </a:lnTo>
                <a:lnTo>
                  <a:pt x="222" y="269"/>
                </a:lnTo>
                <a:lnTo>
                  <a:pt x="227" y="269"/>
                </a:lnTo>
                <a:lnTo>
                  <a:pt x="229" y="266"/>
                </a:lnTo>
                <a:lnTo>
                  <a:pt x="231" y="266"/>
                </a:lnTo>
                <a:lnTo>
                  <a:pt x="238" y="264"/>
                </a:lnTo>
                <a:lnTo>
                  <a:pt x="243" y="262"/>
                </a:lnTo>
                <a:lnTo>
                  <a:pt x="243" y="259"/>
                </a:lnTo>
                <a:lnTo>
                  <a:pt x="245" y="257"/>
                </a:lnTo>
                <a:lnTo>
                  <a:pt x="250" y="252"/>
                </a:lnTo>
                <a:lnTo>
                  <a:pt x="250" y="250"/>
                </a:lnTo>
                <a:lnTo>
                  <a:pt x="253" y="248"/>
                </a:lnTo>
                <a:lnTo>
                  <a:pt x="253" y="245"/>
                </a:lnTo>
                <a:lnTo>
                  <a:pt x="255" y="245"/>
                </a:lnTo>
                <a:lnTo>
                  <a:pt x="260" y="245"/>
                </a:lnTo>
                <a:lnTo>
                  <a:pt x="269" y="245"/>
                </a:lnTo>
                <a:lnTo>
                  <a:pt x="262" y="238"/>
                </a:lnTo>
                <a:lnTo>
                  <a:pt x="260" y="233"/>
                </a:lnTo>
                <a:lnTo>
                  <a:pt x="255" y="226"/>
                </a:lnTo>
                <a:lnTo>
                  <a:pt x="250" y="219"/>
                </a:lnTo>
                <a:lnTo>
                  <a:pt x="250" y="215"/>
                </a:lnTo>
                <a:lnTo>
                  <a:pt x="250" y="212"/>
                </a:lnTo>
                <a:lnTo>
                  <a:pt x="250" y="193"/>
                </a:lnTo>
                <a:lnTo>
                  <a:pt x="250" y="179"/>
                </a:lnTo>
                <a:lnTo>
                  <a:pt x="253" y="172"/>
                </a:lnTo>
                <a:lnTo>
                  <a:pt x="255" y="167"/>
                </a:lnTo>
                <a:lnTo>
                  <a:pt x="260" y="163"/>
                </a:lnTo>
                <a:lnTo>
                  <a:pt x="269" y="160"/>
                </a:lnTo>
                <a:lnTo>
                  <a:pt x="276" y="155"/>
                </a:lnTo>
                <a:lnTo>
                  <a:pt x="281" y="151"/>
                </a:lnTo>
                <a:lnTo>
                  <a:pt x="288" y="148"/>
                </a:lnTo>
                <a:lnTo>
                  <a:pt x="293" y="146"/>
                </a:lnTo>
                <a:lnTo>
                  <a:pt x="290" y="141"/>
                </a:lnTo>
                <a:lnTo>
                  <a:pt x="290" y="139"/>
                </a:lnTo>
                <a:lnTo>
                  <a:pt x="288" y="137"/>
                </a:lnTo>
                <a:lnTo>
                  <a:pt x="286" y="134"/>
                </a:lnTo>
                <a:lnTo>
                  <a:pt x="283" y="134"/>
                </a:lnTo>
                <a:lnTo>
                  <a:pt x="281" y="134"/>
                </a:lnTo>
                <a:lnTo>
                  <a:pt x="276" y="132"/>
                </a:lnTo>
                <a:lnTo>
                  <a:pt x="274" y="134"/>
                </a:lnTo>
                <a:lnTo>
                  <a:pt x="269" y="132"/>
                </a:lnTo>
                <a:lnTo>
                  <a:pt x="267" y="132"/>
                </a:lnTo>
                <a:lnTo>
                  <a:pt x="257" y="129"/>
                </a:lnTo>
                <a:lnTo>
                  <a:pt x="248" y="125"/>
                </a:lnTo>
                <a:lnTo>
                  <a:pt x="245" y="122"/>
                </a:lnTo>
                <a:lnTo>
                  <a:pt x="241" y="118"/>
                </a:lnTo>
                <a:lnTo>
                  <a:pt x="238" y="111"/>
                </a:lnTo>
                <a:lnTo>
                  <a:pt x="236" y="106"/>
                </a:lnTo>
                <a:lnTo>
                  <a:pt x="236" y="103"/>
                </a:lnTo>
                <a:lnTo>
                  <a:pt x="236" y="96"/>
                </a:lnTo>
                <a:lnTo>
                  <a:pt x="238" y="94"/>
                </a:lnTo>
                <a:lnTo>
                  <a:pt x="243" y="89"/>
                </a:lnTo>
                <a:lnTo>
                  <a:pt x="248" y="85"/>
                </a:lnTo>
                <a:lnTo>
                  <a:pt x="248" y="82"/>
                </a:lnTo>
                <a:lnTo>
                  <a:pt x="253" y="80"/>
                </a:lnTo>
                <a:lnTo>
                  <a:pt x="257" y="73"/>
                </a:lnTo>
                <a:lnTo>
                  <a:pt x="262" y="68"/>
                </a:lnTo>
                <a:lnTo>
                  <a:pt x="264" y="61"/>
                </a:lnTo>
                <a:lnTo>
                  <a:pt x="267" y="61"/>
                </a:lnTo>
                <a:lnTo>
                  <a:pt x="267" y="59"/>
                </a:lnTo>
                <a:lnTo>
                  <a:pt x="269" y="56"/>
                </a:lnTo>
                <a:lnTo>
                  <a:pt x="271" y="49"/>
                </a:lnTo>
                <a:lnTo>
                  <a:pt x="274" y="47"/>
                </a:lnTo>
                <a:lnTo>
                  <a:pt x="276" y="42"/>
                </a:lnTo>
                <a:lnTo>
                  <a:pt x="279" y="35"/>
                </a:lnTo>
                <a:lnTo>
                  <a:pt x="279" y="33"/>
                </a:lnTo>
                <a:lnTo>
                  <a:pt x="279" y="30"/>
                </a:lnTo>
                <a:lnTo>
                  <a:pt x="279" y="28"/>
                </a:lnTo>
                <a:lnTo>
                  <a:pt x="279" y="23"/>
                </a:lnTo>
                <a:lnTo>
                  <a:pt x="276" y="18"/>
                </a:lnTo>
                <a:lnTo>
                  <a:pt x="274" y="14"/>
                </a:lnTo>
                <a:lnTo>
                  <a:pt x="271" y="11"/>
                </a:lnTo>
                <a:lnTo>
                  <a:pt x="267" y="9"/>
                </a:lnTo>
                <a:lnTo>
                  <a:pt x="264" y="9"/>
                </a:lnTo>
                <a:lnTo>
                  <a:pt x="260" y="7"/>
                </a:lnTo>
                <a:lnTo>
                  <a:pt x="255" y="7"/>
                </a:lnTo>
                <a:lnTo>
                  <a:pt x="245" y="4"/>
                </a:lnTo>
                <a:lnTo>
                  <a:pt x="222" y="2"/>
                </a:lnTo>
                <a:lnTo>
                  <a:pt x="208" y="0"/>
                </a:lnTo>
                <a:lnTo>
                  <a:pt x="191" y="0"/>
                </a:lnTo>
                <a:lnTo>
                  <a:pt x="184" y="0"/>
                </a:lnTo>
                <a:lnTo>
                  <a:pt x="179" y="2"/>
                </a:lnTo>
                <a:lnTo>
                  <a:pt x="165" y="9"/>
                </a:lnTo>
                <a:lnTo>
                  <a:pt x="156" y="18"/>
                </a:lnTo>
                <a:lnTo>
                  <a:pt x="144" y="16"/>
                </a:lnTo>
                <a:lnTo>
                  <a:pt x="134" y="18"/>
                </a:lnTo>
                <a:lnTo>
                  <a:pt x="127" y="23"/>
                </a:lnTo>
                <a:lnTo>
                  <a:pt x="120" y="30"/>
                </a:lnTo>
                <a:lnTo>
                  <a:pt x="118" y="33"/>
                </a:lnTo>
                <a:lnTo>
                  <a:pt x="116" y="33"/>
                </a:lnTo>
                <a:lnTo>
                  <a:pt x="113" y="37"/>
                </a:lnTo>
                <a:lnTo>
                  <a:pt x="104" y="42"/>
                </a:lnTo>
                <a:lnTo>
                  <a:pt x="99" y="44"/>
                </a:lnTo>
                <a:lnTo>
                  <a:pt x="94" y="47"/>
                </a:lnTo>
                <a:lnTo>
                  <a:pt x="85" y="52"/>
                </a:lnTo>
                <a:lnTo>
                  <a:pt x="75" y="56"/>
                </a:lnTo>
                <a:lnTo>
                  <a:pt x="64" y="61"/>
                </a:lnTo>
                <a:lnTo>
                  <a:pt x="52" y="68"/>
                </a:lnTo>
                <a:lnTo>
                  <a:pt x="42" y="73"/>
                </a:lnTo>
                <a:lnTo>
                  <a:pt x="35" y="82"/>
                </a:lnTo>
                <a:lnTo>
                  <a:pt x="33" y="85"/>
                </a:lnTo>
                <a:lnTo>
                  <a:pt x="31" y="87"/>
                </a:lnTo>
                <a:close/>
              </a:path>
            </a:pathLst>
          </a:custGeom>
          <a:solidFill>
            <a:schemeClr val="bg1"/>
          </a:solidFill>
          <a:ln w="9525">
            <a:solidFill>
              <a:schemeClr val="bg1"/>
            </a:solidFill>
            <a:round/>
            <a:headEnd/>
            <a:tailEnd/>
          </a:ln>
        </p:spPr>
        <p:txBody>
          <a:bodyPr/>
          <a:lstStyle/>
          <a:p>
            <a:endParaRPr lang="en-US">
              <a:solidFill>
                <a:srgbClr val="004E69"/>
              </a:solidFill>
            </a:endParaRPr>
          </a:p>
        </p:txBody>
      </p:sp>
      <p:sp>
        <p:nvSpPr>
          <p:cNvPr id="12" name="Title 2"/>
          <p:cNvSpPr txBox="1">
            <a:spLocks/>
          </p:cNvSpPr>
          <p:nvPr/>
        </p:nvSpPr>
        <p:spPr>
          <a:xfrm>
            <a:off x="102206" y="1006455"/>
            <a:ext cx="5160579" cy="354556"/>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fr-FR" sz="1000" b="1" dirty="0">
                <a:solidFill>
                  <a:schemeClr val="bg1"/>
                </a:solidFill>
              </a:rPr>
              <a:t>SERIEZ-VOUS DISPOSÉ(E) À ADOPTER UN CHIEN OU UN CHAT D’EXPÉRIENCE NÉCESSITANT DES SOINS SPÉCIFIQUES (tant que les expériences sur les chiens et les chats sont encore autorisées) ?</a:t>
            </a:r>
            <a:endParaRPr lang="nl-BE" sz="1000" b="1" dirty="0">
              <a:solidFill>
                <a:schemeClr val="bg1"/>
              </a:solidFill>
            </a:endParaRPr>
          </a:p>
        </p:txBody>
      </p:sp>
    </p:spTree>
    <p:extLst>
      <p:ext uri="{BB962C8B-B14F-4D97-AF65-F5344CB8AC3E}">
        <p14:creationId xmlns:p14="http://schemas.microsoft.com/office/powerpoint/2010/main" val="3866011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24286" y="110803"/>
            <a:ext cx="6376211" cy="649806"/>
          </a:xfrm>
        </p:spPr>
        <p:txBody>
          <a:bodyPr/>
          <a:lstStyle/>
          <a:p>
            <a:r>
              <a:rPr lang="fr-BE" sz="1400" dirty="0"/>
              <a:t>Les personnes ayant un chien ou chat sont plus disposés à adopter un animal d’expérience, ainsi que les personnes ayant un niveau d’éducation inférieur et les femmes. </a:t>
            </a:r>
            <a:br>
              <a:rPr lang="fr-BE" sz="1400" dirty="0"/>
            </a:br>
            <a:r>
              <a:rPr lang="fr-BE" sz="1400" dirty="0"/>
              <a:t>Les plus de 55 ans sont moins disposés à adopter.</a:t>
            </a:r>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a:t>
            </a:r>
            <a:r>
              <a:rPr lang="en-US" sz="700" cap="none" dirty="0" err="1"/>
              <a:t>Bruxelles</a:t>
            </a:r>
            <a:r>
              <a:rPr lang="en-US" sz="700" cap="none" dirty="0"/>
              <a:t> (n=300)</a:t>
            </a:r>
          </a:p>
          <a:p>
            <a:pPr>
              <a:spcBef>
                <a:spcPts val="0"/>
              </a:spcBef>
              <a:spcAft>
                <a:spcPts val="0"/>
              </a:spcAft>
            </a:pPr>
            <a:r>
              <a:rPr lang="en-US" sz="700" cap="none" dirty="0"/>
              <a:t>Question:	</a:t>
            </a:r>
            <a:r>
              <a:rPr lang="fr-FR" sz="700" cap="none" dirty="0"/>
              <a:t>Q5. Seriez-vous disposé(e) à adopter un chien ou un chat d’expérience nécessitant des soins spécifiques (tant que les expériences sur les chiens et </a:t>
            </a:r>
            <a:br>
              <a:rPr lang="fr-FR" sz="700" cap="none" dirty="0"/>
            </a:br>
            <a:r>
              <a:rPr lang="fr-FR" sz="700" cap="none" dirty="0"/>
              <a:t>	les chats sont encore autorisées) ? </a:t>
            </a:r>
            <a:br>
              <a:rPr lang="fr-FR" sz="700" cap="none" dirty="0"/>
            </a:br>
            <a:r>
              <a:rPr lang="en-US" sz="700" cap="none" dirty="0"/>
              <a:t>ABCD:	95% significance level</a:t>
            </a:r>
          </a:p>
          <a:p>
            <a:endParaRPr lang="en-GB" sz="700" dirty="0"/>
          </a:p>
        </p:txBody>
      </p:sp>
      <p:sp>
        <p:nvSpPr>
          <p:cNvPr id="59" name="Title 2"/>
          <p:cNvSpPr txBox="1">
            <a:spLocks/>
          </p:cNvSpPr>
          <p:nvPr/>
        </p:nvSpPr>
        <p:spPr>
          <a:xfrm>
            <a:off x="102206" y="1006455"/>
            <a:ext cx="5160579" cy="354556"/>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fr-FR" sz="1000" b="1" dirty="0">
                <a:solidFill>
                  <a:schemeClr val="bg1"/>
                </a:solidFill>
              </a:rPr>
              <a:t>SERIEZ-VOUS DISPOSÉ(E) À ADOPTER UN CHIEN OU UN CHAT D’EXPÉRIENCE NÉCESSITANT DES SOINS SPÉCIFIQUES (tant que les expériences sur les chiens et les chats sont encore autorisées) ?</a:t>
            </a:r>
            <a:endParaRPr lang="nl-BE" sz="1000" b="1" dirty="0">
              <a:solidFill>
                <a:schemeClr val="bg1"/>
              </a:solidFill>
            </a:endParaRPr>
          </a:p>
        </p:txBody>
      </p:sp>
      <p:graphicFrame>
        <p:nvGraphicFramePr>
          <p:cNvPr id="93" name="Chart 92"/>
          <p:cNvGraphicFramePr/>
          <p:nvPr>
            <p:extLst>
              <p:ext uri="{D42A27DB-BD31-4B8C-83A1-F6EECF244321}">
                <p14:modId xmlns:p14="http://schemas.microsoft.com/office/powerpoint/2010/main" val="1644379566"/>
              </p:ext>
            </p:extLst>
          </p:nvPr>
        </p:nvGraphicFramePr>
        <p:xfrm>
          <a:off x="7678022" y="1012347"/>
          <a:ext cx="892519" cy="407300"/>
        </p:xfrm>
        <a:graphic>
          <a:graphicData uri="http://schemas.openxmlformats.org/drawingml/2006/chart">
            <c:chart xmlns:c="http://schemas.openxmlformats.org/drawingml/2006/chart" xmlns:r="http://schemas.openxmlformats.org/officeDocument/2006/relationships" r:id="rId2"/>
          </a:graphicData>
        </a:graphic>
      </p:graphicFrame>
      <p:sp>
        <p:nvSpPr>
          <p:cNvPr id="48" name="TextBox 47"/>
          <p:cNvSpPr txBox="1"/>
          <p:nvPr/>
        </p:nvSpPr>
        <p:spPr>
          <a:xfrm>
            <a:off x="4538664" y="1033495"/>
            <a:ext cx="1573212" cy="215444"/>
          </a:xfrm>
          <a:prstGeom prst="rect">
            <a:avLst/>
          </a:prstGeom>
        </p:spPr>
        <p:txBody>
          <a:bodyPr vert="horz" wrap="square" lIns="0" tIns="0" rIns="0" bIns="0" rtlCol="0">
            <a:spAutoFit/>
          </a:bodyPr>
          <a:lstStyle/>
          <a:p>
            <a:pPr marL="4763" algn="r"/>
            <a:r>
              <a:rPr lang="nl-BE" sz="1400" b="1" dirty="0">
                <a:solidFill>
                  <a:schemeClr val="bg1"/>
                </a:solidFill>
              </a:rPr>
              <a:t>BRUXELLES</a:t>
            </a:r>
          </a:p>
        </p:txBody>
      </p:sp>
      <p:sp>
        <p:nvSpPr>
          <p:cNvPr id="60" name="Freeform 157"/>
          <p:cNvSpPr>
            <a:spLocks/>
          </p:cNvSpPr>
          <p:nvPr/>
        </p:nvSpPr>
        <p:spPr bwMode="auto">
          <a:xfrm>
            <a:off x="6198133" y="1013611"/>
            <a:ext cx="256093" cy="235459"/>
          </a:xfrm>
          <a:custGeom>
            <a:avLst/>
            <a:gdLst>
              <a:gd name="T0" fmla="*/ 23 w 293"/>
              <a:gd name="T1" fmla="*/ 101 h 269"/>
              <a:gd name="T2" fmla="*/ 21 w 293"/>
              <a:gd name="T3" fmla="*/ 106 h 269"/>
              <a:gd name="T4" fmla="*/ 16 w 293"/>
              <a:gd name="T5" fmla="*/ 111 h 269"/>
              <a:gd name="T6" fmla="*/ 7 w 293"/>
              <a:gd name="T7" fmla="*/ 120 h 269"/>
              <a:gd name="T8" fmla="*/ 0 w 293"/>
              <a:gd name="T9" fmla="*/ 137 h 269"/>
              <a:gd name="T10" fmla="*/ 2 w 293"/>
              <a:gd name="T11" fmla="*/ 146 h 269"/>
              <a:gd name="T12" fmla="*/ 14 w 293"/>
              <a:gd name="T13" fmla="*/ 153 h 269"/>
              <a:gd name="T14" fmla="*/ 47 w 293"/>
              <a:gd name="T15" fmla="*/ 174 h 269"/>
              <a:gd name="T16" fmla="*/ 66 w 293"/>
              <a:gd name="T17" fmla="*/ 181 h 269"/>
              <a:gd name="T18" fmla="*/ 75 w 293"/>
              <a:gd name="T19" fmla="*/ 191 h 269"/>
              <a:gd name="T20" fmla="*/ 75 w 293"/>
              <a:gd name="T21" fmla="*/ 205 h 269"/>
              <a:gd name="T22" fmla="*/ 71 w 293"/>
              <a:gd name="T23" fmla="*/ 217 h 269"/>
              <a:gd name="T24" fmla="*/ 75 w 293"/>
              <a:gd name="T25" fmla="*/ 231 h 269"/>
              <a:gd name="T26" fmla="*/ 94 w 293"/>
              <a:gd name="T27" fmla="*/ 241 h 269"/>
              <a:gd name="T28" fmla="*/ 156 w 293"/>
              <a:gd name="T29" fmla="*/ 252 h 269"/>
              <a:gd name="T30" fmla="*/ 179 w 293"/>
              <a:gd name="T31" fmla="*/ 262 h 269"/>
              <a:gd name="T32" fmla="*/ 215 w 293"/>
              <a:gd name="T33" fmla="*/ 266 h 269"/>
              <a:gd name="T34" fmla="*/ 227 w 293"/>
              <a:gd name="T35" fmla="*/ 269 h 269"/>
              <a:gd name="T36" fmla="*/ 229 w 293"/>
              <a:gd name="T37" fmla="*/ 266 h 269"/>
              <a:gd name="T38" fmla="*/ 238 w 293"/>
              <a:gd name="T39" fmla="*/ 264 h 269"/>
              <a:gd name="T40" fmla="*/ 245 w 293"/>
              <a:gd name="T41" fmla="*/ 257 h 269"/>
              <a:gd name="T42" fmla="*/ 253 w 293"/>
              <a:gd name="T43" fmla="*/ 248 h 269"/>
              <a:gd name="T44" fmla="*/ 260 w 293"/>
              <a:gd name="T45" fmla="*/ 245 h 269"/>
              <a:gd name="T46" fmla="*/ 260 w 293"/>
              <a:gd name="T47" fmla="*/ 233 h 269"/>
              <a:gd name="T48" fmla="*/ 250 w 293"/>
              <a:gd name="T49" fmla="*/ 215 h 269"/>
              <a:gd name="T50" fmla="*/ 250 w 293"/>
              <a:gd name="T51" fmla="*/ 179 h 269"/>
              <a:gd name="T52" fmla="*/ 260 w 293"/>
              <a:gd name="T53" fmla="*/ 163 h 269"/>
              <a:gd name="T54" fmla="*/ 281 w 293"/>
              <a:gd name="T55" fmla="*/ 151 h 269"/>
              <a:gd name="T56" fmla="*/ 290 w 293"/>
              <a:gd name="T57" fmla="*/ 141 h 269"/>
              <a:gd name="T58" fmla="*/ 286 w 293"/>
              <a:gd name="T59" fmla="*/ 134 h 269"/>
              <a:gd name="T60" fmla="*/ 276 w 293"/>
              <a:gd name="T61" fmla="*/ 132 h 269"/>
              <a:gd name="T62" fmla="*/ 267 w 293"/>
              <a:gd name="T63" fmla="*/ 132 h 269"/>
              <a:gd name="T64" fmla="*/ 245 w 293"/>
              <a:gd name="T65" fmla="*/ 122 h 269"/>
              <a:gd name="T66" fmla="*/ 236 w 293"/>
              <a:gd name="T67" fmla="*/ 106 h 269"/>
              <a:gd name="T68" fmla="*/ 238 w 293"/>
              <a:gd name="T69" fmla="*/ 94 h 269"/>
              <a:gd name="T70" fmla="*/ 248 w 293"/>
              <a:gd name="T71" fmla="*/ 82 h 269"/>
              <a:gd name="T72" fmla="*/ 262 w 293"/>
              <a:gd name="T73" fmla="*/ 68 h 269"/>
              <a:gd name="T74" fmla="*/ 267 w 293"/>
              <a:gd name="T75" fmla="*/ 59 h 269"/>
              <a:gd name="T76" fmla="*/ 274 w 293"/>
              <a:gd name="T77" fmla="*/ 47 h 269"/>
              <a:gd name="T78" fmla="*/ 279 w 293"/>
              <a:gd name="T79" fmla="*/ 33 h 269"/>
              <a:gd name="T80" fmla="*/ 279 w 293"/>
              <a:gd name="T81" fmla="*/ 23 h 269"/>
              <a:gd name="T82" fmla="*/ 271 w 293"/>
              <a:gd name="T83" fmla="*/ 11 h 269"/>
              <a:gd name="T84" fmla="*/ 260 w 293"/>
              <a:gd name="T85" fmla="*/ 7 h 269"/>
              <a:gd name="T86" fmla="*/ 222 w 293"/>
              <a:gd name="T87" fmla="*/ 2 h 269"/>
              <a:gd name="T88" fmla="*/ 184 w 293"/>
              <a:gd name="T89" fmla="*/ 0 h 269"/>
              <a:gd name="T90" fmla="*/ 156 w 293"/>
              <a:gd name="T91" fmla="*/ 18 h 269"/>
              <a:gd name="T92" fmla="*/ 127 w 293"/>
              <a:gd name="T93" fmla="*/ 23 h 269"/>
              <a:gd name="T94" fmla="*/ 116 w 293"/>
              <a:gd name="T95" fmla="*/ 33 h 269"/>
              <a:gd name="T96" fmla="*/ 99 w 293"/>
              <a:gd name="T97" fmla="*/ 44 h 269"/>
              <a:gd name="T98" fmla="*/ 75 w 293"/>
              <a:gd name="T99" fmla="*/ 56 h 269"/>
              <a:gd name="T100" fmla="*/ 42 w 293"/>
              <a:gd name="T101" fmla="*/ 73 h 269"/>
              <a:gd name="T102" fmla="*/ 31 w 293"/>
              <a:gd name="T103" fmla="*/ 87 h 2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3"/>
              <a:gd name="T157" fmla="*/ 0 h 269"/>
              <a:gd name="T158" fmla="*/ 293 w 293"/>
              <a:gd name="T159" fmla="*/ 269 h 2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3" h="269">
                <a:moveTo>
                  <a:pt x="31" y="87"/>
                </a:moveTo>
                <a:lnTo>
                  <a:pt x="28" y="94"/>
                </a:lnTo>
                <a:lnTo>
                  <a:pt x="23" y="101"/>
                </a:lnTo>
                <a:lnTo>
                  <a:pt x="21" y="103"/>
                </a:lnTo>
                <a:lnTo>
                  <a:pt x="21" y="106"/>
                </a:lnTo>
                <a:lnTo>
                  <a:pt x="19" y="108"/>
                </a:lnTo>
                <a:lnTo>
                  <a:pt x="16" y="111"/>
                </a:lnTo>
                <a:lnTo>
                  <a:pt x="14" y="113"/>
                </a:lnTo>
                <a:lnTo>
                  <a:pt x="7" y="120"/>
                </a:lnTo>
                <a:lnTo>
                  <a:pt x="2" y="127"/>
                </a:lnTo>
                <a:lnTo>
                  <a:pt x="0" y="132"/>
                </a:lnTo>
                <a:lnTo>
                  <a:pt x="0" y="137"/>
                </a:lnTo>
                <a:lnTo>
                  <a:pt x="0" y="141"/>
                </a:lnTo>
                <a:lnTo>
                  <a:pt x="0" y="144"/>
                </a:lnTo>
                <a:lnTo>
                  <a:pt x="2" y="146"/>
                </a:lnTo>
                <a:lnTo>
                  <a:pt x="5" y="148"/>
                </a:lnTo>
                <a:lnTo>
                  <a:pt x="7" y="151"/>
                </a:lnTo>
                <a:lnTo>
                  <a:pt x="14" y="153"/>
                </a:lnTo>
                <a:lnTo>
                  <a:pt x="28" y="160"/>
                </a:lnTo>
                <a:lnTo>
                  <a:pt x="40" y="170"/>
                </a:lnTo>
                <a:lnTo>
                  <a:pt x="47" y="174"/>
                </a:lnTo>
                <a:lnTo>
                  <a:pt x="52" y="177"/>
                </a:lnTo>
                <a:lnTo>
                  <a:pt x="64" y="181"/>
                </a:lnTo>
                <a:lnTo>
                  <a:pt x="66" y="181"/>
                </a:lnTo>
                <a:lnTo>
                  <a:pt x="68" y="184"/>
                </a:lnTo>
                <a:lnTo>
                  <a:pt x="73" y="189"/>
                </a:lnTo>
                <a:lnTo>
                  <a:pt x="75" y="191"/>
                </a:lnTo>
                <a:lnTo>
                  <a:pt x="78" y="193"/>
                </a:lnTo>
                <a:lnTo>
                  <a:pt x="78" y="200"/>
                </a:lnTo>
                <a:lnTo>
                  <a:pt x="75" y="205"/>
                </a:lnTo>
                <a:lnTo>
                  <a:pt x="75" y="210"/>
                </a:lnTo>
                <a:lnTo>
                  <a:pt x="73" y="212"/>
                </a:lnTo>
                <a:lnTo>
                  <a:pt x="71" y="217"/>
                </a:lnTo>
                <a:lnTo>
                  <a:pt x="71" y="219"/>
                </a:lnTo>
                <a:lnTo>
                  <a:pt x="75" y="226"/>
                </a:lnTo>
                <a:lnTo>
                  <a:pt x="75" y="231"/>
                </a:lnTo>
                <a:lnTo>
                  <a:pt x="80" y="233"/>
                </a:lnTo>
                <a:lnTo>
                  <a:pt x="85" y="236"/>
                </a:lnTo>
                <a:lnTo>
                  <a:pt x="94" y="241"/>
                </a:lnTo>
                <a:lnTo>
                  <a:pt x="123" y="245"/>
                </a:lnTo>
                <a:lnTo>
                  <a:pt x="151" y="252"/>
                </a:lnTo>
                <a:lnTo>
                  <a:pt x="156" y="252"/>
                </a:lnTo>
                <a:lnTo>
                  <a:pt x="160" y="255"/>
                </a:lnTo>
                <a:lnTo>
                  <a:pt x="170" y="259"/>
                </a:lnTo>
                <a:lnTo>
                  <a:pt x="179" y="262"/>
                </a:lnTo>
                <a:lnTo>
                  <a:pt x="189" y="264"/>
                </a:lnTo>
                <a:lnTo>
                  <a:pt x="212" y="266"/>
                </a:lnTo>
                <a:lnTo>
                  <a:pt x="215" y="266"/>
                </a:lnTo>
                <a:lnTo>
                  <a:pt x="220" y="269"/>
                </a:lnTo>
                <a:lnTo>
                  <a:pt x="222" y="269"/>
                </a:lnTo>
                <a:lnTo>
                  <a:pt x="227" y="269"/>
                </a:lnTo>
                <a:lnTo>
                  <a:pt x="229" y="266"/>
                </a:lnTo>
                <a:lnTo>
                  <a:pt x="231" y="266"/>
                </a:lnTo>
                <a:lnTo>
                  <a:pt x="238" y="264"/>
                </a:lnTo>
                <a:lnTo>
                  <a:pt x="243" y="262"/>
                </a:lnTo>
                <a:lnTo>
                  <a:pt x="243" y="259"/>
                </a:lnTo>
                <a:lnTo>
                  <a:pt x="245" y="257"/>
                </a:lnTo>
                <a:lnTo>
                  <a:pt x="250" y="252"/>
                </a:lnTo>
                <a:lnTo>
                  <a:pt x="250" y="250"/>
                </a:lnTo>
                <a:lnTo>
                  <a:pt x="253" y="248"/>
                </a:lnTo>
                <a:lnTo>
                  <a:pt x="253" y="245"/>
                </a:lnTo>
                <a:lnTo>
                  <a:pt x="255" y="245"/>
                </a:lnTo>
                <a:lnTo>
                  <a:pt x="260" y="245"/>
                </a:lnTo>
                <a:lnTo>
                  <a:pt x="269" y="245"/>
                </a:lnTo>
                <a:lnTo>
                  <a:pt x="262" y="238"/>
                </a:lnTo>
                <a:lnTo>
                  <a:pt x="260" y="233"/>
                </a:lnTo>
                <a:lnTo>
                  <a:pt x="255" y="226"/>
                </a:lnTo>
                <a:lnTo>
                  <a:pt x="250" y="219"/>
                </a:lnTo>
                <a:lnTo>
                  <a:pt x="250" y="215"/>
                </a:lnTo>
                <a:lnTo>
                  <a:pt x="250" y="212"/>
                </a:lnTo>
                <a:lnTo>
                  <a:pt x="250" y="193"/>
                </a:lnTo>
                <a:lnTo>
                  <a:pt x="250" y="179"/>
                </a:lnTo>
                <a:lnTo>
                  <a:pt x="253" y="172"/>
                </a:lnTo>
                <a:lnTo>
                  <a:pt x="255" y="167"/>
                </a:lnTo>
                <a:lnTo>
                  <a:pt x="260" y="163"/>
                </a:lnTo>
                <a:lnTo>
                  <a:pt x="269" y="160"/>
                </a:lnTo>
                <a:lnTo>
                  <a:pt x="276" y="155"/>
                </a:lnTo>
                <a:lnTo>
                  <a:pt x="281" y="151"/>
                </a:lnTo>
                <a:lnTo>
                  <a:pt x="288" y="148"/>
                </a:lnTo>
                <a:lnTo>
                  <a:pt x="293" y="146"/>
                </a:lnTo>
                <a:lnTo>
                  <a:pt x="290" y="141"/>
                </a:lnTo>
                <a:lnTo>
                  <a:pt x="290" y="139"/>
                </a:lnTo>
                <a:lnTo>
                  <a:pt x="288" y="137"/>
                </a:lnTo>
                <a:lnTo>
                  <a:pt x="286" y="134"/>
                </a:lnTo>
                <a:lnTo>
                  <a:pt x="283" y="134"/>
                </a:lnTo>
                <a:lnTo>
                  <a:pt x="281" y="134"/>
                </a:lnTo>
                <a:lnTo>
                  <a:pt x="276" y="132"/>
                </a:lnTo>
                <a:lnTo>
                  <a:pt x="274" y="134"/>
                </a:lnTo>
                <a:lnTo>
                  <a:pt x="269" y="132"/>
                </a:lnTo>
                <a:lnTo>
                  <a:pt x="267" y="132"/>
                </a:lnTo>
                <a:lnTo>
                  <a:pt x="257" y="129"/>
                </a:lnTo>
                <a:lnTo>
                  <a:pt x="248" y="125"/>
                </a:lnTo>
                <a:lnTo>
                  <a:pt x="245" y="122"/>
                </a:lnTo>
                <a:lnTo>
                  <a:pt x="241" y="118"/>
                </a:lnTo>
                <a:lnTo>
                  <a:pt x="238" y="111"/>
                </a:lnTo>
                <a:lnTo>
                  <a:pt x="236" y="106"/>
                </a:lnTo>
                <a:lnTo>
                  <a:pt x="236" y="103"/>
                </a:lnTo>
                <a:lnTo>
                  <a:pt x="236" y="96"/>
                </a:lnTo>
                <a:lnTo>
                  <a:pt x="238" y="94"/>
                </a:lnTo>
                <a:lnTo>
                  <a:pt x="243" y="89"/>
                </a:lnTo>
                <a:lnTo>
                  <a:pt x="248" y="85"/>
                </a:lnTo>
                <a:lnTo>
                  <a:pt x="248" y="82"/>
                </a:lnTo>
                <a:lnTo>
                  <a:pt x="253" y="80"/>
                </a:lnTo>
                <a:lnTo>
                  <a:pt x="257" y="73"/>
                </a:lnTo>
                <a:lnTo>
                  <a:pt x="262" y="68"/>
                </a:lnTo>
                <a:lnTo>
                  <a:pt x="264" y="61"/>
                </a:lnTo>
                <a:lnTo>
                  <a:pt x="267" y="61"/>
                </a:lnTo>
                <a:lnTo>
                  <a:pt x="267" y="59"/>
                </a:lnTo>
                <a:lnTo>
                  <a:pt x="269" y="56"/>
                </a:lnTo>
                <a:lnTo>
                  <a:pt x="271" y="49"/>
                </a:lnTo>
                <a:lnTo>
                  <a:pt x="274" y="47"/>
                </a:lnTo>
                <a:lnTo>
                  <a:pt x="276" y="42"/>
                </a:lnTo>
                <a:lnTo>
                  <a:pt x="279" y="35"/>
                </a:lnTo>
                <a:lnTo>
                  <a:pt x="279" y="33"/>
                </a:lnTo>
                <a:lnTo>
                  <a:pt x="279" y="30"/>
                </a:lnTo>
                <a:lnTo>
                  <a:pt x="279" y="28"/>
                </a:lnTo>
                <a:lnTo>
                  <a:pt x="279" y="23"/>
                </a:lnTo>
                <a:lnTo>
                  <a:pt x="276" y="18"/>
                </a:lnTo>
                <a:lnTo>
                  <a:pt x="274" y="14"/>
                </a:lnTo>
                <a:lnTo>
                  <a:pt x="271" y="11"/>
                </a:lnTo>
                <a:lnTo>
                  <a:pt x="267" y="9"/>
                </a:lnTo>
                <a:lnTo>
                  <a:pt x="264" y="9"/>
                </a:lnTo>
                <a:lnTo>
                  <a:pt x="260" y="7"/>
                </a:lnTo>
                <a:lnTo>
                  <a:pt x="255" y="7"/>
                </a:lnTo>
                <a:lnTo>
                  <a:pt x="245" y="4"/>
                </a:lnTo>
                <a:lnTo>
                  <a:pt x="222" y="2"/>
                </a:lnTo>
                <a:lnTo>
                  <a:pt x="208" y="0"/>
                </a:lnTo>
                <a:lnTo>
                  <a:pt x="191" y="0"/>
                </a:lnTo>
                <a:lnTo>
                  <a:pt x="184" y="0"/>
                </a:lnTo>
                <a:lnTo>
                  <a:pt x="179" y="2"/>
                </a:lnTo>
                <a:lnTo>
                  <a:pt x="165" y="9"/>
                </a:lnTo>
                <a:lnTo>
                  <a:pt x="156" y="18"/>
                </a:lnTo>
                <a:lnTo>
                  <a:pt x="144" y="16"/>
                </a:lnTo>
                <a:lnTo>
                  <a:pt x="134" y="18"/>
                </a:lnTo>
                <a:lnTo>
                  <a:pt x="127" y="23"/>
                </a:lnTo>
                <a:lnTo>
                  <a:pt x="120" y="30"/>
                </a:lnTo>
                <a:lnTo>
                  <a:pt x="118" y="33"/>
                </a:lnTo>
                <a:lnTo>
                  <a:pt x="116" y="33"/>
                </a:lnTo>
                <a:lnTo>
                  <a:pt x="113" y="37"/>
                </a:lnTo>
                <a:lnTo>
                  <a:pt x="104" y="42"/>
                </a:lnTo>
                <a:lnTo>
                  <a:pt x="99" y="44"/>
                </a:lnTo>
                <a:lnTo>
                  <a:pt x="94" y="47"/>
                </a:lnTo>
                <a:lnTo>
                  <a:pt x="85" y="52"/>
                </a:lnTo>
                <a:lnTo>
                  <a:pt x="75" y="56"/>
                </a:lnTo>
                <a:lnTo>
                  <a:pt x="64" y="61"/>
                </a:lnTo>
                <a:lnTo>
                  <a:pt x="52" y="68"/>
                </a:lnTo>
                <a:lnTo>
                  <a:pt x="42" y="73"/>
                </a:lnTo>
                <a:lnTo>
                  <a:pt x="35" y="82"/>
                </a:lnTo>
                <a:lnTo>
                  <a:pt x="33" y="85"/>
                </a:lnTo>
                <a:lnTo>
                  <a:pt x="31" y="87"/>
                </a:lnTo>
                <a:close/>
              </a:path>
            </a:pathLst>
          </a:custGeom>
          <a:solidFill>
            <a:schemeClr val="bg1"/>
          </a:solidFill>
          <a:ln w="9525">
            <a:solidFill>
              <a:schemeClr val="bg1"/>
            </a:solidFill>
            <a:round/>
            <a:headEnd/>
            <a:tailEnd/>
          </a:ln>
        </p:spPr>
        <p:txBody>
          <a:bodyPr/>
          <a:lstStyle/>
          <a:p>
            <a:endParaRPr lang="en-US">
              <a:solidFill>
                <a:srgbClr val="004E69"/>
              </a:solidFill>
            </a:endParaRPr>
          </a:p>
        </p:txBody>
      </p:sp>
      <p:sp>
        <p:nvSpPr>
          <p:cNvPr id="82" name="Freeform 32"/>
          <p:cNvSpPr>
            <a:spLocks noChangeAspect="1"/>
          </p:cNvSpPr>
          <p:nvPr/>
        </p:nvSpPr>
        <p:spPr bwMode="auto">
          <a:xfrm>
            <a:off x="240585" y="1857157"/>
            <a:ext cx="718705" cy="847147"/>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18"/>
          <p:cNvSpPr>
            <a:spLocks noChangeAspect="1"/>
          </p:cNvSpPr>
          <p:nvPr/>
        </p:nvSpPr>
        <p:spPr bwMode="auto">
          <a:xfrm>
            <a:off x="251480" y="3200875"/>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 name="Rectangle 109"/>
          <p:cNvSpPr/>
          <p:nvPr/>
        </p:nvSpPr>
        <p:spPr>
          <a:xfrm>
            <a:off x="1223963" y="3649385"/>
            <a:ext cx="7664174" cy="284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1" name="Rectangle 110"/>
          <p:cNvSpPr/>
          <p:nvPr/>
        </p:nvSpPr>
        <p:spPr>
          <a:xfrm>
            <a:off x="1223962" y="2438437"/>
            <a:ext cx="7664173" cy="273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aphicFrame>
        <p:nvGraphicFramePr>
          <p:cNvPr id="112" name="Chart 111"/>
          <p:cNvGraphicFramePr/>
          <p:nvPr>
            <p:extLst>
              <p:ext uri="{D42A27DB-BD31-4B8C-83A1-F6EECF244321}">
                <p14:modId xmlns:p14="http://schemas.microsoft.com/office/powerpoint/2010/main" val="921317771"/>
              </p:ext>
            </p:extLst>
          </p:nvPr>
        </p:nvGraphicFramePr>
        <p:xfrm>
          <a:off x="1053548" y="1716154"/>
          <a:ext cx="8090452" cy="11173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3" name="Chart 112"/>
          <p:cNvGraphicFramePr/>
          <p:nvPr>
            <p:extLst>
              <p:ext uri="{D42A27DB-BD31-4B8C-83A1-F6EECF244321}">
                <p14:modId xmlns:p14="http://schemas.microsoft.com/office/powerpoint/2010/main" val="1879372657"/>
              </p:ext>
            </p:extLst>
          </p:nvPr>
        </p:nvGraphicFramePr>
        <p:xfrm>
          <a:off x="1051803" y="2938100"/>
          <a:ext cx="8090452" cy="11173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4" name="Table 113"/>
          <p:cNvGraphicFramePr>
            <a:graphicFrameLocks noGrp="1"/>
          </p:cNvGraphicFramePr>
          <p:nvPr>
            <p:extLst>
              <p:ext uri="{D42A27DB-BD31-4B8C-83A1-F6EECF244321}">
                <p14:modId xmlns:p14="http://schemas.microsoft.com/office/powerpoint/2010/main" val="4111136863"/>
              </p:ext>
            </p:extLst>
          </p:nvPr>
        </p:nvGraphicFramePr>
        <p:xfrm>
          <a:off x="1060863" y="2703534"/>
          <a:ext cx="7829998" cy="370840"/>
        </p:xfrm>
        <a:graphic>
          <a:graphicData uri="http://schemas.openxmlformats.org/drawingml/2006/table">
            <a:tbl>
              <a:tblPr firstRow="1" bandRow="1">
                <a:tableStyleId>{5C22544A-7EE6-4342-B048-85BDC9FD1C3A}</a:tableStyleId>
              </a:tblPr>
              <a:tblGrid>
                <a:gridCol w="711818">
                  <a:extLst>
                    <a:ext uri="{9D8B030D-6E8A-4147-A177-3AD203B41FA5}">
                      <a16:colId xmlns:a16="http://schemas.microsoft.com/office/drawing/2014/main" xmlns="" val="20000"/>
                    </a:ext>
                  </a:extLst>
                </a:gridCol>
                <a:gridCol w="711818">
                  <a:extLst>
                    <a:ext uri="{9D8B030D-6E8A-4147-A177-3AD203B41FA5}">
                      <a16:colId xmlns:a16="http://schemas.microsoft.com/office/drawing/2014/main" xmlns="" val="20001"/>
                    </a:ext>
                  </a:extLst>
                </a:gridCol>
                <a:gridCol w="711818">
                  <a:extLst>
                    <a:ext uri="{9D8B030D-6E8A-4147-A177-3AD203B41FA5}">
                      <a16:colId xmlns:a16="http://schemas.microsoft.com/office/drawing/2014/main" xmlns="" val="20002"/>
                    </a:ext>
                  </a:extLst>
                </a:gridCol>
                <a:gridCol w="711818">
                  <a:extLst>
                    <a:ext uri="{9D8B030D-6E8A-4147-A177-3AD203B41FA5}">
                      <a16:colId xmlns:a16="http://schemas.microsoft.com/office/drawing/2014/main" xmlns="" val="20003"/>
                    </a:ext>
                  </a:extLst>
                </a:gridCol>
                <a:gridCol w="711818">
                  <a:extLst>
                    <a:ext uri="{9D8B030D-6E8A-4147-A177-3AD203B41FA5}">
                      <a16:colId xmlns:a16="http://schemas.microsoft.com/office/drawing/2014/main" xmlns="" val="20004"/>
                    </a:ext>
                  </a:extLst>
                </a:gridCol>
                <a:gridCol w="711818">
                  <a:extLst>
                    <a:ext uri="{9D8B030D-6E8A-4147-A177-3AD203B41FA5}">
                      <a16:colId xmlns:a16="http://schemas.microsoft.com/office/drawing/2014/main" xmlns="" val="20005"/>
                    </a:ext>
                  </a:extLst>
                </a:gridCol>
                <a:gridCol w="711818">
                  <a:extLst>
                    <a:ext uri="{9D8B030D-6E8A-4147-A177-3AD203B41FA5}">
                      <a16:colId xmlns:a16="http://schemas.microsoft.com/office/drawing/2014/main" xmlns="" val="20013"/>
                    </a:ext>
                  </a:extLst>
                </a:gridCol>
                <a:gridCol w="711818">
                  <a:extLst>
                    <a:ext uri="{9D8B030D-6E8A-4147-A177-3AD203B41FA5}">
                      <a16:colId xmlns:a16="http://schemas.microsoft.com/office/drawing/2014/main" xmlns="" val="20014"/>
                    </a:ext>
                  </a:extLst>
                </a:gridCol>
                <a:gridCol w="711818">
                  <a:extLst>
                    <a:ext uri="{9D8B030D-6E8A-4147-A177-3AD203B41FA5}">
                      <a16:colId xmlns:a16="http://schemas.microsoft.com/office/drawing/2014/main" xmlns="" val="20015"/>
                    </a:ext>
                  </a:extLst>
                </a:gridCol>
                <a:gridCol w="711818">
                  <a:extLst>
                    <a:ext uri="{9D8B030D-6E8A-4147-A177-3AD203B41FA5}">
                      <a16:colId xmlns:a16="http://schemas.microsoft.com/office/drawing/2014/main" xmlns="" val="20016"/>
                    </a:ext>
                  </a:extLst>
                </a:gridCol>
                <a:gridCol w="711818">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F</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INF.</a:t>
                      </a:r>
                      <a:br>
                        <a:rPr lang="nl-BE" sz="750" b="0" dirty="0">
                          <a:solidFill>
                            <a:schemeClr val="tx1"/>
                          </a:solidFill>
                        </a:rPr>
                      </a:br>
                      <a:r>
                        <a:rPr lang="nl-BE" sz="700" b="0" dirty="0">
                          <a:solidFill>
                            <a:schemeClr val="tx1"/>
                          </a:solidFill>
                        </a:rPr>
                        <a:t>(F)</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MOY.</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SUP.</a:t>
                      </a:r>
                      <a:br>
                        <a:rPr lang="nl-BE" sz="750" b="0" dirty="0">
                          <a:solidFill>
                            <a:schemeClr val="tx1"/>
                          </a:solidFill>
                        </a:rPr>
                      </a:br>
                      <a:r>
                        <a:rPr lang="nl-BE" sz="750" b="0" dirty="0">
                          <a:solidFill>
                            <a:schemeClr val="tx1"/>
                          </a:solidFill>
                        </a:rPr>
                        <a:t>(</a:t>
                      </a:r>
                      <a:r>
                        <a:rPr lang="nl-BE" sz="700" b="0" dirty="0">
                          <a:solidFill>
                            <a:schemeClr val="tx1"/>
                          </a:solidFill>
                        </a:rPr>
                        <a:t>H)</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OUI</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NON</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115" name="Table 114"/>
          <p:cNvGraphicFramePr>
            <a:graphicFrameLocks noGrp="1"/>
          </p:cNvGraphicFramePr>
          <p:nvPr>
            <p:extLst>
              <p:ext uri="{D42A27DB-BD31-4B8C-83A1-F6EECF244321}">
                <p14:modId xmlns:p14="http://schemas.microsoft.com/office/powerpoint/2010/main" val="3412305521"/>
              </p:ext>
            </p:extLst>
          </p:nvPr>
        </p:nvGraphicFramePr>
        <p:xfrm>
          <a:off x="1060865" y="3922720"/>
          <a:ext cx="7829998" cy="370840"/>
        </p:xfrm>
        <a:graphic>
          <a:graphicData uri="http://schemas.openxmlformats.org/drawingml/2006/table">
            <a:tbl>
              <a:tblPr firstRow="1" bandRow="1">
                <a:tableStyleId>{5C22544A-7EE6-4342-B048-85BDC9FD1C3A}</a:tableStyleId>
              </a:tblPr>
              <a:tblGrid>
                <a:gridCol w="711818">
                  <a:extLst>
                    <a:ext uri="{9D8B030D-6E8A-4147-A177-3AD203B41FA5}">
                      <a16:colId xmlns:a16="http://schemas.microsoft.com/office/drawing/2014/main" xmlns="" val="20000"/>
                    </a:ext>
                  </a:extLst>
                </a:gridCol>
                <a:gridCol w="711818">
                  <a:extLst>
                    <a:ext uri="{9D8B030D-6E8A-4147-A177-3AD203B41FA5}">
                      <a16:colId xmlns:a16="http://schemas.microsoft.com/office/drawing/2014/main" xmlns="" val="20001"/>
                    </a:ext>
                  </a:extLst>
                </a:gridCol>
                <a:gridCol w="711818">
                  <a:extLst>
                    <a:ext uri="{9D8B030D-6E8A-4147-A177-3AD203B41FA5}">
                      <a16:colId xmlns:a16="http://schemas.microsoft.com/office/drawing/2014/main" xmlns="" val="20002"/>
                    </a:ext>
                  </a:extLst>
                </a:gridCol>
                <a:gridCol w="711818">
                  <a:extLst>
                    <a:ext uri="{9D8B030D-6E8A-4147-A177-3AD203B41FA5}">
                      <a16:colId xmlns:a16="http://schemas.microsoft.com/office/drawing/2014/main" xmlns="" val="20003"/>
                    </a:ext>
                  </a:extLst>
                </a:gridCol>
                <a:gridCol w="711818">
                  <a:extLst>
                    <a:ext uri="{9D8B030D-6E8A-4147-A177-3AD203B41FA5}">
                      <a16:colId xmlns:a16="http://schemas.microsoft.com/office/drawing/2014/main" xmlns="" val="20004"/>
                    </a:ext>
                  </a:extLst>
                </a:gridCol>
                <a:gridCol w="711818">
                  <a:extLst>
                    <a:ext uri="{9D8B030D-6E8A-4147-A177-3AD203B41FA5}">
                      <a16:colId xmlns:a16="http://schemas.microsoft.com/office/drawing/2014/main" xmlns="" val="20005"/>
                    </a:ext>
                  </a:extLst>
                </a:gridCol>
                <a:gridCol w="711818">
                  <a:extLst>
                    <a:ext uri="{9D8B030D-6E8A-4147-A177-3AD203B41FA5}">
                      <a16:colId xmlns:a16="http://schemas.microsoft.com/office/drawing/2014/main" xmlns="" val="20013"/>
                    </a:ext>
                  </a:extLst>
                </a:gridCol>
                <a:gridCol w="711818">
                  <a:extLst>
                    <a:ext uri="{9D8B030D-6E8A-4147-A177-3AD203B41FA5}">
                      <a16:colId xmlns:a16="http://schemas.microsoft.com/office/drawing/2014/main" xmlns="" val="20014"/>
                    </a:ext>
                  </a:extLst>
                </a:gridCol>
                <a:gridCol w="711818">
                  <a:extLst>
                    <a:ext uri="{9D8B030D-6E8A-4147-A177-3AD203B41FA5}">
                      <a16:colId xmlns:a16="http://schemas.microsoft.com/office/drawing/2014/main" xmlns="" val="20015"/>
                    </a:ext>
                  </a:extLst>
                </a:gridCol>
                <a:gridCol w="711818">
                  <a:extLst>
                    <a:ext uri="{9D8B030D-6E8A-4147-A177-3AD203B41FA5}">
                      <a16:colId xmlns:a16="http://schemas.microsoft.com/office/drawing/2014/main" xmlns="" val="20016"/>
                    </a:ext>
                  </a:extLst>
                </a:gridCol>
                <a:gridCol w="711818">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F</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INF.</a:t>
                      </a:r>
                      <a:br>
                        <a:rPr lang="nl-BE" sz="750" b="0" dirty="0">
                          <a:solidFill>
                            <a:schemeClr val="tx1"/>
                          </a:solidFill>
                        </a:rPr>
                      </a:br>
                      <a:r>
                        <a:rPr lang="nl-BE" sz="700" b="0" dirty="0">
                          <a:solidFill>
                            <a:schemeClr val="tx1"/>
                          </a:solidFill>
                        </a:rPr>
                        <a:t>(F)</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MOY.</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SUP.</a:t>
                      </a:r>
                      <a:br>
                        <a:rPr lang="nl-BE" sz="750" b="0" dirty="0">
                          <a:solidFill>
                            <a:schemeClr val="tx1"/>
                          </a:solidFill>
                        </a:rPr>
                      </a:br>
                      <a:r>
                        <a:rPr lang="nl-BE" sz="750" b="0" dirty="0">
                          <a:solidFill>
                            <a:schemeClr val="tx1"/>
                          </a:solidFill>
                        </a:rPr>
                        <a:t>(</a:t>
                      </a:r>
                      <a:r>
                        <a:rPr lang="nl-BE" sz="700" b="0" dirty="0">
                          <a:solidFill>
                            <a:schemeClr val="tx1"/>
                          </a:solidFill>
                        </a:rPr>
                        <a:t>H)</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OUI</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NON</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cxnSp>
        <p:nvCxnSpPr>
          <p:cNvPr id="116" name="Straight Connector 115"/>
          <p:cNvCxnSpPr/>
          <p:nvPr/>
        </p:nvCxnSpPr>
        <p:spPr>
          <a:xfrm>
            <a:off x="17502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117" name="Straight Connector 116"/>
          <p:cNvCxnSpPr/>
          <p:nvPr/>
        </p:nvCxnSpPr>
        <p:spPr>
          <a:xfrm>
            <a:off x="3195606"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118" name="Straight Connector 117"/>
          <p:cNvCxnSpPr/>
          <p:nvPr/>
        </p:nvCxnSpPr>
        <p:spPr>
          <a:xfrm>
            <a:off x="5330624"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119" name="Straight Connector 118"/>
          <p:cNvCxnSpPr/>
          <p:nvPr/>
        </p:nvCxnSpPr>
        <p:spPr>
          <a:xfrm>
            <a:off x="7465779"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120" name="Straight Connector 119"/>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sp>
        <p:nvSpPr>
          <p:cNvPr id="121" name="Rounded Rectangle 120"/>
          <p:cNvSpPr/>
          <p:nvPr/>
        </p:nvSpPr>
        <p:spPr>
          <a:xfrm>
            <a:off x="1817108" y="1599481"/>
            <a:ext cx="130680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SEXE</a:t>
            </a:r>
          </a:p>
        </p:txBody>
      </p:sp>
      <p:sp>
        <p:nvSpPr>
          <p:cNvPr id="122" name="Rounded Rectangle 121"/>
          <p:cNvSpPr/>
          <p:nvPr/>
        </p:nvSpPr>
        <p:spPr>
          <a:xfrm>
            <a:off x="3271787" y="1599480"/>
            <a:ext cx="198000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ÂGE</a:t>
            </a:r>
          </a:p>
        </p:txBody>
      </p:sp>
      <p:sp>
        <p:nvSpPr>
          <p:cNvPr id="123" name="Rounded Rectangle 122"/>
          <p:cNvSpPr/>
          <p:nvPr/>
        </p:nvSpPr>
        <p:spPr>
          <a:xfrm>
            <a:off x="7524657" y="1599477"/>
            <a:ext cx="130680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ANIMAL</a:t>
            </a:r>
          </a:p>
        </p:txBody>
      </p:sp>
      <p:grpSp>
        <p:nvGrpSpPr>
          <p:cNvPr id="124" name="Group 123"/>
          <p:cNvGrpSpPr/>
          <p:nvPr/>
        </p:nvGrpSpPr>
        <p:grpSpPr>
          <a:xfrm>
            <a:off x="1210818" y="1556905"/>
            <a:ext cx="418128" cy="276999"/>
            <a:chOff x="1061663" y="1556905"/>
            <a:chExt cx="418128" cy="276999"/>
          </a:xfrm>
        </p:grpSpPr>
        <p:sp>
          <p:nvSpPr>
            <p:cNvPr id="125" name="Rounded Rectangle 124"/>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126" name="Rectangle 125"/>
            <p:cNvSpPr/>
            <p:nvPr/>
          </p:nvSpPr>
          <p:spPr>
            <a:xfrm>
              <a:off x="1061663" y="1556905"/>
              <a:ext cx="418128" cy="276999"/>
            </a:xfrm>
            <a:prstGeom prst="rect">
              <a:avLst/>
            </a:prstGeom>
          </p:spPr>
          <p:txBody>
            <a:bodyPr wrap="none">
              <a:spAutoFit/>
            </a:bodyPr>
            <a:lstStyle/>
            <a:p>
              <a:pPr algn="ctr"/>
              <a:r>
                <a:rPr lang="nl-BE" sz="1200" b="1" dirty="0">
                  <a:solidFill>
                    <a:schemeClr val="bg1"/>
                  </a:solidFill>
                </a:rPr>
                <a:t>BXL</a:t>
              </a:r>
            </a:p>
          </p:txBody>
        </p:sp>
      </p:grpSp>
      <p:sp>
        <p:nvSpPr>
          <p:cNvPr id="127" name="TextBox 126"/>
          <p:cNvSpPr txBox="1"/>
          <p:nvPr/>
        </p:nvSpPr>
        <p:spPr>
          <a:xfrm>
            <a:off x="5510338" y="2348738"/>
            <a:ext cx="328487" cy="153888"/>
          </a:xfrm>
          <a:prstGeom prst="rect">
            <a:avLst/>
          </a:prstGeom>
        </p:spPr>
        <p:txBody>
          <a:bodyPr vert="horz" wrap="square" lIns="0" tIns="0" rIns="0" bIns="0" rtlCol="0">
            <a:spAutoFit/>
          </a:bodyPr>
          <a:lstStyle/>
          <a:p>
            <a:pPr marL="4763" algn="ctr"/>
            <a:r>
              <a:rPr lang="nl-BE" sz="1000" dirty="0">
                <a:solidFill>
                  <a:schemeClr val="bg1"/>
                </a:solidFill>
              </a:rPr>
              <a:t>H</a:t>
            </a:r>
          </a:p>
        </p:txBody>
      </p:sp>
      <p:sp>
        <p:nvSpPr>
          <p:cNvPr id="128" name="Rounded Rectangle 127"/>
          <p:cNvSpPr/>
          <p:nvPr/>
        </p:nvSpPr>
        <p:spPr>
          <a:xfrm>
            <a:off x="5412500" y="1599478"/>
            <a:ext cx="198000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750" b="1" dirty="0">
                <a:solidFill>
                  <a:schemeClr val="tx1"/>
                </a:solidFill>
              </a:rPr>
              <a:t>NIVEAU D’ÉDUCATION</a:t>
            </a:r>
          </a:p>
        </p:txBody>
      </p:sp>
      <p:sp>
        <p:nvSpPr>
          <p:cNvPr id="129" name="TextBox 128"/>
          <p:cNvSpPr txBox="1"/>
          <p:nvPr/>
        </p:nvSpPr>
        <p:spPr>
          <a:xfrm>
            <a:off x="7651077" y="2329624"/>
            <a:ext cx="328487" cy="153888"/>
          </a:xfrm>
          <a:prstGeom prst="rect">
            <a:avLst/>
          </a:prstGeom>
        </p:spPr>
        <p:txBody>
          <a:bodyPr vert="horz" wrap="square" lIns="0" tIns="0" rIns="0" bIns="0" rtlCol="0">
            <a:spAutoFit/>
          </a:bodyPr>
          <a:lstStyle/>
          <a:p>
            <a:pPr marL="4763" algn="ctr"/>
            <a:r>
              <a:rPr lang="nl-BE" sz="1000" dirty="0">
                <a:solidFill>
                  <a:schemeClr val="bg1"/>
                </a:solidFill>
              </a:rPr>
              <a:t>J</a:t>
            </a:r>
          </a:p>
        </p:txBody>
      </p:sp>
      <p:sp>
        <p:nvSpPr>
          <p:cNvPr id="130" name="TextBox 129"/>
          <p:cNvSpPr txBox="1"/>
          <p:nvPr/>
        </p:nvSpPr>
        <p:spPr>
          <a:xfrm>
            <a:off x="3371016" y="2386578"/>
            <a:ext cx="328487" cy="153888"/>
          </a:xfrm>
          <a:prstGeom prst="rect">
            <a:avLst/>
          </a:prstGeom>
        </p:spPr>
        <p:txBody>
          <a:bodyPr vert="horz" wrap="square" lIns="0" tIns="0" rIns="0" bIns="0" rtlCol="0">
            <a:spAutoFit/>
          </a:bodyPr>
          <a:lstStyle/>
          <a:p>
            <a:pPr marL="4763" algn="ctr"/>
            <a:r>
              <a:rPr lang="nl-BE" sz="1000" dirty="0">
                <a:solidFill>
                  <a:schemeClr val="bg1"/>
                </a:solidFill>
              </a:rPr>
              <a:t>E</a:t>
            </a:r>
          </a:p>
        </p:txBody>
      </p:sp>
      <p:sp>
        <p:nvSpPr>
          <p:cNvPr id="131" name="TextBox 130"/>
          <p:cNvSpPr txBox="1"/>
          <p:nvPr/>
        </p:nvSpPr>
        <p:spPr>
          <a:xfrm>
            <a:off x="4095787" y="2425447"/>
            <a:ext cx="328487" cy="153888"/>
          </a:xfrm>
          <a:prstGeom prst="rect">
            <a:avLst/>
          </a:prstGeom>
        </p:spPr>
        <p:txBody>
          <a:bodyPr vert="horz" wrap="square" lIns="0" tIns="0" rIns="0" bIns="0" rtlCol="0">
            <a:spAutoFit/>
          </a:bodyPr>
          <a:lstStyle/>
          <a:p>
            <a:pPr marL="4763" algn="ctr"/>
            <a:r>
              <a:rPr lang="nl-BE" sz="1000" dirty="0">
                <a:solidFill>
                  <a:schemeClr val="bg1"/>
                </a:solidFill>
              </a:rPr>
              <a:t>E</a:t>
            </a:r>
          </a:p>
        </p:txBody>
      </p:sp>
      <p:sp>
        <p:nvSpPr>
          <p:cNvPr id="132" name="TextBox 131"/>
          <p:cNvSpPr txBox="1"/>
          <p:nvPr/>
        </p:nvSpPr>
        <p:spPr>
          <a:xfrm>
            <a:off x="7651076" y="3511250"/>
            <a:ext cx="328487" cy="153888"/>
          </a:xfrm>
          <a:prstGeom prst="rect">
            <a:avLst/>
          </a:prstGeom>
        </p:spPr>
        <p:txBody>
          <a:bodyPr vert="horz" wrap="square" lIns="0" tIns="0" rIns="0" bIns="0" rtlCol="0">
            <a:spAutoFit/>
          </a:bodyPr>
          <a:lstStyle/>
          <a:p>
            <a:pPr marL="4763" algn="ctr"/>
            <a:r>
              <a:rPr lang="nl-BE" sz="1000" dirty="0">
                <a:solidFill>
                  <a:schemeClr val="bg1"/>
                </a:solidFill>
              </a:rPr>
              <a:t>J</a:t>
            </a:r>
          </a:p>
        </p:txBody>
      </p:sp>
      <p:sp>
        <p:nvSpPr>
          <p:cNvPr id="133" name="TextBox 132"/>
          <p:cNvSpPr txBox="1"/>
          <p:nvPr/>
        </p:nvSpPr>
        <p:spPr>
          <a:xfrm>
            <a:off x="5509549" y="3581709"/>
            <a:ext cx="328487" cy="153888"/>
          </a:xfrm>
          <a:prstGeom prst="rect">
            <a:avLst/>
          </a:prstGeom>
        </p:spPr>
        <p:txBody>
          <a:bodyPr vert="horz" wrap="square" lIns="0" tIns="0" rIns="0" bIns="0" rtlCol="0">
            <a:spAutoFit/>
          </a:bodyPr>
          <a:lstStyle/>
          <a:p>
            <a:pPr marL="4763" algn="ctr"/>
            <a:r>
              <a:rPr lang="nl-BE" sz="1000" dirty="0">
                <a:solidFill>
                  <a:schemeClr val="bg1"/>
                </a:solidFill>
              </a:rPr>
              <a:t>H</a:t>
            </a:r>
          </a:p>
        </p:txBody>
      </p:sp>
      <p:sp>
        <p:nvSpPr>
          <p:cNvPr id="134" name="TextBox 133"/>
          <p:cNvSpPr txBox="1"/>
          <p:nvPr/>
        </p:nvSpPr>
        <p:spPr>
          <a:xfrm>
            <a:off x="3374532" y="3594206"/>
            <a:ext cx="324972" cy="153888"/>
          </a:xfrm>
          <a:prstGeom prst="rect">
            <a:avLst/>
          </a:prstGeom>
        </p:spPr>
        <p:txBody>
          <a:bodyPr vert="horz" wrap="square" lIns="0" tIns="0" rIns="0" bIns="0" rtlCol="0">
            <a:spAutoFit/>
          </a:bodyPr>
          <a:lstStyle/>
          <a:p>
            <a:pPr marL="4763" algn="ctr"/>
            <a:r>
              <a:rPr lang="nl-BE" sz="1000" dirty="0">
                <a:solidFill>
                  <a:schemeClr val="bg1"/>
                </a:solidFill>
              </a:rPr>
              <a:t>E</a:t>
            </a:r>
          </a:p>
        </p:txBody>
      </p:sp>
      <p:sp>
        <p:nvSpPr>
          <p:cNvPr id="135" name="TextBox 134"/>
          <p:cNvSpPr txBox="1"/>
          <p:nvPr/>
        </p:nvSpPr>
        <p:spPr>
          <a:xfrm>
            <a:off x="4092817" y="3620147"/>
            <a:ext cx="328487" cy="153888"/>
          </a:xfrm>
          <a:prstGeom prst="rect">
            <a:avLst/>
          </a:prstGeom>
        </p:spPr>
        <p:txBody>
          <a:bodyPr vert="horz" wrap="square" lIns="0" tIns="0" rIns="0" bIns="0" rtlCol="0">
            <a:spAutoFit/>
          </a:bodyPr>
          <a:lstStyle/>
          <a:p>
            <a:pPr marL="4763" algn="ctr"/>
            <a:r>
              <a:rPr lang="nl-BE" sz="1000" dirty="0">
                <a:solidFill>
                  <a:schemeClr val="bg1"/>
                </a:solidFill>
              </a:rPr>
              <a:t>E</a:t>
            </a:r>
          </a:p>
        </p:txBody>
      </p:sp>
    </p:spTree>
    <p:extLst>
      <p:ext uri="{BB962C8B-B14F-4D97-AF65-F5344CB8AC3E}">
        <p14:creationId xmlns:p14="http://schemas.microsoft.com/office/powerpoint/2010/main" val="3439339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159"/>
            <a:ext cx="4652767" cy="514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0"/>
          <p:cNvSpPr>
            <a:spLocks noGrp="1"/>
          </p:cNvSpPr>
          <p:nvPr>
            <p:ph type="title"/>
          </p:nvPr>
        </p:nvSpPr>
        <p:spPr/>
        <p:txBody>
          <a:bodyPr/>
          <a:lstStyle/>
          <a:p>
            <a:pPr lvl="0">
              <a:lnSpc>
                <a:spcPct val="100000"/>
              </a:lnSpc>
            </a:pPr>
            <a:r>
              <a:rPr lang="fr-FR" sz="3200" dirty="0"/>
              <a:t>LA RECHERCHE POUR LES MEDICAMENTS</a:t>
            </a:r>
            <a:r>
              <a:rPr lang="fr-FR" sz="3200" b="1" dirty="0"/>
              <a:t> </a:t>
            </a:r>
            <a:r>
              <a:rPr lang="fr-FR" sz="3200" dirty="0"/>
              <a:t>POUR ANIMAUX</a:t>
            </a:r>
            <a:endParaRPr lang="en-GB" sz="3200" dirty="0"/>
          </a:p>
        </p:txBody>
      </p:sp>
      <p:grpSp>
        <p:nvGrpSpPr>
          <p:cNvPr id="28" name="Group 27"/>
          <p:cNvGrpSpPr/>
          <p:nvPr/>
        </p:nvGrpSpPr>
        <p:grpSpPr>
          <a:xfrm>
            <a:off x="2703133" y="1079"/>
            <a:ext cx="2892126" cy="5142421"/>
            <a:chOff x="3973515" y="1587"/>
            <a:chExt cx="4251328" cy="7561267"/>
          </a:xfrm>
        </p:grpSpPr>
        <p:sp>
          <p:nvSpPr>
            <p:cNvPr id="29" name="Freeform 6"/>
            <p:cNvSpPr>
              <a:spLocks/>
            </p:cNvSpPr>
            <p:nvPr/>
          </p:nvSpPr>
          <p:spPr bwMode="white">
            <a:xfrm flipH="1">
              <a:off x="3973516" y="3175"/>
              <a:ext cx="2865895" cy="7559679"/>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7"/>
            <p:cNvSpPr>
              <a:spLocks/>
            </p:cNvSpPr>
            <p:nvPr/>
          </p:nvSpPr>
          <p:spPr bwMode="ltGray">
            <a:xfrm flipH="1">
              <a:off x="3973515" y="1587"/>
              <a:ext cx="4251328" cy="3200402"/>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tx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8"/>
            <p:cNvSpPr>
              <a:spLocks/>
            </p:cNvSpPr>
            <p:nvPr/>
          </p:nvSpPr>
          <p:spPr bwMode="ltGray">
            <a:xfrm flipH="1">
              <a:off x="4732341" y="2278063"/>
              <a:ext cx="1800227" cy="2657477"/>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9"/>
            <p:cNvSpPr>
              <a:spLocks/>
            </p:cNvSpPr>
            <p:nvPr/>
          </p:nvSpPr>
          <p:spPr bwMode="ltGray">
            <a:xfrm flipH="1">
              <a:off x="5116515" y="862013"/>
              <a:ext cx="866776" cy="866775"/>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10"/>
            <p:cNvSpPr>
              <a:spLocks/>
            </p:cNvSpPr>
            <p:nvPr/>
          </p:nvSpPr>
          <p:spPr bwMode="ltGray">
            <a:xfrm flipH="1">
              <a:off x="4438652" y="3582989"/>
              <a:ext cx="1355726" cy="2019302"/>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11"/>
            <p:cNvSpPr>
              <a:spLocks/>
            </p:cNvSpPr>
            <p:nvPr/>
          </p:nvSpPr>
          <p:spPr bwMode="ltGray">
            <a:xfrm flipH="1">
              <a:off x="6684962" y="989013"/>
              <a:ext cx="647701" cy="660401"/>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1" name="TextBox 20"/>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18</a:t>
            </a:fld>
            <a:endParaRPr lang="en-GB" sz="800" kern="1200" dirty="0">
              <a:solidFill>
                <a:schemeClr val="bg1"/>
              </a:solidFill>
              <a:latin typeface="+mn-lt"/>
              <a:ea typeface="+mn-ea"/>
              <a:cs typeface="+mn-cs"/>
            </a:endParaRPr>
          </a:p>
        </p:txBody>
      </p:sp>
    </p:spTree>
    <p:extLst>
      <p:ext uri="{BB962C8B-B14F-4D97-AF65-F5344CB8AC3E}">
        <p14:creationId xmlns:p14="http://schemas.microsoft.com/office/powerpoint/2010/main" val="1133667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bwMode="auto">
          <a:xfrm>
            <a:off x="0" y="0"/>
            <a:ext cx="9144000"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44475" y="153938"/>
            <a:ext cx="5867400" cy="4832092"/>
          </a:xfrm>
          <a:prstGeom prst="rect">
            <a:avLst/>
          </a:prstGeom>
        </p:spPr>
        <p:txBody>
          <a:bodyPr wrap="square">
            <a:spAutoFit/>
          </a:bodyPr>
          <a:lstStyle/>
          <a:p>
            <a:r>
              <a:rPr lang="fr-FR" sz="2800" b="1" dirty="0">
                <a:solidFill>
                  <a:schemeClr val="bg1"/>
                </a:solidFill>
              </a:rPr>
              <a:t>IL EXISTE AUJOURD’HUI DES PROJETS DE RECHERCHE QUI TESTENT DE NOUVEAUX MÉDICAMENTS POUR ANIMAUX SUR DES CHIENS ET DES CHATS SOUFFRANT D’UNE AFFECTION. CERTAINES PERSONNES LAISSENT PARTICIPER LEUR CHAT/CHIEN MALADE À UN TEL PROJET DE RECHERCHE DANS L’ESPOIR QUE CELA PUISSE AIDER LEUR PROPRE ANIMAL OU D’AUTRES ANIMAUX.</a:t>
            </a:r>
            <a:endParaRPr lang="nl-BE" sz="2800" dirty="0">
              <a:solidFill>
                <a:schemeClr val="bg1"/>
              </a:solidFill>
            </a:endParaRPr>
          </a:p>
        </p:txBody>
      </p:sp>
    </p:spTree>
    <p:extLst>
      <p:ext uri="{BB962C8B-B14F-4D97-AF65-F5344CB8AC3E}">
        <p14:creationId xmlns:p14="http://schemas.microsoft.com/office/powerpoint/2010/main" val="2109096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4770408" y="2006621"/>
            <a:ext cx="4131740" cy="1185340"/>
          </a:xfrm>
        </p:spPr>
        <p:txBody>
          <a:bodyPr/>
          <a:lstStyle/>
          <a:p>
            <a:r>
              <a:rPr lang="nl-BE" dirty="0"/>
              <a:t>MÉTHODOLOGIE</a:t>
            </a:r>
          </a:p>
        </p:txBody>
      </p:sp>
      <p:sp>
        <p:nvSpPr>
          <p:cNvPr id="35" name="TextBox 34"/>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2</a:t>
            </a:fld>
            <a:endParaRPr lang="en-GB" sz="800" kern="1200" dirty="0">
              <a:solidFill>
                <a:schemeClr val="bg1"/>
              </a:solidFill>
              <a:latin typeface="+mn-lt"/>
              <a:ea typeface="+mn-ea"/>
              <a:cs typeface="+mn-cs"/>
            </a:endParaRPr>
          </a:p>
        </p:txBody>
      </p:sp>
      <p:pic>
        <p:nvPicPr>
          <p:cNvPr id="29" name="Picture 2" descr="http://3z9lfx2jjuv41ye0f1x7blj2o0.wpengine.netdna-cdn.com/wp-content/uploads/2015/02/questions-x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0"/>
            <a:ext cx="4457700" cy="5141765"/>
          </a:xfrm>
          <a:prstGeom prst="rect">
            <a:avLst/>
          </a:prstGeom>
          <a:noFill/>
          <a:extLst>
            <a:ext uri="{909E8E84-426E-40dd-AFC4-6F175D3DCCD1}">
              <a14:hiddenFill xmlns:a14="http://schemas.microsoft.com/office/drawing/2010/main">
                <a:solidFill>
                  <a:srgbClr val="FFFFFF"/>
                </a:solidFill>
              </a14:hiddenFill>
            </a:ext>
          </a:extLst>
        </p:spPr>
      </p:pic>
      <p:sp>
        <p:nvSpPr>
          <p:cNvPr id="41" name="Freeform 6"/>
          <p:cNvSpPr>
            <a:spLocks/>
          </p:cNvSpPr>
          <p:nvPr/>
        </p:nvSpPr>
        <p:spPr bwMode="white">
          <a:xfrm flipH="1">
            <a:off x="2703083" y="424"/>
            <a:ext cx="1949633" cy="5141341"/>
          </a:xfrm>
          <a:custGeom>
            <a:avLst/>
            <a:gdLst/>
            <a:ahLst/>
            <a:cxnLst/>
            <a:rect l="l" t="t" r="r" b="b"/>
            <a:pathLst>
              <a:path w="2865893" h="7559675">
                <a:moveTo>
                  <a:pt x="2865893" y="0"/>
                </a:moveTo>
                <a:lnTo>
                  <a:pt x="0" y="0"/>
                </a:lnTo>
                <a:lnTo>
                  <a:pt x="0" y="7559675"/>
                </a:lnTo>
                <a:lnTo>
                  <a:pt x="389393" y="7559675"/>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8" name="Freeform 6"/>
          <p:cNvSpPr>
            <a:spLocks/>
          </p:cNvSpPr>
          <p:nvPr/>
        </p:nvSpPr>
        <p:spPr bwMode="white">
          <a:xfrm flipH="1">
            <a:off x="2853172" y="14386"/>
            <a:ext cx="1949633" cy="5127379"/>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3" name="Group 2"/>
          <p:cNvGrpSpPr/>
          <p:nvPr/>
        </p:nvGrpSpPr>
        <p:grpSpPr>
          <a:xfrm>
            <a:off x="2679547" y="0"/>
            <a:ext cx="2892126" cy="5141765"/>
            <a:chOff x="2679547" y="-13132"/>
            <a:chExt cx="2892126" cy="5174320"/>
          </a:xfrm>
        </p:grpSpPr>
        <p:sp>
          <p:nvSpPr>
            <p:cNvPr id="55" name="Freeform 6"/>
            <p:cNvSpPr>
              <a:spLocks/>
            </p:cNvSpPr>
            <p:nvPr/>
          </p:nvSpPr>
          <p:spPr bwMode="white">
            <a:xfrm flipH="1">
              <a:off x="2700814" y="19847"/>
              <a:ext cx="1949633" cy="5141341"/>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6" name="Freeform 7"/>
            <p:cNvSpPr>
              <a:spLocks/>
            </p:cNvSpPr>
            <p:nvPr/>
          </p:nvSpPr>
          <p:spPr bwMode="ltGray">
            <a:xfrm flipH="1">
              <a:off x="2679547" y="-13132"/>
              <a:ext cx="2892126" cy="2176595"/>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tx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3" name="Freeform 8"/>
            <p:cNvSpPr>
              <a:spLocks/>
            </p:cNvSpPr>
            <p:nvPr/>
          </p:nvSpPr>
          <p:spPr bwMode="ltGray">
            <a:xfrm flipH="1">
              <a:off x="3195767" y="1535100"/>
              <a:ext cx="1224672" cy="1807351"/>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4" name="Freeform 9"/>
            <p:cNvSpPr>
              <a:spLocks/>
            </p:cNvSpPr>
            <p:nvPr/>
          </p:nvSpPr>
          <p:spPr bwMode="ltGray">
            <a:xfrm flipH="1">
              <a:off x="3457116" y="572044"/>
              <a:ext cx="589657" cy="589494"/>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5" name="Freeform 10"/>
            <p:cNvSpPr>
              <a:spLocks/>
            </p:cNvSpPr>
            <p:nvPr/>
          </p:nvSpPr>
          <p:spPr bwMode="ltGray">
            <a:xfrm flipH="1">
              <a:off x="2995974" y="2422581"/>
              <a:ext cx="922284" cy="1373328"/>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6" name="Freeform 11"/>
            <p:cNvSpPr>
              <a:spLocks/>
            </p:cNvSpPr>
            <p:nvPr/>
          </p:nvSpPr>
          <p:spPr bwMode="ltGray">
            <a:xfrm flipH="1">
              <a:off x="4524114" y="658417"/>
              <a:ext cx="440623" cy="449139"/>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4176181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24286" y="105910"/>
            <a:ext cx="6397178" cy="540000"/>
          </a:xfrm>
        </p:spPr>
        <p:txBody>
          <a:bodyPr/>
          <a:lstStyle/>
          <a:p>
            <a:r>
              <a:rPr lang="nl-BE" sz="1400" dirty="0"/>
              <a:t>67</a:t>
            </a:r>
            <a:r>
              <a:rPr lang="fr-BE" sz="1400" dirty="0"/>
              <a:t>% des Bruxellois sont disposés à tester des médicaments pour animaux sur leur animal de compagnie atteint de la maladie en question. 55% y est disposé à condition que l’animal soit gardé dans un environnement confortable. Seulement 3%  y est disposé sans aucune condition.</a:t>
            </a:r>
          </a:p>
        </p:txBody>
      </p:sp>
      <p:sp>
        <p:nvSpPr>
          <p:cNvPr id="31" name="Text Placeholder 3"/>
          <p:cNvSpPr txBox="1">
            <a:spLocks/>
          </p:cNvSpPr>
          <p:nvPr/>
        </p:nvSpPr>
        <p:spPr>
          <a:xfrm>
            <a:off x="131764" y="4529309"/>
            <a:ext cx="648970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a:t>
            </a:r>
            <a:r>
              <a:rPr lang="en-US" sz="700" cap="none" dirty="0" err="1"/>
              <a:t>Bruxelles</a:t>
            </a:r>
            <a:r>
              <a:rPr lang="en-US" sz="700" cap="none" dirty="0"/>
              <a:t> (n=300)</a:t>
            </a:r>
          </a:p>
          <a:p>
            <a:pPr>
              <a:spcBef>
                <a:spcPts val="0"/>
              </a:spcBef>
              <a:spcAft>
                <a:spcPts val="0"/>
              </a:spcAft>
            </a:pPr>
            <a:r>
              <a:rPr lang="en-US" sz="700" cap="none" dirty="0"/>
              <a:t>Question:	</a:t>
            </a:r>
            <a:r>
              <a:rPr lang="nl-BE" sz="700" cap="none" dirty="0"/>
              <a:t>Q7. (N’) y </a:t>
            </a:r>
            <a:r>
              <a:rPr lang="nl-BE" sz="700" cap="none" dirty="0" err="1"/>
              <a:t>seriez-vous</a:t>
            </a:r>
            <a:r>
              <a:rPr lang="nl-BE" sz="700" cap="none" dirty="0"/>
              <a:t> …?</a:t>
            </a:r>
            <a:endParaRPr lang="en-GB" sz="700" dirty="0"/>
          </a:p>
        </p:txBody>
      </p:sp>
      <p:graphicFrame>
        <p:nvGraphicFramePr>
          <p:cNvPr id="2" name="Chart 1"/>
          <p:cNvGraphicFramePr/>
          <p:nvPr>
            <p:extLst>
              <p:ext uri="{D42A27DB-BD31-4B8C-83A1-F6EECF244321}">
                <p14:modId xmlns:p14="http://schemas.microsoft.com/office/powerpoint/2010/main" val="3686565312"/>
              </p:ext>
            </p:extLst>
          </p:nvPr>
        </p:nvGraphicFramePr>
        <p:xfrm>
          <a:off x="0" y="1306512"/>
          <a:ext cx="9144000" cy="32972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538664" y="1033495"/>
            <a:ext cx="1573212" cy="215444"/>
          </a:xfrm>
          <a:prstGeom prst="rect">
            <a:avLst/>
          </a:prstGeom>
        </p:spPr>
        <p:txBody>
          <a:bodyPr vert="horz" wrap="square" lIns="0" tIns="0" rIns="0" bIns="0" rtlCol="0">
            <a:spAutoFit/>
          </a:bodyPr>
          <a:lstStyle/>
          <a:p>
            <a:pPr marL="4763" algn="r"/>
            <a:r>
              <a:rPr lang="nl-BE" sz="1400" b="1" dirty="0">
                <a:solidFill>
                  <a:schemeClr val="bg1"/>
                </a:solidFill>
              </a:rPr>
              <a:t>BRUXELLES</a:t>
            </a:r>
          </a:p>
        </p:txBody>
      </p:sp>
      <p:sp>
        <p:nvSpPr>
          <p:cNvPr id="10" name="Freeform 157"/>
          <p:cNvSpPr>
            <a:spLocks/>
          </p:cNvSpPr>
          <p:nvPr/>
        </p:nvSpPr>
        <p:spPr bwMode="auto">
          <a:xfrm>
            <a:off x="6198133" y="1013611"/>
            <a:ext cx="256093" cy="235459"/>
          </a:xfrm>
          <a:custGeom>
            <a:avLst/>
            <a:gdLst>
              <a:gd name="T0" fmla="*/ 23 w 293"/>
              <a:gd name="T1" fmla="*/ 101 h 269"/>
              <a:gd name="T2" fmla="*/ 21 w 293"/>
              <a:gd name="T3" fmla="*/ 106 h 269"/>
              <a:gd name="T4" fmla="*/ 16 w 293"/>
              <a:gd name="T5" fmla="*/ 111 h 269"/>
              <a:gd name="T6" fmla="*/ 7 w 293"/>
              <a:gd name="T7" fmla="*/ 120 h 269"/>
              <a:gd name="T8" fmla="*/ 0 w 293"/>
              <a:gd name="T9" fmla="*/ 137 h 269"/>
              <a:gd name="T10" fmla="*/ 2 w 293"/>
              <a:gd name="T11" fmla="*/ 146 h 269"/>
              <a:gd name="T12" fmla="*/ 14 w 293"/>
              <a:gd name="T13" fmla="*/ 153 h 269"/>
              <a:gd name="T14" fmla="*/ 47 w 293"/>
              <a:gd name="T15" fmla="*/ 174 h 269"/>
              <a:gd name="T16" fmla="*/ 66 w 293"/>
              <a:gd name="T17" fmla="*/ 181 h 269"/>
              <a:gd name="T18" fmla="*/ 75 w 293"/>
              <a:gd name="T19" fmla="*/ 191 h 269"/>
              <a:gd name="T20" fmla="*/ 75 w 293"/>
              <a:gd name="T21" fmla="*/ 205 h 269"/>
              <a:gd name="T22" fmla="*/ 71 w 293"/>
              <a:gd name="T23" fmla="*/ 217 h 269"/>
              <a:gd name="T24" fmla="*/ 75 w 293"/>
              <a:gd name="T25" fmla="*/ 231 h 269"/>
              <a:gd name="T26" fmla="*/ 94 w 293"/>
              <a:gd name="T27" fmla="*/ 241 h 269"/>
              <a:gd name="T28" fmla="*/ 156 w 293"/>
              <a:gd name="T29" fmla="*/ 252 h 269"/>
              <a:gd name="T30" fmla="*/ 179 w 293"/>
              <a:gd name="T31" fmla="*/ 262 h 269"/>
              <a:gd name="T32" fmla="*/ 215 w 293"/>
              <a:gd name="T33" fmla="*/ 266 h 269"/>
              <a:gd name="T34" fmla="*/ 227 w 293"/>
              <a:gd name="T35" fmla="*/ 269 h 269"/>
              <a:gd name="T36" fmla="*/ 229 w 293"/>
              <a:gd name="T37" fmla="*/ 266 h 269"/>
              <a:gd name="T38" fmla="*/ 238 w 293"/>
              <a:gd name="T39" fmla="*/ 264 h 269"/>
              <a:gd name="T40" fmla="*/ 245 w 293"/>
              <a:gd name="T41" fmla="*/ 257 h 269"/>
              <a:gd name="T42" fmla="*/ 253 w 293"/>
              <a:gd name="T43" fmla="*/ 248 h 269"/>
              <a:gd name="T44" fmla="*/ 260 w 293"/>
              <a:gd name="T45" fmla="*/ 245 h 269"/>
              <a:gd name="T46" fmla="*/ 260 w 293"/>
              <a:gd name="T47" fmla="*/ 233 h 269"/>
              <a:gd name="T48" fmla="*/ 250 w 293"/>
              <a:gd name="T49" fmla="*/ 215 h 269"/>
              <a:gd name="T50" fmla="*/ 250 w 293"/>
              <a:gd name="T51" fmla="*/ 179 h 269"/>
              <a:gd name="T52" fmla="*/ 260 w 293"/>
              <a:gd name="T53" fmla="*/ 163 h 269"/>
              <a:gd name="T54" fmla="*/ 281 w 293"/>
              <a:gd name="T55" fmla="*/ 151 h 269"/>
              <a:gd name="T56" fmla="*/ 290 w 293"/>
              <a:gd name="T57" fmla="*/ 141 h 269"/>
              <a:gd name="T58" fmla="*/ 286 w 293"/>
              <a:gd name="T59" fmla="*/ 134 h 269"/>
              <a:gd name="T60" fmla="*/ 276 w 293"/>
              <a:gd name="T61" fmla="*/ 132 h 269"/>
              <a:gd name="T62" fmla="*/ 267 w 293"/>
              <a:gd name="T63" fmla="*/ 132 h 269"/>
              <a:gd name="T64" fmla="*/ 245 w 293"/>
              <a:gd name="T65" fmla="*/ 122 h 269"/>
              <a:gd name="T66" fmla="*/ 236 w 293"/>
              <a:gd name="T67" fmla="*/ 106 h 269"/>
              <a:gd name="T68" fmla="*/ 238 w 293"/>
              <a:gd name="T69" fmla="*/ 94 h 269"/>
              <a:gd name="T70" fmla="*/ 248 w 293"/>
              <a:gd name="T71" fmla="*/ 82 h 269"/>
              <a:gd name="T72" fmla="*/ 262 w 293"/>
              <a:gd name="T73" fmla="*/ 68 h 269"/>
              <a:gd name="T74" fmla="*/ 267 w 293"/>
              <a:gd name="T75" fmla="*/ 59 h 269"/>
              <a:gd name="T76" fmla="*/ 274 w 293"/>
              <a:gd name="T77" fmla="*/ 47 h 269"/>
              <a:gd name="T78" fmla="*/ 279 w 293"/>
              <a:gd name="T79" fmla="*/ 33 h 269"/>
              <a:gd name="T80" fmla="*/ 279 w 293"/>
              <a:gd name="T81" fmla="*/ 23 h 269"/>
              <a:gd name="T82" fmla="*/ 271 w 293"/>
              <a:gd name="T83" fmla="*/ 11 h 269"/>
              <a:gd name="T84" fmla="*/ 260 w 293"/>
              <a:gd name="T85" fmla="*/ 7 h 269"/>
              <a:gd name="T86" fmla="*/ 222 w 293"/>
              <a:gd name="T87" fmla="*/ 2 h 269"/>
              <a:gd name="T88" fmla="*/ 184 w 293"/>
              <a:gd name="T89" fmla="*/ 0 h 269"/>
              <a:gd name="T90" fmla="*/ 156 w 293"/>
              <a:gd name="T91" fmla="*/ 18 h 269"/>
              <a:gd name="T92" fmla="*/ 127 w 293"/>
              <a:gd name="T93" fmla="*/ 23 h 269"/>
              <a:gd name="T94" fmla="*/ 116 w 293"/>
              <a:gd name="T95" fmla="*/ 33 h 269"/>
              <a:gd name="T96" fmla="*/ 99 w 293"/>
              <a:gd name="T97" fmla="*/ 44 h 269"/>
              <a:gd name="T98" fmla="*/ 75 w 293"/>
              <a:gd name="T99" fmla="*/ 56 h 269"/>
              <a:gd name="T100" fmla="*/ 42 w 293"/>
              <a:gd name="T101" fmla="*/ 73 h 269"/>
              <a:gd name="T102" fmla="*/ 31 w 293"/>
              <a:gd name="T103" fmla="*/ 87 h 2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3"/>
              <a:gd name="T157" fmla="*/ 0 h 269"/>
              <a:gd name="T158" fmla="*/ 293 w 293"/>
              <a:gd name="T159" fmla="*/ 269 h 2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3" h="269">
                <a:moveTo>
                  <a:pt x="31" y="87"/>
                </a:moveTo>
                <a:lnTo>
                  <a:pt x="28" y="94"/>
                </a:lnTo>
                <a:lnTo>
                  <a:pt x="23" y="101"/>
                </a:lnTo>
                <a:lnTo>
                  <a:pt x="21" y="103"/>
                </a:lnTo>
                <a:lnTo>
                  <a:pt x="21" y="106"/>
                </a:lnTo>
                <a:lnTo>
                  <a:pt x="19" y="108"/>
                </a:lnTo>
                <a:lnTo>
                  <a:pt x="16" y="111"/>
                </a:lnTo>
                <a:lnTo>
                  <a:pt x="14" y="113"/>
                </a:lnTo>
                <a:lnTo>
                  <a:pt x="7" y="120"/>
                </a:lnTo>
                <a:lnTo>
                  <a:pt x="2" y="127"/>
                </a:lnTo>
                <a:lnTo>
                  <a:pt x="0" y="132"/>
                </a:lnTo>
                <a:lnTo>
                  <a:pt x="0" y="137"/>
                </a:lnTo>
                <a:lnTo>
                  <a:pt x="0" y="141"/>
                </a:lnTo>
                <a:lnTo>
                  <a:pt x="0" y="144"/>
                </a:lnTo>
                <a:lnTo>
                  <a:pt x="2" y="146"/>
                </a:lnTo>
                <a:lnTo>
                  <a:pt x="5" y="148"/>
                </a:lnTo>
                <a:lnTo>
                  <a:pt x="7" y="151"/>
                </a:lnTo>
                <a:lnTo>
                  <a:pt x="14" y="153"/>
                </a:lnTo>
                <a:lnTo>
                  <a:pt x="28" y="160"/>
                </a:lnTo>
                <a:lnTo>
                  <a:pt x="40" y="170"/>
                </a:lnTo>
                <a:lnTo>
                  <a:pt x="47" y="174"/>
                </a:lnTo>
                <a:lnTo>
                  <a:pt x="52" y="177"/>
                </a:lnTo>
                <a:lnTo>
                  <a:pt x="64" y="181"/>
                </a:lnTo>
                <a:lnTo>
                  <a:pt x="66" y="181"/>
                </a:lnTo>
                <a:lnTo>
                  <a:pt x="68" y="184"/>
                </a:lnTo>
                <a:lnTo>
                  <a:pt x="73" y="189"/>
                </a:lnTo>
                <a:lnTo>
                  <a:pt x="75" y="191"/>
                </a:lnTo>
                <a:lnTo>
                  <a:pt x="78" y="193"/>
                </a:lnTo>
                <a:lnTo>
                  <a:pt x="78" y="200"/>
                </a:lnTo>
                <a:lnTo>
                  <a:pt x="75" y="205"/>
                </a:lnTo>
                <a:lnTo>
                  <a:pt x="75" y="210"/>
                </a:lnTo>
                <a:lnTo>
                  <a:pt x="73" y="212"/>
                </a:lnTo>
                <a:lnTo>
                  <a:pt x="71" y="217"/>
                </a:lnTo>
                <a:lnTo>
                  <a:pt x="71" y="219"/>
                </a:lnTo>
                <a:lnTo>
                  <a:pt x="75" y="226"/>
                </a:lnTo>
                <a:lnTo>
                  <a:pt x="75" y="231"/>
                </a:lnTo>
                <a:lnTo>
                  <a:pt x="80" y="233"/>
                </a:lnTo>
                <a:lnTo>
                  <a:pt x="85" y="236"/>
                </a:lnTo>
                <a:lnTo>
                  <a:pt x="94" y="241"/>
                </a:lnTo>
                <a:lnTo>
                  <a:pt x="123" y="245"/>
                </a:lnTo>
                <a:lnTo>
                  <a:pt x="151" y="252"/>
                </a:lnTo>
                <a:lnTo>
                  <a:pt x="156" y="252"/>
                </a:lnTo>
                <a:lnTo>
                  <a:pt x="160" y="255"/>
                </a:lnTo>
                <a:lnTo>
                  <a:pt x="170" y="259"/>
                </a:lnTo>
                <a:lnTo>
                  <a:pt x="179" y="262"/>
                </a:lnTo>
                <a:lnTo>
                  <a:pt x="189" y="264"/>
                </a:lnTo>
                <a:lnTo>
                  <a:pt x="212" y="266"/>
                </a:lnTo>
                <a:lnTo>
                  <a:pt x="215" y="266"/>
                </a:lnTo>
                <a:lnTo>
                  <a:pt x="220" y="269"/>
                </a:lnTo>
                <a:lnTo>
                  <a:pt x="222" y="269"/>
                </a:lnTo>
                <a:lnTo>
                  <a:pt x="227" y="269"/>
                </a:lnTo>
                <a:lnTo>
                  <a:pt x="229" y="266"/>
                </a:lnTo>
                <a:lnTo>
                  <a:pt x="231" y="266"/>
                </a:lnTo>
                <a:lnTo>
                  <a:pt x="238" y="264"/>
                </a:lnTo>
                <a:lnTo>
                  <a:pt x="243" y="262"/>
                </a:lnTo>
                <a:lnTo>
                  <a:pt x="243" y="259"/>
                </a:lnTo>
                <a:lnTo>
                  <a:pt x="245" y="257"/>
                </a:lnTo>
                <a:lnTo>
                  <a:pt x="250" y="252"/>
                </a:lnTo>
                <a:lnTo>
                  <a:pt x="250" y="250"/>
                </a:lnTo>
                <a:lnTo>
                  <a:pt x="253" y="248"/>
                </a:lnTo>
                <a:lnTo>
                  <a:pt x="253" y="245"/>
                </a:lnTo>
                <a:lnTo>
                  <a:pt x="255" y="245"/>
                </a:lnTo>
                <a:lnTo>
                  <a:pt x="260" y="245"/>
                </a:lnTo>
                <a:lnTo>
                  <a:pt x="269" y="245"/>
                </a:lnTo>
                <a:lnTo>
                  <a:pt x="262" y="238"/>
                </a:lnTo>
                <a:lnTo>
                  <a:pt x="260" y="233"/>
                </a:lnTo>
                <a:lnTo>
                  <a:pt x="255" y="226"/>
                </a:lnTo>
                <a:lnTo>
                  <a:pt x="250" y="219"/>
                </a:lnTo>
                <a:lnTo>
                  <a:pt x="250" y="215"/>
                </a:lnTo>
                <a:lnTo>
                  <a:pt x="250" y="212"/>
                </a:lnTo>
                <a:lnTo>
                  <a:pt x="250" y="193"/>
                </a:lnTo>
                <a:lnTo>
                  <a:pt x="250" y="179"/>
                </a:lnTo>
                <a:lnTo>
                  <a:pt x="253" y="172"/>
                </a:lnTo>
                <a:lnTo>
                  <a:pt x="255" y="167"/>
                </a:lnTo>
                <a:lnTo>
                  <a:pt x="260" y="163"/>
                </a:lnTo>
                <a:lnTo>
                  <a:pt x="269" y="160"/>
                </a:lnTo>
                <a:lnTo>
                  <a:pt x="276" y="155"/>
                </a:lnTo>
                <a:lnTo>
                  <a:pt x="281" y="151"/>
                </a:lnTo>
                <a:lnTo>
                  <a:pt x="288" y="148"/>
                </a:lnTo>
                <a:lnTo>
                  <a:pt x="293" y="146"/>
                </a:lnTo>
                <a:lnTo>
                  <a:pt x="290" y="141"/>
                </a:lnTo>
                <a:lnTo>
                  <a:pt x="290" y="139"/>
                </a:lnTo>
                <a:lnTo>
                  <a:pt x="288" y="137"/>
                </a:lnTo>
                <a:lnTo>
                  <a:pt x="286" y="134"/>
                </a:lnTo>
                <a:lnTo>
                  <a:pt x="283" y="134"/>
                </a:lnTo>
                <a:lnTo>
                  <a:pt x="281" y="134"/>
                </a:lnTo>
                <a:lnTo>
                  <a:pt x="276" y="132"/>
                </a:lnTo>
                <a:lnTo>
                  <a:pt x="274" y="134"/>
                </a:lnTo>
                <a:lnTo>
                  <a:pt x="269" y="132"/>
                </a:lnTo>
                <a:lnTo>
                  <a:pt x="267" y="132"/>
                </a:lnTo>
                <a:lnTo>
                  <a:pt x="257" y="129"/>
                </a:lnTo>
                <a:lnTo>
                  <a:pt x="248" y="125"/>
                </a:lnTo>
                <a:lnTo>
                  <a:pt x="245" y="122"/>
                </a:lnTo>
                <a:lnTo>
                  <a:pt x="241" y="118"/>
                </a:lnTo>
                <a:lnTo>
                  <a:pt x="238" y="111"/>
                </a:lnTo>
                <a:lnTo>
                  <a:pt x="236" y="106"/>
                </a:lnTo>
                <a:lnTo>
                  <a:pt x="236" y="103"/>
                </a:lnTo>
                <a:lnTo>
                  <a:pt x="236" y="96"/>
                </a:lnTo>
                <a:lnTo>
                  <a:pt x="238" y="94"/>
                </a:lnTo>
                <a:lnTo>
                  <a:pt x="243" y="89"/>
                </a:lnTo>
                <a:lnTo>
                  <a:pt x="248" y="85"/>
                </a:lnTo>
                <a:lnTo>
                  <a:pt x="248" y="82"/>
                </a:lnTo>
                <a:lnTo>
                  <a:pt x="253" y="80"/>
                </a:lnTo>
                <a:lnTo>
                  <a:pt x="257" y="73"/>
                </a:lnTo>
                <a:lnTo>
                  <a:pt x="262" y="68"/>
                </a:lnTo>
                <a:lnTo>
                  <a:pt x="264" y="61"/>
                </a:lnTo>
                <a:lnTo>
                  <a:pt x="267" y="61"/>
                </a:lnTo>
                <a:lnTo>
                  <a:pt x="267" y="59"/>
                </a:lnTo>
                <a:lnTo>
                  <a:pt x="269" y="56"/>
                </a:lnTo>
                <a:lnTo>
                  <a:pt x="271" y="49"/>
                </a:lnTo>
                <a:lnTo>
                  <a:pt x="274" y="47"/>
                </a:lnTo>
                <a:lnTo>
                  <a:pt x="276" y="42"/>
                </a:lnTo>
                <a:lnTo>
                  <a:pt x="279" y="35"/>
                </a:lnTo>
                <a:lnTo>
                  <a:pt x="279" y="33"/>
                </a:lnTo>
                <a:lnTo>
                  <a:pt x="279" y="30"/>
                </a:lnTo>
                <a:lnTo>
                  <a:pt x="279" y="28"/>
                </a:lnTo>
                <a:lnTo>
                  <a:pt x="279" y="23"/>
                </a:lnTo>
                <a:lnTo>
                  <a:pt x="276" y="18"/>
                </a:lnTo>
                <a:lnTo>
                  <a:pt x="274" y="14"/>
                </a:lnTo>
                <a:lnTo>
                  <a:pt x="271" y="11"/>
                </a:lnTo>
                <a:lnTo>
                  <a:pt x="267" y="9"/>
                </a:lnTo>
                <a:lnTo>
                  <a:pt x="264" y="9"/>
                </a:lnTo>
                <a:lnTo>
                  <a:pt x="260" y="7"/>
                </a:lnTo>
                <a:lnTo>
                  <a:pt x="255" y="7"/>
                </a:lnTo>
                <a:lnTo>
                  <a:pt x="245" y="4"/>
                </a:lnTo>
                <a:lnTo>
                  <a:pt x="222" y="2"/>
                </a:lnTo>
                <a:lnTo>
                  <a:pt x="208" y="0"/>
                </a:lnTo>
                <a:lnTo>
                  <a:pt x="191" y="0"/>
                </a:lnTo>
                <a:lnTo>
                  <a:pt x="184" y="0"/>
                </a:lnTo>
                <a:lnTo>
                  <a:pt x="179" y="2"/>
                </a:lnTo>
                <a:lnTo>
                  <a:pt x="165" y="9"/>
                </a:lnTo>
                <a:lnTo>
                  <a:pt x="156" y="18"/>
                </a:lnTo>
                <a:lnTo>
                  <a:pt x="144" y="16"/>
                </a:lnTo>
                <a:lnTo>
                  <a:pt x="134" y="18"/>
                </a:lnTo>
                <a:lnTo>
                  <a:pt x="127" y="23"/>
                </a:lnTo>
                <a:lnTo>
                  <a:pt x="120" y="30"/>
                </a:lnTo>
                <a:lnTo>
                  <a:pt x="118" y="33"/>
                </a:lnTo>
                <a:lnTo>
                  <a:pt x="116" y="33"/>
                </a:lnTo>
                <a:lnTo>
                  <a:pt x="113" y="37"/>
                </a:lnTo>
                <a:lnTo>
                  <a:pt x="104" y="42"/>
                </a:lnTo>
                <a:lnTo>
                  <a:pt x="99" y="44"/>
                </a:lnTo>
                <a:lnTo>
                  <a:pt x="94" y="47"/>
                </a:lnTo>
                <a:lnTo>
                  <a:pt x="85" y="52"/>
                </a:lnTo>
                <a:lnTo>
                  <a:pt x="75" y="56"/>
                </a:lnTo>
                <a:lnTo>
                  <a:pt x="64" y="61"/>
                </a:lnTo>
                <a:lnTo>
                  <a:pt x="52" y="68"/>
                </a:lnTo>
                <a:lnTo>
                  <a:pt x="42" y="73"/>
                </a:lnTo>
                <a:lnTo>
                  <a:pt x="35" y="82"/>
                </a:lnTo>
                <a:lnTo>
                  <a:pt x="33" y="85"/>
                </a:lnTo>
                <a:lnTo>
                  <a:pt x="31" y="87"/>
                </a:lnTo>
                <a:close/>
              </a:path>
            </a:pathLst>
          </a:custGeom>
          <a:solidFill>
            <a:schemeClr val="bg1"/>
          </a:solidFill>
          <a:ln w="9525">
            <a:solidFill>
              <a:schemeClr val="bg1"/>
            </a:solidFill>
            <a:round/>
            <a:headEnd/>
            <a:tailEnd/>
          </a:ln>
        </p:spPr>
        <p:txBody>
          <a:bodyPr/>
          <a:lstStyle/>
          <a:p>
            <a:endParaRPr lang="en-US">
              <a:solidFill>
                <a:srgbClr val="004E69"/>
              </a:solidFill>
            </a:endParaRPr>
          </a:p>
        </p:txBody>
      </p:sp>
      <p:sp>
        <p:nvSpPr>
          <p:cNvPr id="5" name="Title 4"/>
          <p:cNvSpPr>
            <a:spLocks noGrp="1"/>
          </p:cNvSpPr>
          <p:nvPr>
            <p:ph type="title"/>
          </p:nvPr>
        </p:nvSpPr>
        <p:spPr/>
        <p:txBody>
          <a:bodyPr/>
          <a:lstStyle/>
          <a:p>
            <a:endParaRPr lang="nl-BE"/>
          </a:p>
        </p:txBody>
      </p:sp>
      <p:sp>
        <p:nvSpPr>
          <p:cNvPr id="9" name="Title 2"/>
          <p:cNvSpPr txBox="1">
            <a:spLocks/>
          </p:cNvSpPr>
          <p:nvPr/>
        </p:nvSpPr>
        <p:spPr>
          <a:xfrm>
            <a:off x="224286" y="1073839"/>
            <a:ext cx="8640000"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fr-FR" sz="1000" b="1" dirty="0">
                <a:solidFill>
                  <a:schemeClr val="bg1"/>
                </a:solidFill>
              </a:rPr>
              <a:t>SERIEZ-VOUS PRÊT À TESTER DE NOUVEAUX MÉDICAMENTS POUR ANIMAUX ?</a:t>
            </a:r>
            <a:endParaRPr lang="nl-BE" sz="1000" b="1" dirty="0">
              <a:solidFill>
                <a:schemeClr val="bg1"/>
              </a:solidFill>
            </a:endParaRPr>
          </a:p>
        </p:txBody>
      </p:sp>
    </p:spTree>
    <p:extLst>
      <p:ext uri="{BB962C8B-B14F-4D97-AF65-F5344CB8AC3E}">
        <p14:creationId xmlns:p14="http://schemas.microsoft.com/office/powerpoint/2010/main" val="2307918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24287" y="196566"/>
            <a:ext cx="6407742" cy="540000"/>
          </a:xfrm>
        </p:spPr>
        <p:txBody>
          <a:bodyPr/>
          <a:lstStyle/>
          <a:p>
            <a:r>
              <a:rPr lang="fr-BE" sz="1400" dirty="0"/>
              <a:t>Les personnes ayant un niveau d’éducation moyen, les Bruxellois de plus de 55 ans et les personnes ayant un chien ou chat sont les moins disposés à tester des médicaments sur leurs animaux de compagnie.</a:t>
            </a:r>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a:t>
            </a:r>
            <a:r>
              <a:rPr lang="en-US" sz="700" cap="none" dirty="0" err="1"/>
              <a:t>Bruxelles</a:t>
            </a:r>
            <a:r>
              <a:rPr lang="en-US" sz="700" cap="none" dirty="0"/>
              <a:t> (n=300)</a:t>
            </a:r>
          </a:p>
          <a:p>
            <a:pPr>
              <a:spcBef>
                <a:spcPts val="0"/>
              </a:spcBef>
              <a:spcAft>
                <a:spcPts val="0"/>
              </a:spcAft>
            </a:pPr>
            <a:r>
              <a:rPr lang="en-US" sz="700" cap="none" dirty="0"/>
              <a:t>Question:	</a:t>
            </a:r>
            <a:r>
              <a:rPr lang="nl-BE" sz="700" cap="none" dirty="0"/>
              <a:t>Q7. (N’) y </a:t>
            </a:r>
            <a:r>
              <a:rPr lang="nl-BE" sz="700" cap="none" dirty="0" err="1"/>
              <a:t>seriez-vous</a:t>
            </a:r>
            <a:r>
              <a:rPr lang="nl-BE" sz="700" cap="none" dirty="0"/>
              <a:t> …?</a:t>
            </a:r>
            <a:endParaRPr lang="en-GB" sz="700" dirty="0"/>
          </a:p>
          <a:p>
            <a:pPr>
              <a:spcBef>
                <a:spcPts val="0"/>
              </a:spcBef>
              <a:spcAft>
                <a:spcPts val="0"/>
              </a:spcAft>
            </a:pPr>
            <a:r>
              <a:rPr lang="en-US" sz="700" cap="none" dirty="0"/>
              <a:t>ABCD:	95% significance level</a:t>
            </a:r>
          </a:p>
          <a:p>
            <a:pPr>
              <a:spcBef>
                <a:spcPts val="0"/>
              </a:spcBef>
              <a:spcAft>
                <a:spcPts val="0"/>
              </a:spcAft>
            </a:pPr>
            <a:r>
              <a:rPr lang="nl-BE" sz="700" cap="none" dirty="0"/>
              <a:t/>
            </a:r>
            <a:br>
              <a:rPr lang="nl-BE" sz="700" cap="none" dirty="0"/>
            </a:br>
            <a:endParaRPr lang="en-GB" sz="700" dirty="0"/>
          </a:p>
        </p:txBody>
      </p:sp>
      <p:grpSp>
        <p:nvGrpSpPr>
          <p:cNvPr id="44" name="Group 43"/>
          <p:cNvGrpSpPr/>
          <p:nvPr/>
        </p:nvGrpSpPr>
        <p:grpSpPr>
          <a:xfrm>
            <a:off x="85382" y="2560834"/>
            <a:ext cx="1097915" cy="745515"/>
            <a:chOff x="85382" y="2640346"/>
            <a:chExt cx="1097915" cy="745515"/>
          </a:xfrm>
        </p:grpSpPr>
        <p:grpSp>
          <p:nvGrpSpPr>
            <p:cNvPr id="45" name="Group 44"/>
            <p:cNvGrpSpPr/>
            <p:nvPr/>
          </p:nvGrpSpPr>
          <p:grpSpPr>
            <a:xfrm>
              <a:off x="296985" y="2640346"/>
              <a:ext cx="693924" cy="434722"/>
              <a:chOff x="112581" y="2289538"/>
              <a:chExt cx="693924" cy="434722"/>
            </a:xfrm>
          </p:grpSpPr>
          <p:sp>
            <p:nvSpPr>
              <p:cNvPr id="55" name="Freeform 32"/>
              <p:cNvSpPr>
                <a:spLocks noChangeAspect="1"/>
              </p:cNvSpPr>
              <p:nvPr/>
            </p:nvSpPr>
            <p:spPr bwMode="auto">
              <a:xfrm>
                <a:off x="112581" y="2289538"/>
                <a:ext cx="368809" cy="43472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8"/>
              <p:cNvSpPr>
                <a:spLocks noChangeAspect="1"/>
              </p:cNvSpPr>
              <p:nvPr/>
            </p:nvSpPr>
            <p:spPr bwMode="auto">
              <a:xfrm>
                <a:off x="481390" y="2384334"/>
                <a:ext cx="325115" cy="339926"/>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9" name="TextBox 48"/>
            <p:cNvSpPr txBox="1"/>
            <p:nvPr/>
          </p:nvSpPr>
          <p:spPr>
            <a:xfrm>
              <a:off x="85382" y="3078084"/>
              <a:ext cx="1097915" cy="307777"/>
            </a:xfrm>
            <a:prstGeom prst="rect">
              <a:avLst/>
            </a:prstGeom>
          </p:spPr>
          <p:txBody>
            <a:bodyPr vert="horz" wrap="square" lIns="0" tIns="0" rIns="0" bIns="0" rtlCol="0">
              <a:spAutoFit/>
            </a:bodyPr>
            <a:lstStyle/>
            <a:p>
              <a:pPr marL="4763" algn="ctr"/>
              <a:r>
                <a:rPr lang="nl-BE" sz="1000" b="1" dirty="0">
                  <a:solidFill>
                    <a:srgbClr val="781D7E"/>
                  </a:solidFill>
                </a:rPr>
                <a:t>CHIENS </a:t>
              </a:r>
              <a:br>
                <a:rPr lang="nl-BE" sz="1000" b="1" dirty="0">
                  <a:solidFill>
                    <a:srgbClr val="781D7E"/>
                  </a:solidFill>
                </a:rPr>
              </a:br>
              <a:r>
                <a:rPr lang="nl-BE" sz="1000" b="1" dirty="0">
                  <a:solidFill>
                    <a:srgbClr val="781D7E"/>
                  </a:solidFill>
                </a:rPr>
                <a:t>&amp; CHATS</a:t>
              </a:r>
              <a:endParaRPr lang="nl-BE" sz="1000" dirty="0"/>
            </a:p>
          </p:txBody>
        </p:sp>
      </p:grpSp>
      <p:graphicFrame>
        <p:nvGraphicFramePr>
          <p:cNvPr id="37" name="Chart 36"/>
          <p:cNvGraphicFramePr/>
          <p:nvPr>
            <p:extLst>
              <p:ext uri="{D42A27DB-BD31-4B8C-83A1-F6EECF244321}">
                <p14:modId xmlns:p14="http://schemas.microsoft.com/office/powerpoint/2010/main" val="1270385551"/>
              </p:ext>
            </p:extLst>
          </p:nvPr>
        </p:nvGraphicFramePr>
        <p:xfrm>
          <a:off x="7429362" y="1021453"/>
          <a:ext cx="1471962" cy="384312"/>
        </p:xfrm>
        <a:graphic>
          <a:graphicData uri="http://schemas.openxmlformats.org/drawingml/2006/chart">
            <c:chart xmlns:c="http://schemas.openxmlformats.org/drawingml/2006/chart" xmlns:r="http://schemas.openxmlformats.org/officeDocument/2006/relationships" r:id="rId2"/>
          </a:graphicData>
        </a:graphic>
      </p:graphicFrame>
      <p:sp>
        <p:nvSpPr>
          <p:cNvPr id="74" name="Title 2"/>
          <p:cNvSpPr>
            <a:spLocks noGrp="1"/>
          </p:cNvSpPr>
          <p:nvPr>
            <p:ph type="title"/>
          </p:nvPr>
        </p:nvSpPr>
        <p:spPr>
          <a:xfrm>
            <a:off x="224286" y="1010131"/>
            <a:ext cx="8640000" cy="180000"/>
          </a:xfrm>
        </p:spPr>
        <p:txBody>
          <a:bodyPr/>
          <a:lstStyle/>
          <a:p>
            <a:r>
              <a:rPr lang="fr-FR" sz="1000" b="1" dirty="0">
                <a:solidFill>
                  <a:schemeClr val="bg1"/>
                </a:solidFill>
              </a:rPr>
              <a:t>SERIEZ-VOUS PRÊT À TESTER LES MÉDICAMENTS VÉTÉRINAIRES POUR ANIMAUX </a:t>
            </a:r>
            <a:br>
              <a:rPr lang="fr-FR" sz="1000" b="1" dirty="0">
                <a:solidFill>
                  <a:schemeClr val="bg1"/>
                </a:solidFill>
              </a:rPr>
            </a:br>
            <a:r>
              <a:rPr lang="fr-FR" sz="1000" b="1" dirty="0">
                <a:solidFill>
                  <a:schemeClr val="bg1"/>
                </a:solidFill>
              </a:rPr>
              <a:t>DE COMPAGNIE?</a:t>
            </a:r>
            <a:endParaRPr lang="nl-BE" sz="1000" b="1" dirty="0">
              <a:solidFill>
                <a:schemeClr val="bg1"/>
              </a:solidFill>
            </a:endParaRPr>
          </a:p>
        </p:txBody>
      </p:sp>
      <p:sp>
        <p:nvSpPr>
          <p:cNvPr id="52" name="TextBox 51"/>
          <p:cNvSpPr txBox="1"/>
          <p:nvPr/>
        </p:nvSpPr>
        <p:spPr>
          <a:xfrm>
            <a:off x="4538664" y="1033495"/>
            <a:ext cx="1573212" cy="215444"/>
          </a:xfrm>
          <a:prstGeom prst="rect">
            <a:avLst/>
          </a:prstGeom>
        </p:spPr>
        <p:txBody>
          <a:bodyPr vert="horz" wrap="square" lIns="0" tIns="0" rIns="0" bIns="0" rtlCol="0">
            <a:spAutoFit/>
          </a:bodyPr>
          <a:lstStyle/>
          <a:p>
            <a:pPr marL="4763" algn="r"/>
            <a:r>
              <a:rPr lang="nl-BE" sz="1400" b="1" dirty="0">
                <a:solidFill>
                  <a:schemeClr val="bg1"/>
                </a:solidFill>
              </a:rPr>
              <a:t>BRUXELLES</a:t>
            </a:r>
          </a:p>
        </p:txBody>
      </p:sp>
      <p:sp>
        <p:nvSpPr>
          <p:cNvPr id="62" name="Freeform 157"/>
          <p:cNvSpPr>
            <a:spLocks/>
          </p:cNvSpPr>
          <p:nvPr/>
        </p:nvSpPr>
        <p:spPr bwMode="auto">
          <a:xfrm>
            <a:off x="6198133" y="1013611"/>
            <a:ext cx="256093" cy="235459"/>
          </a:xfrm>
          <a:custGeom>
            <a:avLst/>
            <a:gdLst>
              <a:gd name="T0" fmla="*/ 23 w 293"/>
              <a:gd name="T1" fmla="*/ 101 h 269"/>
              <a:gd name="T2" fmla="*/ 21 w 293"/>
              <a:gd name="T3" fmla="*/ 106 h 269"/>
              <a:gd name="T4" fmla="*/ 16 w 293"/>
              <a:gd name="T5" fmla="*/ 111 h 269"/>
              <a:gd name="T6" fmla="*/ 7 w 293"/>
              <a:gd name="T7" fmla="*/ 120 h 269"/>
              <a:gd name="T8" fmla="*/ 0 w 293"/>
              <a:gd name="T9" fmla="*/ 137 h 269"/>
              <a:gd name="T10" fmla="*/ 2 w 293"/>
              <a:gd name="T11" fmla="*/ 146 h 269"/>
              <a:gd name="T12" fmla="*/ 14 w 293"/>
              <a:gd name="T13" fmla="*/ 153 h 269"/>
              <a:gd name="T14" fmla="*/ 47 w 293"/>
              <a:gd name="T15" fmla="*/ 174 h 269"/>
              <a:gd name="T16" fmla="*/ 66 w 293"/>
              <a:gd name="T17" fmla="*/ 181 h 269"/>
              <a:gd name="T18" fmla="*/ 75 w 293"/>
              <a:gd name="T19" fmla="*/ 191 h 269"/>
              <a:gd name="T20" fmla="*/ 75 w 293"/>
              <a:gd name="T21" fmla="*/ 205 h 269"/>
              <a:gd name="T22" fmla="*/ 71 w 293"/>
              <a:gd name="T23" fmla="*/ 217 h 269"/>
              <a:gd name="T24" fmla="*/ 75 w 293"/>
              <a:gd name="T25" fmla="*/ 231 h 269"/>
              <a:gd name="T26" fmla="*/ 94 w 293"/>
              <a:gd name="T27" fmla="*/ 241 h 269"/>
              <a:gd name="T28" fmla="*/ 156 w 293"/>
              <a:gd name="T29" fmla="*/ 252 h 269"/>
              <a:gd name="T30" fmla="*/ 179 w 293"/>
              <a:gd name="T31" fmla="*/ 262 h 269"/>
              <a:gd name="T32" fmla="*/ 215 w 293"/>
              <a:gd name="T33" fmla="*/ 266 h 269"/>
              <a:gd name="T34" fmla="*/ 227 w 293"/>
              <a:gd name="T35" fmla="*/ 269 h 269"/>
              <a:gd name="T36" fmla="*/ 229 w 293"/>
              <a:gd name="T37" fmla="*/ 266 h 269"/>
              <a:gd name="T38" fmla="*/ 238 w 293"/>
              <a:gd name="T39" fmla="*/ 264 h 269"/>
              <a:gd name="T40" fmla="*/ 245 w 293"/>
              <a:gd name="T41" fmla="*/ 257 h 269"/>
              <a:gd name="T42" fmla="*/ 253 w 293"/>
              <a:gd name="T43" fmla="*/ 248 h 269"/>
              <a:gd name="T44" fmla="*/ 260 w 293"/>
              <a:gd name="T45" fmla="*/ 245 h 269"/>
              <a:gd name="T46" fmla="*/ 260 w 293"/>
              <a:gd name="T47" fmla="*/ 233 h 269"/>
              <a:gd name="T48" fmla="*/ 250 w 293"/>
              <a:gd name="T49" fmla="*/ 215 h 269"/>
              <a:gd name="T50" fmla="*/ 250 w 293"/>
              <a:gd name="T51" fmla="*/ 179 h 269"/>
              <a:gd name="T52" fmla="*/ 260 w 293"/>
              <a:gd name="T53" fmla="*/ 163 h 269"/>
              <a:gd name="T54" fmla="*/ 281 w 293"/>
              <a:gd name="T55" fmla="*/ 151 h 269"/>
              <a:gd name="T56" fmla="*/ 290 w 293"/>
              <a:gd name="T57" fmla="*/ 141 h 269"/>
              <a:gd name="T58" fmla="*/ 286 w 293"/>
              <a:gd name="T59" fmla="*/ 134 h 269"/>
              <a:gd name="T60" fmla="*/ 276 w 293"/>
              <a:gd name="T61" fmla="*/ 132 h 269"/>
              <a:gd name="T62" fmla="*/ 267 w 293"/>
              <a:gd name="T63" fmla="*/ 132 h 269"/>
              <a:gd name="T64" fmla="*/ 245 w 293"/>
              <a:gd name="T65" fmla="*/ 122 h 269"/>
              <a:gd name="T66" fmla="*/ 236 w 293"/>
              <a:gd name="T67" fmla="*/ 106 h 269"/>
              <a:gd name="T68" fmla="*/ 238 w 293"/>
              <a:gd name="T69" fmla="*/ 94 h 269"/>
              <a:gd name="T70" fmla="*/ 248 w 293"/>
              <a:gd name="T71" fmla="*/ 82 h 269"/>
              <a:gd name="T72" fmla="*/ 262 w 293"/>
              <a:gd name="T73" fmla="*/ 68 h 269"/>
              <a:gd name="T74" fmla="*/ 267 w 293"/>
              <a:gd name="T75" fmla="*/ 59 h 269"/>
              <a:gd name="T76" fmla="*/ 274 w 293"/>
              <a:gd name="T77" fmla="*/ 47 h 269"/>
              <a:gd name="T78" fmla="*/ 279 w 293"/>
              <a:gd name="T79" fmla="*/ 33 h 269"/>
              <a:gd name="T80" fmla="*/ 279 w 293"/>
              <a:gd name="T81" fmla="*/ 23 h 269"/>
              <a:gd name="T82" fmla="*/ 271 w 293"/>
              <a:gd name="T83" fmla="*/ 11 h 269"/>
              <a:gd name="T84" fmla="*/ 260 w 293"/>
              <a:gd name="T85" fmla="*/ 7 h 269"/>
              <a:gd name="T86" fmla="*/ 222 w 293"/>
              <a:gd name="T87" fmla="*/ 2 h 269"/>
              <a:gd name="T88" fmla="*/ 184 w 293"/>
              <a:gd name="T89" fmla="*/ 0 h 269"/>
              <a:gd name="T90" fmla="*/ 156 w 293"/>
              <a:gd name="T91" fmla="*/ 18 h 269"/>
              <a:gd name="T92" fmla="*/ 127 w 293"/>
              <a:gd name="T93" fmla="*/ 23 h 269"/>
              <a:gd name="T94" fmla="*/ 116 w 293"/>
              <a:gd name="T95" fmla="*/ 33 h 269"/>
              <a:gd name="T96" fmla="*/ 99 w 293"/>
              <a:gd name="T97" fmla="*/ 44 h 269"/>
              <a:gd name="T98" fmla="*/ 75 w 293"/>
              <a:gd name="T99" fmla="*/ 56 h 269"/>
              <a:gd name="T100" fmla="*/ 42 w 293"/>
              <a:gd name="T101" fmla="*/ 73 h 269"/>
              <a:gd name="T102" fmla="*/ 31 w 293"/>
              <a:gd name="T103" fmla="*/ 87 h 2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3"/>
              <a:gd name="T157" fmla="*/ 0 h 269"/>
              <a:gd name="T158" fmla="*/ 293 w 293"/>
              <a:gd name="T159" fmla="*/ 269 h 2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3" h="269">
                <a:moveTo>
                  <a:pt x="31" y="87"/>
                </a:moveTo>
                <a:lnTo>
                  <a:pt x="28" y="94"/>
                </a:lnTo>
                <a:lnTo>
                  <a:pt x="23" y="101"/>
                </a:lnTo>
                <a:lnTo>
                  <a:pt x="21" y="103"/>
                </a:lnTo>
                <a:lnTo>
                  <a:pt x="21" y="106"/>
                </a:lnTo>
                <a:lnTo>
                  <a:pt x="19" y="108"/>
                </a:lnTo>
                <a:lnTo>
                  <a:pt x="16" y="111"/>
                </a:lnTo>
                <a:lnTo>
                  <a:pt x="14" y="113"/>
                </a:lnTo>
                <a:lnTo>
                  <a:pt x="7" y="120"/>
                </a:lnTo>
                <a:lnTo>
                  <a:pt x="2" y="127"/>
                </a:lnTo>
                <a:lnTo>
                  <a:pt x="0" y="132"/>
                </a:lnTo>
                <a:lnTo>
                  <a:pt x="0" y="137"/>
                </a:lnTo>
                <a:lnTo>
                  <a:pt x="0" y="141"/>
                </a:lnTo>
                <a:lnTo>
                  <a:pt x="0" y="144"/>
                </a:lnTo>
                <a:lnTo>
                  <a:pt x="2" y="146"/>
                </a:lnTo>
                <a:lnTo>
                  <a:pt x="5" y="148"/>
                </a:lnTo>
                <a:lnTo>
                  <a:pt x="7" y="151"/>
                </a:lnTo>
                <a:lnTo>
                  <a:pt x="14" y="153"/>
                </a:lnTo>
                <a:lnTo>
                  <a:pt x="28" y="160"/>
                </a:lnTo>
                <a:lnTo>
                  <a:pt x="40" y="170"/>
                </a:lnTo>
                <a:lnTo>
                  <a:pt x="47" y="174"/>
                </a:lnTo>
                <a:lnTo>
                  <a:pt x="52" y="177"/>
                </a:lnTo>
                <a:lnTo>
                  <a:pt x="64" y="181"/>
                </a:lnTo>
                <a:lnTo>
                  <a:pt x="66" y="181"/>
                </a:lnTo>
                <a:lnTo>
                  <a:pt x="68" y="184"/>
                </a:lnTo>
                <a:lnTo>
                  <a:pt x="73" y="189"/>
                </a:lnTo>
                <a:lnTo>
                  <a:pt x="75" y="191"/>
                </a:lnTo>
                <a:lnTo>
                  <a:pt x="78" y="193"/>
                </a:lnTo>
                <a:lnTo>
                  <a:pt x="78" y="200"/>
                </a:lnTo>
                <a:lnTo>
                  <a:pt x="75" y="205"/>
                </a:lnTo>
                <a:lnTo>
                  <a:pt x="75" y="210"/>
                </a:lnTo>
                <a:lnTo>
                  <a:pt x="73" y="212"/>
                </a:lnTo>
                <a:lnTo>
                  <a:pt x="71" y="217"/>
                </a:lnTo>
                <a:lnTo>
                  <a:pt x="71" y="219"/>
                </a:lnTo>
                <a:lnTo>
                  <a:pt x="75" y="226"/>
                </a:lnTo>
                <a:lnTo>
                  <a:pt x="75" y="231"/>
                </a:lnTo>
                <a:lnTo>
                  <a:pt x="80" y="233"/>
                </a:lnTo>
                <a:lnTo>
                  <a:pt x="85" y="236"/>
                </a:lnTo>
                <a:lnTo>
                  <a:pt x="94" y="241"/>
                </a:lnTo>
                <a:lnTo>
                  <a:pt x="123" y="245"/>
                </a:lnTo>
                <a:lnTo>
                  <a:pt x="151" y="252"/>
                </a:lnTo>
                <a:lnTo>
                  <a:pt x="156" y="252"/>
                </a:lnTo>
                <a:lnTo>
                  <a:pt x="160" y="255"/>
                </a:lnTo>
                <a:lnTo>
                  <a:pt x="170" y="259"/>
                </a:lnTo>
                <a:lnTo>
                  <a:pt x="179" y="262"/>
                </a:lnTo>
                <a:lnTo>
                  <a:pt x="189" y="264"/>
                </a:lnTo>
                <a:lnTo>
                  <a:pt x="212" y="266"/>
                </a:lnTo>
                <a:lnTo>
                  <a:pt x="215" y="266"/>
                </a:lnTo>
                <a:lnTo>
                  <a:pt x="220" y="269"/>
                </a:lnTo>
                <a:lnTo>
                  <a:pt x="222" y="269"/>
                </a:lnTo>
                <a:lnTo>
                  <a:pt x="227" y="269"/>
                </a:lnTo>
                <a:lnTo>
                  <a:pt x="229" y="266"/>
                </a:lnTo>
                <a:lnTo>
                  <a:pt x="231" y="266"/>
                </a:lnTo>
                <a:lnTo>
                  <a:pt x="238" y="264"/>
                </a:lnTo>
                <a:lnTo>
                  <a:pt x="243" y="262"/>
                </a:lnTo>
                <a:lnTo>
                  <a:pt x="243" y="259"/>
                </a:lnTo>
                <a:lnTo>
                  <a:pt x="245" y="257"/>
                </a:lnTo>
                <a:lnTo>
                  <a:pt x="250" y="252"/>
                </a:lnTo>
                <a:lnTo>
                  <a:pt x="250" y="250"/>
                </a:lnTo>
                <a:lnTo>
                  <a:pt x="253" y="248"/>
                </a:lnTo>
                <a:lnTo>
                  <a:pt x="253" y="245"/>
                </a:lnTo>
                <a:lnTo>
                  <a:pt x="255" y="245"/>
                </a:lnTo>
                <a:lnTo>
                  <a:pt x="260" y="245"/>
                </a:lnTo>
                <a:lnTo>
                  <a:pt x="269" y="245"/>
                </a:lnTo>
                <a:lnTo>
                  <a:pt x="262" y="238"/>
                </a:lnTo>
                <a:lnTo>
                  <a:pt x="260" y="233"/>
                </a:lnTo>
                <a:lnTo>
                  <a:pt x="255" y="226"/>
                </a:lnTo>
                <a:lnTo>
                  <a:pt x="250" y="219"/>
                </a:lnTo>
                <a:lnTo>
                  <a:pt x="250" y="215"/>
                </a:lnTo>
                <a:lnTo>
                  <a:pt x="250" y="212"/>
                </a:lnTo>
                <a:lnTo>
                  <a:pt x="250" y="193"/>
                </a:lnTo>
                <a:lnTo>
                  <a:pt x="250" y="179"/>
                </a:lnTo>
                <a:lnTo>
                  <a:pt x="253" y="172"/>
                </a:lnTo>
                <a:lnTo>
                  <a:pt x="255" y="167"/>
                </a:lnTo>
                <a:lnTo>
                  <a:pt x="260" y="163"/>
                </a:lnTo>
                <a:lnTo>
                  <a:pt x="269" y="160"/>
                </a:lnTo>
                <a:lnTo>
                  <a:pt x="276" y="155"/>
                </a:lnTo>
                <a:lnTo>
                  <a:pt x="281" y="151"/>
                </a:lnTo>
                <a:lnTo>
                  <a:pt x="288" y="148"/>
                </a:lnTo>
                <a:lnTo>
                  <a:pt x="293" y="146"/>
                </a:lnTo>
                <a:lnTo>
                  <a:pt x="290" y="141"/>
                </a:lnTo>
                <a:lnTo>
                  <a:pt x="290" y="139"/>
                </a:lnTo>
                <a:lnTo>
                  <a:pt x="288" y="137"/>
                </a:lnTo>
                <a:lnTo>
                  <a:pt x="286" y="134"/>
                </a:lnTo>
                <a:lnTo>
                  <a:pt x="283" y="134"/>
                </a:lnTo>
                <a:lnTo>
                  <a:pt x="281" y="134"/>
                </a:lnTo>
                <a:lnTo>
                  <a:pt x="276" y="132"/>
                </a:lnTo>
                <a:lnTo>
                  <a:pt x="274" y="134"/>
                </a:lnTo>
                <a:lnTo>
                  <a:pt x="269" y="132"/>
                </a:lnTo>
                <a:lnTo>
                  <a:pt x="267" y="132"/>
                </a:lnTo>
                <a:lnTo>
                  <a:pt x="257" y="129"/>
                </a:lnTo>
                <a:lnTo>
                  <a:pt x="248" y="125"/>
                </a:lnTo>
                <a:lnTo>
                  <a:pt x="245" y="122"/>
                </a:lnTo>
                <a:lnTo>
                  <a:pt x="241" y="118"/>
                </a:lnTo>
                <a:lnTo>
                  <a:pt x="238" y="111"/>
                </a:lnTo>
                <a:lnTo>
                  <a:pt x="236" y="106"/>
                </a:lnTo>
                <a:lnTo>
                  <a:pt x="236" y="103"/>
                </a:lnTo>
                <a:lnTo>
                  <a:pt x="236" y="96"/>
                </a:lnTo>
                <a:lnTo>
                  <a:pt x="238" y="94"/>
                </a:lnTo>
                <a:lnTo>
                  <a:pt x="243" y="89"/>
                </a:lnTo>
                <a:lnTo>
                  <a:pt x="248" y="85"/>
                </a:lnTo>
                <a:lnTo>
                  <a:pt x="248" y="82"/>
                </a:lnTo>
                <a:lnTo>
                  <a:pt x="253" y="80"/>
                </a:lnTo>
                <a:lnTo>
                  <a:pt x="257" y="73"/>
                </a:lnTo>
                <a:lnTo>
                  <a:pt x="262" y="68"/>
                </a:lnTo>
                <a:lnTo>
                  <a:pt x="264" y="61"/>
                </a:lnTo>
                <a:lnTo>
                  <a:pt x="267" y="61"/>
                </a:lnTo>
                <a:lnTo>
                  <a:pt x="267" y="59"/>
                </a:lnTo>
                <a:lnTo>
                  <a:pt x="269" y="56"/>
                </a:lnTo>
                <a:lnTo>
                  <a:pt x="271" y="49"/>
                </a:lnTo>
                <a:lnTo>
                  <a:pt x="274" y="47"/>
                </a:lnTo>
                <a:lnTo>
                  <a:pt x="276" y="42"/>
                </a:lnTo>
                <a:lnTo>
                  <a:pt x="279" y="35"/>
                </a:lnTo>
                <a:lnTo>
                  <a:pt x="279" y="33"/>
                </a:lnTo>
                <a:lnTo>
                  <a:pt x="279" y="30"/>
                </a:lnTo>
                <a:lnTo>
                  <a:pt x="279" y="28"/>
                </a:lnTo>
                <a:lnTo>
                  <a:pt x="279" y="23"/>
                </a:lnTo>
                <a:lnTo>
                  <a:pt x="276" y="18"/>
                </a:lnTo>
                <a:lnTo>
                  <a:pt x="274" y="14"/>
                </a:lnTo>
                <a:lnTo>
                  <a:pt x="271" y="11"/>
                </a:lnTo>
                <a:lnTo>
                  <a:pt x="267" y="9"/>
                </a:lnTo>
                <a:lnTo>
                  <a:pt x="264" y="9"/>
                </a:lnTo>
                <a:lnTo>
                  <a:pt x="260" y="7"/>
                </a:lnTo>
                <a:lnTo>
                  <a:pt x="255" y="7"/>
                </a:lnTo>
                <a:lnTo>
                  <a:pt x="245" y="4"/>
                </a:lnTo>
                <a:lnTo>
                  <a:pt x="222" y="2"/>
                </a:lnTo>
                <a:lnTo>
                  <a:pt x="208" y="0"/>
                </a:lnTo>
                <a:lnTo>
                  <a:pt x="191" y="0"/>
                </a:lnTo>
                <a:lnTo>
                  <a:pt x="184" y="0"/>
                </a:lnTo>
                <a:lnTo>
                  <a:pt x="179" y="2"/>
                </a:lnTo>
                <a:lnTo>
                  <a:pt x="165" y="9"/>
                </a:lnTo>
                <a:lnTo>
                  <a:pt x="156" y="18"/>
                </a:lnTo>
                <a:lnTo>
                  <a:pt x="144" y="16"/>
                </a:lnTo>
                <a:lnTo>
                  <a:pt x="134" y="18"/>
                </a:lnTo>
                <a:lnTo>
                  <a:pt x="127" y="23"/>
                </a:lnTo>
                <a:lnTo>
                  <a:pt x="120" y="30"/>
                </a:lnTo>
                <a:lnTo>
                  <a:pt x="118" y="33"/>
                </a:lnTo>
                <a:lnTo>
                  <a:pt x="116" y="33"/>
                </a:lnTo>
                <a:lnTo>
                  <a:pt x="113" y="37"/>
                </a:lnTo>
                <a:lnTo>
                  <a:pt x="104" y="42"/>
                </a:lnTo>
                <a:lnTo>
                  <a:pt x="99" y="44"/>
                </a:lnTo>
                <a:lnTo>
                  <a:pt x="94" y="47"/>
                </a:lnTo>
                <a:lnTo>
                  <a:pt x="85" y="52"/>
                </a:lnTo>
                <a:lnTo>
                  <a:pt x="75" y="56"/>
                </a:lnTo>
                <a:lnTo>
                  <a:pt x="64" y="61"/>
                </a:lnTo>
                <a:lnTo>
                  <a:pt x="52" y="68"/>
                </a:lnTo>
                <a:lnTo>
                  <a:pt x="42" y="73"/>
                </a:lnTo>
                <a:lnTo>
                  <a:pt x="35" y="82"/>
                </a:lnTo>
                <a:lnTo>
                  <a:pt x="33" y="85"/>
                </a:lnTo>
                <a:lnTo>
                  <a:pt x="31" y="87"/>
                </a:lnTo>
                <a:close/>
              </a:path>
            </a:pathLst>
          </a:custGeom>
          <a:solidFill>
            <a:schemeClr val="bg1"/>
          </a:solidFill>
          <a:ln w="9525">
            <a:solidFill>
              <a:schemeClr val="bg1"/>
            </a:solidFill>
            <a:round/>
            <a:headEnd/>
            <a:tailEnd/>
          </a:ln>
        </p:spPr>
        <p:txBody>
          <a:bodyPr/>
          <a:lstStyle/>
          <a:p>
            <a:endParaRPr lang="en-US">
              <a:solidFill>
                <a:srgbClr val="004E69"/>
              </a:solidFill>
            </a:endParaRPr>
          </a:p>
        </p:txBody>
      </p:sp>
      <p:sp>
        <p:nvSpPr>
          <p:cNvPr id="95" name="Rectangle 94"/>
          <p:cNvSpPr/>
          <p:nvPr/>
        </p:nvSpPr>
        <p:spPr>
          <a:xfrm>
            <a:off x="1223963" y="3292061"/>
            <a:ext cx="7664174" cy="633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aphicFrame>
        <p:nvGraphicFramePr>
          <p:cNvPr id="96" name="Chart 95"/>
          <p:cNvGraphicFramePr/>
          <p:nvPr>
            <p:extLst>
              <p:ext uri="{D42A27DB-BD31-4B8C-83A1-F6EECF244321}">
                <p14:modId xmlns:p14="http://schemas.microsoft.com/office/powerpoint/2010/main" val="2556059916"/>
              </p:ext>
            </p:extLst>
          </p:nvPr>
        </p:nvGraphicFramePr>
        <p:xfrm>
          <a:off x="1051803" y="1599477"/>
          <a:ext cx="8090452" cy="24559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7" name="Table 96"/>
          <p:cNvGraphicFramePr>
            <a:graphicFrameLocks noGrp="1"/>
          </p:cNvGraphicFramePr>
          <p:nvPr>
            <p:extLst>
              <p:ext uri="{D42A27DB-BD31-4B8C-83A1-F6EECF244321}">
                <p14:modId xmlns:p14="http://schemas.microsoft.com/office/powerpoint/2010/main" val="2802374730"/>
              </p:ext>
            </p:extLst>
          </p:nvPr>
        </p:nvGraphicFramePr>
        <p:xfrm>
          <a:off x="1060865" y="3922720"/>
          <a:ext cx="7829998" cy="370840"/>
        </p:xfrm>
        <a:graphic>
          <a:graphicData uri="http://schemas.openxmlformats.org/drawingml/2006/table">
            <a:tbl>
              <a:tblPr firstRow="1" bandRow="1">
                <a:tableStyleId>{5C22544A-7EE6-4342-B048-85BDC9FD1C3A}</a:tableStyleId>
              </a:tblPr>
              <a:tblGrid>
                <a:gridCol w="711818">
                  <a:extLst>
                    <a:ext uri="{9D8B030D-6E8A-4147-A177-3AD203B41FA5}">
                      <a16:colId xmlns:a16="http://schemas.microsoft.com/office/drawing/2014/main" xmlns="" val="20000"/>
                    </a:ext>
                  </a:extLst>
                </a:gridCol>
                <a:gridCol w="711818">
                  <a:extLst>
                    <a:ext uri="{9D8B030D-6E8A-4147-A177-3AD203B41FA5}">
                      <a16:colId xmlns:a16="http://schemas.microsoft.com/office/drawing/2014/main" xmlns="" val="20001"/>
                    </a:ext>
                  </a:extLst>
                </a:gridCol>
                <a:gridCol w="711818">
                  <a:extLst>
                    <a:ext uri="{9D8B030D-6E8A-4147-A177-3AD203B41FA5}">
                      <a16:colId xmlns:a16="http://schemas.microsoft.com/office/drawing/2014/main" xmlns="" val="20002"/>
                    </a:ext>
                  </a:extLst>
                </a:gridCol>
                <a:gridCol w="711818">
                  <a:extLst>
                    <a:ext uri="{9D8B030D-6E8A-4147-A177-3AD203B41FA5}">
                      <a16:colId xmlns:a16="http://schemas.microsoft.com/office/drawing/2014/main" xmlns="" val="20003"/>
                    </a:ext>
                  </a:extLst>
                </a:gridCol>
                <a:gridCol w="711818">
                  <a:extLst>
                    <a:ext uri="{9D8B030D-6E8A-4147-A177-3AD203B41FA5}">
                      <a16:colId xmlns:a16="http://schemas.microsoft.com/office/drawing/2014/main" xmlns="" val="20004"/>
                    </a:ext>
                  </a:extLst>
                </a:gridCol>
                <a:gridCol w="711818">
                  <a:extLst>
                    <a:ext uri="{9D8B030D-6E8A-4147-A177-3AD203B41FA5}">
                      <a16:colId xmlns:a16="http://schemas.microsoft.com/office/drawing/2014/main" xmlns="" val="20005"/>
                    </a:ext>
                  </a:extLst>
                </a:gridCol>
                <a:gridCol w="711818">
                  <a:extLst>
                    <a:ext uri="{9D8B030D-6E8A-4147-A177-3AD203B41FA5}">
                      <a16:colId xmlns:a16="http://schemas.microsoft.com/office/drawing/2014/main" xmlns="" val="20013"/>
                    </a:ext>
                  </a:extLst>
                </a:gridCol>
                <a:gridCol w="711818">
                  <a:extLst>
                    <a:ext uri="{9D8B030D-6E8A-4147-A177-3AD203B41FA5}">
                      <a16:colId xmlns:a16="http://schemas.microsoft.com/office/drawing/2014/main" xmlns="" val="20014"/>
                    </a:ext>
                  </a:extLst>
                </a:gridCol>
                <a:gridCol w="711818">
                  <a:extLst>
                    <a:ext uri="{9D8B030D-6E8A-4147-A177-3AD203B41FA5}">
                      <a16:colId xmlns:a16="http://schemas.microsoft.com/office/drawing/2014/main" xmlns="" val="20015"/>
                    </a:ext>
                  </a:extLst>
                </a:gridCol>
                <a:gridCol w="711818">
                  <a:extLst>
                    <a:ext uri="{9D8B030D-6E8A-4147-A177-3AD203B41FA5}">
                      <a16:colId xmlns:a16="http://schemas.microsoft.com/office/drawing/2014/main" xmlns="" val="20016"/>
                    </a:ext>
                  </a:extLst>
                </a:gridCol>
                <a:gridCol w="711818">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F</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INF.</a:t>
                      </a:r>
                      <a:br>
                        <a:rPr lang="nl-BE" sz="750" b="0" dirty="0">
                          <a:solidFill>
                            <a:schemeClr val="tx1"/>
                          </a:solidFill>
                        </a:rPr>
                      </a:br>
                      <a:r>
                        <a:rPr lang="nl-BE" sz="700" b="0" dirty="0">
                          <a:solidFill>
                            <a:schemeClr val="tx1"/>
                          </a:solidFill>
                        </a:rPr>
                        <a:t>(F)</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MOY.</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SUP.</a:t>
                      </a:r>
                      <a:br>
                        <a:rPr lang="nl-BE" sz="750" b="0" dirty="0">
                          <a:solidFill>
                            <a:schemeClr val="tx1"/>
                          </a:solidFill>
                        </a:rPr>
                      </a:br>
                      <a:r>
                        <a:rPr lang="nl-BE" sz="750" b="0" dirty="0">
                          <a:solidFill>
                            <a:schemeClr val="tx1"/>
                          </a:solidFill>
                        </a:rPr>
                        <a:t>(H</a:t>
                      </a:r>
                      <a:r>
                        <a:rPr lang="nl-BE" sz="700" b="0" dirty="0">
                          <a:solidFill>
                            <a:schemeClr val="tx1"/>
                          </a:solidFill>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OUI</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NON</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cxnSp>
        <p:nvCxnSpPr>
          <p:cNvPr id="98" name="Straight Connector 97"/>
          <p:cNvCxnSpPr/>
          <p:nvPr/>
        </p:nvCxnSpPr>
        <p:spPr>
          <a:xfrm>
            <a:off x="17502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9" name="Straight Connector 98"/>
          <p:cNvCxnSpPr/>
          <p:nvPr/>
        </p:nvCxnSpPr>
        <p:spPr>
          <a:xfrm>
            <a:off x="3195606"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100" name="Straight Connector 99"/>
          <p:cNvCxnSpPr/>
          <p:nvPr/>
        </p:nvCxnSpPr>
        <p:spPr>
          <a:xfrm>
            <a:off x="5330624"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101" name="Straight Connector 100"/>
          <p:cNvCxnSpPr/>
          <p:nvPr/>
        </p:nvCxnSpPr>
        <p:spPr>
          <a:xfrm>
            <a:off x="7465779"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102" name="Straight Connector 101"/>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sp>
        <p:nvSpPr>
          <p:cNvPr id="103" name="Rounded Rectangle 102"/>
          <p:cNvSpPr/>
          <p:nvPr/>
        </p:nvSpPr>
        <p:spPr>
          <a:xfrm>
            <a:off x="1817108" y="1599481"/>
            <a:ext cx="130680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SEXE</a:t>
            </a:r>
          </a:p>
        </p:txBody>
      </p:sp>
      <p:sp>
        <p:nvSpPr>
          <p:cNvPr id="104" name="Rounded Rectangle 103"/>
          <p:cNvSpPr/>
          <p:nvPr/>
        </p:nvSpPr>
        <p:spPr>
          <a:xfrm>
            <a:off x="3271787" y="1599480"/>
            <a:ext cx="198000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ÂGE</a:t>
            </a:r>
          </a:p>
        </p:txBody>
      </p:sp>
      <p:sp>
        <p:nvSpPr>
          <p:cNvPr id="105" name="Rounded Rectangle 104"/>
          <p:cNvSpPr/>
          <p:nvPr/>
        </p:nvSpPr>
        <p:spPr>
          <a:xfrm>
            <a:off x="7524657" y="1599477"/>
            <a:ext cx="130680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ANIMAL</a:t>
            </a:r>
          </a:p>
        </p:txBody>
      </p:sp>
      <p:grpSp>
        <p:nvGrpSpPr>
          <p:cNvPr id="106" name="Group 105"/>
          <p:cNvGrpSpPr/>
          <p:nvPr/>
        </p:nvGrpSpPr>
        <p:grpSpPr>
          <a:xfrm>
            <a:off x="1210818" y="1556905"/>
            <a:ext cx="418128" cy="276999"/>
            <a:chOff x="1061663" y="1556905"/>
            <a:chExt cx="418128" cy="276999"/>
          </a:xfrm>
        </p:grpSpPr>
        <p:sp>
          <p:nvSpPr>
            <p:cNvPr id="107" name="Rounded Rectangle 106"/>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108" name="Rectangle 107"/>
            <p:cNvSpPr/>
            <p:nvPr/>
          </p:nvSpPr>
          <p:spPr>
            <a:xfrm>
              <a:off x="1061663" y="1556905"/>
              <a:ext cx="418128" cy="276999"/>
            </a:xfrm>
            <a:prstGeom prst="rect">
              <a:avLst/>
            </a:prstGeom>
          </p:spPr>
          <p:txBody>
            <a:bodyPr wrap="none">
              <a:spAutoFit/>
            </a:bodyPr>
            <a:lstStyle/>
            <a:p>
              <a:pPr algn="ctr"/>
              <a:r>
                <a:rPr lang="nl-BE" sz="1200" b="1" dirty="0">
                  <a:solidFill>
                    <a:schemeClr val="bg1"/>
                  </a:solidFill>
                </a:rPr>
                <a:t>BXL</a:t>
              </a:r>
            </a:p>
          </p:txBody>
        </p:sp>
      </p:grpSp>
      <p:sp>
        <p:nvSpPr>
          <p:cNvPr id="109" name="Rounded Rectangle 108"/>
          <p:cNvSpPr/>
          <p:nvPr/>
        </p:nvSpPr>
        <p:spPr>
          <a:xfrm>
            <a:off x="5412500" y="1599478"/>
            <a:ext cx="198000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750" b="1" dirty="0">
                <a:solidFill>
                  <a:schemeClr val="tx1"/>
                </a:solidFill>
              </a:rPr>
              <a:t>NIVEAU D’ÉDUCATION</a:t>
            </a:r>
          </a:p>
        </p:txBody>
      </p:sp>
      <p:sp>
        <p:nvSpPr>
          <p:cNvPr id="28" name="TextBox 27"/>
          <p:cNvSpPr txBox="1"/>
          <p:nvPr/>
        </p:nvSpPr>
        <p:spPr>
          <a:xfrm>
            <a:off x="6227473" y="3111776"/>
            <a:ext cx="328487" cy="153888"/>
          </a:xfrm>
          <a:prstGeom prst="rect">
            <a:avLst/>
          </a:prstGeom>
        </p:spPr>
        <p:txBody>
          <a:bodyPr vert="horz" wrap="square" lIns="0" tIns="0" rIns="0" bIns="0" rtlCol="0">
            <a:spAutoFit/>
          </a:bodyPr>
          <a:lstStyle/>
          <a:p>
            <a:pPr marL="4763" algn="ctr"/>
            <a:r>
              <a:rPr lang="nl-BE" sz="1000" dirty="0">
                <a:solidFill>
                  <a:schemeClr val="bg1"/>
                </a:solidFill>
              </a:rPr>
              <a:t>H</a:t>
            </a:r>
          </a:p>
        </p:txBody>
      </p:sp>
    </p:spTree>
    <p:extLst>
      <p:ext uri="{BB962C8B-B14F-4D97-AF65-F5344CB8AC3E}">
        <p14:creationId xmlns:p14="http://schemas.microsoft.com/office/powerpoint/2010/main" val="1254048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pic>
        <p:nvPicPr>
          <p:cNvPr id="20" name="Picture 2" descr="C:\Users\lbulte01\Pictures\Foto's\customer-service-checklist.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0"/>
            <a:ext cx="44958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0"/>
          <p:cNvSpPr>
            <a:spLocks noGrp="1"/>
          </p:cNvSpPr>
          <p:nvPr>
            <p:ph type="title"/>
          </p:nvPr>
        </p:nvSpPr>
        <p:spPr/>
        <p:txBody>
          <a:bodyPr/>
          <a:lstStyle/>
          <a:p>
            <a:pPr lvl="0">
              <a:lnSpc>
                <a:spcPct val="100000"/>
              </a:lnSpc>
            </a:pPr>
            <a:r>
              <a:rPr lang="en-AU" dirty="0"/>
              <a:t>CONCLUSIONS</a:t>
            </a:r>
            <a:endParaRPr lang="en-GB" dirty="0"/>
          </a:p>
        </p:txBody>
      </p:sp>
      <p:grpSp>
        <p:nvGrpSpPr>
          <p:cNvPr id="28" name="Group 27"/>
          <p:cNvGrpSpPr/>
          <p:nvPr/>
        </p:nvGrpSpPr>
        <p:grpSpPr>
          <a:xfrm>
            <a:off x="2703133" y="1079"/>
            <a:ext cx="2892126" cy="5142421"/>
            <a:chOff x="3973515" y="1587"/>
            <a:chExt cx="4251328" cy="7561267"/>
          </a:xfrm>
        </p:grpSpPr>
        <p:sp>
          <p:nvSpPr>
            <p:cNvPr id="29" name="Freeform 6"/>
            <p:cNvSpPr>
              <a:spLocks/>
            </p:cNvSpPr>
            <p:nvPr/>
          </p:nvSpPr>
          <p:spPr bwMode="white">
            <a:xfrm flipH="1">
              <a:off x="3973516" y="3175"/>
              <a:ext cx="2865895" cy="7559679"/>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7"/>
            <p:cNvSpPr>
              <a:spLocks/>
            </p:cNvSpPr>
            <p:nvPr/>
          </p:nvSpPr>
          <p:spPr bwMode="ltGray">
            <a:xfrm flipH="1">
              <a:off x="3973515" y="1587"/>
              <a:ext cx="4251328" cy="3200402"/>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tx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8"/>
            <p:cNvSpPr>
              <a:spLocks/>
            </p:cNvSpPr>
            <p:nvPr/>
          </p:nvSpPr>
          <p:spPr bwMode="ltGray">
            <a:xfrm flipH="1">
              <a:off x="4732341" y="2278063"/>
              <a:ext cx="1800227" cy="2657477"/>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9"/>
            <p:cNvSpPr>
              <a:spLocks/>
            </p:cNvSpPr>
            <p:nvPr/>
          </p:nvSpPr>
          <p:spPr bwMode="ltGray">
            <a:xfrm flipH="1">
              <a:off x="5116515" y="862013"/>
              <a:ext cx="866776" cy="866775"/>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10"/>
            <p:cNvSpPr>
              <a:spLocks/>
            </p:cNvSpPr>
            <p:nvPr/>
          </p:nvSpPr>
          <p:spPr bwMode="ltGray">
            <a:xfrm flipH="1">
              <a:off x="4438652" y="3582989"/>
              <a:ext cx="1355726" cy="2019302"/>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11"/>
            <p:cNvSpPr>
              <a:spLocks/>
            </p:cNvSpPr>
            <p:nvPr/>
          </p:nvSpPr>
          <p:spPr bwMode="ltGray">
            <a:xfrm flipH="1">
              <a:off x="6684962" y="989013"/>
              <a:ext cx="647701" cy="660401"/>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1" name="TextBox 20"/>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22</a:t>
            </a:fld>
            <a:endParaRPr lang="en-GB" sz="800" kern="1200" dirty="0">
              <a:solidFill>
                <a:schemeClr val="bg1"/>
              </a:solidFill>
              <a:latin typeface="+mn-lt"/>
              <a:ea typeface="+mn-ea"/>
              <a:cs typeface="+mn-cs"/>
            </a:endParaRPr>
          </a:p>
        </p:txBody>
      </p:sp>
    </p:spTree>
    <p:extLst>
      <p:ext uri="{BB962C8B-B14F-4D97-AF65-F5344CB8AC3E}">
        <p14:creationId xmlns:p14="http://schemas.microsoft.com/office/powerpoint/2010/main" val="468991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a:t>Conclusions</a:t>
            </a:r>
            <a:endParaRPr lang="nl-BE" dirty="0"/>
          </a:p>
        </p:txBody>
      </p:sp>
      <p:grpSp>
        <p:nvGrpSpPr>
          <p:cNvPr id="3" name="Group 2"/>
          <p:cNvGrpSpPr/>
          <p:nvPr/>
        </p:nvGrpSpPr>
        <p:grpSpPr>
          <a:xfrm>
            <a:off x="637954" y="825683"/>
            <a:ext cx="8257568" cy="3431769"/>
            <a:chOff x="1431402" y="1433978"/>
            <a:chExt cx="10478620" cy="5991909"/>
          </a:xfrm>
        </p:grpSpPr>
        <p:sp>
          <p:nvSpPr>
            <p:cNvPr id="4" name="Rounded Rectangle 3"/>
            <p:cNvSpPr/>
            <p:nvPr/>
          </p:nvSpPr>
          <p:spPr>
            <a:xfrm>
              <a:off x="1431403" y="1433978"/>
              <a:ext cx="10478619" cy="1173610"/>
            </a:xfrm>
            <a:prstGeom prst="roundRect">
              <a:avLst>
                <a:gd name="adj" fmla="val 582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fr-BE" sz="1200" dirty="0"/>
                <a:t>37% des Bruxellois pensent que des expérimentations sont réalisées sur des chiens et 35% sur des chats. Les femmes et les personnes ayant un animal de compagnie sont les plus convaincus, alors que les personnes ayant un niveau d’éducation moyen semblent être moins convaincues.</a:t>
              </a:r>
            </a:p>
          </p:txBody>
        </p:sp>
        <p:sp>
          <p:nvSpPr>
            <p:cNvPr id="5" name="Rounded Rectangle 4"/>
            <p:cNvSpPr/>
            <p:nvPr/>
          </p:nvSpPr>
          <p:spPr>
            <a:xfrm>
              <a:off x="1431403" y="3002562"/>
              <a:ext cx="10478619" cy="1173610"/>
            </a:xfrm>
            <a:prstGeom prst="roundRect">
              <a:avLst>
                <a:gd name="adj" fmla="val 582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fr-BE" sz="1200" dirty="0"/>
                <a:t>90% des Bruxellois trouvent que les expérimentations sur les chiens et les chats doivent être interdites.</a:t>
              </a:r>
            </a:p>
            <a:p>
              <a:r>
                <a:rPr lang="fr-BE" sz="1200" dirty="0"/>
                <a:t>Les femmes et les personnes ayant un niveau d’éducation inférieur sont plus en faveur d’une interdiction.</a:t>
              </a:r>
            </a:p>
          </p:txBody>
        </p:sp>
        <p:sp>
          <p:nvSpPr>
            <p:cNvPr id="6" name="Rounded Rectangle 5"/>
            <p:cNvSpPr/>
            <p:nvPr/>
          </p:nvSpPr>
          <p:spPr>
            <a:xfrm>
              <a:off x="1431403" y="4571140"/>
              <a:ext cx="10478619" cy="1173610"/>
            </a:xfrm>
            <a:prstGeom prst="roundRect">
              <a:avLst>
                <a:gd name="adj" fmla="val 6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fr-BE" sz="1200" dirty="0"/>
                <a:t>77% des Bruxellois trouvent que les animaux d’expérience doivent être proposés à l’adoption. 39% est disposé à adopter un chien et 41% à adopter un chat d’expérience. Les femmes, les personnes ayant un niveau d’éducation inférieur et les personnes ayant un chien ou chat y sont plus disposés, tandis que les plus de 55 ans sont moins disposés à le faire.</a:t>
              </a:r>
            </a:p>
          </p:txBody>
        </p:sp>
        <p:sp>
          <p:nvSpPr>
            <p:cNvPr id="7" name="Flowchart: Manual Input 6"/>
            <p:cNvSpPr/>
            <p:nvPr/>
          </p:nvSpPr>
          <p:spPr>
            <a:xfrm rot="5400000">
              <a:off x="1579046" y="1429524"/>
              <a:ext cx="1191420" cy="1486708"/>
            </a:xfrm>
            <a:prstGeom prst="flowChartManualInpu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tx2"/>
                  </a:solidFill>
                </a:rPr>
                <a:t>01</a:t>
              </a:r>
            </a:p>
          </p:txBody>
        </p:sp>
        <p:sp>
          <p:nvSpPr>
            <p:cNvPr id="8" name="Flowchart: Manual Input 7"/>
            <p:cNvSpPr/>
            <p:nvPr/>
          </p:nvSpPr>
          <p:spPr>
            <a:xfrm rot="5400000">
              <a:off x="1579046" y="2975153"/>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6"/>
                  </a:solidFill>
                </a:rPr>
                <a:t>02</a:t>
              </a:r>
            </a:p>
          </p:txBody>
        </p:sp>
        <p:sp>
          <p:nvSpPr>
            <p:cNvPr id="9" name="Flowchart: Manual Input 8"/>
            <p:cNvSpPr/>
            <p:nvPr/>
          </p:nvSpPr>
          <p:spPr>
            <a:xfrm rot="5400000">
              <a:off x="1579046" y="4520781"/>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2"/>
                  </a:solidFill>
                </a:rPr>
                <a:t>03</a:t>
              </a:r>
            </a:p>
          </p:txBody>
        </p:sp>
        <p:sp>
          <p:nvSpPr>
            <p:cNvPr id="10" name="Rounded Rectangle 9"/>
            <p:cNvSpPr/>
            <p:nvPr/>
          </p:nvSpPr>
          <p:spPr>
            <a:xfrm>
              <a:off x="1431403" y="6137184"/>
              <a:ext cx="10478619" cy="1173610"/>
            </a:xfrm>
            <a:prstGeom prst="roundRect">
              <a:avLst>
                <a:gd name="adj" fmla="val 58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fr-BE" sz="1200" dirty="0"/>
                <a:t/>
              </a:r>
              <a:br>
                <a:rPr lang="fr-BE" sz="1200" dirty="0"/>
              </a:br>
              <a:r>
                <a:rPr lang="fr-BE" sz="1200" dirty="0"/>
                <a:t>67% des Bruxellois sont disposés à faire tester des médicaments vétérinaires sur leurs animaux de compagnie atteints de la maladie en question. Les personnes ayant un niveau d’éducation inferieur ou supérieur et les moins de 55 </a:t>
              </a:r>
              <a:r>
                <a:rPr lang="fr-BE" sz="1200"/>
                <a:t>ans y </a:t>
              </a:r>
              <a:r>
                <a:rPr lang="fr-BE" sz="1200" dirty="0"/>
                <a:t>sont les plus disposées.</a:t>
              </a:r>
            </a:p>
            <a:p>
              <a:endParaRPr lang="fr-BE" sz="1200" dirty="0"/>
            </a:p>
          </p:txBody>
        </p:sp>
        <p:sp>
          <p:nvSpPr>
            <p:cNvPr id="11" name="Flowchart: Manual Input 10"/>
            <p:cNvSpPr/>
            <p:nvPr/>
          </p:nvSpPr>
          <p:spPr>
            <a:xfrm rot="5400000">
              <a:off x="1579046" y="6086823"/>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1"/>
                  </a:solidFill>
                </a:rPr>
                <a:t>04</a:t>
              </a:r>
            </a:p>
          </p:txBody>
        </p:sp>
      </p:grpSp>
    </p:spTree>
    <p:extLst>
      <p:ext uri="{BB962C8B-B14F-4D97-AF65-F5344CB8AC3E}">
        <p14:creationId xmlns:p14="http://schemas.microsoft.com/office/powerpoint/2010/main" val="396426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4" name="Text Placeholder 3"/>
          <p:cNvSpPr txBox="1">
            <a:spLocks/>
          </p:cNvSpPr>
          <p:nvPr/>
        </p:nvSpPr>
        <p:spPr>
          <a:xfrm>
            <a:off x="224286" y="196566"/>
            <a:ext cx="6718167" cy="540000"/>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BE" dirty="0">
                <a:solidFill>
                  <a:schemeClr val="bg1"/>
                </a:solidFill>
              </a:rPr>
              <a:t>POUR PLUS D’INFORMATIONS:</a:t>
            </a:r>
          </a:p>
        </p:txBody>
      </p:sp>
      <p:sp>
        <p:nvSpPr>
          <p:cNvPr id="20" name="Oval 19"/>
          <p:cNvSpPr>
            <a:spLocks noChangeArrowheads="1"/>
          </p:cNvSpPr>
          <p:nvPr/>
        </p:nvSpPr>
        <p:spPr bwMode="auto">
          <a:xfrm>
            <a:off x="975763" y="1151606"/>
            <a:ext cx="2003760" cy="2003760"/>
          </a:xfrm>
          <a:prstGeom prst="ellipse">
            <a:avLst/>
          </a:prstGeom>
          <a:solidFill>
            <a:schemeClr val="bg1"/>
          </a:solidFill>
          <a:ln>
            <a:noFill/>
          </a:ln>
          <a:effectLst/>
          <a:extLst/>
        </p:spPr>
        <p:txBody>
          <a:bodyPr vert="horz" wrap="none" lIns="0" tIns="0" rIns="0" bIns="0" numCol="1" anchor="ctr" anchorCtr="0" compatLnSpc="1">
            <a:prstTxWarp prst="textNoShape">
              <a:avLst/>
            </a:prstTxWarp>
          </a:bodyPr>
          <a:lstStyle/>
          <a:p>
            <a:pPr algn="ctr"/>
            <a:endParaRPr lang="de-DE" dirty="0">
              <a:solidFill>
                <a:srgbClr val="000000"/>
              </a:solidFill>
              <a:latin typeface="Arial" pitchFamily="34" charset="0"/>
              <a:cs typeface="Arial" pitchFamily="34" charset="0"/>
            </a:endParaRPr>
          </a:p>
        </p:txBody>
      </p:sp>
      <p:grpSp>
        <p:nvGrpSpPr>
          <p:cNvPr id="35" name="Group 34"/>
          <p:cNvGrpSpPr/>
          <p:nvPr/>
        </p:nvGrpSpPr>
        <p:grpSpPr>
          <a:xfrm>
            <a:off x="3568673" y="1147836"/>
            <a:ext cx="2003760" cy="2006617"/>
            <a:chOff x="300387" y="3452278"/>
            <a:chExt cx="2003760" cy="2006617"/>
          </a:xfrm>
        </p:grpSpPr>
        <p:grpSp>
          <p:nvGrpSpPr>
            <p:cNvPr id="36" name="Group 35"/>
            <p:cNvGrpSpPr/>
            <p:nvPr/>
          </p:nvGrpSpPr>
          <p:grpSpPr>
            <a:xfrm>
              <a:off x="300387" y="3452278"/>
              <a:ext cx="2003760" cy="2006617"/>
              <a:chOff x="-1167680" y="3964460"/>
              <a:chExt cx="960730" cy="962100"/>
            </a:xfrm>
          </p:grpSpPr>
          <p:sp>
            <p:nvSpPr>
              <p:cNvPr id="39" name="Oval 38"/>
              <p:cNvSpPr>
                <a:spLocks noChangeArrowheads="1"/>
              </p:cNvSpPr>
              <p:nvPr/>
            </p:nvSpPr>
            <p:spPr bwMode="auto">
              <a:xfrm>
                <a:off x="-1167680" y="3964460"/>
                <a:ext cx="960730" cy="960730"/>
              </a:xfrm>
              <a:prstGeom prst="ellipse">
                <a:avLst/>
              </a:prstGeom>
              <a:solidFill>
                <a:schemeClr val="bg1"/>
              </a:solidFill>
              <a:ln>
                <a:noFill/>
              </a:ln>
              <a:effectLst/>
              <a:extLst/>
            </p:spPr>
            <p:txBody>
              <a:bodyPr vert="horz" wrap="none" lIns="0" tIns="0" rIns="0" bIns="0" numCol="1" anchor="ctr" anchorCtr="0" compatLnSpc="1">
                <a:prstTxWarp prst="textNoShape">
                  <a:avLst/>
                </a:prstTxWarp>
              </a:bodyPr>
              <a:lstStyle/>
              <a:p>
                <a:pPr algn="ctr"/>
                <a:endParaRPr lang="de-DE" dirty="0">
                  <a:solidFill>
                    <a:srgbClr val="000000"/>
                  </a:solidFill>
                  <a:latin typeface="Arial" pitchFamily="34" charset="0"/>
                  <a:cs typeface="Arial" pitchFamily="34" charset="0"/>
                </a:endParaRPr>
              </a:p>
            </p:txBody>
          </p:sp>
          <p:grpSp>
            <p:nvGrpSpPr>
              <p:cNvPr id="40" name="Group 39"/>
              <p:cNvGrpSpPr/>
              <p:nvPr/>
            </p:nvGrpSpPr>
            <p:grpSpPr>
              <a:xfrm>
                <a:off x="-968114" y="4123331"/>
                <a:ext cx="564431" cy="803229"/>
                <a:chOff x="4862665" y="1059804"/>
                <a:chExt cx="564431" cy="803229"/>
              </a:xfrm>
            </p:grpSpPr>
            <p:sp>
              <p:nvSpPr>
                <p:cNvPr id="41" name="Rectangle 68"/>
                <p:cNvSpPr>
                  <a:spLocks noChangeArrowheads="1"/>
                </p:cNvSpPr>
                <p:nvPr/>
              </p:nvSpPr>
              <p:spPr bwMode="auto">
                <a:xfrm>
                  <a:off x="5074091" y="1502476"/>
                  <a:ext cx="141580" cy="154794"/>
                </a:xfrm>
                <a:prstGeom prst="rect">
                  <a:avLst/>
                </a:prstGeom>
                <a:solidFill>
                  <a:srgbClr val="EDC8B1"/>
                </a:solidFill>
                <a:ln w="0">
                  <a:solidFill>
                    <a:srgbClr val="F5D9BE"/>
                  </a:solidFill>
                  <a:prstDash val="solid"/>
                  <a:miter lim="800000"/>
                  <a:headEnd/>
                  <a:tailEnd/>
                </a:ln>
              </p:spPr>
              <p:txBody>
                <a:bodyPr vert="horz" wrap="square" lIns="91440" tIns="45720" rIns="91440" bIns="45720" numCol="1" anchor="t" anchorCtr="0" compatLnSpc="1">
                  <a:prstTxWarp prst="textNoShape">
                    <a:avLst/>
                  </a:prstTxWarp>
                </a:bodyPr>
                <a:lstStyle/>
                <a:p>
                  <a:endParaRPr lang="nl-BE" dirty="0"/>
                </a:p>
              </p:txBody>
            </p:sp>
            <p:sp>
              <p:nvSpPr>
                <p:cNvPr id="42" name="Freeform 69"/>
                <p:cNvSpPr>
                  <a:spLocks/>
                </p:cNvSpPr>
                <p:nvPr/>
              </p:nvSpPr>
              <p:spPr bwMode="auto">
                <a:xfrm>
                  <a:off x="5143937" y="1594975"/>
                  <a:ext cx="283159" cy="268058"/>
                </a:xfrm>
                <a:custGeom>
                  <a:avLst/>
                  <a:gdLst>
                    <a:gd name="T0" fmla="*/ 93 w 300"/>
                    <a:gd name="T1" fmla="*/ 0 h 284"/>
                    <a:gd name="T2" fmla="*/ 97 w 300"/>
                    <a:gd name="T3" fmla="*/ 0 h 284"/>
                    <a:gd name="T4" fmla="*/ 108 w 300"/>
                    <a:gd name="T5" fmla="*/ 2 h 284"/>
                    <a:gd name="T6" fmla="*/ 124 w 300"/>
                    <a:gd name="T7" fmla="*/ 5 h 284"/>
                    <a:gd name="T8" fmla="*/ 144 w 300"/>
                    <a:gd name="T9" fmla="*/ 9 h 284"/>
                    <a:gd name="T10" fmla="*/ 167 w 300"/>
                    <a:gd name="T11" fmla="*/ 14 h 284"/>
                    <a:gd name="T12" fmla="*/ 189 w 300"/>
                    <a:gd name="T13" fmla="*/ 18 h 284"/>
                    <a:gd name="T14" fmla="*/ 211 w 300"/>
                    <a:gd name="T15" fmla="*/ 24 h 284"/>
                    <a:gd name="T16" fmla="*/ 231 w 300"/>
                    <a:gd name="T17" fmla="*/ 30 h 284"/>
                    <a:gd name="T18" fmla="*/ 246 w 300"/>
                    <a:gd name="T19" fmla="*/ 35 h 284"/>
                    <a:gd name="T20" fmla="*/ 256 w 300"/>
                    <a:gd name="T21" fmla="*/ 43 h 284"/>
                    <a:gd name="T22" fmla="*/ 262 w 300"/>
                    <a:gd name="T23" fmla="*/ 53 h 284"/>
                    <a:gd name="T24" fmla="*/ 269 w 300"/>
                    <a:gd name="T25" fmla="*/ 70 h 284"/>
                    <a:gd name="T26" fmla="*/ 276 w 300"/>
                    <a:gd name="T27" fmla="*/ 95 h 284"/>
                    <a:gd name="T28" fmla="*/ 284 w 300"/>
                    <a:gd name="T29" fmla="*/ 124 h 284"/>
                    <a:gd name="T30" fmla="*/ 292 w 300"/>
                    <a:gd name="T31" fmla="*/ 155 h 284"/>
                    <a:gd name="T32" fmla="*/ 300 w 300"/>
                    <a:gd name="T33" fmla="*/ 187 h 284"/>
                    <a:gd name="T34" fmla="*/ 292 w 300"/>
                    <a:gd name="T35" fmla="*/ 192 h 284"/>
                    <a:gd name="T36" fmla="*/ 240 w 300"/>
                    <a:gd name="T37" fmla="*/ 224 h 284"/>
                    <a:gd name="T38" fmla="*/ 185 w 300"/>
                    <a:gd name="T39" fmla="*/ 249 h 284"/>
                    <a:gd name="T40" fmla="*/ 126 w 300"/>
                    <a:gd name="T41" fmla="*/ 268 h 284"/>
                    <a:gd name="T42" fmla="*/ 64 w 300"/>
                    <a:gd name="T43" fmla="*/ 280 h 284"/>
                    <a:gd name="T44" fmla="*/ 0 w 300"/>
                    <a:gd name="T45" fmla="*/ 284 h 284"/>
                    <a:gd name="T46" fmla="*/ 0 w 300"/>
                    <a:gd name="T47" fmla="*/ 8 h 284"/>
                    <a:gd name="T48" fmla="*/ 93 w 300"/>
                    <a:gd name="T4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0" h="284">
                      <a:moveTo>
                        <a:pt x="93" y="0"/>
                      </a:moveTo>
                      <a:lnTo>
                        <a:pt x="97" y="0"/>
                      </a:lnTo>
                      <a:lnTo>
                        <a:pt x="108" y="2"/>
                      </a:lnTo>
                      <a:lnTo>
                        <a:pt x="124" y="5"/>
                      </a:lnTo>
                      <a:lnTo>
                        <a:pt x="144" y="9"/>
                      </a:lnTo>
                      <a:lnTo>
                        <a:pt x="167" y="14"/>
                      </a:lnTo>
                      <a:lnTo>
                        <a:pt x="189" y="18"/>
                      </a:lnTo>
                      <a:lnTo>
                        <a:pt x="211" y="24"/>
                      </a:lnTo>
                      <a:lnTo>
                        <a:pt x="231" y="30"/>
                      </a:lnTo>
                      <a:lnTo>
                        <a:pt x="246" y="35"/>
                      </a:lnTo>
                      <a:lnTo>
                        <a:pt x="256" y="43"/>
                      </a:lnTo>
                      <a:lnTo>
                        <a:pt x="262" y="53"/>
                      </a:lnTo>
                      <a:lnTo>
                        <a:pt x="269" y="70"/>
                      </a:lnTo>
                      <a:lnTo>
                        <a:pt x="276" y="95"/>
                      </a:lnTo>
                      <a:lnTo>
                        <a:pt x="284" y="124"/>
                      </a:lnTo>
                      <a:lnTo>
                        <a:pt x="292" y="155"/>
                      </a:lnTo>
                      <a:lnTo>
                        <a:pt x="300" y="187"/>
                      </a:lnTo>
                      <a:lnTo>
                        <a:pt x="292" y="192"/>
                      </a:lnTo>
                      <a:lnTo>
                        <a:pt x="240" y="224"/>
                      </a:lnTo>
                      <a:lnTo>
                        <a:pt x="185" y="249"/>
                      </a:lnTo>
                      <a:lnTo>
                        <a:pt x="126" y="268"/>
                      </a:lnTo>
                      <a:lnTo>
                        <a:pt x="64" y="280"/>
                      </a:lnTo>
                      <a:lnTo>
                        <a:pt x="0" y="284"/>
                      </a:lnTo>
                      <a:lnTo>
                        <a:pt x="0" y="8"/>
                      </a:lnTo>
                      <a:lnTo>
                        <a:pt x="93" y="0"/>
                      </a:lnTo>
                      <a:close/>
                    </a:path>
                  </a:pathLst>
                </a:custGeom>
                <a:solidFill>
                  <a:schemeClr val="bg1">
                    <a:lumMod val="65000"/>
                  </a:schemeClr>
                </a:solidFill>
                <a:ln w="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3" name="Freeform 70"/>
                <p:cNvSpPr>
                  <a:spLocks/>
                </p:cNvSpPr>
                <p:nvPr/>
              </p:nvSpPr>
              <p:spPr bwMode="auto">
                <a:xfrm>
                  <a:off x="5143937" y="1059804"/>
                  <a:ext cx="177447" cy="470045"/>
                </a:xfrm>
                <a:custGeom>
                  <a:avLst/>
                  <a:gdLst>
                    <a:gd name="T0" fmla="*/ 0 w 188"/>
                    <a:gd name="T1" fmla="*/ 0 h 498"/>
                    <a:gd name="T2" fmla="*/ 19 w 188"/>
                    <a:gd name="T3" fmla="*/ 2 h 498"/>
                    <a:gd name="T4" fmla="*/ 39 w 188"/>
                    <a:gd name="T5" fmla="*/ 5 h 498"/>
                    <a:gd name="T6" fmla="*/ 60 w 188"/>
                    <a:gd name="T7" fmla="*/ 10 h 498"/>
                    <a:gd name="T8" fmla="*/ 81 w 188"/>
                    <a:gd name="T9" fmla="*/ 19 h 498"/>
                    <a:gd name="T10" fmla="*/ 102 w 188"/>
                    <a:gd name="T11" fmla="*/ 31 h 498"/>
                    <a:gd name="T12" fmla="*/ 121 w 188"/>
                    <a:gd name="T13" fmla="*/ 45 h 498"/>
                    <a:gd name="T14" fmla="*/ 140 w 188"/>
                    <a:gd name="T15" fmla="*/ 64 h 498"/>
                    <a:gd name="T16" fmla="*/ 156 w 188"/>
                    <a:gd name="T17" fmla="*/ 89 h 498"/>
                    <a:gd name="T18" fmla="*/ 169 w 188"/>
                    <a:gd name="T19" fmla="*/ 117 h 498"/>
                    <a:gd name="T20" fmla="*/ 179 w 188"/>
                    <a:gd name="T21" fmla="*/ 150 h 498"/>
                    <a:gd name="T22" fmla="*/ 185 w 188"/>
                    <a:gd name="T23" fmla="*/ 189 h 498"/>
                    <a:gd name="T24" fmla="*/ 188 w 188"/>
                    <a:gd name="T25" fmla="*/ 234 h 498"/>
                    <a:gd name="T26" fmla="*/ 185 w 188"/>
                    <a:gd name="T27" fmla="*/ 281 h 498"/>
                    <a:gd name="T28" fmla="*/ 180 w 188"/>
                    <a:gd name="T29" fmla="*/ 320 h 498"/>
                    <a:gd name="T30" fmla="*/ 172 w 188"/>
                    <a:gd name="T31" fmla="*/ 357 h 498"/>
                    <a:gd name="T32" fmla="*/ 163 w 188"/>
                    <a:gd name="T33" fmla="*/ 386 h 498"/>
                    <a:gd name="T34" fmla="*/ 153 w 188"/>
                    <a:gd name="T35" fmla="*/ 410 h 498"/>
                    <a:gd name="T36" fmla="*/ 142 w 188"/>
                    <a:gd name="T37" fmla="*/ 428 h 498"/>
                    <a:gd name="T38" fmla="*/ 135 w 188"/>
                    <a:gd name="T39" fmla="*/ 439 h 498"/>
                    <a:gd name="T40" fmla="*/ 125 w 188"/>
                    <a:gd name="T41" fmla="*/ 450 h 498"/>
                    <a:gd name="T42" fmla="*/ 109 w 188"/>
                    <a:gd name="T43" fmla="*/ 460 h 498"/>
                    <a:gd name="T44" fmla="*/ 89 w 188"/>
                    <a:gd name="T45" fmla="*/ 470 h 498"/>
                    <a:gd name="T46" fmla="*/ 65 w 188"/>
                    <a:gd name="T47" fmla="*/ 482 h 498"/>
                    <a:gd name="T48" fmla="*/ 41 w 188"/>
                    <a:gd name="T49" fmla="*/ 490 h 498"/>
                    <a:gd name="T50" fmla="*/ 19 w 188"/>
                    <a:gd name="T51" fmla="*/ 496 h 498"/>
                    <a:gd name="T52" fmla="*/ 0 w 188"/>
                    <a:gd name="T53" fmla="*/ 498 h 498"/>
                    <a:gd name="T54" fmla="*/ 0 w 188"/>
                    <a:gd name="T55" fmla="*/ 451 h 498"/>
                    <a:gd name="T56" fmla="*/ 0 w 188"/>
                    <a:gd name="T57" fmla="*/ 402 h 498"/>
                    <a:gd name="T58" fmla="*/ 0 w 188"/>
                    <a:gd name="T59" fmla="*/ 351 h 498"/>
                    <a:gd name="T60" fmla="*/ 0 w 188"/>
                    <a:gd name="T61" fmla="*/ 300 h 498"/>
                    <a:gd name="T62" fmla="*/ 0 w 188"/>
                    <a:gd name="T63" fmla="*/ 249 h 498"/>
                    <a:gd name="T64" fmla="*/ 0 w 188"/>
                    <a:gd name="T65" fmla="*/ 199 h 498"/>
                    <a:gd name="T66" fmla="*/ 0 w 188"/>
                    <a:gd name="T67" fmla="*/ 21 h 498"/>
                    <a:gd name="T68" fmla="*/ 0 w 188"/>
                    <a:gd name="T69" fmla="*/ 6 h 498"/>
                    <a:gd name="T70" fmla="*/ 0 w 188"/>
                    <a:gd name="T71"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 h="498">
                      <a:moveTo>
                        <a:pt x="0" y="0"/>
                      </a:moveTo>
                      <a:lnTo>
                        <a:pt x="19" y="2"/>
                      </a:lnTo>
                      <a:lnTo>
                        <a:pt x="39" y="5"/>
                      </a:lnTo>
                      <a:lnTo>
                        <a:pt x="60" y="10"/>
                      </a:lnTo>
                      <a:lnTo>
                        <a:pt x="81" y="19"/>
                      </a:lnTo>
                      <a:lnTo>
                        <a:pt x="102" y="31"/>
                      </a:lnTo>
                      <a:lnTo>
                        <a:pt x="121" y="45"/>
                      </a:lnTo>
                      <a:lnTo>
                        <a:pt x="140" y="64"/>
                      </a:lnTo>
                      <a:lnTo>
                        <a:pt x="156" y="89"/>
                      </a:lnTo>
                      <a:lnTo>
                        <a:pt x="169" y="117"/>
                      </a:lnTo>
                      <a:lnTo>
                        <a:pt x="179" y="150"/>
                      </a:lnTo>
                      <a:lnTo>
                        <a:pt x="185" y="189"/>
                      </a:lnTo>
                      <a:lnTo>
                        <a:pt x="188" y="234"/>
                      </a:lnTo>
                      <a:lnTo>
                        <a:pt x="185" y="281"/>
                      </a:lnTo>
                      <a:lnTo>
                        <a:pt x="180" y="320"/>
                      </a:lnTo>
                      <a:lnTo>
                        <a:pt x="172" y="357"/>
                      </a:lnTo>
                      <a:lnTo>
                        <a:pt x="163" y="386"/>
                      </a:lnTo>
                      <a:lnTo>
                        <a:pt x="153" y="410"/>
                      </a:lnTo>
                      <a:lnTo>
                        <a:pt x="142" y="428"/>
                      </a:lnTo>
                      <a:lnTo>
                        <a:pt x="135" y="439"/>
                      </a:lnTo>
                      <a:lnTo>
                        <a:pt x="125" y="450"/>
                      </a:lnTo>
                      <a:lnTo>
                        <a:pt x="109" y="460"/>
                      </a:lnTo>
                      <a:lnTo>
                        <a:pt x="89" y="470"/>
                      </a:lnTo>
                      <a:lnTo>
                        <a:pt x="65" y="482"/>
                      </a:lnTo>
                      <a:lnTo>
                        <a:pt x="41" y="490"/>
                      </a:lnTo>
                      <a:lnTo>
                        <a:pt x="19" y="496"/>
                      </a:lnTo>
                      <a:lnTo>
                        <a:pt x="0" y="498"/>
                      </a:lnTo>
                      <a:lnTo>
                        <a:pt x="0" y="451"/>
                      </a:lnTo>
                      <a:lnTo>
                        <a:pt x="0" y="402"/>
                      </a:lnTo>
                      <a:lnTo>
                        <a:pt x="0" y="351"/>
                      </a:lnTo>
                      <a:lnTo>
                        <a:pt x="0" y="300"/>
                      </a:lnTo>
                      <a:lnTo>
                        <a:pt x="0" y="249"/>
                      </a:lnTo>
                      <a:lnTo>
                        <a:pt x="0" y="199"/>
                      </a:lnTo>
                      <a:lnTo>
                        <a:pt x="0" y="21"/>
                      </a:lnTo>
                      <a:lnTo>
                        <a:pt x="0" y="6"/>
                      </a:lnTo>
                      <a:lnTo>
                        <a:pt x="0"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4" name="Freeform 71"/>
                <p:cNvSpPr>
                  <a:spLocks/>
                </p:cNvSpPr>
                <p:nvPr/>
              </p:nvSpPr>
              <p:spPr bwMode="auto">
                <a:xfrm>
                  <a:off x="5282684" y="1267454"/>
                  <a:ext cx="72678" cy="105713"/>
                </a:xfrm>
                <a:custGeom>
                  <a:avLst/>
                  <a:gdLst>
                    <a:gd name="T0" fmla="*/ 43 w 77"/>
                    <a:gd name="T1" fmla="*/ 0 h 112"/>
                    <a:gd name="T2" fmla="*/ 55 w 77"/>
                    <a:gd name="T3" fmla="*/ 4 h 112"/>
                    <a:gd name="T4" fmla="*/ 65 w 77"/>
                    <a:gd name="T5" fmla="*/ 14 h 112"/>
                    <a:gd name="T6" fmla="*/ 73 w 77"/>
                    <a:gd name="T7" fmla="*/ 27 h 112"/>
                    <a:gd name="T8" fmla="*/ 77 w 77"/>
                    <a:gd name="T9" fmla="*/ 43 h 112"/>
                    <a:gd name="T10" fmla="*/ 77 w 77"/>
                    <a:gd name="T11" fmla="*/ 61 h 112"/>
                    <a:gd name="T12" fmla="*/ 71 w 77"/>
                    <a:gd name="T13" fmla="*/ 83 h 112"/>
                    <a:gd name="T14" fmla="*/ 61 w 77"/>
                    <a:gd name="T15" fmla="*/ 99 h 112"/>
                    <a:gd name="T16" fmla="*/ 48 w 77"/>
                    <a:gd name="T17" fmla="*/ 109 h 112"/>
                    <a:gd name="T18" fmla="*/ 32 w 77"/>
                    <a:gd name="T19" fmla="*/ 112 h 112"/>
                    <a:gd name="T20" fmla="*/ 20 w 77"/>
                    <a:gd name="T21" fmla="*/ 107 h 112"/>
                    <a:gd name="T22" fmla="*/ 10 w 77"/>
                    <a:gd name="T23" fmla="*/ 97 h 112"/>
                    <a:gd name="T24" fmla="*/ 3 w 77"/>
                    <a:gd name="T25" fmla="*/ 84 h 112"/>
                    <a:gd name="T26" fmla="*/ 0 w 77"/>
                    <a:gd name="T27" fmla="*/ 68 h 112"/>
                    <a:gd name="T28" fmla="*/ 0 w 77"/>
                    <a:gd name="T29" fmla="*/ 51 h 112"/>
                    <a:gd name="T30" fmla="*/ 4 w 77"/>
                    <a:gd name="T31" fmla="*/ 29 h 112"/>
                    <a:gd name="T32" fmla="*/ 14 w 77"/>
                    <a:gd name="T33" fmla="*/ 13 h 112"/>
                    <a:gd name="T34" fmla="*/ 27 w 77"/>
                    <a:gd name="T35" fmla="*/ 3 h 112"/>
                    <a:gd name="T36" fmla="*/ 43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43" y="0"/>
                      </a:moveTo>
                      <a:lnTo>
                        <a:pt x="55" y="4"/>
                      </a:lnTo>
                      <a:lnTo>
                        <a:pt x="65" y="14"/>
                      </a:lnTo>
                      <a:lnTo>
                        <a:pt x="73" y="27"/>
                      </a:lnTo>
                      <a:lnTo>
                        <a:pt x="77" y="43"/>
                      </a:lnTo>
                      <a:lnTo>
                        <a:pt x="77" y="61"/>
                      </a:lnTo>
                      <a:lnTo>
                        <a:pt x="71" y="83"/>
                      </a:lnTo>
                      <a:lnTo>
                        <a:pt x="61" y="99"/>
                      </a:lnTo>
                      <a:lnTo>
                        <a:pt x="48" y="109"/>
                      </a:lnTo>
                      <a:lnTo>
                        <a:pt x="32" y="112"/>
                      </a:lnTo>
                      <a:lnTo>
                        <a:pt x="20" y="107"/>
                      </a:lnTo>
                      <a:lnTo>
                        <a:pt x="10" y="97"/>
                      </a:lnTo>
                      <a:lnTo>
                        <a:pt x="3" y="84"/>
                      </a:lnTo>
                      <a:lnTo>
                        <a:pt x="0" y="68"/>
                      </a:lnTo>
                      <a:lnTo>
                        <a:pt x="0" y="51"/>
                      </a:lnTo>
                      <a:lnTo>
                        <a:pt x="4" y="29"/>
                      </a:lnTo>
                      <a:lnTo>
                        <a:pt x="14" y="13"/>
                      </a:lnTo>
                      <a:lnTo>
                        <a:pt x="27" y="3"/>
                      </a:lnTo>
                      <a:lnTo>
                        <a:pt x="43"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5" name="Freeform 72"/>
                <p:cNvSpPr>
                  <a:spLocks/>
                </p:cNvSpPr>
                <p:nvPr/>
              </p:nvSpPr>
              <p:spPr bwMode="auto">
                <a:xfrm>
                  <a:off x="4968378" y="1059804"/>
                  <a:ext cx="175559" cy="470045"/>
                </a:xfrm>
                <a:custGeom>
                  <a:avLst/>
                  <a:gdLst>
                    <a:gd name="T0" fmla="*/ 186 w 186"/>
                    <a:gd name="T1" fmla="*/ 0 h 498"/>
                    <a:gd name="T2" fmla="*/ 186 w 186"/>
                    <a:gd name="T3" fmla="*/ 6 h 498"/>
                    <a:gd name="T4" fmla="*/ 186 w 186"/>
                    <a:gd name="T5" fmla="*/ 21 h 498"/>
                    <a:gd name="T6" fmla="*/ 186 w 186"/>
                    <a:gd name="T7" fmla="*/ 199 h 498"/>
                    <a:gd name="T8" fmla="*/ 186 w 186"/>
                    <a:gd name="T9" fmla="*/ 249 h 498"/>
                    <a:gd name="T10" fmla="*/ 186 w 186"/>
                    <a:gd name="T11" fmla="*/ 300 h 498"/>
                    <a:gd name="T12" fmla="*/ 186 w 186"/>
                    <a:gd name="T13" fmla="*/ 351 h 498"/>
                    <a:gd name="T14" fmla="*/ 186 w 186"/>
                    <a:gd name="T15" fmla="*/ 402 h 498"/>
                    <a:gd name="T16" fmla="*/ 186 w 186"/>
                    <a:gd name="T17" fmla="*/ 451 h 498"/>
                    <a:gd name="T18" fmla="*/ 186 w 186"/>
                    <a:gd name="T19" fmla="*/ 498 h 498"/>
                    <a:gd name="T20" fmla="*/ 167 w 186"/>
                    <a:gd name="T21" fmla="*/ 496 h 498"/>
                    <a:gd name="T22" fmla="*/ 145 w 186"/>
                    <a:gd name="T23" fmla="*/ 490 h 498"/>
                    <a:gd name="T24" fmla="*/ 122 w 186"/>
                    <a:gd name="T25" fmla="*/ 482 h 498"/>
                    <a:gd name="T26" fmla="*/ 99 w 186"/>
                    <a:gd name="T27" fmla="*/ 470 h 498"/>
                    <a:gd name="T28" fmla="*/ 78 w 186"/>
                    <a:gd name="T29" fmla="*/ 460 h 498"/>
                    <a:gd name="T30" fmla="*/ 61 w 186"/>
                    <a:gd name="T31" fmla="*/ 450 h 498"/>
                    <a:gd name="T32" fmla="*/ 51 w 186"/>
                    <a:gd name="T33" fmla="*/ 439 h 498"/>
                    <a:gd name="T34" fmla="*/ 43 w 186"/>
                    <a:gd name="T35" fmla="*/ 428 h 498"/>
                    <a:gd name="T36" fmla="*/ 35 w 186"/>
                    <a:gd name="T37" fmla="*/ 410 h 498"/>
                    <a:gd name="T38" fmla="*/ 24 w 186"/>
                    <a:gd name="T39" fmla="*/ 386 h 498"/>
                    <a:gd name="T40" fmla="*/ 14 w 186"/>
                    <a:gd name="T41" fmla="*/ 357 h 498"/>
                    <a:gd name="T42" fmla="*/ 7 w 186"/>
                    <a:gd name="T43" fmla="*/ 320 h 498"/>
                    <a:gd name="T44" fmla="*/ 1 w 186"/>
                    <a:gd name="T45" fmla="*/ 281 h 498"/>
                    <a:gd name="T46" fmla="*/ 0 w 186"/>
                    <a:gd name="T47" fmla="*/ 234 h 498"/>
                    <a:gd name="T48" fmla="*/ 1 w 186"/>
                    <a:gd name="T49" fmla="*/ 189 h 498"/>
                    <a:gd name="T50" fmla="*/ 8 w 186"/>
                    <a:gd name="T51" fmla="*/ 150 h 498"/>
                    <a:gd name="T52" fmla="*/ 19 w 186"/>
                    <a:gd name="T53" fmla="*/ 117 h 498"/>
                    <a:gd name="T54" fmla="*/ 32 w 186"/>
                    <a:gd name="T55" fmla="*/ 89 h 498"/>
                    <a:gd name="T56" fmla="*/ 48 w 186"/>
                    <a:gd name="T57" fmla="*/ 64 h 498"/>
                    <a:gd name="T58" fmla="*/ 65 w 186"/>
                    <a:gd name="T59" fmla="*/ 45 h 498"/>
                    <a:gd name="T60" fmla="*/ 86 w 186"/>
                    <a:gd name="T61" fmla="*/ 31 h 498"/>
                    <a:gd name="T62" fmla="*/ 106 w 186"/>
                    <a:gd name="T63" fmla="*/ 19 h 498"/>
                    <a:gd name="T64" fmla="*/ 126 w 186"/>
                    <a:gd name="T65" fmla="*/ 10 h 498"/>
                    <a:gd name="T66" fmla="*/ 147 w 186"/>
                    <a:gd name="T67" fmla="*/ 5 h 498"/>
                    <a:gd name="T68" fmla="*/ 167 w 186"/>
                    <a:gd name="T69" fmla="*/ 2 h 498"/>
                    <a:gd name="T70" fmla="*/ 186 w 186"/>
                    <a:gd name="T71"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6" h="498">
                      <a:moveTo>
                        <a:pt x="186" y="0"/>
                      </a:moveTo>
                      <a:lnTo>
                        <a:pt x="186" y="6"/>
                      </a:lnTo>
                      <a:lnTo>
                        <a:pt x="186" y="21"/>
                      </a:lnTo>
                      <a:lnTo>
                        <a:pt x="186" y="199"/>
                      </a:lnTo>
                      <a:lnTo>
                        <a:pt x="186" y="249"/>
                      </a:lnTo>
                      <a:lnTo>
                        <a:pt x="186" y="300"/>
                      </a:lnTo>
                      <a:lnTo>
                        <a:pt x="186" y="351"/>
                      </a:lnTo>
                      <a:lnTo>
                        <a:pt x="186" y="402"/>
                      </a:lnTo>
                      <a:lnTo>
                        <a:pt x="186" y="451"/>
                      </a:lnTo>
                      <a:lnTo>
                        <a:pt x="186" y="498"/>
                      </a:lnTo>
                      <a:lnTo>
                        <a:pt x="167" y="496"/>
                      </a:lnTo>
                      <a:lnTo>
                        <a:pt x="145" y="490"/>
                      </a:lnTo>
                      <a:lnTo>
                        <a:pt x="122" y="482"/>
                      </a:lnTo>
                      <a:lnTo>
                        <a:pt x="99" y="470"/>
                      </a:lnTo>
                      <a:lnTo>
                        <a:pt x="78" y="460"/>
                      </a:lnTo>
                      <a:lnTo>
                        <a:pt x="61" y="450"/>
                      </a:lnTo>
                      <a:lnTo>
                        <a:pt x="51" y="439"/>
                      </a:lnTo>
                      <a:lnTo>
                        <a:pt x="43" y="428"/>
                      </a:lnTo>
                      <a:lnTo>
                        <a:pt x="35" y="410"/>
                      </a:lnTo>
                      <a:lnTo>
                        <a:pt x="24" y="386"/>
                      </a:lnTo>
                      <a:lnTo>
                        <a:pt x="14" y="357"/>
                      </a:lnTo>
                      <a:lnTo>
                        <a:pt x="7" y="320"/>
                      </a:lnTo>
                      <a:lnTo>
                        <a:pt x="1" y="281"/>
                      </a:lnTo>
                      <a:lnTo>
                        <a:pt x="0" y="234"/>
                      </a:lnTo>
                      <a:lnTo>
                        <a:pt x="1" y="189"/>
                      </a:lnTo>
                      <a:lnTo>
                        <a:pt x="8" y="150"/>
                      </a:lnTo>
                      <a:lnTo>
                        <a:pt x="19" y="117"/>
                      </a:lnTo>
                      <a:lnTo>
                        <a:pt x="32" y="89"/>
                      </a:lnTo>
                      <a:lnTo>
                        <a:pt x="48" y="64"/>
                      </a:lnTo>
                      <a:lnTo>
                        <a:pt x="65" y="45"/>
                      </a:lnTo>
                      <a:lnTo>
                        <a:pt x="86" y="31"/>
                      </a:lnTo>
                      <a:lnTo>
                        <a:pt x="106" y="19"/>
                      </a:lnTo>
                      <a:lnTo>
                        <a:pt x="126" y="10"/>
                      </a:lnTo>
                      <a:lnTo>
                        <a:pt x="147" y="5"/>
                      </a:lnTo>
                      <a:lnTo>
                        <a:pt x="167" y="2"/>
                      </a:lnTo>
                      <a:lnTo>
                        <a:pt x="186"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6" name="Freeform 73"/>
                <p:cNvSpPr>
                  <a:spLocks/>
                </p:cNvSpPr>
                <p:nvPr/>
              </p:nvSpPr>
              <p:spPr bwMode="auto">
                <a:xfrm>
                  <a:off x="4933455" y="1267454"/>
                  <a:ext cx="72678" cy="105713"/>
                </a:xfrm>
                <a:custGeom>
                  <a:avLst/>
                  <a:gdLst>
                    <a:gd name="T0" fmla="*/ 32 w 77"/>
                    <a:gd name="T1" fmla="*/ 0 h 112"/>
                    <a:gd name="T2" fmla="*/ 48 w 77"/>
                    <a:gd name="T3" fmla="*/ 3 h 112"/>
                    <a:gd name="T4" fmla="*/ 61 w 77"/>
                    <a:gd name="T5" fmla="*/ 13 h 112"/>
                    <a:gd name="T6" fmla="*/ 72 w 77"/>
                    <a:gd name="T7" fmla="*/ 29 h 112"/>
                    <a:gd name="T8" fmla="*/ 77 w 77"/>
                    <a:gd name="T9" fmla="*/ 51 h 112"/>
                    <a:gd name="T10" fmla="*/ 77 w 77"/>
                    <a:gd name="T11" fmla="*/ 68 h 112"/>
                    <a:gd name="T12" fmla="*/ 73 w 77"/>
                    <a:gd name="T13" fmla="*/ 84 h 112"/>
                    <a:gd name="T14" fmla="*/ 66 w 77"/>
                    <a:gd name="T15" fmla="*/ 97 h 112"/>
                    <a:gd name="T16" fmla="*/ 56 w 77"/>
                    <a:gd name="T17" fmla="*/ 107 h 112"/>
                    <a:gd name="T18" fmla="*/ 44 w 77"/>
                    <a:gd name="T19" fmla="*/ 112 h 112"/>
                    <a:gd name="T20" fmla="*/ 29 w 77"/>
                    <a:gd name="T21" fmla="*/ 109 h 112"/>
                    <a:gd name="T22" fmla="*/ 15 w 77"/>
                    <a:gd name="T23" fmla="*/ 99 h 112"/>
                    <a:gd name="T24" fmla="*/ 5 w 77"/>
                    <a:gd name="T25" fmla="*/ 83 h 112"/>
                    <a:gd name="T26" fmla="*/ 0 w 77"/>
                    <a:gd name="T27" fmla="*/ 61 h 112"/>
                    <a:gd name="T28" fmla="*/ 0 w 77"/>
                    <a:gd name="T29" fmla="*/ 43 h 112"/>
                    <a:gd name="T30" fmla="*/ 3 w 77"/>
                    <a:gd name="T31" fmla="*/ 27 h 112"/>
                    <a:gd name="T32" fmla="*/ 11 w 77"/>
                    <a:gd name="T33" fmla="*/ 14 h 112"/>
                    <a:gd name="T34" fmla="*/ 21 w 77"/>
                    <a:gd name="T35" fmla="*/ 4 h 112"/>
                    <a:gd name="T36" fmla="*/ 32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32" y="0"/>
                      </a:moveTo>
                      <a:lnTo>
                        <a:pt x="48" y="3"/>
                      </a:lnTo>
                      <a:lnTo>
                        <a:pt x="61" y="13"/>
                      </a:lnTo>
                      <a:lnTo>
                        <a:pt x="72" y="29"/>
                      </a:lnTo>
                      <a:lnTo>
                        <a:pt x="77" y="51"/>
                      </a:lnTo>
                      <a:lnTo>
                        <a:pt x="77" y="68"/>
                      </a:lnTo>
                      <a:lnTo>
                        <a:pt x="73" y="84"/>
                      </a:lnTo>
                      <a:lnTo>
                        <a:pt x="66" y="97"/>
                      </a:lnTo>
                      <a:lnTo>
                        <a:pt x="56" y="107"/>
                      </a:lnTo>
                      <a:lnTo>
                        <a:pt x="44" y="112"/>
                      </a:lnTo>
                      <a:lnTo>
                        <a:pt x="29" y="109"/>
                      </a:lnTo>
                      <a:lnTo>
                        <a:pt x="15" y="99"/>
                      </a:lnTo>
                      <a:lnTo>
                        <a:pt x="5" y="83"/>
                      </a:lnTo>
                      <a:lnTo>
                        <a:pt x="0" y="61"/>
                      </a:lnTo>
                      <a:lnTo>
                        <a:pt x="0" y="43"/>
                      </a:lnTo>
                      <a:lnTo>
                        <a:pt x="3" y="27"/>
                      </a:lnTo>
                      <a:lnTo>
                        <a:pt x="11" y="14"/>
                      </a:lnTo>
                      <a:lnTo>
                        <a:pt x="21" y="4"/>
                      </a:lnTo>
                      <a:lnTo>
                        <a:pt x="32"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7" name="Freeform 74"/>
                <p:cNvSpPr>
                  <a:spLocks/>
                </p:cNvSpPr>
                <p:nvPr/>
              </p:nvSpPr>
              <p:spPr bwMode="auto">
                <a:xfrm>
                  <a:off x="4862665" y="1594975"/>
                  <a:ext cx="281272" cy="268058"/>
                </a:xfrm>
                <a:custGeom>
                  <a:avLst/>
                  <a:gdLst>
                    <a:gd name="T0" fmla="*/ 205 w 298"/>
                    <a:gd name="T1" fmla="*/ 0 h 284"/>
                    <a:gd name="T2" fmla="*/ 298 w 298"/>
                    <a:gd name="T3" fmla="*/ 8 h 284"/>
                    <a:gd name="T4" fmla="*/ 298 w 298"/>
                    <a:gd name="T5" fmla="*/ 284 h 284"/>
                    <a:gd name="T6" fmla="*/ 234 w 298"/>
                    <a:gd name="T7" fmla="*/ 280 h 284"/>
                    <a:gd name="T8" fmla="*/ 173 w 298"/>
                    <a:gd name="T9" fmla="*/ 268 h 284"/>
                    <a:gd name="T10" fmla="*/ 113 w 298"/>
                    <a:gd name="T11" fmla="*/ 249 h 284"/>
                    <a:gd name="T12" fmla="*/ 58 w 298"/>
                    <a:gd name="T13" fmla="*/ 224 h 284"/>
                    <a:gd name="T14" fmla="*/ 7 w 298"/>
                    <a:gd name="T15" fmla="*/ 192 h 284"/>
                    <a:gd name="T16" fmla="*/ 0 w 298"/>
                    <a:gd name="T17" fmla="*/ 187 h 284"/>
                    <a:gd name="T18" fmla="*/ 7 w 298"/>
                    <a:gd name="T19" fmla="*/ 155 h 284"/>
                    <a:gd name="T20" fmla="*/ 14 w 298"/>
                    <a:gd name="T21" fmla="*/ 124 h 284"/>
                    <a:gd name="T22" fmla="*/ 22 w 298"/>
                    <a:gd name="T23" fmla="*/ 95 h 284"/>
                    <a:gd name="T24" fmla="*/ 29 w 298"/>
                    <a:gd name="T25" fmla="*/ 70 h 284"/>
                    <a:gd name="T26" fmla="*/ 36 w 298"/>
                    <a:gd name="T27" fmla="*/ 53 h 284"/>
                    <a:gd name="T28" fmla="*/ 42 w 298"/>
                    <a:gd name="T29" fmla="*/ 43 h 284"/>
                    <a:gd name="T30" fmla="*/ 52 w 298"/>
                    <a:gd name="T31" fmla="*/ 35 h 284"/>
                    <a:gd name="T32" fmla="*/ 68 w 298"/>
                    <a:gd name="T33" fmla="*/ 30 h 284"/>
                    <a:gd name="T34" fmla="*/ 87 w 298"/>
                    <a:gd name="T35" fmla="*/ 24 h 284"/>
                    <a:gd name="T36" fmla="*/ 109 w 298"/>
                    <a:gd name="T37" fmla="*/ 18 h 284"/>
                    <a:gd name="T38" fmla="*/ 132 w 298"/>
                    <a:gd name="T39" fmla="*/ 14 h 284"/>
                    <a:gd name="T40" fmla="*/ 154 w 298"/>
                    <a:gd name="T41" fmla="*/ 9 h 284"/>
                    <a:gd name="T42" fmla="*/ 174 w 298"/>
                    <a:gd name="T43" fmla="*/ 5 h 284"/>
                    <a:gd name="T44" fmla="*/ 190 w 298"/>
                    <a:gd name="T45" fmla="*/ 2 h 284"/>
                    <a:gd name="T46" fmla="*/ 202 w 298"/>
                    <a:gd name="T47" fmla="*/ 0 h 284"/>
                    <a:gd name="T48" fmla="*/ 205 w 298"/>
                    <a:gd name="T4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8" h="284">
                      <a:moveTo>
                        <a:pt x="205" y="0"/>
                      </a:moveTo>
                      <a:lnTo>
                        <a:pt x="298" y="8"/>
                      </a:lnTo>
                      <a:lnTo>
                        <a:pt x="298" y="284"/>
                      </a:lnTo>
                      <a:lnTo>
                        <a:pt x="234" y="280"/>
                      </a:lnTo>
                      <a:lnTo>
                        <a:pt x="173" y="268"/>
                      </a:lnTo>
                      <a:lnTo>
                        <a:pt x="113" y="249"/>
                      </a:lnTo>
                      <a:lnTo>
                        <a:pt x="58" y="224"/>
                      </a:lnTo>
                      <a:lnTo>
                        <a:pt x="7" y="192"/>
                      </a:lnTo>
                      <a:lnTo>
                        <a:pt x="0" y="187"/>
                      </a:lnTo>
                      <a:lnTo>
                        <a:pt x="7" y="155"/>
                      </a:lnTo>
                      <a:lnTo>
                        <a:pt x="14" y="124"/>
                      </a:lnTo>
                      <a:lnTo>
                        <a:pt x="22" y="95"/>
                      </a:lnTo>
                      <a:lnTo>
                        <a:pt x="29" y="70"/>
                      </a:lnTo>
                      <a:lnTo>
                        <a:pt x="36" y="53"/>
                      </a:lnTo>
                      <a:lnTo>
                        <a:pt x="42" y="43"/>
                      </a:lnTo>
                      <a:lnTo>
                        <a:pt x="52" y="35"/>
                      </a:lnTo>
                      <a:lnTo>
                        <a:pt x="68" y="30"/>
                      </a:lnTo>
                      <a:lnTo>
                        <a:pt x="87" y="24"/>
                      </a:lnTo>
                      <a:lnTo>
                        <a:pt x="109" y="18"/>
                      </a:lnTo>
                      <a:lnTo>
                        <a:pt x="132" y="14"/>
                      </a:lnTo>
                      <a:lnTo>
                        <a:pt x="154" y="9"/>
                      </a:lnTo>
                      <a:lnTo>
                        <a:pt x="174" y="5"/>
                      </a:lnTo>
                      <a:lnTo>
                        <a:pt x="190" y="2"/>
                      </a:lnTo>
                      <a:lnTo>
                        <a:pt x="202" y="0"/>
                      </a:lnTo>
                      <a:lnTo>
                        <a:pt x="205" y="0"/>
                      </a:lnTo>
                      <a:close/>
                    </a:path>
                  </a:pathLst>
                </a:custGeom>
                <a:solidFill>
                  <a:schemeClr val="bg2">
                    <a:lumMod val="40000"/>
                    <a:lumOff val="60000"/>
                  </a:schemeClr>
                </a:solidFill>
                <a:ln w="0">
                  <a:solidFill>
                    <a:schemeClr val="bg2">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8" name="Freeform 75"/>
                <p:cNvSpPr>
                  <a:spLocks/>
                </p:cNvSpPr>
                <p:nvPr/>
              </p:nvSpPr>
              <p:spPr bwMode="auto">
                <a:xfrm>
                  <a:off x="5054269" y="1573267"/>
                  <a:ext cx="89667" cy="96274"/>
                </a:xfrm>
                <a:custGeom>
                  <a:avLst/>
                  <a:gdLst>
                    <a:gd name="T0" fmla="*/ 19 w 95"/>
                    <a:gd name="T1" fmla="*/ 0 h 102"/>
                    <a:gd name="T2" fmla="*/ 95 w 95"/>
                    <a:gd name="T3" fmla="*/ 31 h 102"/>
                    <a:gd name="T4" fmla="*/ 38 w 95"/>
                    <a:gd name="T5" fmla="*/ 102 h 102"/>
                    <a:gd name="T6" fmla="*/ 0 w 95"/>
                    <a:gd name="T7" fmla="*/ 19 h 102"/>
                    <a:gd name="T8" fmla="*/ 19 w 95"/>
                    <a:gd name="T9" fmla="*/ 0 h 102"/>
                  </a:gdLst>
                  <a:ahLst/>
                  <a:cxnLst>
                    <a:cxn ang="0">
                      <a:pos x="T0" y="T1"/>
                    </a:cxn>
                    <a:cxn ang="0">
                      <a:pos x="T2" y="T3"/>
                    </a:cxn>
                    <a:cxn ang="0">
                      <a:pos x="T4" y="T5"/>
                    </a:cxn>
                    <a:cxn ang="0">
                      <a:pos x="T6" y="T7"/>
                    </a:cxn>
                    <a:cxn ang="0">
                      <a:pos x="T8" y="T9"/>
                    </a:cxn>
                  </a:cxnLst>
                  <a:rect l="0" t="0" r="r" b="b"/>
                  <a:pathLst>
                    <a:path w="95" h="102">
                      <a:moveTo>
                        <a:pt x="19" y="0"/>
                      </a:moveTo>
                      <a:lnTo>
                        <a:pt x="95" y="31"/>
                      </a:lnTo>
                      <a:lnTo>
                        <a:pt x="38" y="102"/>
                      </a:lnTo>
                      <a:lnTo>
                        <a:pt x="0" y="19"/>
                      </a:lnTo>
                      <a:lnTo>
                        <a:pt x="19" y="0"/>
                      </a:lnTo>
                      <a:close/>
                    </a:path>
                  </a:pathLst>
                </a:custGeom>
                <a:solidFill>
                  <a:srgbClr val="859F72"/>
                </a:solidFill>
                <a:ln w="0">
                  <a:solidFill>
                    <a:srgbClr val="859F72"/>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9" name="Freeform 76"/>
                <p:cNvSpPr>
                  <a:spLocks/>
                </p:cNvSpPr>
                <p:nvPr/>
              </p:nvSpPr>
              <p:spPr bwMode="auto">
                <a:xfrm>
                  <a:off x="5143937" y="1573267"/>
                  <a:ext cx="88723" cy="96274"/>
                </a:xfrm>
                <a:custGeom>
                  <a:avLst/>
                  <a:gdLst>
                    <a:gd name="T0" fmla="*/ 76 w 94"/>
                    <a:gd name="T1" fmla="*/ 0 h 102"/>
                    <a:gd name="T2" fmla="*/ 94 w 94"/>
                    <a:gd name="T3" fmla="*/ 19 h 102"/>
                    <a:gd name="T4" fmla="*/ 57 w 94"/>
                    <a:gd name="T5" fmla="*/ 102 h 102"/>
                    <a:gd name="T6" fmla="*/ 0 w 94"/>
                    <a:gd name="T7" fmla="*/ 31 h 102"/>
                    <a:gd name="T8" fmla="*/ 76 w 94"/>
                    <a:gd name="T9" fmla="*/ 0 h 102"/>
                  </a:gdLst>
                  <a:ahLst/>
                  <a:cxnLst>
                    <a:cxn ang="0">
                      <a:pos x="T0" y="T1"/>
                    </a:cxn>
                    <a:cxn ang="0">
                      <a:pos x="T2" y="T3"/>
                    </a:cxn>
                    <a:cxn ang="0">
                      <a:pos x="T4" y="T5"/>
                    </a:cxn>
                    <a:cxn ang="0">
                      <a:pos x="T6" y="T7"/>
                    </a:cxn>
                    <a:cxn ang="0">
                      <a:pos x="T8" y="T9"/>
                    </a:cxn>
                  </a:cxnLst>
                  <a:rect l="0" t="0" r="r" b="b"/>
                  <a:pathLst>
                    <a:path w="94" h="102">
                      <a:moveTo>
                        <a:pt x="76" y="0"/>
                      </a:moveTo>
                      <a:lnTo>
                        <a:pt x="94" y="19"/>
                      </a:lnTo>
                      <a:lnTo>
                        <a:pt x="57" y="102"/>
                      </a:lnTo>
                      <a:lnTo>
                        <a:pt x="0" y="31"/>
                      </a:lnTo>
                      <a:lnTo>
                        <a:pt x="76" y="0"/>
                      </a:lnTo>
                      <a:close/>
                    </a:path>
                  </a:pathLst>
                </a:custGeom>
                <a:solidFill>
                  <a:srgbClr val="859F72"/>
                </a:solidFill>
                <a:ln w="0">
                  <a:solidFill>
                    <a:srgbClr val="859F72"/>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50" name="Freeform 78"/>
                <p:cNvSpPr>
                  <a:spLocks/>
                </p:cNvSpPr>
                <p:nvPr/>
              </p:nvSpPr>
              <p:spPr bwMode="auto">
                <a:xfrm>
                  <a:off x="5086361" y="1437350"/>
                  <a:ext cx="115151" cy="23597"/>
                </a:xfrm>
                <a:custGeom>
                  <a:avLst/>
                  <a:gdLst>
                    <a:gd name="T0" fmla="*/ 0 w 122"/>
                    <a:gd name="T1" fmla="*/ 0 h 25"/>
                    <a:gd name="T2" fmla="*/ 122 w 122"/>
                    <a:gd name="T3" fmla="*/ 0 h 25"/>
                    <a:gd name="T4" fmla="*/ 118 w 122"/>
                    <a:gd name="T5" fmla="*/ 10 h 25"/>
                    <a:gd name="T6" fmla="*/ 105 w 122"/>
                    <a:gd name="T7" fmla="*/ 18 h 25"/>
                    <a:gd name="T8" fmla="*/ 86 w 122"/>
                    <a:gd name="T9" fmla="*/ 23 h 25"/>
                    <a:gd name="T10" fmla="*/ 61 w 122"/>
                    <a:gd name="T11" fmla="*/ 25 h 25"/>
                    <a:gd name="T12" fmla="*/ 38 w 122"/>
                    <a:gd name="T13" fmla="*/ 23 h 25"/>
                    <a:gd name="T14" fmla="*/ 17 w 122"/>
                    <a:gd name="T15" fmla="*/ 18 h 25"/>
                    <a:gd name="T16" fmla="*/ 4 w 122"/>
                    <a:gd name="T17" fmla="*/ 10 h 25"/>
                    <a:gd name="T18" fmla="*/ 0 w 122"/>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25">
                      <a:moveTo>
                        <a:pt x="0" y="0"/>
                      </a:moveTo>
                      <a:lnTo>
                        <a:pt x="122" y="0"/>
                      </a:lnTo>
                      <a:lnTo>
                        <a:pt x="118" y="10"/>
                      </a:lnTo>
                      <a:lnTo>
                        <a:pt x="105" y="18"/>
                      </a:lnTo>
                      <a:lnTo>
                        <a:pt x="86" y="23"/>
                      </a:lnTo>
                      <a:lnTo>
                        <a:pt x="61" y="25"/>
                      </a:lnTo>
                      <a:lnTo>
                        <a:pt x="38" y="23"/>
                      </a:lnTo>
                      <a:lnTo>
                        <a:pt x="17" y="18"/>
                      </a:lnTo>
                      <a:lnTo>
                        <a:pt x="4" y="10"/>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grpSp>
        </p:grpSp>
        <p:sp>
          <p:nvSpPr>
            <p:cNvPr id="37" name="Freeform 36"/>
            <p:cNvSpPr>
              <a:spLocks/>
            </p:cNvSpPr>
            <p:nvPr/>
          </p:nvSpPr>
          <p:spPr bwMode="auto">
            <a:xfrm>
              <a:off x="889387" y="3699528"/>
              <a:ext cx="951629" cy="396043"/>
            </a:xfrm>
            <a:custGeom>
              <a:avLst/>
              <a:gdLst>
                <a:gd name="T0" fmla="*/ 58 w 765"/>
                <a:gd name="T1" fmla="*/ 417 h 417"/>
                <a:gd name="T2" fmla="*/ 92 w 765"/>
                <a:gd name="T3" fmla="*/ 258 h 417"/>
                <a:gd name="T4" fmla="*/ 217 w 765"/>
                <a:gd name="T5" fmla="*/ 219 h 417"/>
                <a:gd name="T6" fmla="*/ 343 w 765"/>
                <a:gd name="T7" fmla="*/ 234 h 417"/>
                <a:gd name="T8" fmla="*/ 470 w 765"/>
                <a:gd name="T9" fmla="*/ 219 h 417"/>
                <a:gd name="T10" fmla="*/ 577 w 765"/>
                <a:gd name="T11" fmla="*/ 253 h 417"/>
                <a:gd name="T12" fmla="*/ 617 w 765"/>
                <a:gd name="T13" fmla="*/ 416 h 417"/>
                <a:gd name="T14" fmla="*/ 336 w 765"/>
                <a:gd name="T15" fmla="*/ 0 h 417"/>
                <a:gd name="T16" fmla="*/ 58 w 765"/>
                <a:gd name="T17"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5" h="417">
                  <a:moveTo>
                    <a:pt x="58" y="417"/>
                  </a:moveTo>
                  <a:cubicBezTo>
                    <a:pt x="57" y="353"/>
                    <a:pt x="66" y="298"/>
                    <a:pt x="92" y="258"/>
                  </a:cubicBezTo>
                  <a:cubicBezTo>
                    <a:pt x="117" y="219"/>
                    <a:pt x="143" y="200"/>
                    <a:pt x="217" y="219"/>
                  </a:cubicBezTo>
                  <a:cubicBezTo>
                    <a:pt x="253" y="229"/>
                    <a:pt x="297" y="234"/>
                    <a:pt x="343" y="234"/>
                  </a:cubicBezTo>
                  <a:cubicBezTo>
                    <a:pt x="390" y="234"/>
                    <a:pt x="434" y="229"/>
                    <a:pt x="470" y="219"/>
                  </a:cubicBezTo>
                  <a:cubicBezTo>
                    <a:pt x="534" y="202"/>
                    <a:pt x="551" y="219"/>
                    <a:pt x="577" y="253"/>
                  </a:cubicBezTo>
                  <a:cubicBezTo>
                    <a:pt x="607" y="295"/>
                    <a:pt x="620" y="352"/>
                    <a:pt x="617" y="416"/>
                  </a:cubicBezTo>
                  <a:cubicBezTo>
                    <a:pt x="765" y="237"/>
                    <a:pt x="610" y="0"/>
                    <a:pt x="336" y="0"/>
                  </a:cubicBezTo>
                  <a:cubicBezTo>
                    <a:pt x="62" y="0"/>
                    <a:pt x="0" y="231"/>
                    <a:pt x="58" y="417"/>
                  </a:cubicBezTo>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1041401" rtl="0" eaLnBrk="1" latinLnBrk="0" hangingPunct="1">
                <a:defRPr sz="2100" kern="1200">
                  <a:solidFill>
                    <a:schemeClr val="tx1"/>
                  </a:solidFill>
                  <a:latin typeface="+mn-lt"/>
                  <a:ea typeface="+mn-ea"/>
                  <a:cs typeface="+mn-cs"/>
                </a:defRPr>
              </a:lvl1pPr>
              <a:lvl2pPr marL="520700" algn="l" defTabSz="1041401" rtl="0" eaLnBrk="1" latinLnBrk="0" hangingPunct="1">
                <a:defRPr sz="2100" kern="1200">
                  <a:solidFill>
                    <a:schemeClr val="tx1"/>
                  </a:solidFill>
                  <a:latin typeface="+mn-lt"/>
                  <a:ea typeface="+mn-ea"/>
                  <a:cs typeface="+mn-cs"/>
                </a:defRPr>
              </a:lvl2pPr>
              <a:lvl3pPr marL="1041401" algn="l" defTabSz="1041401" rtl="0" eaLnBrk="1" latinLnBrk="0" hangingPunct="1">
                <a:defRPr sz="2100" kern="1200">
                  <a:solidFill>
                    <a:schemeClr val="tx1"/>
                  </a:solidFill>
                  <a:latin typeface="+mn-lt"/>
                  <a:ea typeface="+mn-ea"/>
                  <a:cs typeface="+mn-cs"/>
                </a:defRPr>
              </a:lvl3pPr>
              <a:lvl4pPr marL="1562101" algn="l" defTabSz="1041401" rtl="0" eaLnBrk="1" latinLnBrk="0" hangingPunct="1">
                <a:defRPr sz="2100" kern="1200">
                  <a:solidFill>
                    <a:schemeClr val="tx1"/>
                  </a:solidFill>
                  <a:latin typeface="+mn-lt"/>
                  <a:ea typeface="+mn-ea"/>
                  <a:cs typeface="+mn-cs"/>
                </a:defRPr>
              </a:lvl4pPr>
              <a:lvl5pPr marL="2082803" algn="l" defTabSz="1041401" rtl="0" eaLnBrk="1" latinLnBrk="0" hangingPunct="1">
                <a:defRPr sz="2100" kern="1200">
                  <a:solidFill>
                    <a:schemeClr val="tx1"/>
                  </a:solidFill>
                  <a:latin typeface="+mn-lt"/>
                  <a:ea typeface="+mn-ea"/>
                  <a:cs typeface="+mn-cs"/>
                </a:defRPr>
              </a:lvl5pPr>
              <a:lvl6pPr marL="2603501" algn="l" defTabSz="1041401" rtl="0" eaLnBrk="1" latinLnBrk="0" hangingPunct="1">
                <a:defRPr sz="2100" kern="1200">
                  <a:solidFill>
                    <a:schemeClr val="tx1"/>
                  </a:solidFill>
                  <a:latin typeface="+mn-lt"/>
                  <a:ea typeface="+mn-ea"/>
                  <a:cs typeface="+mn-cs"/>
                </a:defRPr>
              </a:lvl6pPr>
              <a:lvl7pPr marL="3124204" algn="l" defTabSz="1041401" rtl="0" eaLnBrk="1" latinLnBrk="0" hangingPunct="1">
                <a:defRPr sz="2100" kern="1200">
                  <a:solidFill>
                    <a:schemeClr val="tx1"/>
                  </a:solidFill>
                  <a:latin typeface="+mn-lt"/>
                  <a:ea typeface="+mn-ea"/>
                  <a:cs typeface="+mn-cs"/>
                </a:defRPr>
              </a:lvl7pPr>
              <a:lvl8pPr marL="3644904" algn="l" defTabSz="1041401" rtl="0" eaLnBrk="1" latinLnBrk="0" hangingPunct="1">
                <a:defRPr sz="2100" kern="1200">
                  <a:solidFill>
                    <a:schemeClr val="tx1"/>
                  </a:solidFill>
                  <a:latin typeface="+mn-lt"/>
                  <a:ea typeface="+mn-ea"/>
                  <a:cs typeface="+mn-cs"/>
                </a:defRPr>
              </a:lvl8pPr>
              <a:lvl9pPr marL="4165601" algn="l" defTabSz="1041401" rtl="0" eaLnBrk="1" latinLnBrk="0" hangingPunct="1">
                <a:defRPr sz="2100" kern="1200">
                  <a:solidFill>
                    <a:schemeClr val="tx1"/>
                  </a:solidFill>
                  <a:latin typeface="+mn-lt"/>
                  <a:ea typeface="+mn-ea"/>
                  <a:cs typeface="+mn-cs"/>
                </a:defRPr>
              </a:lvl9pPr>
            </a:lstStyle>
            <a:p>
              <a:endParaRPr lang="en-GB" dirty="0">
                <a:solidFill>
                  <a:srgbClr val="575757"/>
                </a:solidFill>
              </a:endParaRPr>
            </a:p>
          </p:txBody>
        </p:sp>
        <p:sp>
          <p:nvSpPr>
            <p:cNvPr id="38" name="Freeform 37"/>
            <p:cNvSpPr>
              <a:spLocks/>
            </p:cNvSpPr>
            <p:nvPr/>
          </p:nvSpPr>
          <p:spPr bwMode="auto">
            <a:xfrm rot="10800000">
              <a:off x="867521" y="3686276"/>
              <a:ext cx="882000" cy="733164"/>
            </a:xfrm>
            <a:custGeom>
              <a:avLst/>
              <a:gdLst>
                <a:gd name="T0" fmla="*/ 365 w 730"/>
                <a:gd name="T1" fmla="*/ 863 h 867"/>
                <a:gd name="T2" fmla="*/ 151 w 730"/>
                <a:gd name="T3" fmla="*/ 740 h 867"/>
                <a:gd name="T4" fmla="*/ 53 w 730"/>
                <a:gd name="T5" fmla="*/ 271 h 867"/>
                <a:gd name="T6" fmla="*/ 78 w 730"/>
                <a:gd name="T7" fmla="*/ 280 h 867"/>
                <a:gd name="T8" fmla="*/ 187 w 730"/>
                <a:gd name="T9" fmla="*/ 678 h 867"/>
                <a:gd name="T10" fmla="*/ 310 w 730"/>
                <a:gd name="T11" fmla="*/ 745 h 867"/>
                <a:gd name="T12" fmla="*/ 362 w 730"/>
                <a:gd name="T13" fmla="*/ 722 h 867"/>
                <a:gd name="T14" fmla="*/ 365 w 730"/>
                <a:gd name="T15" fmla="*/ 722 h 867"/>
                <a:gd name="T16" fmla="*/ 368 w 730"/>
                <a:gd name="T17" fmla="*/ 722 h 867"/>
                <a:gd name="T18" fmla="*/ 420 w 730"/>
                <a:gd name="T19" fmla="*/ 745 h 867"/>
                <a:gd name="T20" fmla="*/ 544 w 730"/>
                <a:gd name="T21" fmla="*/ 678 h 867"/>
                <a:gd name="T22" fmla="*/ 652 w 730"/>
                <a:gd name="T23" fmla="*/ 280 h 867"/>
                <a:gd name="T24" fmla="*/ 677 w 730"/>
                <a:gd name="T25" fmla="*/ 271 h 867"/>
                <a:gd name="T26" fmla="*/ 579 w 730"/>
                <a:gd name="T27" fmla="*/ 740 h 867"/>
                <a:gd name="T28" fmla="*/ 365 w 730"/>
                <a:gd name="T29" fmla="*/ 863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0" h="867">
                  <a:moveTo>
                    <a:pt x="365" y="863"/>
                  </a:moveTo>
                  <a:cubicBezTo>
                    <a:pt x="276" y="867"/>
                    <a:pt x="204" y="807"/>
                    <a:pt x="151" y="740"/>
                  </a:cubicBezTo>
                  <a:cubicBezTo>
                    <a:pt x="76" y="645"/>
                    <a:pt x="0" y="503"/>
                    <a:pt x="53" y="271"/>
                  </a:cubicBezTo>
                  <a:cubicBezTo>
                    <a:pt x="115" y="0"/>
                    <a:pt x="75" y="185"/>
                    <a:pt x="78" y="280"/>
                  </a:cubicBezTo>
                  <a:cubicBezTo>
                    <a:pt x="80" y="345"/>
                    <a:pt x="77" y="566"/>
                    <a:pt x="187" y="678"/>
                  </a:cubicBezTo>
                  <a:cubicBezTo>
                    <a:pt x="214" y="706"/>
                    <a:pt x="268" y="744"/>
                    <a:pt x="310" y="745"/>
                  </a:cubicBezTo>
                  <a:cubicBezTo>
                    <a:pt x="328" y="743"/>
                    <a:pt x="343" y="722"/>
                    <a:pt x="362" y="722"/>
                  </a:cubicBezTo>
                  <a:cubicBezTo>
                    <a:pt x="363" y="722"/>
                    <a:pt x="364" y="722"/>
                    <a:pt x="365" y="722"/>
                  </a:cubicBezTo>
                  <a:cubicBezTo>
                    <a:pt x="366" y="722"/>
                    <a:pt x="367" y="722"/>
                    <a:pt x="368" y="722"/>
                  </a:cubicBezTo>
                  <a:cubicBezTo>
                    <a:pt x="388" y="722"/>
                    <a:pt x="402" y="743"/>
                    <a:pt x="420" y="745"/>
                  </a:cubicBezTo>
                  <a:cubicBezTo>
                    <a:pt x="462" y="744"/>
                    <a:pt x="516" y="706"/>
                    <a:pt x="544" y="678"/>
                  </a:cubicBezTo>
                  <a:cubicBezTo>
                    <a:pt x="654" y="566"/>
                    <a:pt x="650" y="345"/>
                    <a:pt x="652" y="280"/>
                  </a:cubicBezTo>
                  <a:cubicBezTo>
                    <a:pt x="655" y="185"/>
                    <a:pt x="615" y="0"/>
                    <a:pt x="677" y="271"/>
                  </a:cubicBezTo>
                  <a:cubicBezTo>
                    <a:pt x="730" y="503"/>
                    <a:pt x="654" y="645"/>
                    <a:pt x="579" y="740"/>
                  </a:cubicBezTo>
                  <a:cubicBezTo>
                    <a:pt x="526" y="807"/>
                    <a:pt x="454" y="867"/>
                    <a:pt x="365" y="863"/>
                  </a:cubicBezTo>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1041401" rtl="0" eaLnBrk="1" latinLnBrk="0" hangingPunct="1">
                <a:defRPr sz="2100" kern="1200">
                  <a:solidFill>
                    <a:schemeClr val="tx1"/>
                  </a:solidFill>
                  <a:latin typeface="+mn-lt"/>
                  <a:ea typeface="+mn-ea"/>
                  <a:cs typeface="+mn-cs"/>
                </a:defRPr>
              </a:lvl1pPr>
              <a:lvl2pPr marL="520700" algn="l" defTabSz="1041401" rtl="0" eaLnBrk="1" latinLnBrk="0" hangingPunct="1">
                <a:defRPr sz="2100" kern="1200">
                  <a:solidFill>
                    <a:schemeClr val="tx1"/>
                  </a:solidFill>
                  <a:latin typeface="+mn-lt"/>
                  <a:ea typeface="+mn-ea"/>
                  <a:cs typeface="+mn-cs"/>
                </a:defRPr>
              </a:lvl2pPr>
              <a:lvl3pPr marL="1041401" algn="l" defTabSz="1041401" rtl="0" eaLnBrk="1" latinLnBrk="0" hangingPunct="1">
                <a:defRPr sz="2100" kern="1200">
                  <a:solidFill>
                    <a:schemeClr val="tx1"/>
                  </a:solidFill>
                  <a:latin typeface="+mn-lt"/>
                  <a:ea typeface="+mn-ea"/>
                  <a:cs typeface="+mn-cs"/>
                </a:defRPr>
              </a:lvl3pPr>
              <a:lvl4pPr marL="1562101" algn="l" defTabSz="1041401" rtl="0" eaLnBrk="1" latinLnBrk="0" hangingPunct="1">
                <a:defRPr sz="2100" kern="1200">
                  <a:solidFill>
                    <a:schemeClr val="tx1"/>
                  </a:solidFill>
                  <a:latin typeface="+mn-lt"/>
                  <a:ea typeface="+mn-ea"/>
                  <a:cs typeface="+mn-cs"/>
                </a:defRPr>
              </a:lvl4pPr>
              <a:lvl5pPr marL="2082803" algn="l" defTabSz="1041401" rtl="0" eaLnBrk="1" latinLnBrk="0" hangingPunct="1">
                <a:defRPr sz="2100" kern="1200">
                  <a:solidFill>
                    <a:schemeClr val="tx1"/>
                  </a:solidFill>
                  <a:latin typeface="+mn-lt"/>
                  <a:ea typeface="+mn-ea"/>
                  <a:cs typeface="+mn-cs"/>
                </a:defRPr>
              </a:lvl5pPr>
              <a:lvl6pPr marL="2603501" algn="l" defTabSz="1041401" rtl="0" eaLnBrk="1" latinLnBrk="0" hangingPunct="1">
                <a:defRPr sz="2100" kern="1200">
                  <a:solidFill>
                    <a:schemeClr val="tx1"/>
                  </a:solidFill>
                  <a:latin typeface="+mn-lt"/>
                  <a:ea typeface="+mn-ea"/>
                  <a:cs typeface="+mn-cs"/>
                </a:defRPr>
              </a:lvl6pPr>
              <a:lvl7pPr marL="3124204" algn="l" defTabSz="1041401" rtl="0" eaLnBrk="1" latinLnBrk="0" hangingPunct="1">
                <a:defRPr sz="2100" kern="1200">
                  <a:solidFill>
                    <a:schemeClr val="tx1"/>
                  </a:solidFill>
                  <a:latin typeface="+mn-lt"/>
                  <a:ea typeface="+mn-ea"/>
                  <a:cs typeface="+mn-cs"/>
                </a:defRPr>
              </a:lvl7pPr>
              <a:lvl8pPr marL="3644904" algn="l" defTabSz="1041401" rtl="0" eaLnBrk="1" latinLnBrk="0" hangingPunct="1">
                <a:defRPr sz="2100" kern="1200">
                  <a:solidFill>
                    <a:schemeClr val="tx1"/>
                  </a:solidFill>
                  <a:latin typeface="+mn-lt"/>
                  <a:ea typeface="+mn-ea"/>
                  <a:cs typeface="+mn-cs"/>
                </a:defRPr>
              </a:lvl8pPr>
              <a:lvl9pPr marL="4165601" algn="l" defTabSz="1041401" rtl="0" eaLnBrk="1" latinLnBrk="0" hangingPunct="1">
                <a:defRPr sz="2100" kern="1200">
                  <a:solidFill>
                    <a:schemeClr val="tx1"/>
                  </a:solidFill>
                  <a:latin typeface="+mn-lt"/>
                  <a:ea typeface="+mn-ea"/>
                  <a:cs typeface="+mn-cs"/>
                </a:defRPr>
              </a:lvl9pPr>
            </a:lstStyle>
            <a:p>
              <a:endParaRPr lang="en-GB" dirty="0">
                <a:solidFill>
                  <a:srgbClr val="575757"/>
                </a:solidFill>
              </a:endParaRPr>
            </a:p>
          </p:txBody>
        </p:sp>
      </p:grpSp>
      <p:grpSp>
        <p:nvGrpSpPr>
          <p:cNvPr id="51" name="Group 50"/>
          <p:cNvGrpSpPr/>
          <p:nvPr/>
        </p:nvGrpSpPr>
        <p:grpSpPr>
          <a:xfrm>
            <a:off x="6161583" y="1144067"/>
            <a:ext cx="2003760" cy="2006617"/>
            <a:chOff x="300387" y="3452278"/>
            <a:chExt cx="2003760" cy="2006617"/>
          </a:xfrm>
        </p:grpSpPr>
        <p:grpSp>
          <p:nvGrpSpPr>
            <p:cNvPr id="52" name="Group 51"/>
            <p:cNvGrpSpPr/>
            <p:nvPr/>
          </p:nvGrpSpPr>
          <p:grpSpPr>
            <a:xfrm>
              <a:off x="300387" y="3452278"/>
              <a:ext cx="2003760" cy="2006617"/>
              <a:chOff x="-1167680" y="3964460"/>
              <a:chExt cx="960730" cy="962100"/>
            </a:xfrm>
          </p:grpSpPr>
          <p:sp>
            <p:nvSpPr>
              <p:cNvPr id="55" name="Oval 54"/>
              <p:cNvSpPr>
                <a:spLocks noChangeArrowheads="1"/>
              </p:cNvSpPr>
              <p:nvPr/>
            </p:nvSpPr>
            <p:spPr bwMode="auto">
              <a:xfrm>
                <a:off x="-1167680" y="3964460"/>
                <a:ext cx="960730" cy="960730"/>
              </a:xfrm>
              <a:prstGeom prst="ellipse">
                <a:avLst/>
              </a:prstGeom>
              <a:solidFill>
                <a:schemeClr val="bg1"/>
              </a:solidFill>
              <a:ln>
                <a:noFill/>
              </a:ln>
              <a:effectLst/>
              <a:extLst/>
            </p:spPr>
            <p:txBody>
              <a:bodyPr vert="horz" wrap="none" lIns="0" tIns="0" rIns="0" bIns="0" numCol="1" anchor="ctr" anchorCtr="0" compatLnSpc="1">
                <a:prstTxWarp prst="textNoShape">
                  <a:avLst/>
                </a:prstTxWarp>
              </a:bodyPr>
              <a:lstStyle/>
              <a:p>
                <a:pPr algn="ctr"/>
                <a:endParaRPr lang="de-DE" dirty="0">
                  <a:solidFill>
                    <a:srgbClr val="000000"/>
                  </a:solidFill>
                  <a:latin typeface="Arial" pitchFamily="34" charset="0"/>
                  <a:cs typeface="Arial" pitchFamily="34" charset="0"/>
                </a:endParaRPr>
              </a:p>
            </p:txBody>
          </p:sp>
          <p:grpSp>
            <p:nvGrpSpPr>
              <p:cNvPr id="56" name="Group 55"/>
              <p:cNvGrpSpPr/>
              <p:nvPr/>
            </p:nvGrpSpPr>
            <p:grpSpPr>
              <a:xfrm>
                <a:off x="-968114" y="4123331"/>
                <a:ext cx="564431" cy="803229"/>
                <a:chOff x="4862665" y="1059804"/>
                <a:chExt cx="564431" cy="803229"/>
              </a:xfrm>
            </p:grpSpPr>
            <p:sp>
              <p:nvSpPr>
                <p:cNvPr id="57" name="Rectangle 68"/>
                <p:cNvSpPr>
                  <a:spLocks noChangeArrowheads="1"/>
                </p:cNvSpPr>
                <p:nvPr/>
              </p:nvSpPr>
              <p:spPr bwMode="auto">
                <a:xfrm>
                  <a:off x="5074091" y="1502476"/>
                  <a:ext cx="141580" cy="154794"/>
                </a:xfrm>
                <a:prstGeom prst="rect">
                  <a:avLst/>
                </a:prstGeom>
                <a:solidFill>
                  <a:srgbClr val="EDC8B1"/>
                </a:solidFill>
                <a:ln w="0">
                  <a:solidFill>
                    <a:srgbClr val="F5D9BE"/>
                  </a:solidFill>
                  <a:prstDash val="solid"/>
                  <a:miter lim="800000"/>
                  <a:headEnd/>
                  <a:tailEnd/>
                </a:ln>
              </p:spPr>
              <p:txBody>
                <a:bodyPr vert="horz" wrap="square" lIns="91440" tIns="45720" rIns="91440" bIns="45720" numCol="1" anchor="t" anchorCtr="0" compatLnSpc="1">
                  <a:prstTxWarp prst="textNoShape">
                    <a:avLst/>
                  </a:prstTxWarp>
                </a:bodyPr>
                <a:lstStyle/>
                <a:p>
                  <a:endParaRPr lang="nl-BE" dirty="0"/>
                </a:p>
              </p:txBody>
            </p:sp>
            <p:sp>
              <p:nvSpPr>
                <p:cNvPr id="58" name="Freeform 69"/>
                <p:cNvSpPr>
                  <a:spLocks/>
                </p:cNvSpPr>
                <p:nvPr/>
              </p:nvSpPr>
              <p:spPr bwMode="auto">
                <a:xfrm>
                  <a:off x="5143937" y="1594975"/>
                  <a:ext cx="283159" cy="268058"/>
                </a:xfrm>
                <a:custGeom>
                  <a:avLst/>
                  <a:gdLst>
                    <a:gd name="T0" fmla="*/ 93 w 300"/>
                    <a:gd name="T1" fmla="*/ 0 h 284"/>
                    <a:gd name="T2" fmla="*/ 97 w 300"/>
                    <a:gd name="T3" fmla="*/ 0 h 284"/>
                    <a:gd name="T4" fmla="*/ 108 w 300"/>
                    <a:gd name="T5" fmla="*/ 2 h 284"/>
                    <a:gd name="T6" fmla="*/ 124 w 300"/>
                    <a:gd name="T7" fmla="*/ 5 h 284"/>
                    <a:gd name="T8" fmla="*/ 144 w 300"/>
                    <a:gd name="T9" fmla="*/ 9 h 284"/>
                    <a:gd name="T10" fmla="*/ 167 w 300"/>
                    <a:gd name="T11" fmla="*/ 14 h 284"/>
                    <a:gd name="T12" fmla="*/ 189 w 300"/>
                    <a:gd name="T13" fmla="*/ 18 h 284"/>
                    <a:gd name="T14" fmla="*/ 211 w 300"/>
                    <a:gd name="T15" fmla="*/ 24 h 284"/>
                    <a:gd name="T16" fmla="*/ 231 w 300"/>
                    <a:gd name="T17" fmla="*/ 30 h 284"/>
                    <a:gd name="T18" fmla="*/ 246 w 300"/>
                    <a:gd name="T19" fmla="*/ 35 h 284"/>
                    <a:gd name="T20" fmla="*/ 256 w 300"/>
                    <a:gd name="T21" fmla="*/ 43 h 284"/>
                    <a:gd name="T22" fmla="*/ 262 w 300"/>
                    <a:gd name="T23" fmla="*/ 53 h 284"/>
                    <a:gd name="T24" fmla="*/ 269 w 300"/>
                    <a:gd name="T25" fmla="*/ 70 h 284"/>
                    <a:gd name="T26" fmla="*/ 276 w 300"/>
                    <a:gd name="T27" fmla="*/ 95 h 284"/>
                    <a:gd name="T28" fmla="*/ 284 w 300"/>
                    <a:gd name="T29" fmla="*/ 124 h 284"/>
                    <a:gd name="T30" fmla="*/ 292 w 300"/>
                    <a:gd name="T31" fmla="*/ 155 h 284"/>
                    <a:gd name="T32" fmla="*/ 300 w 300"/>
                    <a:gd name="T33" fmla="*/ 187 h 284"/>
                    <a:gd name="T34" fmla="*/ 292 w 300"/>
                    <a:gd name="T35" fmla="*/ 192 h 284"/>
                    <a:gd name="T36" fmla="*/ 240 w 300"/>
                    <a:gd name="T37" fmla="*/ 224 h 284"/>
                    <a:gd name="T38" fmla="*/ 185 w 300"/>
                    <a:gd name="T39" fmla="*/ 249 h 284"/>
                    <a:gd name="T40" fmla="*/ 126 w 300"/>
                    <a:gd name="T41" fmla="*/ 268 h 284"/>
                    <a:gd name="T42" fmla="*/ 64 w 300"/>
                    <a:gd name="T43" fmla="*/ 280 h 284"/>
                    <a:gd name="T44" fmla="*/ 0 w 300"/>
                    <a:gd name="T45" fmla="*/ 284 h 284"/>
                    <a:gd name="T46" fmla="*/ 0 w 300"/>
                    <a:gd name="T47" fmla="*/ 8 h 284"/>
                    <a:gd name="T48" fmla="*/ 93 w 300"/>
                    <a:gd name="T4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0" h="284">
                      <a:moveTo>
                        <a:pt x="93" y="0"/>
                      </a:moveTo>
                      <a:lnTo>
                        <a:pt x="97" y="0"/>
                      </a:lnTo>
                      <a:lnTo>
                        <a:pt x="108" y="2"/>
                      </a:lnTo>
                      <a:lnTo>
                        <a:pt x="124" y="5"/>
                      </a:lnTo>
                      <a:lnTo>
                        <a:pt x="144" y="9"/>
                      </a:lnTo>
                      <a:lnTo>
                        <a:pt x="167" y="14"/>
                      </a:lnTo>
                      <a:lnTo>
                        <a:pt x="189" y="18"/>
                      </a:lnTo>
                      <a:lnTo>
                        <a:pt x="211" y="24"/>
                      </a:lnTo>
                      <a:lnTo>
                        <a:pt x="231" y="30"/>
                      </a:lnTo>
                      <a:lnTo>
                        <a:pt x="246" y="35"/>
                      </a:lnTo>
                      <a:lnTo>
                        <a:pt x="256" y="43"/>
                      </a:lnTo>
                      <a:lnTo>
                        <a:pt x="262" y="53"/>
                      </a:lnTo>
                      <a:lnTo>
                        <a:pt x="269" y="70"/>
                      </a:lnTo>
                      <a:lnTo>
                        <a:pt x="276" y="95"/>
                      </a:lnTo>
                      <a:lnTo>
                        <a:pt x="284" y="124"/>
                      </a:lnTo>
                      <a:lnTo>
                        <a:pt x="292" y="155"/>
                      </a:lnTo>
                      <a:lnTo>
                        <a:pt x="300" y="187"/>
                      </a:lnTo>
                      <a:lnTo>
                        <a:pt x="292" y="192"/>
                      </a:lnTo>
                      <a:lnTo>
                        <a:pt x="240" y="224"/>
                      </a:lnTo>
                      <a:lnTo>
                        <a:pt x="185" y="249"/>
                      </a:lnTo>
                      <a:lnTo>
                        <a:pt x="126" y="268"/>
                      </a:lnTo>
                      <a:lnTo>
                        <a:pt x="64" y="280"/>
                      </a:lnTo>
                      <a:lnTo>
                        <a:pt x="0" y="284"/>
                      </a:lnTo>
                      <a:lnTo>
                        <a:pt x="0" y="8"/>
                      </a:lnTo>
                      <a:lnTo>
                        <a:pt x="93" y="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59" name="Freeform 70"/>
                <p:cNvSpPr>
                  <a:spLocks/>
                </p:cNvSpPr>
                <p:nvPr/>
              </p:nvSpPr>
              <p:spPr bwMode="auto">
                <a:xfrm>
                  <a:off x="5143937" y="1059804"/>
                  <a:ext cx="177447" cy="470045"/>
                </a:xfrm>
                <a:custGeom>
                  <a:avLst/>
                  <a:gdLst>
                    <a:gd name="T0" fmla="*/ 0 w 188"/>
                    <a:gd name="T1" fmla="*/ 0 h 498"/>
                    <a:gd name="T2" fmla="*/ 19 w 188"/>
                    <a:gd name="T3" fmla="*/ 2 h 498"/>
                    <a:gd name="T4" fmla="*/ 39 w 188"/>
                    <a:gd name="T5" fmla="*/ 5 h 498"/>
                    <a:gd name="T6" fmla="*/ 60 w 188"/>
                    <a:gd name="T7" fmla="*/ 10 h 498"/>
                    <a:gd name="T8" fmla="*/ 81 w 188"/>
                    <a:gd name="T9" fmla="*/ 19 h 498"/>
                    <a:gd name="T10" fmla="*/ 102 w 188"/>
                    <a:gd name="T11" fmla="*/ 31 h 498"/>
                    <a:gd name="T12" fmla="*/ 121 w 188"/>
                    <a:gd name="T13" fmla="*/ 45 h 498"/>
                    <a:gd name="T14" fmla="*/ 140 w 188"/>
                    <a:gd name="T15" fmla="*/ 64 h 498"/>
                    <a:gd name="T16" fmla="*/ 156 w 188"/>
                    <a:gd name="T17" fmla="*/ 89 h 498"/>
                    <a:gd name="T18" fmla="*/ 169 w 188"/>
                    <a:gd name="T19" fmla="*/ 117 h 498"/>
                    <a:gd name="T20" fmla="*/ 179 w 188"/>
                    <a:gd name="T21" fmla="*/ 150 h 498"/>
                    <a:gd name="T22" fmla="*/ 185 w 188"/>
                    <a:gd name="T23" fmla="*/ 189 h 498"/>
                    <a:gd name="T24" fmla="*/ 188 w 188"/>
                    <a:gd name="T25" fmla="*/ 234 h 498"/>
                    <a:gd name="T26" fmla="*/ 185 w 188"/>
                    <a:gd name="T27" fmla="*/ 281 h 498"/>
                    <a:gd name="T28" fmla="*/ 180 w 188"/>
                    <a:gd name="T29" fmla="*/ 320 h 498"/>
                    <a:gd name="T30" fmla="*/ 172 w 188"/>
                    <a:gd name="T31" fmla="*/ 357 h 498"/>
                    <a:gd name="T32" fmla="*/ 163 w 188"/>
                    <a:gd name="T33" fmla="*/ 386 h 498"/>
                    <a:gd name="T34" fmla="*/ 153 w 188"/>
                    <a:gd name="T35" fmla="*/ 410 h 498"/>
                    <a:gd name="T36" fmla="*/ 142 w 188"/>
                    <a:gd name="T37" fmla="*/ 428 h 498"/>
                    <a:gd name="T38" fmla="*/ 135 w 188"/>
                    <a:gd name="T39" fmla="*/ 439 h 498"/>
                    <a:gd name="T40" fmla="*/ 125 w 188"/>
                    <a:gd name="T41" fmla="*/ 450 h 498"/>
                    <a:gd name="T42" fmla="*/ 109 w 188"/>
                    <a:gd name="T43" fmla="*/ 460 h 498"/>
                    <a:gd name="T44" fmla="*/ 89 w 188"/>
                    <a:gd name="T45" fmla="*/ 470 h 498"/>
                    <a:gd name="T46" fmla="*/ 65 w 188"/>
                    <a:gd name="T47" fmla="*/ 482 h 498"/>
                    <a:gd name="T48" fmla="*/ 41 w 188"/>
                    <a:gd name="T49" fmla="*/ 490 h 498"/>
                    <a:gd name="T50" fmla="*/ 19 w 188"/>
                    <a:gd name="T51" fmla="*/ 496 h 498"/>
                    <a:gd name="T52" fmla="*/ 0 w 188"/>
                    <a:gd name="T53" fmla="*/ 498 h 498"/>
                    <a:gd name="T54" fmla="*/ 0 w 188"/>
                    <a:gd name="T55" fmla="*/ 451 h 498"/>
                    <a:gd name="T56" fmla="*/ 0 w 188"/>
                    <a:gd name="T57" fmla="*/ 402 h 498"/>
                    <a:gd name="T58" fmla="*/ 0 w 188"/>
                    <a:gd name="T59" fmla="*/ 351 h 498"/>
                    <a:gd name="T60" fmla="*/ 0 w 188"/>
                    <a:gd name="T61" fmla="*/ 300 h 498"/>
                    <a:gd name="T62" fmla="*/ 0 w 188"/>
                    <a:gd name="T63" fmla="*/ 249 h 498"/>
                    <a:gd name="T64" fmla="*/ 0 w 188"/>
                    <a:gd name="T65" fmla="*/ 199 h 498"/>
                    <a:gd name="T66" fmla="*/ 0 w 188"/>
                    <a:gd name="T67" fmla="*/ 21 h 498"/>
                    <a:gd name="T68" fmla="*/ 0 w 188"/>
                    <a:gd name="T69" fmla="*/ 6 h 498"/>
                    <a:gd name="T70" fmla="*/ 0 w 188"/>
                    <a:gd name="T71"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 h="498">
                      <a:moveTo>
                        <a:pt x="0" y="0"/>
                      </a:moveTo>
                      <a:lnTo>
                        <a:pt x="19" y="2"/>
                      </a:lnTo>
                      <a:lnTo>
                        <a:pt x="39" y="5"/>
                      </a:lnTo>
                      <a:lnTo>
                        <a:pt x="60" y="10"/>
                      </a:lnTo>
                      <a:lnTo>
                        <a:pt x="81" y="19"/>
                      </a:lnTo>
                      <a:lnTo>
                        <a:pt x="102" y="31"/>
                      </a:lnTo>
                      <a:lnTo>
                        <a:pt x="121" y="45"/>
                      </a:lnTo>
                      <a:lnTo>
                        <a:pt x="140" y="64"/>
                      </a:lnTo>
                      <a:lnTo>
                        <a:pt x="156" y="89"/>
                      </a:lnTo>
                      <a:lnTo>
                        <a:pt x="169" y="117"/>
                      </a:lnTo>
                      <a:lnTo>
                        <a:pt x="179" y="150"/>
                      </a:lnTo>
                      <a:lnTo>
                        <a:pt x="185" y="189"/>
                      </a:lnTo>
                      <a:lnTo>
                        <a:pt x="188" y="234"/>
                      </a:lnTo>
                      <a:lnTo>
                        <a:pt x="185" y="281"/>
                      </a:lnTo>
                      <a:lnTo>
                        <a:pt x="180" y="320"/>
                      </a:lnTo>
                      <a:lnTo>
                        <a:pt x="172" y="357"/>
                      </a:lnTo>
                      <a:lnTo>
                        <a:pt x="163" y="386"/>
                      </a:lnTo>
                      <a:lnTo>
                        <a:pt x="153" y="410"/>
                      </a:lnTo>
                      <a:lnTo>
                        <a:pt x="142" y="428"/>
                      </a:lnTo>
                      <a:lnTo>
                        <a:pt x="135" y="439"/>
                      </a:lnTo>
                      <a:lnTo>
                        <a:pt x="125" y="450"/>
                      </a:lnTo>
                      <a:lnTo>
                        <a:pt x="109" y="460"/>
                      </a:lnTo>
                      <a:lnTo>
                        <a:pt x="89" y="470"/>
                      </a:lnTo>
                      <a:lnTo>
                        <a:pt x="65" y="482"/>
                      </a:lnTo>
                      <a:lnTo>
                        <a:pt x="41" y="490"/>
                      </a:lnTo>
                      <a:lnTo>
                        <a:pt x="19" y="496"/>
                      </a:lnTo>
                      <a:lnTo>
                        <a:pt x="0" y="498"/>
                      </a:lnTo>
                      <a:lnTo>
                        <a:pt x="0" y="451"/>
                      </a:lnTo>
                      <a:lnTo>
                        <a:pt x="0" y="402"/>
                      </a:lnTo>
                      <a:lnTo>
                        <a:pt x="0" y="351"/>
                      </a:lnTo>
                      <a:lnTo>
                        <a:pt x="0" y="300"/>
                      </a:lnTo>
                      <a:lnTo>
                        <a:pt x="0" y="249"/>
                      </a:lnTo>
                      <a:lnTo>
                        <a:pt x="0" y="199"/>
                      </a:lnTo>
                      <a:lnTo>
                        <a:pt x="0" y="21"/>
                      </a:lnTo>
                      <a:lnTo>
                        <a:pt x="0" y="6"/>
                      </a:lnTo>
                      <a:lnTo>
                        <a:pt x="0"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0" name="Freeform 71"/>
                <p:cNvSpPr>
                  <a:spLocks/>
                </p:cNvSpPr>
                <p:nvPr/>
              </p:nvSpPr>
              <p:spPr bwMode="auto">
                <a:xfrm>
                  <a:off x="5282684" y="1267454"/>
                  <a:ext cx="72678" cy="105713"/>
                </a:xfrm>
                <a:custGeom>
                  <a:avLst/>
                  <a:gdLst>
                    <a:gd name="T0" fmla="*/ 43 w 77"/>
                    <a:gd name="T1" fmla="*/ 0 h 112"/>
                    <a:gd name="T2" fmla="*/ 55 w 77"/>
                    <a:gd name="T3" fmla="*/ 4 h 112"/>
                    <a:gd name="T4" fmla="*/ 65 w 77"/>
                    <a:gd name="T5" fmla="*/ 14 h 112"/>
                    <a:gd name="T6" fmla="*/ 73 w 77"/>
                    <a:gd name="T7" fmla="*/ 27 h 112"/>
                    <a:gd name="T8" fmla="*/ 77 w 77"/>
                    <a:gd name="T9" fmla="*/ 43 h 112"/>
                    <a:gd name="T10" fmla="*/ 77 w 77"/>
                    <a:gd name="T11" fmla="*/ 61 h 112"/>
                    <a:gd name="T12" fmla="*/ 71 w 77"/>
                    <a:gd name="T13" fmla="*/ 83 h 112"/>
                    <a:gd name="T14" fmla="*/ 61 w 77"/>
                    <a:gd name="T15" fmla="*/ 99 h 112"/>
                    <a:gd name="T16" fmla="*/ 48 w 77"/>
                    <a:gd name="T17" fmla="*/ 109 h 112"/>
                    <a:gd name="T18" fmla="*/ 32 w 77"/>
                    <a:gd name="T19" fmla="*/ 112 h 112"/>
                    <a:gd name="T20" fmla="*/ 20 w 77"/>
                    <a:gd name="T21" fmla="*/ 107 h 112"/>
                    <a:gd name="T22" fmla="*/ 10 w 77"/>
                    <a:gd name="T23" fmla="*/ 97 h 112"/>
                    <a:gd name="T24" fmla="*/ 3 w 77"/>
                    <a:gd name="T25" fmla="*/ 84 h 112"/>
                    <a:gd name="T26" fmla="*/ 0 w 77"/>
                    <a:gd name="T27" fmla="*/ 68 h 112"/>
                    <a:gd name="T28" fmla="*/ 0 w 77"/>
                    <a:gd name="T29" fmla="*/ 51 h 112"/>
                    <a:gd name="T30" fmla="*/ 4 w 77"/>
                    <a:gd name="T31" fmla="*/ 29 h 112"/>
                    <a:gd name="T32" fmla="*/ 14 w 77"/>
                    <a:gd name="T33" fmla="*/ 13 h 112"/>
                    <a:gd name="T34" fmla="*/ 27 w 77"/>
                    <a:gd name="T35" fmla="*/ 3 h 112"/>
                    <a:gd name="T36" fmla="*/ 43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43" y="0"/>
                      </a:moveTo>
                      <a:lnTo>
                        <a:pt x="55" y="4"/>
                      </a:lnTo>
                      <a:lnTo>
                        <a:pt x="65" y="14"/>
                      </a:lnTo>
                      <a:lnTo>
                        <a:pt x="73" y="27"/>
                      </a:lnTo>
                      <a:lnTo>
                        <a:pt x="77" y="43"/>
                      </a:lnTo>
                      <a:lnTo>
                        <a:pt x="77" y="61"/>
                      </a:lnTo>
                      <a:lnTo>
                        <a:pt x="71" y="83"/>
                      </a:lnTo>
                      <a:lnTo>
                        <a:pt x="61" y="99"/>
                      </a:lnTo>
                      <a:lnTo>
                        <a:pt x="48" y="109"/>
                      </a:lnTo>
                      <a:lnTo>
                        <a:pt x="32" y="112"/>
                      </a:lnTo>
                      <a:lnTo>
                        <a:pt x="20" y="107"/>
                      </a:lnTo>
                      <a:lnTo>
                        <a:pt x="10" y="97"/>
                      </a:lnTo>
                      <a:lnTo>
                        <a:pt x="3" y="84"/>
                      </a:lnTo>
                      <a:lnTo>
                        <a:pt x="0" y="68"/>
                      </a:lnTo>
                      <a:lnTo>
                        <a:pt x="0" y="51"/>
                      </a:lnTo>
                      <a:lnTo>
                        <a:pt x="4" y="29"/>
                      </a:lnTo>
                      <a:lnTo>
                        <a:pt x="14" y="13"/>
                      </a:lnTo>
                      <a:lnTo>
                        <a:pt x="27" y="3"/>
                      </a:lnTo>
                      <a:lnTo>
                        <a:pt x="43"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1" name="Freeform 72"/>
                <p:cNvSpPr>
                  <a:spLocks/>
                </p:cNvSpPr>
                <p:nvPr/>
              </p:nvSpPr>
              <p:spPr bwMode="auto">
                <a:xfrm>
                  <a:off x="4968378" y="1059804"/>
                  <a:ext cx="175559" cy="470045"/>
                </a:xfrm>
                <a:custGeom>
                  <a:avLst/>
                  <a:gdLst>
                    <a:gd name="T0" fmla="*/ 186 w 186"/>
                    <a:gd name="T1" fmla="*/ 0 h 498"/>
                    <a:gd name="T2" fmla="*/ 186 w 186"/>
                    <a:gd name="T3" fmla="*/ 6 h 498"/>
                    <a:gd name="T4" fmla="*/ 186 w 186"/>
                    <a:gd name="T5" fmla="*/ 21 h 498"/>
                    <a:gd name="T6" fmla="*/ 186 w 186"/>
                    <a:gd name="T7" fmla="*/ 199 h 498"/>
                    <a:gd name="T8" fmla="*/ 186 w 186"/>
                    <a:gd name="T9" fmla="*/ 249 h 498"/>
                    <a:gd name="T10" fmla="*/ 186 w 186"/>
                    <a:gd name="T11" fmla="*/ 300 h 498"/>
                    <a:gd name="T12" fmla="*/ 186 w 186"/>
                    <a:gd name="T13" fmla="*/ 351 h 498"/>
                    <a:gd name="T14" fmla="*/ 186 w 186"/>
                    <a:gd name="T15" fmla="*/ 402 h 498"/>
                    <a:gd name="T16" fmla="*/ 186 w 186"/>
                    <a:gd name="T17" fmla="*/ 451 h 498"/>
                    <a:gd name="T18" fmla="*/ 186 w 186"/>
                    <a:gd name="T19" fmla="*/ 498 h 498"/>
                    <a:gd name="T20" fmla="*/ 167 w 186"/>
                    <a:gd name="T21" fmla="*/ 496 h 498"/>
                    <a:gd name="T22" fmla="*/ 145 w 186"/>
                    <a:gd name="T23" fmla="*/ 490 h 498"/>
                    <a:gd name="T24" fmla="*/ 122 w 186"/>
                    <a:gd name="T25" fmla="*/ 482 h 498"/>
                    <a:gd name="T26" fmla="*/ 99 w 186"/>
                    <a:gd name="T27" fmla="*/ 470 h 498"/>
                    <a:gd name="T28" fmla="*/ 78 w 186"/>
                    <a:gd name="T29" fmla="*/ 460 h 498"/>
                    <a:gd name="T30" fmla="*/ 61 w 186"/>
                    <a:gd name="T31" fmla="*/ 450 h 498"/>
                    <a:gd name="T32" fmla="*/ 51 w 186"/>
                    <a:gd name="T33" fmla="*/ 439 h 498"/>
                    <a:gd name="T34" fmla="*/ 43 w 186"/>
                    <a:gd name="T35" fmla="*/ 428 h 498"/>
                    <a:gd name="T36" fmla="*/ 35 w 186"/>
                    <a:gd name="T37" fmla="*/ 410 h 498"/>
                    <a:gd name="T38" fmla="*/ 24 w 186"/>
                    <a:gd name="T39" fmla="*/ 386 h 498"/>
                    <a:gd name="T40" fmla="*/ 14 w 186"/>
                    <a:gd name="T41" fmla="*/ 357 h 498"/>
                    <a:gd name="T42" fmla="*/ 7 w 186"/>
                    <a:gd name="T43" fmla="*/ 320 h 498"/>
                    <a:gd name="T44" fmla="*/ 1 w 186"/>
                    <a:gd name="T45" fmla="*/ 281 h 498"/>
                    <a:gd name="T46" fmla="*/ 0 w 186"/>
                    <a:gd name="T47" fmla="*/ 234 h 498"/>
                    <a:gd name="T48" fmla="*/ 1 w 186"/>
                    <a:gd name="T49" fmla="*/ 189 h 498"/>
                    <a:gd name="T50" fmla="*/ 8 w 186"/>
                    <a:gd name="T51" fmla="*/ 150 h 498"/>
                    <a:gd name="T52" fmla="*/ 19 w 186"/>
                    <a:gd name="T53" fmla="*/ 117 h 498"/>
                    <a:gd name="T54" fmla="*/ 32 w 186"/>
                    <a:gd name="T55" fmla="*/ 89 h 498"/>
                    <a:gd name="T56" fmla="*/ 48 w 186"/>
                    <a:gd name="T57" fmla="*/ 64 h 498"/>
                    <a:gd name="T58" fmla="*/ 65 w 186"/>
                    <a:gd name="T59" fmla="*/ 45 h 498"/>
                    <a:gd name="T60" fmla="*/ 86 w 186"/>
                    <a:gd name="T61" fmla="*/ 31 h 498"/>
                    <a:gd name="T62" fmla="*/ 106 w 186"/>
                    <a:gd name="T63" fmla="*/ 19 h 498"/>
                    <a:gd name="T64" fmla="*/ 126 w 186"/>
                    <a:gd name="T65" fmla="*/ 10 h 498"/>
                    <a:gd name="T66" fmla="*/ 147 w 186"/>
                    <a:gd name="T67" fmla="*/ 5 h 498"/>
                    <a:gd name="T68" fmla="*/ 167 w 186"/>
                    <a:gd name="T69" fmla="*/ 2 h 498"/>
                    <a:gd name="T70" fmla="*/ 186 w 186"/>
                    <a:gd name="T71"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6" h="498">
                      <a:moveTo>
                        <a:pt x="186" y="0"/>
                      </a:moveTo>
                      <a:lnTo>
                        <a:pt x="186" y="6"/>
                      </a:lnTo>
                      <a:lnTo>
                        <a:pt x="186" y="21"/>
                      </a:lnTo>
                      <a:lnTo>
                        <a:pt x="186" y="199"/>
                      </a:lnTo>
                      <a:lnTo>
                        <a:pt x="186" y="249"/>
                      </a:lnTo>
                      <a:lnTo>
                        <a:pt x="186" y="300"/>
                      </a:lnTo>
                      <a:lnTo>
                        <a:pt x="186" y="351"/>
                      </a:lnTo>
                      <a:lnTo>
                        <a:pt x="186" y="402"/>
                      </a:lnTo>
                      <a:lnTo>
                        <a:pt x="186" y="451"/>
                      </a:lnTo>
                      <a:lnTo>
                        <a:pt x="186" y="498"/>
                      </a:lnTo>
                      <a:lnTo>
                        <a:pt x="167" y="496"/>
                      </a:lnTo>
                      <a:lnTo>
                        <a:pt x="145" y="490"/>
                      </a:lnTo>
                      <a:lnTo>
                        <a:pt x="122" y="482"/>
                      </a:lnTo>
                      <a:lnTo>
                        <a:pt x="99" y="470"/>
                      </a:lnTo>
                      <a:lnTo>
                        <a:pt x="78" y="460"/>
                      </a:lnTo>
                      <a:lnTo>
                        <a:pt x="61" y="450"/>
                      </a:lnTo>
                      <a:lnTo>
                        <a:pt x="51" y="439"/>
                      </a:lnTo>
                      <a:lnTo>
                        <a:pt x="43" y="428"/>
                      </a:lnTo>
                      <a:lnTo>
                        <a:pt x="35" y="410"/>
                      </a:lnTo>
                      <a:lnTo>
                        <a:pt x="24" y="386"/>
                      </a:lnTo>
                      <a:lnTo>
                        <a:pt x="14" y="357"/>
                      </a:lnTo>
                      <a:lnTo>
                        <a:pt x="7" y="320"/>
                      </a:lnTo>
                      <a:lnTo>
                        <a:pt x="1" y="281"/>
                      </a:lnTo>
                      <a:lnTo>
                        <a:pt x="0" y="234"/>
                      </a:lnTo>
                      <a:lnTo>
                        <a:pt x="1" y="189"/>
                      </a:lnTo>
                      <a:lnTo>
                        <a:pt x="8" y="150"/>
                      </a:lnTo>
                      <a:lnTo>
                        <a:pt x="19" y="117"/>
                      </a:lnTo>
                      <a:lnTo>
                        <a:pt x="32" y="89"/>
                      </a:lnTo>
                      <a:lnTo>
                        <a:pt x="48" y="64"/>
                      </a:lnTo>
                      <a:lnTo>
                        <a:pt x="65" y="45"/>
                      </a:lnTo>
                      <a:lnTo>
                        <a:pt x="86" y="31"/>
                      </a:lnTo>
                      <a:lnTo>
                        <a:pt x="106" y="19"/>
                      </a:lnTo>
                      <a:lnTo>
                        <a:pt x="126" y="10"/>
                      </a:lnTo>
                      <a:lnTo>
                        <a:pt x="147" y="5"/>
                      </a:lnTo>
                      <a:lnTo>
                        <a:pt x="167" y="2"/>
                      </a:lnTo>
                      <a:lnTo>
                        <a:pt x="186"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2" name="Freeform 73"/>
                <p:cNvSpPr>
                  <a:spLocks/>
                </p:cNvSpPr>
                <p:nvPr/>
              </p:nvSpPr>
              <p:spPr bwMode="auto">
                <a:xfrm>
                  <a:off x="4933455" y="1267454"/>
                  <a:ext cx="72678" cy="105713"/>
                </a:xfrm>
                <a:custGeom>
                  <a:avLst/>
                  <a:gdLst>
                    <a:gd name="T0" fmla="*/ 32 w 77"/>
                    <a:gd name="T1" fmla="*/ 0 h 112"/>
                    <a:gd name="T2" fmla="*/ 48 w 77"/>
                    <a:gd name="T3" fmla="*/ 3 h 112"/>
                    <a:gd name="T4" fmla="*/ 61 w 77"/>
                    <a:gd name="T5" fmla="*/ 13 h 112"/>
                    <a:gd name="T6" fmla="*/ 72 w 77"/>
                    <a:gd name="T7" fmla="*/ 29 h 112"/>
                    <a:gd name="T8" fmla="*/ 77 w 77"/>
                    <a:gd name="T9" fmla="*/ 51 h 112"/>
                    <a:gd name="T10" fmla="*/ 77 w 77"/>
                    <a:gd name="T11" fmla="*/ 68 h 112"/>
                    <a:gd name="T12" fmla="*/ 73 w 77"/>
                    <a:gd name="T13" fmla="*/ 84 h 112"/>
                    <a:gd name="T14" fmla="*/ 66 w 77"/>
                    <a:gd name="T15" fmla="*/ 97 h 112"/>
                    <a:gd name="T16" fmla="*/ 56 w 77"/>
                    <a:gd name="T17" fmla="*/ 107 h 112"/>
                    <a:gd name="T18" fmla="*/ 44 w 77"/>
                    <a:gd name="T19" fmla="*/ 112 h 112"/>
                    <a:gd name="T20" fmla="*/ 29 w 77"/>
                    <a:gd name="T21" fmla="*/ 109 h 112"/>
                    <a:gd name="T22" fmla="*/ 15 w 77"/>
                    <a:gd name="T23" fmla="*/ 99 h 112"/>
                    <a:gd name="T24" fmla="*/ 5 w 77"/>
                    <a:gd name="T25" fmla="*/ 83 h 112"/>
                    <a:gd name="T26" fmla="*/ 0 w 77"/>
                    <a:gd name="T27" fmla="*/ 61 h 112"/>
                    <a:gd name="T28" fmla="*/ 0 w 77"/>
                    <a:gd name="T29" fmla="*/ 43 h 112"/>
                    <a:gd name="T30" fmla="*/ 3 w 77"/>
                    <a:gd name="T31" fmla="*/ 27 h 112"/>
                    <a:gd name="T32" fmla="*/ 11 w 77"/>
                    <a:gd name="T33" fmla="*/ 14 h 112"/>
                    <a:gd name="T34" fmla="*/ 21 w 77"/>
                    <a:gd name="T35" fmla="*/ 4 h 112"/>
                    <a:gd name="T36" fmla="*/ 32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32" y="0"/>
                      </a:moveTo>
                      <a:lnTo>
                        <a:pt x="48" y="3"/>
                      </a:lnTo>
                      <a:lnTo>
                        <a:pt x="61" y="13"/>
                      </a:lnTo>
                      <a:lnTo>
                        <a:pt x="72" y="29"/>
                      </a:lnTo>
                      <a:lnTo>
                        <a:pt x="77" y="51"/>
                      </a:lnTo>
                      <a:lnTo>
                        <a:pt x="77" y="68"/>
                      </a:lnTo>
                      <a:lnTo>
                        <a:pt x="73" y="84"/>
                      </a:lnTo>
                      <a:lnTo>
                        <a:pt x="66" y="97"/>
                      </a:lnTo>
                      <a:lnTo>
                        <a:pt x="56" y="107"/>
                      </a:lnTo>
                      <a:lnTo>
                        <a:pt x="44" y="112"/>
                      </a:lnTo>
                      <a:lnTo>
                        <a:pt x="29" y="109"/>
                      </a:lnTo>
                      <a:lnTo>
                        <a:pt x="15" y="99"/>
                      </a:lnTo>
                      <a:lnTo>
                        <a:pt x="5" y="83"/>
                      </a:lnTo>
                      <a:lnTo>
                        <a:pt x="0" y="61"/>
                      </a:lnTo>
                      <a:lnTo>
                        <a:pt x="0" y="43"/>
                      </a:lnTo>
                      <a:lnTo>
                        <a:pt x="3" y="27"/>
                      </a:lnTo>
                      <a:lnTo>
                        <a:pt x="11" y="14"/>
                      </a:lnTo>
                      <a:lnTo>
                        <a:pt x="21" y="4"/>
                      </a:lnTo>
                      <a:lnTo>
                        <a:pt x="32"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3" name="Freeform 74"/>
                <p:cNvSpPr>
                  <a:spLocks/>
                </p:cNvSpPr>
                <p:nvPr/>
              </p:nvSpPr>
              <p:spPr bwMode="auto">
                <a:xfrm>
                  <a:off x="4862665" y="1594975"/>
                  <a:ext cx="281272" cy="268058"/>
                </a:xfrm>
                <a:custGeom>
                  <a:avLst/>
                  <a:gdLst>
                    <a:gd name="T0" fmla="*/ 205 w 298"/>
                    <a:gd name="T1" fmla="*/ 0 h 284"/>
                    <a:gd name="T2" fmla="*/ 298 w 298"/>
                    <a:gd name="T3" fmla="*/ 8 h 284"/>
                    <a:gd name="T4" fmla="*/ 298 w 298"/>
                    <a:gd name="T5" fmla="*/ 284 h 284"/>
                    <a:gd name="T6" fmla="*/ 234 w 298"/>
                    <a:gd name="T7" fmla="*/ 280 h 284"/>
                    <a:gd name="T8" fmla="*/ 173 w 298"/>
                    <a:gd name="T9" fmla="*/ 268 h 284"/>
                    <a:gd name="T10" fmla="*/ 113 w 298"/>
                    <a:gd name="T11" fmla="*/ 249 h 284"/>
                    <a:gd name="T12" fmla="*/ 58 w 298"/>
                    <a:gd name="T13" fmla="*/ 224 h 284"/>
                    <a:gd name="T14" fmla="*/ 7 w 298"/>
                    <a:gd name="T15" fmla="*/ 192 h 284"/>
                    <a:gd name="T16" fmla="*/ 0 w 298"/>
                    <a:gd name="T17" fmla="*/ 187 h 284"/>
                    <a:gd name="T18" fmla="*/ 7 w 298"/>
                    <a:gd name="T19" fmla="*/ 155 h 284"/>
                    <a:gd name="T20" fmla="*/ 14 w 298"/>
                    <a:gd name="T21" fmla="*/ 124 h 284"/>
                    <a:gd name="T22" fmla="*/ 22 w 298"/>
                    <a:gd name="T23" fmla="*/ 95 h 284"/>
                    <a:gd name="T24" fmla="*/ 29 w 298"/>
                    <a:gd name="T25" fmla="*/ 70 h 284"/>
                    <a:gd name="T26" fmla="*/ 36 w 298"/>
                    <a:gd name="T27" fmla="*/ 53 h 284"/>
                    <a:gd name="T28" fmla="*/ 42 w 298"/>
                    <a:gd name="T29" fmla="*/ 43 h 284"/>
                    <a:gd name="T30" fmla="*/ 52 w 298"/>
                    <a:gd name="T31" fmla="*/ 35 h 284"/>
                    <a:gd name="T32" fmla="*/ 68 w 298"/>
                    <a:gd name="T33" fmla="*/ 30 h 284"/>
                    <a:gd name="T34" fmla="*/ 87 w 298"/>
                    <a:gd name="T35" fmla="*/ 24 h 284"/>
                    <a:gd name="T36" fmla="*/ 109 w 298"/>
                    <a:gd name="T37" fmla="*/ 18 h 284"/>
                    <a:gd name="T38" fmla="*/ 132 w 298"/>
                    <a:gd name="T39" fmla="*/ 14 h 284"/>
                    <a:gd name="T40" fmla="*/ 154 w 298"/>
                    <a:gd name="T41" fmla="*/ 9 h 284"/>
                    <a:gd name="T42" fmla="*/ 174 w 298"/>
                    <a:gd name="T43" fmla="*/ 5 h 284"/>
                    <a:gd name="T44" fmla="*/ 190 w 298"/>
                    <a:gd name="T45" fmla="*/ 2 h 284"/>
                    <a:gd name="T46" fmla="*/ 202 w 298"/>
                    <a:gd name="T47" fmla="*/ 0 h 284"/>
                    <a:gd name="T48" fmla="*/ 205 w 298"/>
                    <a:gd name="T4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8" h="284">
                      <a:moveTo>
                        <a:pt x="205" y="0"/>
                      </a:moveTo>
                      <a:lnTo>
                        <a:pt x="298" y="8"/>
                      </a:lnTo>
                      <a:lnTo>
                        <a:pt x="298" y="284"/>
                      </a:lnTo>
                      <a:lnTo>
                        <a:pt x="234" y="280"/>
                      </a:lnTo>
                      <a:lnTo>
                        <a:pt x="173" y="268"/>
                      </a:lnTo>
                      <a:lnTo>
                        <a:pt x="113" y="249"/>
                      </a:lnTo>
                      <a:lnTo>
                        <a:pt x="58" y="224"/>
                      </a:lnTo>
                      <a:lnTo>
                        <a:pt x="7" y="192"/>
                      </a:lnTo>
                      <a:lnTo>
                        <a:pt x="0" y="187"/>
                      </a:lnTo>
                      <a:lnTo>
                        <a:pt x="7" y="155"/>
                      </a:lnTo>
                      <a:lnTo>
                        <a:pt x="14" y="124"/>
                      </a:lnTo>
                      <a:lnTo>
                        <a:pt x="22" y="95"/>
                      </a:lnTo>
                      <a:lnTo>
                        <a:pt x="29" y="70"/>
                      </a:lnTo>
                      <a:lnTo>
                        <a:pt x="36" y="53"/>
                      </a:lnTo>
                      <a:lnTo>
                        <a:pt x="42" y="43"/>
                      </a:lnTo>
                      <a:lnTo>
                        <a:pt x="52" y="35"/>
                      </a:lnTo>
                      <a:lnTo>
                        <a:pt x="68" y="30"/>
                      </a:lnTo>
                      <a:lnTo>
                        <a:pt x="87" y="24"/>
                      </a:lnTo>
                      <a:lnTo>
                        <a:pt x="109" y="18"/>
                      </a:lnTo>
                      <a:lnTo>
                        <a:pt x="132" y="14"/>
                      </a:lnTo>
                      <a:lnTo>
                        <a:pt x="154" y="9"/>
                      </a:lnTo>
                      <a:lnTo>
                        <a:pt x="174" y="5"/>
                      </a:lnTo>
                      <a:lnTo>
                        <a:pt x="190" y="2"/>
                      </a:lnTo>
                      <a:lnTo>
                        <a:pt x="202" y="0"/>
                      </a:lnTo>
                      <a:lnTo>
                        <a:pt x="205" y="0"/>
                      </a:lnTo>
                      <a:close/>
                    </a:path>
                  </a:pathLst>
                </a:custGeom>
                <a:solidFill>
                  <a:schemeClr val="bg1">
                    <a:lumMod val="50000"/>
                  </a:schemeClr>
                </a:solidFill>
                <a:ln w="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4" name="Freeform 75"/>
                <p:cNvSpPr>
                  <a:spLocks/>
                </p:cNvSpPr>
                <p:nvPr/>
              </p:nvSpPr>
              <p:spPr bwMode="auto">
                <a:xfrm>
                  <a:off x="5054269" y="1573267"/>
                  <a:ext cx="89667" cy="96274"/>
                </a:xfrm>
                <a:custGeom>
                  <a:avLst/>
                  <a:gdLst>
                    <a:gd name="T0" fmla="*/ 19 w 95"/>
                    <a:gd name="T1" fmla="*/ 0 h 102"/>
                    <a:gd name="T2" fmla="*/ 95 w 95"/>
                    <a:gd name="T3" fmla="*/ 31 h 102"/>
                    <a:gd name="T4" fmla="*/ 38 w 95"/>
                    <a:gd name="T5" fmla="*/ 102 h 102"/>
                    <a:gd name="T6" fmla="*/ 0 w 95"/>
                    <a:gd name="T7" fmla="*/ 19 h 102"/>
                    <a:gd name="T8" fmla="*/ 19 w 95"/>
                    <a:gd name="T9" fmla="*/ 0 h 102"/>
                  </a:gdLst>
                  <a:ahLst/>
                  <a:cxnLst>
                    <a:cxn ang="0">
                      <a:pos x="T0" y="T1"/>
                    </a:cxn>
                    <a:cxn ang="0">
                      <a:pos x="T2" y="T3"/>
                    </a:cxn>
                    <a:cxn ang="0">
                      <a:pos x="T4" y="T5"/>
                    </a:cxn>
                    <a:cxn ang="0">
                      <a:pos x="T6" y="T7"/>
                    </a:cxn>
                    <a:cxn ang="0">
                      <a:pos x="T8" y="T9"/>
                    </a:cxn>
                  </a:cxnLst>
                  <a:rect l="0" t="0" r="r" b="b"/>
                  <a:pathLst>
                    <a:path w="95" h="102">
                      <a:moveTo>
                        <a:pt x="19" y="0"/>
                      </a:moveTo>
                      <a:lnTo>
                        <a:pt x="95" y="31"/>
                      </a:lnTo>
                      <a:lnTo>
                        <a:pt x="38" y="102"/>
                      </a:lnTo>
                      <a:lnTo>
                        <a:pt x="0" y="19"/>
                      </a:lnTo>
                      <a:lnTo>
                        <a:pt x="19" y="0"/>
                      </a:lnTo>
                      <a:close/>
                    </a:path>
                  </a:pathLst>
                </a:custGeom>
                <a:solidFill>
                  <a:schemeClr val="accent6">
                    <a:lumMod val="20000"/>
                    <a:lumOff val="80000"/>
                  </a:schemeClr>
                </a:solidFill>
                <a:ln w="0">
                  <a:solidFill>
                    <a:schemeClr val="accent6">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5" name="Freeform 76"/>
                <p:cNvSpPr>
                  <a:spLocks/>
                </p:cNvSpPr>
                <p:nvPr/>
              </p:nvSpPr>
              <p:spPr bwMode="auto">
                <a:xfrm>
                  <a:off x="5143937" y="1573267"/>
                  <a:ext cx="88723" cy="96274"/>
                </a:xfrm>
                <a:custGeom>
                  <a:avLst/>
                  <a:gdLst>
                    <a:gd name="T0" fmla="*/ 76 w 94"/>
                    <a:gd name="T1" fmla="*/ 0 h 102"/>
                    <a:gd name="T2" fmla="*/ 94 w 94"/>
                    <a:gd name="T3" fmla="*/ 19 h 102"/>
                    <a:gd name="T4" fmla="*/ 57 w 94"/>
                    <a:gd name="T5" fmla="*/ 102 h 102"/>
                    <a:gd name="T6" fmla="*/ 0 w 94"/>
                    <a:gd name="T7" fmla="*/ 31 h 102"/>
                    <a:gd name="T8" fmla="*/ 76 w 94"/>
                    <a:gd name="T9" fmla="*/ 0 h 102"/>
                  </a:gdLst>
                  <a:ahLst/>
                  <a:cxnLst>
                    <a:cxn ang="0">
                      <a:pos x="T0" y="T1"/>
                    </a:cxn>
                    <a:cxn ang="0">
                      <a:pos x="T2" y="T3"/>
                    </a:cxn>
                    <a:cxn ang="0">
                      <a:pos x="T4" y="T5"/>
                    </a:cxn>
                    <a:cxn ang="0">
                      <a:pos x="T6" y="T7"/>
                    </a:cxn>
                    <a:cxn ang="0">
                      <a:pos x="T8" y="T9"/>
                    </a:cxn>
                  </a:cxnLst>
                  <a:rect l="0" t="0" r="r" b="b"/>
                  <a:pathLst>
                    <a:path w="94" h="102">
                      <a:moveTo>
                        <a:pt x="76" y="0"/>
                      </a:moveTo>
                      <a:lnTo>
                        <a:pt x="94" y="19"/>
                      </a:lnTo>
                      <a:lnTo>
                        <a:pt x="57" y="102"/>
                      </a:lnTo>
                      <a:lnTo>
                        <a:pt x="0" y="31"/>
                      </a:lnTo>
                      <a:lnTo>
                        <a:pt x="76" y="0"/>
                      </a:lnTo>
                      <a:close/>
                    </a:path>
                  </a:pathLst>
                </a:custGeom>
                <a:solidFill>
                  <a:schemeClr val="accent6">
                    <a:lumMod val="20000"/>
                    <a:lumOff val="80000"/>
                  </a:schemeClr>
                </a:solidFill>
                <a:ln w="0">
                  <a:solidFill>
                    <a:schemeClr val="accent6">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6" name="Freeform 78"/>
                <p:cNvSpPr>
                  <a:spLocks/>
                </p:cNvSpPr>
                <p:nvPr/>
              </p:nvSpPr>
              <p:spPr bwMode="auto">
                <a:xfrm>
                  <a:off x="5086361" y="1437350"/>
                  <a:ext cx="115151" cy="23597"/>
                </a:xfrm>
                <a:custGeom>
                  <a:avLst/>
                  <a:gdLst>
                    <a:gd name="T0" fmla="*/ 0 w 122"/>
                    <a:gd name="T1" fmla="*/ 0 h 25"/>
                    <a:gd name="T2" fmla="*/ 122 w 122"/>
                    <a:gd name="T3" fmla="*/ 0 h 25"/>
                    <a:gd name="T4" fmla="*/ 118 w 122"/>
                    <a:gd name="T5" fmla="*/ 10 h 25"/>
                    <a:gd name="T6" fmla="*/ 105 w 122"/>
                    <a:gd name="T7" fmla="*/ 18 h 25"/>
                    <a:gd name="T8" fmla="*/ 86 w 122"/>
                    <a:gd name="T9" fmla="*/ 23 h 25"/>
                    <a:gd name="T10" fmla="*/ 61 w 122"/>
                    <a:gd name="T11" fmla="*/ 25 h 25"/>
                    <a:gd name="T12" fmla="*/ 38 w 122"/>
                    <a:gd name="T13" fmla="*/ 23 h 25"/>
                    <a:gd name="T14" fmla="*/ 17 w 122"/>
                    <a:gd name="T15" fmla="*/ 18 h 25"/>
                    <a:gd name="T16" fmla="*/ 4 w 122"/>
                    <a:gd name="T17" fmla="*/ 10 h 25"/>
                    <a:gd name="T18" fmla="*/ 0 w 122"/>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25">
                      <a:moveTo>
                        <a:pt x="0" y="0"/>
                      </a:moveTo>
                      <a:lnTo>
                        <a:pt x="122" y="0"/>
                      </a:lnTo>
                      <a:lnTo>
                        <a:pt x="118" y="10"/>
                      </a:lnTo>
                      <a:lnTo>
                        <a:pt x="105" y="18"/>
                      </a:lnTo>
                      <a:lnTo>
                        <a:pt x="86" y="23"/>
                      </a:lnTo>
                      <a:lnTo>
                        <a:pt x="61" y="25"/>
                      </a:lnTo>
                      <a:lnTo>
                        <a:pt x="38" y="23"/>
                      </a:lnTo>
                      <a:lnTo>
                        <a:pt x="17" y="18"/>
                      </a:lnTo>
                      <a:lnTo>
                        <a:pt x="4" y="10"/>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grpSp>
        </p:grpSp>
        <p:sp>
          <p:nvSpPr>
            <p:cNvPr id="53" name="Freeform 52"/>
            <p:cNvSpPr>
              <a:spLocks/>
            </p:cNvSpPr>
            <p:nvPr/>
          </p:nvSpPr>
          <p:spPr bwMode="auto">
            <a:xfrm>
              <a:off x="882761" y="3783630"/>
              <a:ext cx="951629" cy="298689"/>
            </a:xfrm>
            <a:custGeom>
              <a:avLst/>
              <a:gdLst>
                <a:gd name="T0" fmla="*/ 58 w 765"/>
                <a:gd name="T1" fmla="*/ 417 h 417"/>
                <a:gd name="T2" fmla="*/ 92 w 765"/>
                <a:gd name="T3" fmla="*/ 258 h 417"/>
                <a:gd name="T4" fmla="*/ 217 w 765"/>
                <a:gd name="T5" fmla="*/ 219 h 417"/>
                <a:gd name="T6" fmla="*/ 343 w 765"/>
                <a:gd name="T7" fmla="*/ 234 h 417"/>
                <a:gd name="T8" fmla="*/ 470 w 765"/>
                <a:gd name="T9" fmla="*/ 219 h 417"/>
                <a:gd name="T10" fmla="*/ 577 w 765"/>
                <a:gd name="T11" fmla="*/ 253 h 417"/>
                <a:gd name="T12" fmla="*/ 617 w 765"/>
                <a:gd name="T13" fmla="*/ 416 h 417"/>
                <a:gd name="T14" fmla="*/ 336 w 765"/>
                <a:gd name="T15" fmla="*/ 0 h 417"/>
                <a:gd name="T16" fmla="*/ 58 w 765"/>
                <a:gd name="T17"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5" h="417">
                  <a:moveTo>
                    <a:pt x="58" y="417"/>
                  </a:moveTo>
                  <a:cubicBezTo>
                    <a:pt x="57" y="353"/>
                    <a:pt x="66" y="298"/>
                    <a:pt x="92" y="258"/>
                  </a:cubicBezTo>
                  <a:cubicBezTo>
                    <a:pt x="117" y="219"/>
                    <a:pt x="143" y="200"/>
                    <a:pt x="217" y="219"/>
                  </a:cubicBezTo>
                  <a:cubicBezTo>
                    <a:pt x="253" y="229"/>
                    <a:pt x="297" y="234"/>
                    <a:pt x="343" y="234"/>
                  </a:cubicBezTo>
                  <a:cubicBezTo>
                    <a:pt x="390" y="234"/>
                    <a:pt x="434" y="229"/>
                    <a:pt x="470" y="219"/>
                  </a:cubicBezTo>
                  <a:cubicBezTo>
                    <a:pt x="534" y="202"/>
                    <a:pt x="551" y="219"/>
                    <a:pt x="577" y="253"/>
                  </a:cubicBezTo>
                  <a:cubicBezTo>
                    <a:pt x="607" y="295"/>
                    <a:pt x="620" y="352"/>
                    <a:pt x="617" y="416"/>
                  </a:cubicBezTo>
                  <a:cubicBezTo>
                    <a:pt x="765" y="237"/>
                    <a:pt x="610" y="0"/>
                    <a:pt x="336" y="0"/>
                  </a:cubicBezTo>
                  <a:cubicBezTo>
                    <a:pt x="62" y="0"/>
                    <a:pt x="0" y="231"/>
                    <a:pt x="58" y="417"/>
                  </a:cubicBezTo>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1041401" rtl="0" eaLnBrk="1" latinLnBrk="0" hangingPunct="1">
                <a:defRPr sz="2100" kern="1200">
                  <a:solidFill>
                    <a:schemeClr val="tx1"/>
                  </a:solidFill>
                  <a:latin typeface="+mn-lt"/>
                  <a:ea typeface="+mn-ea"/>
                  <a:cs typeface="+mn-cs"/>
                </a:defRPr>
              </a:lvl1pPr>
              <a:lvl2pPr marL="520700" algn="l" defTabSz="1041401" rtl="0" eaLnBrk="1" latinLnBrk="0" hangingPunct="1">
                <a:defRPr sz="2100" kern="1200">
                  <a:solidFill>
                    <a:schemeClr val="tx1"/>
                  </a:solidFill>
                  <a:latin typeface="+mn-lt"/>
                  <a:ea typeface="+mn-ea"/>
                  <a:cs typeface="+mn-cs"/>
                </a:defRPr>
              </a:lvl2pPr>
              <a:lvl3pPr marL="1041401" algn="l" defTabSz="1041401" rtl="0" eaLnBrk="1" latinLnBrk="0" hangingPunct="1">
                <a:defRPr sz="2100" kern="1200">
                  <a:solidFill>
                    <a:schemeClr val="tx1"/>
                  </a:solidFill>
                  <a:latin typeface="+mn-lt"/>
                  <a:ea typeface="+mn-ea"/>
                  <a:cs typeface="+mn-cs"/>
                </a:defRPr>
              </a:lvl3pPr>
              <a:lvl4pPr marL="1562101" algn="l" defTabSz="1041401" rtl="0" eaLnBrk="1" latinLnBrk="0" hangingPunct="1">
                <a:defRPr sz="2100" kern="1200">
                  <a:solidFill>
                    <a:schemeClr val="tx1"/>
                  </a:solidFill>
                  <a:latin typeface="+mn-lt"/>
                  <a:ea typeface="+mn-ea"/>
                  <a:cs typeface="+mn-cs"/>
                </a:defRPr>
              </a:lvl4pPr>
              <a:lvl5pPr marL="2082803" algn="l" defTabSz="1041401" rtl="0" eaLnBrk="1" latinLnBrk="0" hangingPunct="1">
                <a:defRPr sz="2100" kern="1200">
                  <a:solidFill>
                    <a:schemeClr val="tx1"/>
                  </a:solidFill>
                  <a:latin typeface="+mn-lt"/>
                  <a:ea typeface="+mn-ea"/>
                  <a:cs typeface="+mn-cs"/>
                </a:defRPr>
              </a:lvl5pPr>
              <a:lvl6pPr marL="2603501" algn="l" defTabSz="1041401" rtl="0" eaLnBrk="1" latinLnBrk="0" hangingPunct="1">
                <a:defRPr sz="2100" kern="1200">
                  <a:solidFill>
                    <a:schemeClr val="tx1"/>
                  </a:solidFill>
                  <a:latin typeface="+mn-lt"/>
                  <a:ea typeface="+mn-ea"/>
                  <a:cs typeface="+mn-cs"/>
                </a:defRPr>
              </a:lvl6pPr>
              <a:lvl7pPr marL="3124204" algn="l" defTabSz="1041401" rtl="0" eaLnBrk="1" latinLnBrk="0" hangingPunct="1">
                <a:defRPr sz="2100" kern="1200">
                  <a:solidFill>
                    <a:schemeClr val="tx1"/>
                  </a:solidFill>
                  <a:latin typeface="+mn-lt"/>
                  <a:ea typeface="+mn-ea"/>
                  <a:cs typeface="+mn-cs"/>
                </a:defRPr>
              </a:lvl7pPr>
              <a:lvl8pPr marL="3644904" algn="l" defTabSz="1041401" rtl="0" eaLnBrk="1" latinLnBrk="0" hangingPunct="1">
                <a:defRPr sz="2100" kern="1200">
                  <a:solidFill>
                    <a:schemeClr val="tx1"/>
                  </a:solidFill>
                  <a:latin typeface="+mn-lt"/>
                  <a:ea typeface="+mn-ea"/>
                  <a:cs typeface="+mn-cs"/>
                </a:defRPr>
              </a:lvl8pPr>
              <a:lvl9pPr marL="4165601" algn="l" defTabSz="1041401" rtl="0" eaLnBrk="1" latinLnBrk="0" hangingPunct="1">
                <a:defRPr sz="2100" kern="1200">
                  <a:solidFill>
                    <a:schemeClr val="tx1"/>
                  </a:solidFill>
                  <a:latin typeface="+mn-lt"/>
                  <a:ea typeface="+mn-ea"/>
                  <a:cs typeface="+mn-cs"/>
                </a:defRPr>
              </a:lvl9pPr>
            </a:lstStyle>
            <a:p>
              <a:endParaRPr lang="en-GB" dirty="0">
                <a:solidFill>
                  <a:srgbClr val="575757"/>
                </a:solidFill>
              </a:endParaRPr>
            </a:p>
          </p:txBody>
        </p:sp>
        <p:sp>
          <p:nvSpPr>
            <p:cNvPr id="54" name="Freeform 53"/>
            <p:cNvSpPr>
              <a:spLocks/>
            </p:cNvSpPr>
            <p:nvPr/>
          </p:nvSpPr>
          <p:spPr bwMode="auto">
            <a:xfrm rot="10800000">
              <a:off x="867521" y="3692761"/>
              <a:ext cx="882000" cy="733164"/>
            </a:xfrm>
            <a:custGeom>
              <a:avLst/>
              <a:gdLst>
                <a:gd name="T0" fmla="*/ 365 w 730"/>
                <a:gd name="T1" fmla="*/ 863 h 867"/>
                <a:gd name="T2" fmla="*/ 151 w 730"/>
                <a:gd name="T3" fmla="*/ 740 h 867"/>
                <a:gd name="T4" fmla="*/ 53 w 730"/>
                <a:gd name="T5" fmla="*/ 271 h 867"/>
                <a:gd name="T6" fmla="*/ 78 w 730"/>
                <a:gd name="T7" fmla="*/ 280 h 867"/>
                <a:gd name="T8" fmla="*/ 187 w 730"/>
                <a:gd name="T9" fmla="*/ 678 h 867"/>
                <a:gd name="T10" fmla="*/ 310 w 730"/>
                <a:gd name="T11" fmla="*/ 745 h 867"/>
                <a:gd name="T12" fmla="*/ 362 w 730"/>
                <a:gd name="T13" fmla="*/ 722 h 867"/>
                <a:gd name="T14" fmla="*/ 365 w 730"/>
                <a:gd name="T15" fmla="*/ 722 h 867"/>
                <a:gd name="T16" fmla="*/ 368 w 730"/>
                <a:gd name="T17" fmla="*/ 722 h 867"/>
                <a:gd name="T18" fmla="*/ 420 w 730"/>
                <a:gd name="T19" fmla="*/ 745 h 867"/>
                <a:gd name="T20" fmla="*/ 544 w 730"/>
                <a:gd name="T21" fmla="*/ 678 h 867"/>
                <a:gd name="T22" fmla="*/ 652 w 730"/>
                <a:gd name="T23" fmla="*/ 280 h 867"/>
                <a:gd name="T24" fmla="*/ 677 w 730"/>
                <a:gd name="T25" fmla="*/ 271 h 867"/>
                <a:gd name="T26" fmla="*/ 579 w 730"/>
                <a:gd name="T27" fmla="*/ 740 h 867"/>
                <a:gd name="T28" fmla="*/ 365 w 730"/>
                <a:gd name="T29" fmla="*/ 863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0" h="867">
                  <a:moveTo>
                    <a:pt x="365" y="863"/>
                  </a:moveTo>
                  <a:cubicBezTo>
                    <a:pt x="276" y="867"/>
                    <a:pt x="204" y="807"/>
                    <a:pt x="151" y="740"/>
                  </a:cubicBezTo>
                  <a:cubicBezTo>
                    <a:pt x="76" y="645"/>
                    <a:pt x="0" y="503"/>
                    <a:pt x="53" y="271"/>
                  </a:cubicBezTo>
                  <a:cubicBezTo>
                    <a:pt x="115" y="0"/>
                    <a:pt x="75" y="185"/>
                    <a:pt x="78" y="280"/>
                  </a:cubicBezTo>
                  <a:cubicBezTo>
                    <a:pt x="80" y="345"/>
                    <a:pt x="77" y="566"/>
                    <a:pt x="187" y="678"/>
                  </a:cubicBezTo>
                  <a:cubicBezTo>
                    <a:pt x="214" y="706"/>
                    <a:pt x="268" y="744"/>
                    <a:pt x="310" y="745"/>
                  </a:cubicBezTo>
                  <a:cubicBezTo>
                    <a:pt x="328" y="743"/>
                    <a:pt x="343" y="722"/>
                    <a:pt x="362" y="722"/>
                  </a:cubicBezTo>
                  <a:cubicBezTo>
                    <a:pt x="363" y="722"/>
                    <a:pt x="364" y="722"/>
                    <a:pt x="365" y="722"/>
                  </a:cubicBezTo>
                  <a:cubicBezTo>
                    <a:pt x="366" y="722"/>
                    <a:pt x="367" y="722"/>
                    <a:pt x="368" y="722"/>
                  </a:cubicBezTo>
                  <a:cubicBezTo>
                    <a:pt x="388" y="722"/>
                    <a:pt x="402" y="743"/>
                    <a:pt x="420" y="745"/>
                  </a:cubicBezTo>
                  <a:cubicBezTo>
                    <a:pt x="462" y="744"/>
                    <a:pt x="516" y="706"/>
                    <a:pt x="544" y="678"/>
                  </a:cubicBezTo>
                  <a:cubicBezTo>
                    <a:pt x="654" y="566"/>
                    <a:pt x="650" y="345"/>
                    <a:pt x="652" y="280"/>
                  </a:cubicBezTo>
                  <a:cubicBezTo>
                    <a:pt x="655" y="185"/>
                    <a:pt x="615" y="0"/>
                    <a:pt x="677" y="271"/>
                  </a:cubicBezTo>
                  <a:cubicBezTo>
                    <a:pt x="730" y="503"/>
                    <a:pt x="654" y="645"/>
                    <a:pt x="579" y="740"/>
                  </a:cubicBezTo>
                  <a:cubicBezTo>
                    <a:pt x="526" y="807"/>
                    <a:pt x="454" y="867"/>
                    <a:pt x="365" y="863"/>
                  </a:cubicBezTo>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1041401" rtl="0" eaLnBrk="1" latinLnBrk="0" hangingPunct="1">
                <a:defRPr sz="2100" kern="1200">
                  <a:solidFill>
                    <a:schemeClr val="tx1"/>
                  </a:solidFill>
                  <a:latin typeface="+mn-lt"/>
                  <a:ea typeface="+mn-ea"/>
                  <a:cs typeface="+mn-cs"/>
                </a:defRPr>
              </a:lvl1pPr>
              <a:lvl2pPr marL="520700" algn="l" defTabSz="1041401" rtl="0" eaLnBrk="1" latinLnBrk="0" hangingPunct="1">
                <a:defRPr sz="2100" kern="1200">
                  <a:solidFill>
                    <a:schemeClr val="tx1"/>
                  </a:solidFill>
                  <a:latin typeface="+mn-lt"/>
                  <a:ea typeface="+mn-ea"/>
                  <a:cs typeface="+mn-cs"/>
                </a:defRPr>
              </a:lvl2pPr>
              <a:lvl3pPr marL="1041401" algn="l" defTabSz="1041401" rtl="0" eaLnBrk="1" latinLnBrk="0" hangingPunct="1">
                <a:defRPr sz="2100" kern="1200">
                  <a:solidFill>
                    <a:schemeClr val="tx1"/>
                  </a:solidFill>
                  <a:latin typeface="+mn-lt"/>
                  <a:ea typeface="+mn-ea"/>
                  <a:cs typeface="+mn-cs"/>
                </a:defRPr>
              </a:lvl3pPr>
              <a:lvl4pPr marL="1562101" algn="l" defTabSz="1041401" rtl="0" eaLnBrk="1" latinLnBrk="0" hangingPunct="1">
                <a:defRPr sz="2100" kern="1200">
                  <a:solidFill>
                    <a:schemeClr val="tx1"/>
                  </a:solidFill>
                  <a:latin typeface="+mn-lt"/>
                  <a:ea typeface="+mn-ea"/>
                  <a:cs typeface="+mn-cs"/>
                </a:defRPr>
              </a:lvl4pPr>
              <a:lvl5pPr marL="2082803" algn="l" defTabSz="1041401" rtl="0" eaLnBrk="1" latinLnBrk="0" hangingPunct="1">
                <a:defRPr sz="2100" kern="1200">
                  <a:solidFill>
                    <a:schemeClr val="tx1"/>
                  </a:solidFill>
                  <a:latin typeface="+mn-lt"/>
                  <a:ea typeface="+mn-ea"/>
                  <a:cs typeface="+mn-cs"/>
                </a:defRPr>
              </a:lvl5pPr>
              <a:lvl6pPr marL="2603501" algn="l" defTabSz="1041401" rtl="0" eaLnBrk="1" latinLnBrk="0" hangingPunct="1">
                <a:defRPr sz="2100" kern="1200">
                  <a:solidFill>
                    <a:schemeClr val="tx1"/>
                  </a:solidFill>
                  <a:latin typeface="+mn-lt"/>
                  <a:ea typeface="+mn-ea"/>
                  <a:cs typeface="+mn-cs"/>
                </a:defRPr>
              </a:lvl6pPr>
              <a:lvl7pPr marL="3124204" algn="l" defTabSz="1041401" rtl="0" eaLnBrk="1" latinLnBrk="0" hangingPunct="1">
                <a:defRPr sz="2100" kern="1200">
                  <a:solidFill>
                    <a:schemeClr val="tx1"/>
                  </a:solidFill>
                  <a:latin typeface="+mn-lt"/>
                  <a:ea typeface="+mn-ea"/>
                  <a:cs typeface="+mn-cs"/>
                </a:defRPr>
              </a:lvl7pPr>
              <a:lvl8pPr marL="3644904" algn="l" defTabSz="1041401" rtl="0" eaLnBrk="1" latinLnBrk="0" hangingPunct="1">
                <a:defRPr sz="2100" kern="1200">
                  <a:solidFill>
                    <a:schemeClr val="tx1"/>
                  </a:solidFill>
                  <a:latin typeface="+mn-lt"/>
                  <a:ea typeface="+mn-ea"/>
                  <a:cs typeface="+mn-cs"/>
                </a:defRPr>
              </a:lvl8pPr>
              <a:lvl9pPr marL="4165601" algn="l" defTabSz="1041401" rtl="0" eaLnBrk="1" latinLnBrk="0" hangingPunct="1">
                <a:defRPr sz="2100" kern="1200">
                  <a:solidFill>
                    <a:schemeClr val="tx1"/>
                  </a:solidFill>
                  <a:latin typeface="+mn-lt"/>
                  <a:ea typeface="+mn-ea"/>
                  <a:cs typeface="+mn-cs"/>
                </a:defRPr>
              </a:lvl9pPr>
            </a:lstStyle>
            <a:p>
              <a:endParaRPr lang="en-GB" dirty="0">
                <a:solidFill>
                  <a:srgbClr val="575757"/>
                </a:solidFill>
              </a:endParaRPr>
            </a:p>
          </p:txBody>
        </p:sp>
      </p:grpSp>
      <p:grpSp>
        <p:nvGrpSpPr>
          <p:cNvPr id="115" name="Group 114"/>
          <p:cNvGrpSpPr/>
          <p:nvPr/>
        </p:nvGrpSpPr>
        <p:grpSpPr>
          <a:xfrm>
            <a:off x="1054643" y="3240336"/>
            <a:ext cx="1885010" cy="932092"/>
            <a:chOff x="1054643" y="3591514"/>
            <a:chExt cx="1885010" cy="932092"/>
          </a:xfrm>
        </p:grpSpPr>
        <p:sp>
          <p:nvSpPr>
            <p:cNvPr id="67" name="TextBox 66"/>
            <p:cNvSpPr txBox="1"/>
            <p:nvPr/>
          </p:nvSpPr>
          <p:spPr>
            <a:xfrm>
              <a:off x="1097608" y="3591514"/>
              <a:ext cx="1747561" cy="861774"/>
            </a:xfrm>
            <a:prstGeom prst="rect">
              <a:avLst/>
            </a:prstGeom>
          </p:spPr>
          <p:txBody>
            <a:bodyPr vert="horz" wrap="square" lIns="0" tIns="0" rIns="0" bIns="0" rtlCol="0">
              <a:spAutoFit/>
            </a:bodyPr>
            <a:lstStyle/>
            <a:p>
              <a:pPr marL="4763" algn="ctr"/>
              <a:r>
                <a:rPr lang="nl-BE" sz="1400" b="1" dirty="0">
                  <a:solidFill>
                    <a:schemeClr val="bg1"/>
                  </a:solidFill>
                </a:rPr>
                <a:t>SOFIE PAUWELS</a:t>
              </a:r>
              <a:br>
                <a:rPr lang="nl-BE" sz="1400" b="1" dirty="0">
                  <a:solidFill>
                    <a:schemeClr val="bg1"/>
                  </a:solidFill>
                </a:rPr>
              </a:br>
              <a:r>
                <a:rPr lang="nl-BE" sz="1400" b="1" i="1" dirty="0">
                  <a:solidFill>
                    <a:schemeClr val="bg1"/>
                  </a:solidFill>
                </a:rPr>
                <a:t>Research Executive</a:t>
              </a:r>
              <a:br>
                <a:rPr lang="nl-BE" sz="1400" b="1" i="1" dirty="0">
                  <a:solidFill>
                    <a:schemeClr val="bg1"/>
                  </a:solidFill>
                </a:rPr>
              </a:br>
              <a:r>
                <a:rPr lang="nl-BE" sz="1400" b="1" i="1" dirty="0">
                  <a:solidFill>
                    <a:schemeClr val="bg1"/>
                  </a:solidFill>
                </a:rPr>
                <a:t/>
              </a:r>
              <a:br>
                <a:rPr lang="nl-BE" sz="1400" b="1" i="1" dirty="0">
                  <a:solidFill>
                    <a:schemeClr val="bg1"/>
                  </a:solidFill>
                </a:rPr>
              </a:br>
              <a:endParaRPr lang="nl-BE" sz="1400" b="1" i="1" dirty="0">
                <a:solidFill>
                  <a:schemeClr val="bg1"/>
                </a:solidFill>
              </a:endParaRPr>
            </a:p>
          </p:txBody>
        </p:sp>
        <p:grpSp>
          <p:nvGrpSpPr>
            <p:cNvPr id="79" name="Group 78"/>
            <p:cNvGrpSpPr/>
            <p:nvPr/>
          </p:nvGrpSpPr>
          <p:grpSpPr>
            <a:xfrm>
              <a:off x="1344638" y="4261996"/>
              <a:ext cx="1266007" cy="261610"/>
              <a:chOff x="1357541" y="4369003"/>
              <a:chExt cx="1266007" cy="261610"/>
            </a:xfrm>
          </p:grpSpPr>
          <p:grpSp>
            <p:nvGrpSpPr>
              <p:cNvPr id="73" name="Group 72"/>
              <p:cNvGrpSpPr>
                <a:grpSpLocks noChangeAspect="1"/>
              </p:cNvGrpSpPr>
              <p:nvPr/>
            </p:nvGrpSpPr>
            <p:grpSpPr>
              <a:xfrm>
                <a:off x="1357541" y="4383923"/>
                <a:ext cx="195632" cy="229414"/>
                <a:chOff x="8553450" y="4149725"/>
                <a:chExt cx="790575" cy="927100"/>
              </a:xfrm>
              <a:solidFill>
                <a:schemeClr val="bg1"/>
              </a:solidFill>
            </p:grpSpPr>
            <p:sp>
              <p:nvSpPr>
                <p:cNvPr id="74" name="Freeform 58"/>
                <p:cNvSpPr>
                  <a:spLocks/>
                </p:cNvSpPr>
                <p:nvPr/>
              </p:nvSpPr>
              <p:spPr bwMode="auto">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Freeform 59"/>
                <p:cNvSpPr>
                  <a:spLocks/>
                </p:cNvSpPr>
                <p:nvPr/>
              </p:nvSpPr>
              <p:spPr bwMode="auto">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60"/>
                <p:cNvSpPr>
                  <a:spLocks/>
                </p:cNvSpPr>
                <p:nvPr/>
              </p:nvSpPr>
              <p:spPr bwMode="auto">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7" name="Freeform 61"/>
                <p:cNvSpPr>
                  <a:spLocks/>
                </p:cNvSpPr>
                <p:nvPr/>
              </p:nvSpPr>
              <p:spPr bwMode="auto">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8" name="Rectangle 77"/>
              <p:cNvSpPr/>
              <p:nvPr/>
            </p:nvSpPr>
            <p:spPr>
              <a:xfrm>
                <a:off x="1518758" y="4369003"/>
                <a:ext cx="1104790" cy="261610"/>
              </a:xfrm>
              <a:prstGeom prst="rect">
                <a:avLst/>
              </a:prstGeom>
            </p:spPr>
            <p:txBody>
              <a:bodyPr wrap="none">
                <a:spAutoFit/>
              </a:bodyPr>
              <a:lstStyle/>
              <a:p>
                <a:r>
                  <a:rPr lang="nl-BE" sz="1100" b="1" dirty="0">
                    <a:solidFill>
                      <a:schemeClr val="bg1"/>
                    </a:solidFill>
                  </a:rPr>
                  <a:t>+32 2 642 49 14</a:t>
                </a:r>
                <a:endParaRPr lang="nl-BE" sz="1100" dirty="0"/>
              </a:p>
            </p:txBody>
          </p:sp>
        </p:grpSp>
        <p:grpSp>
          <p:nvGrpSpPr>
            <p:cNvPr id="81" name="Group 80"/>
            <p:cNvGrpSpPr/>
            <p:nvPr/>
          </p:nvGrpSpPr>
          <p:grpSpPr>
            <a:xfrm>
              <a:off x="1054643" y="4038818"/>
              <a:ext cx="1885010" cy="259045"/>
              <a:chOff x="1344465" y="4517519"/>
              <a:chExt cx="1885010" cy="259045"/>
            </a:xfrm>
          </p:grpSpPr>
          <p:grpSp>
            <p:nvGrpSpPr>
              <p:cNvPr id="68" name="Group 153"/>
              <p:cNvGrpSpPr>
                <a:grpSpLocks noChangeAspect="1"/>
              </p:cNvGrpSpPr>
              <p:nvPr/>
            </p:nvGrpSpPr>
            <p:grpSpPr>
              <a:xfrm>
                <a:off x="1344465" y="4577407"/>
                <a:ext cx="213672" cy="142448"/>
                <a:chOff x="-6357938" y="3122613"/>
                <a:chExt cx="1104900" cy="736600"/>
              </a:xfrm>
              <a:solidFill>
                <a:schemeClr val="bg1"/>
              </a:solidFill>
            </p:grpSpPr>
            <p:sp>
              <p:nvSpPr>
                <p:cNvPr id="69" name="Freeform 7"/>
                <p:cNvSpPr>
                  <a:spLocks/>
                </p:cNvSpPr>
                <p:nvPr/>
              </p:nvSpPr>
              <p:spPr bwMode="auto">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 name="Freeform 8"/>
                <p:cNvSpPr>
                  <a:spLocks/>
                </p:cNvSpPr>
                <p:nvPr/>
              </p:nvSpPr>
              <p:spPr bwMode="auto">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1" name="Freeform 9"/>
                <p:cNvSpPr>
                  <a:spLocks/>
                </p:cNvSpPr>
                <p:nvPr/>
              </p:nvSpPr>
              <p:spPr bwMode="auto">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2" name="Freeform 10"/>
                <p:cNvSpPr>
                  <a:spLocks/>
                </p:cNvSpPr>
                <p:nvPr/>
              </p:nvSpPr>
              <p:spPr bwMode="auto">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grpSp>
          <p:sp>
            <p:nvSpPr>
              <p:cNvPr id="80" name="Rectangle 79"/>
              <p:cNvSpPr/>
              <p:nvPr/>
            </p:nvSpPr>
            <p:spPr>
              <a:xfrm>
                <a:off x="1512109" y="4517519"/>
                <a:ext cx="1717366" cy="259045"/>
              </a:xfrm>
              <a:prstGeom prst="rect">
                <a:avLst/>
              </a:prstGeom>
            </p:spPr>
            <p:txBody>
              <a:bodyPr wrap="square">
                <a:spAutoFit/>
              </a:bodyPr>
              <a:lstStyle/>
              <a:p>
                <a:pPr algn="ctr">
                  <a:lnSpc>
                    <a:spcPts val="1292"/>
                  </a:lnSpc>
                </a:pPr>
                <a:r>
                  <a:rPr lang="nl-BE" sz="1100" b="1" dirty="0">
                    <a:solidFill>
                      <a:schemeClr val="bg1"/>
                    </a:solidFill>
                  </a:rPr>
                  <a:t>Sofie.Pauwels@ipsos.com</a:t>
                </a:r>
              </a:p>
            </p:txBody>
          </p:sp>
        </p:grpSp>
      </p:grpSp>
      <p:grpSp>
        <p:nvGrpSpPr>
          <p:cNvPr id="116" name="Group 115"/>
          <p:cNvGrpSpPr/>
          <p:nvPr/>
        </p:nvGrpSpPr>
        <p:grpSpPr>
          <a:xfrm>
            <a:off x="3683011" y="3240336"/>
            <a:ext cx="1986979" cy="932092"/>
            <a:chOff x="3683011" y="3591514"/>
            <a:chExt cx="1986979" cy="932092"/>
          </a:xfrm>
        </p:grpSpPr>
        <p:sp>
          <p:nvSpPr>
            <p:cNvPr id="84" name="TextBox 83"/>
            <p:cNvSpPr txBox="1"/>
            <p:nvPr/>
          </p:nvSpPr>
          <p:spPr>
            <a:xfrm>
              <a:off x="3690519" y="3591514"/>
              <a:ext cx="1747561" cy="646331"/>
            </a:xfrm>
            <a:prstGeom prst="rect">
              <a:avLst/>
            </a:prstGeom>
          </p:spPr>
          <p:txBody>
            <a:bodyPr vert="horz" wrap="square" lIns="0" tIns="0" rIns="0" bIns="0" rtlCol="0">
              <a:spAutoFit/>
            </a:bodyPr>
            <a:lstStyle/>
            <a:p>
              <a:pPr marL="4763" algn="ctr"/>
              <a:r>
                <a:rPr lang="nl-BE" sz="1400" b="1" dirty="0">
                  <a:solidFill>
                    <a:schemeClr val="bg1"/>
                  </a:solidFill>
                </a:rPr>
                <a:t>DAAN BIJWAARD</a:t>
              </a:r>
              <a:br>
                <a:rPr lang="nl-BE" sz="1400" b="1" dirty="0">
                  <a:solidFill>
                    <a:schemeClr val="bg1"/>
                  </a:solidFill>
                </a:rPr>
              </a:br>
              <a:r>
                <a:rPr lang="nl-BE" sz="1400" b="1" i="1" dirty="0">
                  <a:solidFill>
                    <a:schemeClr val="bg1"/>
                  </a:solidFill>
                </a:rPr>
                <a:t>Research Executive</a:t>
              </a:r>
              <a:br>
                <a:rPr lang="nl-BE" sz="1400" b="1" i="1" dirty="0">
                  <a:solidFill>
                    <a:schemeClr val="bg1"/>
                  </a:solidFill>
                </a:rPr>
              </a:br>
              <a:endParaRPr lang="nl-BE" sz="1400" b="1" i="1" dirty="0">
                <a:solidFill>
                  <a:schemeClr val="bg1"/>
                </a:solidFill>
              </a:endParaRPr>
            </a:p>
          </p:txBody>
        </p:sp>
        <p:grpSp>
          <p:nvGrpSpPr>
            <p:cNvPr id="85" name="Group 84"/>
            <p:cNvGrpSpPr/>
            <p:nvPr/>
          </p:nvGrpSpPr>
          <p:grpSpPr>
            <a:xfrm>
              <a:off x="3937549" y="4261996"/>
              <a:ext cx="1298067" cy="261610"/>
              <a:chOff x="1357541" y="4369003"/>
              <a:chExt cx="1298067" cy="261610"/>
            </a:xfrm>
          </p:grpSpPr>
          <p:grpSp>
            <p:nvGrpSpPr>
              <p:cNvPr id="93" name="Group 92"/>
              <p:cNvGrpSpPr>
                <a:grpSpLocks noChangeAspect="1"/>
              </p:cNvGrpSpPr>
              <p:nvPr/>
            </p:nvGrpSpPr>
            <p:grpSpPr>
              <a:xfrm>
                <a:off x="1357541" y="4383923"/>
                <a:ext cx="195632" cy="229414"/>
                <a:chOff x="8553450" y="4149725"/>
                <a:chExt cx="790575" cy="927100"/>
              </a:xfrm>
              <a:solidFill>
                <a:schemeClr val="bg1"/>
              </a:solidFill>
            </p:grpSpPr>
            <p:sp>
              <p:nvSpPr>
                <p:cNvPr id="95" name="Freeform 58"/>
                <p:cNvSpPr>
                  <a:spLocks/>
                </p:cNvSpPr>
                <p:nvPr/>
              </p:nvSpPr>
              <p:spPr bwMode="auto">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Freeform 59"/>
                <p:cNvSpPr>
                  <a:spLocks/>
                </p:cNvSpPr>
                <p:nvPr/>
              </p:nvSpPr>
              <p:spPr bwMode="auto">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7" name="Freeform 60"/>
                <p:cNvSpPr>
                  <a:spLocks/>
                </p:cNvSpPr>
                <p:nvPr/>
              </p:nvSpPr>
              <p:spPr bwMode="auto">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8" name="Freeform 61"/>
                <p:cNvSpPr>
                  <a:spLocks/>
                </p:cNvSpPr>
                <p:nvPr/>
              </p:nvSpPr>
              <p:spPr bwMode="auto">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4" name="Rectangle 93"/>
              <p:cNvSpPr/>
              <p:nvPr/>
            </p:nvSpPr>
            <p:spPr>
              <a:xfrm>
                <a:off x="1518758" y="4369003"/>
                <a:ext cx="1136850" cy="261610"/>
              </a:xfrm>
              <a:prstGeom prst="rect">
                <a:avLst/>
              </a:prstGeom>
            </p:spPr>
            <p:txBody>
              <a:bodyPr wrap="none">
                <a:spAutoFit/>
              </a:bodyPr>
              <a:lstStyle/>
              <a:p>
                <a:r>
                  <a:rPr lang="nl-BE" sz="1100" b="1" dirty="0">
                    <a:solidFill>
                      <a:schemeClr val="bg1"/>
                    </a:solidFill>
                  </a:rPr>
                  <a:t>+32 2 642 49 37 </a:t>
                </a:r>
                <a:endParaRPr lang="nl-BE" sz="1100" dirty="0"/>
              </a:p>
            </p:txBody>
          </p:sp>
        </p:grpSp>
        <p:grpSp>
          <p:nvGrpSpPr>
            <p:cNvPr id="86" name="Group 85"/>
            <p:cNvGrpSpPr/>
            <p:nvPr/>
          </p:nvGrpSpPr>
          <p:grpSpPr>
            <a:xfrm>
              <a:off x="3683011" y="4028500"/>
              <a:ext cx="1986979" cy="259045"/>
              <a:chOff x="1344465" y="4517519"/>
              <a:chExt cx="1986979" cy="259045"/>
            </a:xfrm>
          </p:grpSpPr>
          <p:grpSp>
            <p:nvGrpSpPr>
              <p:cNvPr id="87" name="Group 153"/>
              <p:cNvGrpSpPr>
                <a:grpSpLocks noChangeAspect="1"/>
              </p:cNvGrpSpPr>
              <p:nvPr/>
            </p:nvGrpSpPr>
            <p:grpSpPr>
              <a:xfrm>
                <a:off x="1344465" y="4577407"/>
                <a:ext cx="213672" cy="142448"/>
                <a:chOff x="-6357938" y="3122613"/>
                <a:chExt cx="1104900" cy="736600"/>
              </a:xfrm>
              <a:solidFill>
                <a:schemeClr val="bg1"/>
              </a:solidFill>
            </p:grpSpPr>
            <p:sp>
              <p:nvSpPr>
                <p:cNvPr id="89" name="Freeform 7"/>
                <p:cNvSpPr>
                  <a:spLocks/>
                </p:cNvSpPr>
                <p:nvPr/>
              </p:nvSpPr>
              <p:spPr bwMode="auto">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8"/>
                <p:cNvSpPr>
                  <a:spLocks/>
                </p:cNvSpPr>
                <p:nvPr/>
              </p:nvSpPr>
              <p:spPr bwMode="auto">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9"/>
                <p:cNvSpPr>
                  <a:spLocks/>
                </p:cNvSpPr>
                <p:nvPr/>
              </p:nvSpPr>
              <p:spPr bwMode="auto">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10"/>
                <p:cNvSpPr>
                  <a:spLocks/>
                </p:cNvSpPr>
                <p:nvPr/>
              </p:nvSpPr>
              <p:spPr bwMode="auto">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88" name="Rectangle 87"/>
              <p:cNvSpPr/>
              <p:nvPr/>
            </p:nvSpPr>
            <p:spPr>
              <a:xfrm>
                <a:off x="1522526" y="4517519"/>
                <a:ext cx="1808918" cy="259045"/>
              </a:xfrm>
              <a:prstGeom prst="rect">
                <a:avLst/>
              </a:prstGeom>
            </p:spPr>
            <p:txBody>
              <a:bodyPr wrap="square">
                <a:spAutoFit/>
              </a:bodyPr>
              <a:lstStyle/>
              <a:p>
                <a:pPr>
                  <a:lnSpc>
                    <a:spcPts val="1292"/>
                  </a:lnSpc>
                </a:pPr>
                <a:r>
                  <a:rPr lang="nl-BE" sz="1100" b="1" dirty="0">
                    <a:solidFill>
                      <a:schemeClr val="bg1"/>
                    </a:solidFill>
                  </a:rPr>
                  <a:t>Daan.Bijwaard@ipsos.com</a:t>
                </a:r>
              </a:p>
            </p:txBody>
          </p:sp>
        </p:grpSp>
      </p:grpSp>
      <p:grpSp>
        <p:nvGrpSpPr>
          <p:cNvPr id="99" name="Group 98"/>
          <p:cNvGrpSpPr/>
          <p:nvPr/>
        </p:nvGrpSpPr>
        <p:grpSpPr>
          <a:xfrm>
            <a:off x="6044011" y="3240336"/>
            <a:ext cx="2238904" cy="932092"/>
            <a:chOff x="864444" y="3582286"/>
            <a:chExt cx="2238904" cy="932092"/>
          </a:xfrm>
        </p:grpSpPr>
        <p:sp>
          <p:nvSpPr>
            <p:cNvPr id="100" name="TextBox 99"/>
            <p:cNvSpPr txBox="1"/>
            <p:nvPr/>
          </p:nvSpPr>
          <p:spPr>
            <a:xfrm>
              <a:off x="1103862" y="3582286"/>
              <a:ext cx="1747561" cy="646331"/>
            </a:xfrm>
            <a:prstGeom prst="rect">
              <a:avLst/>
            </a:prstGeom>
          </p:spPr>
          <p:txBody>
            <a:bodyPr vert="horz" wrap="square" lIns="0" tIns="0" rIns="0" bIns="0" rtlCol="0">
              <a:spAutoFit/>
            </a:bodyPr>
            <a:lstStyle/>
            <a:p>
              <a:pPr marL="4763" algn="ctr"/>
              <a:r>
                <a:rPr lang="nl-BE" sz="1400" b="1" dirty="0">
                  <a:solidFill>
                    <a:schemeClr val="bg1"/>
                  </a:solidFill>
                </a:rPr>
                <a:t>JEAN-MICHEL LEBRUN</a:t>
              </a:r>
              <a:br>
                <a:rPr lang="nl-BE" sz="1400" b="1" dirty="0">
                  <a:solidFill>
                    <a:schemeClr val="bg1"/>
                  </a:solidFill>
                </a:rPr>
              </a:br>
              <a:r>
                <a:rPr lang="nl-BE" sz="1400" b="1" i="1" dirty="0">
                  <a:solidFill>
                    <a:schemeClr val="bg1"/>
                  </a:solidFill>
                </a:rPr>
                <a:t>Research Director</a:t>
              </a:r>
              <a:br>
                <a:rPr lang="nl-BE" sz="1400" b="1" i="1" dirty="0">
                  <a:solidFill>
                    <a:schemeClr val="bg1"/>
                  </a:solidFill>
                </a:rPr>
              </a:br>
              <a:endParaRPr lang="nl-BE" sz="1400" b="1" i="1" dirty="0">
                <a:solidFill>
                  <a:schemeClr val="bg1"/>
                </a:solidFill>
              </a:endParaRPr>
            </a:p>
          </p:txBody>
        </p:sp>
        <p:grpSp>
          <p:nvGrpSpPr>
            <p:cNvPr id="101" name="Group 100"/>
            <p:cNvGrpSpPr/>
            <p:nvPr/>
          </p:nvGrpSpPr>
          <p:grpSpPr>
            <a:xfrm>
              <a:off x="1350892" y="4252768"/>
              <a:ext cx="1266007" cy="261610"/>
              <a:chOff x="1357541" y="4369003"/>
              <a:chExt cx="1266007" cy="261610"/>
            </a:xfrm>
          </p:grpSpPr>
          <p:grpSp>
            <p:nvGrpSpPr>
              <p:cNvPr id="109" name="Group 108"/>
              <p:cNvGrpSpPr>
                <a:grpSpLocks noChangeAspect="1"/>
              </p:cNvGrpSpPr>
              <p:nvPr/>
            </p:nvGrpSpPr>
            <p:grpSpPr>
              <a:xfrm>
                <a:off x="1357541" y="4383923"/>
                <a:ext cx="195632" cy="229414"/>
                <a:chOff x="8553450" y="4149725"/>
                <a:chExt cx="790575" cy="927100"/>
              </a:xfrm>
              <a:solidFill>
                <a:schemeClr val="bg1"/>
              </a:solidFill>
            </p:grpSpPr>
            <p:sp>
              <p:nvSpPr>
                <p:cNvPr id="111" name="Freeform 58"/>
                <p:cNvSpPr>
                  <a:spLocks/>
                </p:cNvSpPr>
                <p:nvPr/>
              </p:nvSpPr>
              <p:spPr bwMode="auto">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 name="Freeform 59"/>
                <p:cNvSpPr>
                  <a:spLocks/>
                </p:cNvSpPr>
                <p:nvPr/>
              </p:nvSpPr>
              <p:spPr bwMode="auto">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 name="Freeform 60"/>
                <p:cNvSpPr>
                  <a:spLocks/>
                </p:cNvSpPr>
                <p:nvPr/>
              </p:nvSpPr>
              <p:spPr bwMode="auto">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 name="Freeform 61"/>
                <p:cNvSpPr>
                  <a:spLocks/>
                </p:cNvSpPr>
                <p:nvPr/>
              </p:nvSpPr>
              <p:spPr bwMode="auto">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10" name="Rectangle 109"/>
              <p:cNvSpPr/>
              <p:nvPr/>
            </p:nvSpPr>
            <p:spPr>
              <a:xfrm>
                <a:off x="1518758" y="4369003"/>
                <a:ext cx="1104790" cy="261610"/>
              </a:xfrm>
              <a:prstGeom prst="rect">
                <a:avLst/>
              </a:prstGeom>
            </p:spPr>
            <p:txBody>
              <a:bodyPr wrap="none">
                <a:spAutoFit/>
              </a:bodyPr>
              <a:lstStyle/>
              <a:p>
                <a:r>
                  <a:rPr lang="nl-BE" sz="1100" b="1" dirty="0">
                    <a:solidFill>
                      <a:schemeClr val="bg1"/>
                    </a:solidFill>
                  </a:rPr>
                  <a:t>+32 2 642 49 10</a:t>
                </a:r>
                <a:endParaRPr lang="nl-BE" sz="1100" dirty="0"/>
              </a:p>
            </p:txBody>
          </p:sp>
        </p:grpSp>
        <p:grpSp>
          <p:nvGrpSpPr>
            <p:cNvPr id="102" name="Group 101"/>
            <p:cNvGrpSpPr/>
            <p:nvPr/>
          </p:nvGrpSpPr>
          <p:grpSpPr>
            <a:xfrm>
              <a:off x="864444" y="4019272"/>
              <a:ext cx="2238904" cy="259045"/>
              <a:chOff x="1344465" y="4517519"/>
              <a:chExt cx="2238904" cy="259045"/>
            </a:xfrm>
          </p:grpSpPr>
          <p:grpSp>
            <p:nvGrpSpPr>
              <p:cNvPr id="103" name="Group 153"/>
              <p:cNvGrpSpPr>
                <a:grpSpLocks noChangeAspect="1"/>
              </p:cNvGrpSpPr>
              <p:nvPr/>
            </p:nvGrpSpPr>
            <p:grpSpPr>
              <a:xfrm>
                <a:off x="1344465" y="4577407"/>
                <a:ext cx="213672" cy="142448"/>
                <a:chOff x="-6357938" y="3122613"/>
                <a:chExt cx="1104900" cy="736600"/>
              </a:xfrm>
              <a:solidFill>
                <a:schemeClr val="bg1"/>
              </a:solidFill>
            </p:grpSpPr>
            <p:sp>
              <p:nvSpPr>
                <p:cNvPr id="105" name="Freeform 7"/>
                <p:cNvSpPr>
                  <a:spLocks/>
                </p:cNvSpPr>
                <p:nvPr/>
              </p:nvSpPr>
              <p:spPr bwMode="auto">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 name="Freeform 8"/>
                <p:cNvSpPr>
                  <a:spLocks/>
                </p:cNvSpPr>
                <p:nvPr/>
              </p:nvSpPr>
              <p:spPr bwMode="auto">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 name="Freeform 9"/>
                <p:cNvSpPr>
                  <a:spLocks/>
                </p:cNvSpPr>
                <p:nvPr/>
              </p:nvSpPr>
              <p:spPr bwMode="auto">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 name="Freeform 10"/>
                <p:cNvSpPr>
                  <a:spLocks/>
                </p:cNvSpPr>
                <p:nvPr/>
              </p:nvSpPr>
              <p:spPr bwMode="auto">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04" name="Rectangle 103"/>
              <p:cNvSpPr/>
              <p:nvPr/>
            </p:nvSpPr>
            <p:spPr>
              <a:xfrm>
                <a:off x="1512109" y="4517519"/>
                <a:ext cx="2071260" cy="259045"/>
              </a:xfrm>
              <a:prstGeom prst="rect">
                <a:avLst/>
              </a:prstGeom>
            </p:spPr>
            <p:txBody>
              <a:bodyPr wrap="square">
                <a:spAutoFit/>
              </a:bodyPr>
              <a:lstStyle/>
              <a:p>
                <a:pPr>
                  <a:lnSpc>
                    <a:spcPts val="1292"/>
                  </a:lnSpc>
                </a:pPr>
                <a:r>
                  <a:rPr lang="nl-BE" sz="1100" b="1" dirty="0">
                    <a:solidFill>
                      <a:schemeClr val="bg1"/>
                    </a:solidFill>
                  </a:rPr>
                  <a:t>Jean-Michel.Lebrun@ipsos.com</a:t>
                </a:r>
              </a:p>
            </p:txBody>
          </p:sp>
        </p:grpSp>
      </p:grpSp>
      <p:grpSp>
        <p:nvGrpSpPr>
          <p:cNvPr id="117" name="Group 116"/>
          <p:cNvGrpSpPr/>
          <p:nvPr/>
        </p:nvGrpSpPr>
        <p:grpSpPr>
          <a:xfrm>
            <a:off x="1522857" y="1482043"/>
            <a:ext cx="904784" cy="1681221"/>
            <a:chOff x="2876549" y="198437"/>
            <a:chExt cx="785813" cy="1447801"/>
          </a:xfrm>
        </p:grpSpPr>
        <p:sp>
          <p:nvSpPr>
            <p:cNvPr id="118" name="Freeform 146"/>
            <p:cNvSpPr>
              <a:spLocks/>
            </p:cNvSpPr>
            <p:nvPr/>
          </p:nvSpPr>
          <p:spPr bwMode="auto">
            <a:xfrm>
              <a:off x="2887662" y="477837"/>
              <a:ext cx="381000" cy="831850"/>
            </a:xfrm>
            <a:custGeom>
              <a:avLst/>
              <a:gdLst>
                <a:gd name="T0" fmla="*/ 240 w 240"/>
                <a:gd name="T1" fmla="*/ 0 h 524"/>
                <a:gd name="T2" fmla="*/ 240 w 240"/>
                <a:gd name="T3" fmla="*/ 522 h 524"/>
                <a:gd name="T4" fmla="*/ 239 w 240"/>
                <a:gd name="T5" fmla="*/ 522 h 524"/>
                <a:gd name="T6" fmla="*/ 238 w 240"/>
                <a:gd name="T7" fmla="*/ 522 h 524"/>
                <a:gd name="T8" fmla="*/ 232 w 240"/>
                <a:gd name="T9" fmla="*/ 524 h 524"/>
                <a:gd name="T10" fmla="*/ 223 w 240"/>
                <a:gd name="T11" fmla="*/ 522 h 524"/>
                <a:gd name="T12" fmla="*/ 191 w 240"/>
                <a:gd name="T13" fmla="*/ 522 h 524"/>
                <a:gd name="T14" fmla="*/ 166 w 240"/>
                <a:gd name="T15" fmla="*/ 524 h 524"/>
                <a:gd name="T16" fmla="*/ 136 w 240"/>
                <a:gd name="T17" fmla="*/ 522 h 524"/>
                <a:gd name="T18" fmla="*/ 95 w 240"/>
                <a:gd name="T19" fmla="*/ 522 h 524"/>
                <a:gd name="T20" fmla="*/ 47 w 240"/>
                <a:gd name="T21" fmla="*/ 522 h 524"/>
                <a:gd name="T22" fmla="*/ 35 w 240"/>
                <a:gd name="T23" fmla="*/ 503 h 524"/>
                <a:gd name="T24" fmla="*/ 31 w 240"/>
                <a:gd name="T25" fmla="*/ 483 h 524"/>
                <a:gd name="T26" fmla="*/ 32 w 240"/>
                <a:gd name="T27" fmla="*/ 463 h 524"/>
                <a:gd name="T28" fmla="*/ 38 w 240"/>
                <a:gd name="T29" fmla="*/ 442 h 524"/>
                <a:gd name="T30" fmla="*/ 46 w 240"/>
                <a:gd name="T31" fmla="*/ 423 h 524"/>
                <a:gd name="T32" fmla="*/ 50 w 240"/>
                <a:gd name="T33" fmla="*/ 404 h 524"/>
                <a:gd name="T34" fmla="*/ 53 w 240"/>
                <a:gd name="T35" fmla="*/ 386 h 524"/>
                <a:gd name="T36" fmla="*/ 51 w 240"/>
                <a:gd name="T37" fmla="*/ 371 h 524"/>
                <a:gd name="T38" fmla="*/ 46 w 240"/>
                <a:gd name="T39" fmla="*/ 359 h 524"/>
                <a:gd name="T40" fmla="*/ 37 w 240"/>
                <a:gd name="T41" fmla="*/ 349 h 524"/>
                <a:gd name="T42" fmla="*/ 28 w 240"/>
                <a:gd name="T43" fmla="*/ 339 h 524"/>
                <a:gd name="T44" fmla="*/ 18 w 240"/>
                <a:gd name="T45" fmla="*/ 329 h 524"/>
                <a:gd name="T46" fmla="*/ 11 w 240"/>
                <a:gd name="T47" fmla="*/ 316 h 524"/>
                <a:gd name="T48" fmla="*/ 3 w 240"/>
                <a:gd name="T49" fmla="*/ 300 h 524"/>
                <a:gd name="T50" fmla="*/ 0 w 240"/>
                <a:gd name="T51" fmla="*/ 279 h 524"/>
                <a:gd name="T52" fmla="*/ 0 w 240"/>
                <a:gd name="T53" fmla="*/ 262 h 524"/>
                <a:gd name="T54" fmla="*/ 5 w 240"/>
                <a:gd name="T55" fmla="*/ 249 h 524"/>
                <a:gd name="T56" fmla="*/ 11 w 240"/>
                <a:gd name="T57" fmla="*/ 236 h 524"/>
                <a:gd name="T58" fmla="*/ 16 w 240"/>
                <a:gd name="T59" fmla="*/ 224 h 524"/>
                <a:gd name="T60" fmla="*/ 24 w 240"/>
                <a:gd name="T61" fmla="*/ 212 h 524"/>
                <a:gd name="T62" fmla="*/ 31 w 240"/>
                <a:gd name="T63" fmla="*/ 198 h 524"/>
                <a:gd name="T64" fmla="*/ 38 w 240"/>
                <a:gd name="T65" fmla="*/ 182 h 524"/>
                <a:gd name="T66" fmla="*/ 43 w 240"/>
                <a:gd name="T67" fmla="*/ 160 h 524"/>
                <a:gd name="T68" fmla="*/ 44 w 240"/>
                <a:gd name="T69" fmla="*/ 135 h 524"/>
                <a:gd name="T70" fmla="*/ 240 w 240"/>
                <a:gd name="T71"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0" h="524">
                  <a:moveTo>
                    <a:pt x="240" y="0"/>
                  </a:moveTo>
                  <a:lnTo>
                    <a:pt x="240" y="522"/>
                  </a:lnTo>
                  <a:lnTo>
                    <a:pt x="239" y="522"/>
                  </a:lnTo>
                  <a:lnTo>
                    <a:pt x="238" y="522"/>
                  </a:lnTo>
                  <a:lnTo>
                    <a:pt x="232" y="524"/>
                  </a:lnTo>
                  <a:lnTo>
                    <a:pt x="223" y="522"/>
                  </a:lnTo>
                  <a:lnTo>
                    <a:pt x="191" y="522"/>
                  </a:lnTo>
                  <a:lnTo>
                    <a:pt x="166" y="524"/>
                  </a:lnTo>
                  <a:lnTo>
                    <a:pt x="136" y="522"/>
                  </a:lnTo>
                  <a:lnTo>
                    <a:pt x="95" y="522"/>
                  </a:lnTo>
                  <a:lnTo>
                    <a:pt x="47" y="522"/>
                  </a:lnTo>
                  <a:lnTo>
                    <a:pt x="35" y="503"/>
                  </a:lnTo>
                  <a:lnTo>
                    <a:pt x="31" y="483"/>
                  </a:lnTo>
                  <a:lnTo>
                    <a:pt x="32" y="463"/>
                  </a:lnTo>
                  <a:lnTo>
                    <a:pt x="38" y="442"/>
                  </a:lnTo>
                  <a:lnTo>
                    <a:pt x="46" y="423"/>
                  </a:lnTo>
                  <a:lnTo>
                    <a:pt x="50" y="404"/>
                  </a:lnTo>
                  <a:lnTo>
                    <a:pt x="53" y="386"/>
                  </a:lnTo>
                  <a:lnTo>
                    <a:pt x="51" y="371"/>
                  </a:lnTo>
                  <a:lnTo>
                    <a:pt x="46" y="359"/>
                  </a:lnTo>
                  <a:lnTo>
                    <a:pt x="37" y="349"/>
                  </a:lnTo>
                  <a:lnTo>
                    <a:pt x="28" y="339"/>
                  </a:lnTo>
                  <a:lnTo>
                    <a:pt x="18" y="329"/>
                  </a:lnTo>
                  <a:lnTo>
                    <a:pt x="11" y="316"/>
                  </a:lnTo>
                  <a:lnTo>
                    <a:pt x="3" y="300"/>
                  </a:lnTo>
                  <a:lnTo>
                    <a:pt x="0" y="279"/>
                  </a:lnTo>
                  <a:lnTo>
                    <a:pt x="0" y="262"/>
                  </a:lnTo>
                  <a:lnTo>
                    <a:pt x="5" y="249"/>
                  </a:lnTo>
                  <a:lnTo>
                    <a:pt x="11" y="236"/>
                  </a:lnTo>
                  <a:lnTo>
                    <a:pt x="16" y="224"/>
                  </a:lnTo>
                  <a:lnTo>
                    <a:pt x="24" y="212"/>
                  </a:lnTo>
                  <a:lnTo>
                    <a:pt x="31" y="198"/>
                  </a:lnTo>
                  <a:lnTo>
                    <a:pt x="38" y="182"/>
                  </a:lnTo>
                  <a:lnTo>
                    <a:pt x="43" y="160"/>
                  </a:lnTo>
                  <a:lnTo>
                    <a:pt x="44" y="135"/>
                  </a:lnTo>
                  <a:lnTo>
                    <a:pt x="240"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19" name="Freeform 147"/>
            <p:cNvSpPr>
              <a:spLocks/>
            </p:cNvSpPr>
            <p:nvPr/>
          </p:nvSpPr>
          <p:spPr bwMode="auto">
            <a:xfrm>
              <a:off x="3268662" y="477837"/>
              <a:ext cx="381000" cy="831850"/>
            </a:xfrm>
            <a:custGeom>
              <a:avLst/>
              <a:gdLst>
                <a:gd name="T0" fmla="*/ 0 w 240"/>
                <a:gd name="T1" fmla="*/ 0 h 524"/>
                <a:gd name="T2" fmla="*/ 197 w 240"/>
                <a:gd name="T3" fmla="*/ 135 h 524"/>
                <a:gd name="T4" fmla="*/ 198 w 240"/>
                <a:gd name="T5" fmla="*/ 160 h 524"/>
                <a:gd name="T6" fmla="*/ 203 w 240"/>
                <a:gd name="T7" fmla="*/ 182 h 524"/>
                <a:gd name="T8" fmla="*/ 208 w 240"/>
                <a:gd name="T9" fmla="*/ 198 h 524"/>
                <a:gd name="T10" fmla="*/ 216 w 240"/>
                <a:gd name="T11" fmla="*/ 212 h 524"/>
                <a:gd name="T12" fmla="*/ 223 w 240"/>
                <a:gd name="T13" fmla="*/ 224 h 524"/>
                <a:gd name="T14" fmla="*/ 230 w 240"/>
                <a:gd name="T15" fmla="*/ 236 h 524"/>
                <a:gd name="T16" fmla="*/ 236 w 240"/>
                <a:gd name="T17" fmla="*/ 249 h 524"/>
                <a:gd name="T18" fmla="*/ 239 w 240"/>
                <a:gd name="T19" fmla="*/ 262 h 524"/>
                <a:gd name="T20" fmla="*/ 240 w 240"/>
                <a:gd name="T21" fmla="*/ 279 h 524"/>
                <a:gd name="T22" fmla="*/ 236 w 240"/>
                <a:gd name="T23" fmla="*/ 300 h 524"/>
                <a:gd name="T24" fmla="*/ 230 w 240"/>
                <a:gd name="T25" fmla="*/ 316 h 524"/>
                <a:gd name="T26" fmla="*/ 222 w 240"/>
                <a:gd name="T27" fmla="*/ 329 h 524"/>
                <a:gd name="T28" fmla="*/ 213 w 240"/>
                <a:gd name="T29" fmla="*/ 339 h 524"/>
                <a:gd name="T30" fmla="*/ 203 w 240"/>
                <a:gd name="T31" fmla="*/ 349 h 524"/>
                <a:gd name="T32" fmla="*/ 195 w 240"/>
                <a:gd name="T33" fmla="*/ 359 h 524"/>
                <a:gd name="T34" fmla="*/ 190 w 240"/>
                <a:gd name="T35" fmla="*/ 371 h 524"/>
                <a:gd name="T36" fmla="*/ 188 w 240"/>
                <a:gd name="T37" fmla="*/ 386 h 524"/>
                <a:gd name="T38" fmla="*/ 190 w 240"/>
                <a:gd name="T39" fmla="*/ 404 h 524"/>
                <a:gd name="T40" fmla="*/ 195 w 240"/>
                <a:gd name="T41" fmla="*/ 423 h 524"/>
                <a:gd name="T42" fmla="*/ 203 w 240"/>
                <a:gd name="T43" fmla="*/ 442 h 524"/>
                <a:gd name="T44" fmla="*/ 207 w 240"/>
                <a:gd name="T45" fmla="*/ 463 h 524"/>
                <a:gd name="T46" fmla="*/ 208 w 240"/>
                <a:gd name="T47" fmla="*/ 483 h 524"/>
                <a:gd name="T48" fmla="*/ 206 w 240"/>
                <a:gd name="T49" fmla="*/ 503 h 524"/>
                <a:gd name="T50" fmla="*/ 192 w 240"/>
                <a:gd name="T51" fmla="*/ 522 h 524"/>
                <a:gd name="T52" fmla="*/ 144 w 240"/>
                <a:gd name="T53" fmla="*/ 522 h 524"/>
                <a:gd name="T54" fmla="*/ 105 w 240"/>
                <a:gd name="T55" fmla="*/ 522 h 524"/>
                <a:gd name="T56" fmla="*/ 73 w 240"/>
                <a:gd name="T57" fmla="*/ 524 h 524"/>
                <a:gd name="T58" fmla="*/ 48 w 240"/>
                <a:gd name="T59" fmla="*/ 522 h 524"/>
                <a:gd name="T60" fmla="*/ 18 w 240"/>
                <a:gd name="T61" fmla="*/ 522 h 524"/>
                <a:gd name="T62" fmla="*/ 9 w 240"/>
                <a:gd name="T63" fmla="*/ 524 h 524"/>
                <a:gd name="T64" fmla="*/ 3 w 240"/>
                <a:gd name="T65" fmla="*/ 522 h 524"/>
                <a:gd name="T66" fmla="*/ 0 w 240"/>
                <a:gd name="T67" fmla="*/ 522 h 524"/>
                <a:gd name="T68" fmla="*/ 0 w 240"/>
                <a:gd name="T69" fmla="*/ 522 h 524"/>
                <a:gd name="T70" fmla="*/ 0 w 240"/>
                <a:gd name="T71"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0" h="524">
                  <a:moveTo>
                    <a:pt x="0" y="0"/>
                  </a:moveTo>
                  <a:lnTo>
                    <a:pt x="197" y="135"/>
                  </a:lnTo>
                  <a:lnTo>
                    <a:pt x="198" y="160"/>
                  </a:lnTo>
                  <a:lnTo>
                    <a:pt x="203" y="182"/>
                  </a:lnTo>
                  <a:lnTo>
                    <a:pt x="208" y="198"/>
                  </a:lnTo>
                  <a:lnTo>
                    <a:pt x="216" y="212"/>
                  </a:lnTo>
                  <a:lnTo>
                    <a:pt x="223" y="224"/>
                  </a:lnTo>
                  <a:lnTo>
                    <a:pt x="230" y="236"/>
                  </a:lnTo>
                  <a:lnTo>
                    <a:pt x="236" y="249"/>
                  </a:lnTo>
                  <a:lnTo>
                    <a:pt x="239" y="262"/>
                  </a:lnTo>
                  <a:lnTo>
                    <a:pt x="240" y="279"/>
                  </a:lnTo>
                  <a:lnTo>
                    <a:pt x="236" y="300"/>
                  </a:lnTo>
                  <a:lnTo>
                    <a:pt x="230" y="316"/>
                  </a:lnTo>
                  <a:lnTo>
                    <a:pt x="222" y="329"/>
                  </a:lnTo>
                  <a:lnTo>
                    <a:pt x="213" y="339"/>
                  </a:lnTo>
                  <a:lnTo>
                    <a:pt x="203" y="349"/>
                  </a:lnTo>
                  <a:lnTo>
                    <a:pt x="195" y="359"/>
                  </a:lnTo>
                  <a:lnTo>
                    <a:pt x="190" y="371"/>
                  </a:lnTo>
                  <a:lnTo>
                    <a:pt x="188" y="386"/>
                  </a:lnTo>
                  <a:lnTo>
                    <a:pt x="190" y="404"/>
                  </a:lnTo>
                  <a:lnTo>
                    <a:pt x="195" y="423"/>
                  </a:lnTo>
                  <a:lnTo>
                    <a:pt x="203" y="442"/>
                  </a:lnTo>
                  <a:lnTo>
                    <a:pt x="207" y="463"/>
                  </a:lnTo>
                  <a:lnTo>
                    <a:pt x="208" y="483"/>
                  </a:lnTo>
                  <a:lnTo>
                    <a:pt x="206" y="503"/>
                  </a:lnTo>
                  <a:lnTo>
                    <a:pt x="192" y="522"/>
                  </a:lnTo>
                  <a:lnTo>
                    <a:pt x="144" y="522"/>
                  </a:lnTo>
                  <a:lnTo>
                    <a:pt x="105" y="522"/>
                  </a:lnTo>
                  <a:lnTo>
                    <a:pt x="73" y="524"/>
                  </a:lnTo>
                  <a:lnTo>
                    <a:pt x="48" y="522"/>
                  </a:lnTo>
                  <a:lnTo>
                    <a:pt x="18" y="522"/>
                  </a:lnTo>
                  <a:lnTo>
                    <a:pt x="9" y="524"/>
                  </a:lnTo>
                  <a:lnTo>
                    <a:pt x="3" y="522"/>
                  </a:lnTo>
                  <a:lnTo>
                    <a:pt x="0" y="522"/>
                  </a:lnTo>
                  <a:lnTo>
                    <a:pt x="0" y="522"/>
                  </a:lnTo>
                  <a:lnTo>
                    <a:pt x="0"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0" name="Freeform 148"/>
            <p:cNvSpPr>
              <a:spLocks/>
            </p:cNvSpPr>
            <p:nvPr/>
          </p:nvSpPr>
          <p:spPr bwMode="auto">
            <a:xfrm>
              <a:off x="2916237" y="198437"/>
              <a:ext cx="708025" cy="709613"/>
            </a:xfrm>
            <a:custGeom>
              <a:avLst/>
              <a:gdLst>
                <a:gd name="T0" fmla="*/ 222 w 446"/>
                <a:gd name="T1" fmla="*/ 0 h 447"/>
                <a:gd name="T2" fmla="*/ 268 w 446"/>
                <a:gd name="T3" fmla="*/ 4 h 447"/>
                <a:gd name="T4" fmla="*/ 310 w 446"/>
                <a:gd name="T5" fmla="*/ 18 h 447"/>
                <a:gd name="T6" fmla="*/ 348 w 446"/>
                <a:gd name="T7" fmla="*/ 38 h 447"/>
                <a:gd name="T8" fmla="*/ 381 w 446"/>
                <a:gd name="T9" fmla="*/ 66 h 447"/>
                <a:gd name="T10" fmla="*/ 409 w 446"/>
                <a:gd name="T11" fmla="*/ 98 h 447"/>
                <a:gd name="T12" fmla="*/ 429 w 446"/>
                <a:gd name="T13" fmla="*/ 135 h 447"/>
                <a:gd name="T14" fmla="*/ 442 w 446"/>
                <a:gd name="T15" fmla="*/ 178 h 447"/>
                <a:gd name="T16" fmla="*/ 446 w 446"/>
                <a:gd name="T17" fmla="*/ 223 h 447"/>
                <a:gd name="T18" fmla="*/ 442 w 446"/>
                <a:gd name="T19" fmla="*/ 268 h 447"/>
                <a:gd name="T20" fmla="*/ 429 w 446"/>
                <a:gd name="T21" fmla="*/ 310 h 447"/>
                <a:gd name="T22" fmla="*/ 409 w 446"/>
                <a:gd name="T23" fmla="*/ 348 h 447"/>
                <a:gd name="T24" fmla="*/ 381 w 446"/>
                <a:gd name="T25" fmla="*/ 381 h 447"/>
                <a:gd name="T26" fmla="*/ 348 w 446"/>
                <a:gd name="T27" fmla="*/ 407 h 447"/>
                <a:gd name="T28" fmla="*/ 310 w 446"/>
                <a:gd name="T29" fmla="*/ 429 h 447"/>
                <a:gd name="T30" fmla="*/ 268 w 446"/>
                <a:gd name="T31" fmla="*/ 442 h 447"/>
                <a:gd name="T32" fmla="*/ 222 w 446"/>
                <a:gd name="T33" fmla="*/ 447 h 447"/>
                <a:gd name="T34" fmla="*/ 179 w 446"/>
                <a:gd name="T35" fmla="*/ 442 h 447"/>
                <a:gd name="T36" fmla="*/ 137 w 446"/>
                <a:gd name="T37" fmla="*/ 429 h 447"/>
                <a:gd name="T38" fmla="*/ 99 w 446"/>
                <a:gd name="T39" fmla="*/ 407 h 447"/>
                <a:gd name="T40" fmla="*/ 65 w 446"/>
                <a:gd name="T41" fmla="*/ 381 h 447"/>
                <a:gd name="T42" fmla="*/ 38 w 446"/>
                <a:gd name="T43" fmla="*/ 348 h 447"/>
                <a:gd name="T44" fmla="*/ 17 w 446"/>
                <a:gd name="T45" fmla="*/ 310 h 447"/>
                <a:gd name="T46" fmla="*/ 4 w 446"/>
                <a:gd name="T47" fmla="*/ 268 h 447"/>
                <a:gd name="T48" fmla="*/ 0 w 446"/>
                <a:gd name="T49" fmla="*/ 223 h 447"/>
                <a:gd name="T50" fmla="*/ 4 w 446"/>
                <a:gd name="T51" fmla="*/ 178 h 447"/>
                <a:gd name="T52" fmla="*/ 17 w 446"/>
                <a:gd name="T53" fmla="*/ 135 h 447"/>
                <a:gd name="T54" fmla="*/ 38 w 446"/>
                <a:gd name="T55" fmla="*/ 98 h 447"/>
                <a:gd name="T56" fmla="*/ 65 w 446"/>
                <a:gd name="T57" fmla="*/ 66 h 447"/>
                <a:gd name="T58" fmla="*/ 99 w 446"/>
                <a:gd name="T59" fmla="*/ 38 h 447"/>
                <a:gd name="T60" fmla="*/ 137 w 446"/>
                <a:gd name="T61" fmla="*/ 18 h 447"/>
                <a:gd name="T62" fmla="*/ 179 w 446"/>
                <a:gd name="T63" fmla="*/ 4 h 447"/>
                <a:gd name="T64" fmla="*/ 222 w 446"/>
                <a:gd name="T65"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6" h="447">
                  <a:moveTo>
                    <a:pt x="222" y="0"/>
                  </a:moveTo>
                  <a:lnTo>
                    <a:pt x="268" y="4"/>
                  </a:lnTo>
                  <a:lnTo>
                    <a:pt x="310" y="18"/>
                  </a:lnTo>
                  <a:lnTo>
                    <a:pt x="348" y="38"/>
                  </a:lnTo>
                  <a:lnTo>
                    <a:pt x="381" y="66"/>
                  </a:lnTo>
                  <a:lnTo>
                    <a:pt x="409" y="98"/>
                  </a:lnTo>
                  <a:lnTo>
                    <a:pt x="429" y="135"/>
                  </a:lnTo>
                  <a:lnTo>
                    <a:pt x="442" y="178"/>
                  </a:lnTo>
                  <a:lnTo>
                    <a:pt x="446" y="223"/>
                  </a:lnTo>
                  <a:lnTo>
                    <a:pt x="442" y="268"/>
                  </a:lnTo>
                  <a:lnTo>
                    <a:pt x="429" y="310"/>
                  </a:lnTo>
                  <a:lnTo>
                    <a:pt x="409" y="348"/>
                  </a:lnTo>
                  <a:lnTo>
                    <a:pt x="381" y="381"/>
                  </a:lnTo>
                  <a:lnTo>
                    <a:pt x="348" y="407"/>
                  </a:lnTo>
                  <a:lnTo>
                    <a:pt x="310" y="429"/>
                  </a:lnTo>
                  <a:lnTo>
                    <a:pt x="268" y="442"/>
                  </a:lnTo>
                  <a:lnTo>
                    <a:pt x="222" y="447"/>
                  </a:lnTo>
                  <a:lnTo>
                    <a:pt x="179" y="442"/>
                  </a:lnTo>
                  <a:lnTo>
                    <a:pt x="137" y="429"/>
                  </a:lnTo>
                  <a:lnTo>
                    <a:pt x="99" y="407"/>
                  </a:lnTo>
                  <a:lnTo>
                    <a:pt x="65" y="381"/>
                  </a:lnTo>
                  <a:lnTo>
                    <a:pt x="38" y="348"/>
                  </a:lnTo>
                  <a:lnTo>
                    <a:pt x="17" y="310"/>
                  </a:lnTo>
                  <a:lnTo>
                    <a:pt x="4" y="268"/>
                  </a:lnTo>
                  <a:lnTo>
                    <a:pt x="0" y="223"/>
                  </a:lnTo>
                  <a:lnTo>
                    <a:pt x="4" y="178"/>
                  </a:lnTo>
                  <a:lnTo>
                    <a:pt x="17" y="135"/>
                  </a:lnTo>
                  <a:lnTo>
                    <a:pt x="38" y="98"/>
                  </a:lnTo>
                  <a:lnTo>
                    <a:pt x="65" y="66"/>
                  </a:lnTo>
                  <a:lnTo>
                    <a:pt x="99" y="38"/>
                  </a:lnTo>
                  <a:lnTo>
                    <a:pt x="137" y="18"/>
                  </a:lnTo>
                  <a:lnTo>
                    <a:pt x="179" y="4"/>
                  </a:lnTo>
                  <a:lnTo>
                    <a:pt x="222"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1" name="Freeform 149"/>
            <p:cNvSpPr>
              <a:spLocks/>
            </p:cNvSpPr>
            <p:nvPr/>
          </p:nvSpPr>
          <p:spPr bwMode="auto">
            <a:xfrm>
              <a:off x="3151187" y="1050925"/>
              <a:ext cx="238125" cy="595313"/>
            </a:xfrm>
            <a:custGeom>
              <a:avLst/>
              <a:gdLst>
                <a:gd name="T0" fmla="*/ 0 w 150"/>
                <a:gd name="T1" fmla="*/ 0 h 375"/>
                <a:gd name="T2" fmla="*/ 150 w 150"/>
                <a:gd name="T3" fmla="*/ 0 h 375"/>
                <a:gd name="T4" fmla="*/ 150 w 150"/>
                <a:gd name="T5" fmla="*/ 164 h 375"/>
                <a:gd name="T6" fmla="*/ 74 w 150"/>
                <a:gd name="T7" fmla="*/ 375 h 375"/>
                <a:gd name="T8" fmla="*/ 74 w 150"/>
                <a:gd name="T9" fmla="*/ 375 h 375"/>
                <a:gd name="T10" fmla="*/ 74 w 150"/>
                <a:gd name="T11" fmla="*/ 375 h 375"/>
                <a:gd name="T12" fmla="*/ 0 w 150"/>
                <a:gd name="T13" fmla="*/ 164 h 375"/>
                <a:gd name="T14" fmla="*/ 0 w 150"/>
                <a:gd name="T15" fmla="*/ 0 h 3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375">
                  <a:moveTo>
                    <a:pt x="0" y="0"/>
                  </a:moveTo>
                  <a:lnTo>
                    <a:pt x="150" y="0"/>
                  </a:lnTo>
                  <a:lnTo>
                    <a:pt x="150" y="164"/>
                  </a:lnTo>
                  <a:lnTo>
                    <a:pt x="74" y="375"/>
                  </a:lnTo>
                  <a:lnTo>
                    <a:pt x="74" y="375"/>
                  </a:lnTo>
                  <a:lnTo>
                    <a:pt x="74" y="375"/>
                  </a:lnTo>
                  <a:lnTo>
                    <a:pt x="0" y="164"/>
                  </a:lnTo>
                  <a:lnTo>
                    <a:pt x="0" y="0"/>
                  </a:lnTo>
                  <a:close/>
                </a:path>
              </a:pathLst>
            </a:custGeom>
            <a:solidFill>
              <a:srgbClr val="EDC8B1"/>
            </a:solidFill>
            <a:ln w="0">
              <a:solidFill>
                <a:srgbClr val="EDC8B1"/>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2" name="Freeform 150"/>
            <p:cNvSpPr>
              <a:spLocks/>
            </p:cNvSpPr>
            <p:nvPr/>
          </p:nvSpPr>
          <p:spPr bwMode="auto">
            <a:xfrm>
              <a:off x="2973387" y="330200"/>
              <a:ext cx="295275" cy="788988"/>
            </a:xfrm>
            <a:custGeom>
              <a:avLst/>
              <a:gdLst>
                <a:gd name="T0" fmla="*/ 186 w 186"/>
                <a:gd name="T1" fmla="*/ 0 h 497"/>
                <a:gd name="T2" fmla="*/ 186 w 186"/>
                <a:gd name="T3" fmla="*/ 6 h 497"/>
                <a:gd name="T4" fmla="*/ 186 w 186"/>
                <a:gd name="T5" fmla="*/ 20 h 497"/>
                <a:gd name="T6" fmla="*/ 186 w 186"/>
                <a:gd name="T7" fmla="*/ 44 h 497"/>
                <a:gd name="T8" fmla="*/ 186 w 186"/>
                <a:gd name="T9" fmla="*/ 199 h 497"/>
                <a:gd name="T10" fmla="*/ 186 w 186"/>
                <a:gd name="T11" fmla="*/ 249 h 497"/>
                <a:gd name="T12" fmla="*/ 186 w 186"/>
                <a:gd name="T13" fmla="*/ 300 h 497"/>
                <a:gd name="T14" fmla="*/ 186 w 186"/>
                <a:gd name="T15" fmla="*/ 351 h 497"/>
                <a:gd name="T16" fmla="*/ 186 w 186"/>
                <a:gd name="T17" fmla="*/ 401 h 497"/>
                <a:gd name="T18" fmla="*/ 186 w 186"/>
                <a:gd name="T19" fmla="*/ 451 h 497"/>
                <a:gd name="T20" fmla="*/ 186 w 186"/>
                <a:gd name="T21" fmla="*/ 497 h 497"/>
                <a:gd name="T22" fmla="*/ 170 w 186"/>
                <a:gd name="T23" fmla="*/ 495 h 497"/>
                <a:gd name="T24" fmla="*/ 153 w 186"/>
                <a:gd name="T25" fmla="*/ 487 h 497"/>
                <a:gd name="T26" fmla="*/ 134 w 186"/>
                <a:gd name="T27" fmla="*/ 477 h 497"/>
                <a:gd name="T28" fmla="*/ 114 w 186"/>
                <a:gd name="T29" fmla="*/ 465 h 497"/>
                <a:gd name="T30" fmla="*/ 96 w 186"/>
                <a:gd name="T31" fmla="*/ 452 h 497"/>
                <a:gd name="T32" fmla="*/ 80 w 186"/>
                <a:gd name="T33" fmla="*/ 439 h 497"/>
                <a:gd name="T34" fmla="*/ 67 w 186"/>
                <a:gd name="T35" fmla="*/ 428 h 497"/>
                <a:gd name="T36" fmla="*/ 60 w 186"/>
                <a:gd name="T37" fmla="*/ 419 h 497"/>
                <a:gd name="T38" fmla="*/ 53 w 186"/>
                <a:gd name="T39" fmla="*/ 410 h 497"/>
                <a:gd name="T40" fmla="*/ 44 w 186"/>
                <a:gd name="T41" fmla="*/ 397 h 497"/>
                <a:gd name="T42" fmla="*/ 34 w 186"/>
                <a:gd name="T43" fmla="*/ 381 h 497"/>
                <a:gd name="T44" fmla="*/ 24 w 186"/>
                <a:gd name="T45" fmla="*/ 361 h 497"/>
                <a:gd name="T46" fmla="*/ 15 w 186"/>
                <a:gd name="T47" fmla="*/ 336 h 497"/>
                <a:gd name="T48" fmla="*/ 8 w 186"/>
                <a:gd name="T49" fmla="*/ 308 h 497"/>
                <a:gd name="T50" fmla="*/ 2 w 186"/>
                <a:gd name="T51" fmla="*/ 273 h 497"/>
                <a:gd name="T52" fmla="*/ 0 w 186"/>
                <a:gd name="T53" fmla="*/ 234 h 497"/>
                <a:gd name="T54" fmla="*/ 2 w 186"/>
                <a:gd name="T55" fmla="*/ 189 h 497"/>
                <a:gd name="T56" fmla="*/ 9 w 186"/>
                <a:gd name="T57" fmla="*/ 150 h 497"/>
                <a:gd name="T58" fmla="*/ 19 w 186"/>
                <a:gd name="T59" fmla="*/ 116 h 497"/>
                <a:gd name="T60" fmla="*/ 32 w 186"/>
                <a:gd name="T61" fmla="*/ 87 h 497"/>
                <a:gd name="T62" fmla="*/ 48 w 186"/>
                <a:gd name="T63" fmla="*/ 64 h 497"/>
                <a:gd name="T64" fmla="*/ 66 w 186"/>
                <a:gd name="T65" fmla="*/ 45 h 497"/>
                <a:gd name="T66" fmla="*/ 86 w 186"/>
                <a:gd name="T67" fmla="*/ 29 h 497"/>
                <a:gd name="T68" fmla="*/ 106 w 186"/>
                <a:gd name="T69" fmla="*/ 17 h 497"/>
                <a:gd name="T70" fmla="*/ 127 w 186"/>
                <a:gd name="T71" fmla="*/ 10 h 497"/>
                <a:gd name="T72" fmla="*/ 149 w 186"/>
                <a:gd name="T73" fmla="*/ 4 h 497"/>
                <a:gd name="T74" fmla="*/ 168 w 186"/>
                <a:gd name="T75" fmla="*/ 1 h 497"/>
                <a:gd name="T76" fmla="*/ 186 w 186"/>
                <a:gd name="T77"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6" h="497">
                  <a:moveTo>
                    <a:pt x="186" y="0"/>
                  </a:moveTo>
                  <a:lnTo>
                    <a:pt x="186" y="6"/>
                  </a:lnTo>
                  <a:lnTo>
                    <a:pt x="186" y="20"/>
                  </a:lnTo>
                  <a:lnTo>
                    <a:pt x="186" y="44"/>
                  </a:lnTo>
                  <a:lnTo>
                    <a:pt x="186" y="199"/>
                  </a:lnTo>
                  <a:lnTo>
                    <a:pt x="186" y="249"/>
                  </a:lnTo>
                  <a:lnTo>
                    <a:pt x="186" y="300"/>
                  </a:lnTo>
                  <a:lnTo>
                    <a:pt x="186" y="351"/>
                  </a:lnTo>
                  <a:lnTo>
                    <a:pt x="186" y="401"/>
                  </a:lnTo>
                  <a:lnTo>
                    <a:pt x="186" y="451"/>
                  </a:lnTo>
                  <a:lnTo>
                    <a:pt x="186" y="497"/>
                  </a:lnTo>
                  <a:lnTo>
                    <a:pt x="170" y="495"/>
                  </a:lnTo>
                  <a:lnTo>
                    <a:pt x="153" y="487"/>
                  </a:lnTo>
                  <a:lnTo>
                    <a:pt x="134" y="477"/>
                  </a:lnTo>
                  <a:lnTo>
                    <a:pt x="114" y="465"/>
                  </a:lnTo>
                  <a:lnTo>
                    <a:pt x="96" y="452"/>
                  </a:lnTo>
                  <a:lnTo>
                    <a:pt x="80" y="439"/>
                  </a:lnTo>
                  <a:lnTo>
                    <a:pt x="67" y="428"/>
                  </a:lnTo>
                  <a:lnTo>
                    <a:pt x="60" y="419"/>
                  </a:lnTo>
                  <a:lnTo>
                    <a:pt x="53" y="410"/>
                  </a:lnTo>
                  <a:lnTo>
                    <a:pt x="44" y="397"/>
                  </a:lnTo>
                  <a:lnTo>
                    <a:pt x="34" y="381"/>
                  </a:lnTo>
                  <a:lnTo>
                    <a:pt x="24" y="361"/>
                  </a:lnTo>
                  <a:lnTo>
                    <a:pt x="15" y="336"/>
                  </a:lnTo>
                  <a:lnTo>
                    <a:pt x="8" y="308"/>
                  </a:lnTo>
                  <a:lnTo>
                    <a:pt x="2" y="273"/>
                  </a:lnTo>
                  <a:lnTo>
                    <a:pt x="0" y="234"/>
                  </a:lnTo>
                  <a:lnTo>
                    <a:pt x="2" y="189"/>
                  </a:lnTo>
                  <a:lnTo>
                    <a:pt x="9" y="150"/>
                  </a:lnTo>
                  <a:lnTo>
                    <a:pt x="19" y="116"/>
                  </a:lnTo>
                  <a:lnTo>
                    <a:pt x="32" y="87"/>
                  </a:lnTo>
                  <a:lnTo>
                    <a:pt x="48" y="64"/>
                  </a:lnTo>
                  <a:lnTo>
                    <a:pt x="66" y="45"/>
                  </a:lnTo>
                  <a:lnTo>
                    <a:pt x="86" y="29"/>
                  </a:lnTo>
                  <a:lnTo>
                    <a:pt x="106" y="17"/>
                  </a:lnTo>
                  <a:lnTo>
                    <a:pt x="127" y="10"/>
                  </a:lnTo>
                  <a:lnTo>
                    <a:pt x="149" y="4"/>
                  </a:lnTo>
                  <a:lnTo>
                    <a:pt x="168" y="1"/>
                  </a:lnTo>
                  <a:lnTo>
                    <a:pt x="186"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3" name="Freeform 151"/>
            <p:cNvSpPr>
              <a:spLocks/>
            </p:cNvSpPr>
            <p:nvPr/>
          </p:nvSpPr>
          <p:spPr bwMode="auto">
            <a:xfrm>
              <a:off x="2916237" y="679450"/>
              <a:ext cx="122238" cy="177800"/>
            </a:xfrm>
            <a:custGeom>
              <a:avLst/>
              <a:gdLst>
                <a:gd name="T0" fmla="*/ 33 w 77"/>
                <a:gd name="T1" fmla="*/ 0 h 112"/>
                <a:gd name="T2" fmla="*/ 48 w 77"/>
                <a:gd name="T3" fmla="*/ 3 h 112"/>
                <a:gd name="T4" fmla="*/ 61 w 77"/>
                <a:gd name="T5" fmla="*/ 13 h 112"/>
                <a:gd name="T6" fmla="*/ 71 w 77"/>
                <a:gd name="T7" fmla="*/ 29 h 112"/>
                <a:gd name="T8" fmla="*/ 77 w 77"/>
                <a:gd name="T9" fmla="*/ 51 h 112"/>
                <a:gd name="T10" fmla="*/ 77 w 77"/>
                <a:gd name="T11" fmla="*/ 68 h 112"/>
                <a:gd name="T12" fmla="*/ 73 w 77"/>
                <a:gd name="T13" fmla="*/ 84 h 112"/>
                <a:gd name="T14" fmla="*/ 65 w 77"/>
                <a:gd name="T15" fmla="*/ 97 h 112"/>
                <a:gd name="T16" fmla="*/ 57 w 77"/>
                <a:gd name="T17" fmla="*/ 107 h 112"/>
                <a:gd name="T18" fmla="*/ 44 w 77"/>
                <a:gd name="T19" fmla="*/ 112 h 112"/>
                <a:gd name="T20" fmla="*/ 29 w 77"/>
                <a:gd name="T21" fmla="*/ 109 h 112"/>
                <a:gd name="T22" fmla="*/ 16 w 77"/>
                <a:gd name="T23" fmla="*/ 99 h 112"/>
                <a:gd name="T24" fmla="*/ 6 w 77"/>
                <a:gd name="T25" fmla="*/ 83 h 112"/>
                <a:gd name="T26" fmla="*/ 0 w 77"/>
                <a:gd name="T27" fmla="*/ 61 h 112"/>
                <a:gd name="T28" fmla="*/ 0 w 77"/>
                <a:gd name="T29" fmla="*/ 43 h 112"/>
                <a:gd name="T30" fmla="*/ 4 w 77"/>
                <a:gd name="T31" fmla="*/ 27 h 112"/>
                <a:gd name="T32" fmla="*/ 12 w 77"/>
                <a:gd name="T33" fmla="*/ 13 h 112"/>
                <a:gd name="T34" fmla="*/ 20 w 77"/>
                <a:gd name="T35" fmla="*/ 4 h 112"/>
                <a:gd name="T36" fmla="*/ 33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33" y="0"/>
                  </a:moveTo>
                  <a:lnTo>
                    <a:pt x="48" y="3"/>
                  </a:lnTo>
                  <a:lnTo>
                    <a:pt x="61" y="13"/>
                  </a:lnTo>
                  <a:lnTo>
                    <a:pt x="71" y="29"/>
                  </a:lnTo>
                  <a:lnTo>
                    <a:pt x="77" y="51"/>
                  </a:lnTo>
                  <a:lnTo>
                    <a:pt x="77" y="68"/>
                  </a:lnTo>
                  <a:lnTo>
                    <a:pt x="73" y="84"/>
                  </a:lnTo>
                  <a:lnTo>
                    <a:pt x="65" y="97"/>
                  </a:lnTo>
                  <a:lnTo>
                    <a:pt x="57" y="107"/>
                  </a:lnTo>
                  <a:lnTo>
                    <a:pt x="44" y="112"/>
                  </a:lnTo>
                  <a:lnTo>
                    <a:pt x="29" y="109"/>
                  </a:lnTo>
                  <a:lnTo>
                    <a:pt x="16" y="99"/>
                  </a:lnTo>
                  <a:lnTo>
                    <a:pt x="6" y="83"/>
                  </a:lnTo>
                  <a:lnTo>
                    <a:pt x="0" y="61"/>
                  </a:lnTo>
                  <a:lnTo>
                    <a:pt x="0" y="43"/>
                  </a:lnTo>
                  <a:lnTo>
                    <a:pt x="4" y="27"/>
                  </a:lnTo>
                  <a:lnTo>
                    <a:pt x="12" y="13"/>
                  </a:lnTo>
                  <a:lnTo>
                    <a:pt x="20" y="4"/>
                  </a:lnTo>
                  <a:lnTo>
                    <a:pt x="33"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4" name="Freeform 152"/>
            <p:cNvSpPr>
              <a:spLocks/>
            </p:cNvSpPr>
            <p:nvPr/>
          </p:nvSpPr>
          <p:spPr bwMode="auto">
            <a:xfrm>
              <a:off x="3268662" y="330200"/>
              <a:ext cx="298450" cy="788988"/>
            </a:xfrm>
            <a:custGeom>
              <a:avLst/>
              <a:gdLst>
                <a:gd name="T0" fmla="*/ 0 w 188"/>
                <a:gd name="T1" fmla="*/ 0 h 497"/>
                <a:gd name="T2" fmla="*/ 19 w 188"/>
                <a:gd name="T3" fmla="*/ 1 h 497"/>
                <a:gd name="T4" fmla="*/ 40 w 188"/>
                <a:gd name="T5" fmla="*/ 4 h 497"/>
                <a:gd name="T6" fmla="*/ 60 w 188"/>
                <a:gd name="T7" fmla="*/ 10 h 497"/>
                <a:gd name="T8" fmla="*/ 82 w 188"/>
                <a:gd name="T9" fmla="*/ 17 h 497"/>
                <a:gd name="T10" fmla="*/ 102 w 188"/>
                <a:gd name="T11" fmla="*/ 29 h 497"/>
                <a:gd name="T12" fmla="*/ 121 w 188"/>
                <a:gd name="T13" fmla="*/ 45 h 497"/>
                <a:gd name="T14" fmla="*/ 139 w 188"/>
                <a:gd name="T15" fmla="*/ 64 h 497"/>
                <a:gd name="T16" fmla="*/ 155 w 188"/>
                <a:gd name="T17" fmla="*/ 87 h 497"/>
                <a:gd name="T18" fmla="*/ 169 w 188"/>
                <a:gd name="T19" fmla="*/ 116 h 497"/>
                <a:gd name="T20" fmla="*/ 179 w 188"/>
                <a:gd name="T21" fmla="*/ 150 h 497"/>
                <a:gd name="T22" fmla="*/ 185 w 188"/>
                <a:gd name="T23" fmla="*/ 189 h 497"/>
                <a:gd name="T24" fmla="*/ 188 w 188"/>
                <a:gd name="T25" fmla="*/ 234 h 497"/>
                <a:gd name="T26" fmla="*/ 185 w 188"/>
                <a:gd name="T27" fmla="*/ 273 h 497"/>
                <a:gd name="T28" fmla="*/ 181 w 188"/>
                <a:gd name="T29" fmla="*/ 308 h 497"/>
                <a:gd name="T30" fmla="*/ 174 w 188"/>
                <a:gd name="T31" fmla="*/ 336 h 497"/>
                <a:gd name="T32" fmla="*/ 163 w 188"/>
                <a:gd name="T33" fmla="*/ 361 h 497"/>
                <a:gd name="T34" fmla="*/ 155 w 188"/>
                <a:gd name="T35" fmla="*/ 381 h 497"/>
                <a:gd name="T36" fmla="*/ 144 w 188"/>
                <a:gd name="T37" fmla="*/ 397 h 497"/>
                <a:gd name="T38" fmla="*/ 136 w 188"/>
                <a:gd name="T39" fmla="*/ 410 h 497"/>
                <a:gd name="T40" fmla="*/ 128 w 188"/>
                <a:gd name="T41" fmla="*/ 419 h 497"/>
                <a:gd name="T42" fmla="*/ 120 w 188"/>
                <a:gd name="T43" fmla="*/ 428 h 497"/>
                <a:gd name="T44" fmla="*/ 108 w 188"/>
                <a:gd name="T45" fmla="*/ 439 h 497"/>
                <a:gd name="T46" fmla="*/ 92 w 188"/>
                <a:gd name="T47" fmla="*/ 452 h 497"/>
                <a:gd name="T48" fmla="*/ 73 w 188"/>
                <a:gd name="T49" fmla="*/ 465 h 497"/>
                <a:gd name="T50" fmla="*/ 54 w 188"/>
                <a:gd name="T51" fmla="*/ 477 h 497"/>
                <a:gd name="T52" fmla="*/ 35 w 188"/>
                <a:gd name="T53" fmla="*/ 487 h 497"/>
                <a:gd name="T54" fmla="*/ 16 w 188"/>
                <a:gd name="T55" fmla="*/ 495 h 497"/>
                <a:gd name="T56" fmla="*/ 0 w 188"/>
                <a:gd name="T57" fmla="*/ 497 h 497"/>
                <a:gd name="T58" fmla="*/ 0 w 188"/>
                <a:gd name="T59" fmla="*/ 451 h 497"/>
                <a:gd name="T60" fmla="*/ 0 w 188"/>
                <a:gd name="T61" fmla="*/ 401 h 497"/>
                <a:gd name="T62" fmla="*/ 0 w 188"/>
                <a:gd name="T63" fmla="*/ 351 h 497"/>
                <a:gd name="T64" fmla="*/ 0 w 188"/>
                <a:gd name="T65" fmla="*/ 300 h 497"/>
                <a:gd name="T66" fmla="*/ 0 w 188"/>
                <a:gd name="T67" fmla="*/ 249 h 497"/>
                <a:gd name="T68" fmla="*/ 0 w 188"/>
                <a:gd name="T69" fmla="*/ 199 h 497"/>
                <a:gd name="T70" fmla="*/ 0 w 188"/>
                <a:gd name="T71" fmla="*/ 44 h 497"/>
                <a:gd name="T72" fmla="*/ 0 w 188"/>
                <a:gd name="T73" fmla="*/ 20 h 497"/>
                <a:gd name="T74" fmla="*/ 0 w 188"/>
                <a:gd name="T75" fmla="*/ 6 h 497"/>
                <a:gd name="T76" fmla="*/ 0 w 188"/>
                <a:gd name="T77"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497">
                  <a:moveTo>
                    <a:pt x="0" y="0"/>
                  </a:moveTo>
                  <a:lnTo>
                    <a:pt x="19" y="1"/>
                  </a:lnTo>
                  <a:lnTo>
                    <a:pt x="40" y="4"/>
                  </a:lnTo>
                  <a:lnTo>
                    <a:pt x="60" y="10"/>
                  </a:lnTo>
                  <a:lnTo>
                    <a:pt x="82" y="17"/>
                  </a:lnTo>
                  <a:lnTo>
                    <a:pt x="102" y="29"/>
                  </a:lnTo>
                  <a:lnTo>
                    <a:pt x="121" y="45"/>
                  </a:lnTo>
                  <a:lnTo>
                    <a:pt x="139" y="64"/>
                  </a:lnTo>
                  <a:lnTo>
                    <a:pt x="155" y="87"/>
                  </a:lnTo>
                  <a:lnTo>
                    <a:pt x="169" y="116"/>
                  </a:lnTo>
                  <a:lnTo>
                    <a:pt x="179" y="150"/>
                  </a:lnTo>
                  <a:lnTo>
                    <a:pt x="185" y="189"/>
                  </a:lnTo>
                  <a:lnTo>
                    <a:pt x="188" y="234"/>
                  </a:lnTo>
                  <a:lnTo>
                    <a:pt x="185" y="273"/>
                  </a:lnTo>
                  <a:lnTo>
                    <a:pt x="181" y="308"/>
                  </a:lnTo>
                  <a:lnTo>
                    <a:pt x="174" y="336"/>
                  </a:lnTo>
                  <a:lnTo>
                    <a:pt x="163" y="361"/>
                  </a:lnTo>
                  <a:lnTo>
                    <a:pt x="155" y="381"/>
                  </a:lnTo>
                  <a:lnTo>
                    <a:pt x="144" y="397"/>
                  </a:lnTo>
                  <a:lnTo>
                    <a:pt x="136" y="410"/>
                  </a:lnTo>
                  <a:lnTo>
                    <a:pt x="128" y="419"/>
                  </a:lnTo>
                  <a:lnTo>
                    <a:pt x="120" y="428"/>
                  </a:lnTo>
                  <a:lnTo>
                    <a:pt x="108" y="439"/>
                  </a:lnTo>
                  <a:lnTo>
                    <a:pt x="92" y="452"/>
                  </a:lnTo>
                  <a:lnTo>
                    <a:pt x="73" y="465"/>
                  </a:lnTo>
                  <a:lnTo>
                    <a:pt x="54" y="477"/>
                  </a:lnTo>
                  <a:lnTo>
                    <a:pt x="35" y="487"/>
                  </a:lnTo>
                  <a:lnTo>
                    <a:pt x="16" y="495"/>
                  </a:lnTo>
                  <a:lnTo>
                    <a:pt x="0" y="497"/>
                  </a:lnTo>
                  <a:lnTo>
                    <a:pt x="0" y="451"/>
                  </a:lnTo>
                  <a:lnTo>
                    <a:pt x="0" y="401"/>
                  </a:lnTo>
                  <a:lnTo>
                    <a:pt x="0" y="351"/>
                  </a:lnTo>
                  <a:lnTo>
                    <a:pt x="0" y="300"/>
                  </a:lnTo>
                  <a:lnTo>
                    <a:pt x="0" y="249"/>
                  </a:lnTo>
                  <a:lnTo>
                    <a:pt x="0" y="199"/>
                  </a:lnTo>
                  <a:lnTo>
                    <a:pt x="0" y="44"/>
                  </a:lnTo>
                  <a:lnTo>
                    <a:pt x="0" y="20"/>
                  </a:lnTo>
                  <a:lnTo>
                    <a:pt x="0" y="6"/>
                  </a:lnTo>
                  <a:lnTo>
                    <a:pt x="0"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5" name="Freeform 153"/>
            <p:cNvSpPr>
              <a:spLocks/>
            </p:cNvSpPr>
            <p:nvPr/>
          </p:nvSpPr>
          <p:spPr bwMode="auto">
            <a:xfrm>
              <a:off x="3502024" y="679450"/>
              <a:ext cx="122238" cy="177800"/>
            </a:xfrm>
            <a:custGeom>
              <a:avLst/>
              <a:gdLst>
                <a:gd name="T0" fmla="*/ 44 w 77"/>
                <a:gd name="T1" fmla="*/ 0 h 112"/>
                <a:gd name="T2" fmla="*/ 57 w 77"/>
                <a:gd name="T3" fmla="*/ 4 h 112"/>
                <a:gd name="T4" fmla="*/ 66 w 77"/>
                <a:gd name="T5" fmla="*/ 13 h 112"/>
                <a:gd name="T6" fmla="*/ 73 w 77"/>
                <a:gd name="T7" fmla="*/ 27 h 112"/>
                <a:gd name="T8" fmla="*/ 77 w 77"/>
                <a:gd name="T9" fmla="*/ 43 h 112"/>
                <a:gd name="T10" fmla="*/ 77 w 77"/>
                <a:gd name="T11" fmla="*/ 61 h 112"/>
                <a:gd name="T12" fmla="*/ 72 w 77"/>
                <a:gd name="T13" fmla="*/ 83 h 112"/>
                <a:gd name="T14" fmla="*/ 61 w 77"/>
                <a:gd name="T15" fmla="*/ 99 h 112"/>
                <a:gd name="T16" fmla="*/ 48 w 77"/>
                <a:gd name="T17" fmla="*/ 109 h 112"/>
                <a:gd name="T18" fmla="*/ 32 w 77"/>
                <a:gd name="T19" fmla="*/ 112 h 112"/>
                <a:gd name="T20" fmla="*/ 21 w 77"/>
                <a:gd name="T21" fmla="*/ 107 h 112"/>
                <a:gd name="T22" fmla="*/ 11 w 77"/>
                <a:gd name="T23" fmla="*/ 97 h 112"/>
                <a:gd name="T24" fmla="*/ 5 w 77"/>
                <a:gd name="T25" fmla="*/ 84 h 112"/>
                <a:gd name="T26" fmla="*/ 0 w 77"/>
                <a:gd name="T27" fmla="*/ 68 h 112"/>
                <a:gd name="T28" fmla="*/ 0 w 77"/>
                <a:gd name="T29" fmla="*/ 51 h 112"/>
                <a:gd name="T30" fmla="*/ 5 w 77"/>
                <a:gd name="T31" fmla="*/ 29 h 112"/>
                <a:gd name="T32" fmla="*/ 15 w 77"/>
                <a:gd name="T33" fmla="*/ 13 h 112"/>
                <a:gd name="T34" fmla="*/ 29 w 77"/>
                <a:gd name="T35" fmla="*/ 3 h 112"/>
                <a:gd name="T36" fmla="*/ 44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44" y="0"/>
                  </a:moveTo>
                  <a:lnTo>
                    <a:pt x="57" y="4"/>
                  </a:lnTo>
                  <a:lnTo>
                    <a:pt x="66" y="13"/>
                  </a:lnTo>
                  <a:lnTo>
                    <a:pt x="73" y="27"/>
                  </a:lnTo>
                  <a:lnTo>
                    <a:pt x="77" y="43"/>
                  </a:lnTo>
                  <a:lnTo>
                    <a:pt x="77" y="61"/>
                  </a:lnTo>
                  <a:lnTo>
                    <a:pt x="72" y="83"/>
                  </a:lnTo>
                  <a:lnTo>
                    <a:pt x="61" y="99"/>
                  </a:lnTo>
                  <a:lnTo>
                    <a:pt x="48" y="109"/>
                  </a:lnTo>
                  <a:lnTo>
                    <a:pt x="32" y="112"/>
                  </a:lnTo>
                  <a:lnTo>
                    <a:pt x="21" y="107"/>
                  </a:lnTo>
                  <a:lnTo>
                    <a:pt x="11" y="97"/>
                  </a:lnTo>
                  <a:lnTo>
                    <a:pt x="5" y="84"/>
                  </a:lnTo>
                  <a:lnTo>
                    <a:pt x="0" y="68"/>
                  </a:lnTo>
                  <a:lnTo>
                    <a:pt x="0" y="51"/>
                  </a:lnTo>
                  <a:lnTo>
                    <a:pt x="5" y="29"/>
                  </a:lnTo>
                  <a:lnTo>
                    <a:pt x="15" y="13"/>
                  </a:lnTo>
                  <a:lnTo>
                    <a:pt x="29" y="3"/>
                  </a:lnTo>
                  <a:lnTo>
                    <a:pt x="44"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6" name="Freeform 154"/>
            <p:cNvSpPr>
              <a:spLocks/>
            </p:cNvSpPr>
            <p:nvPr/>
          </p:nvSpPr>
          <p:spPr bwMode="auto">
            <a:xfrm>
              <a:off x="2876549" y="1168400"/>
              <a:ext cx="392113" cy="477838"/>
            </a:xfrm>
            <a:custGeom>
              <a:avLst/>
              <a:gdLst>
                <a:gd name="T0" fmla="*/ 173 w 247"/>
                <a:gd name="T1" fmla="*/ 0 h 301"/>
                <a:gd name="T2" fmla="*/ 173 w 247"/>
                <a:gd name="T3" fmla="*/ 3 h 301"/>
                <a:gd name="T4" fmla="*/ 175 w 247"/>
                <a:gd name="T5" fmla="*/ 12 h 301"/>
                <a:gd name="T6" fmla="*/ 176 w 247"/>
                <a:gd name="T7" fmla="*/ 23 h 301"/>
                <a:gd name="T8" fmla="*/ 179 w 247"/>
                <a:gd name="T9" fmla="*/ 39 h 301"/>
                <a:gd name="T10" fmla="*/ 186 w 247"/>
                <a:gd name="T11" fmla="*/ 57 h 301"/>
                <a:gd name="T12" fmla="*/ 198 w 247"/>
                <a:gd name="T13" fmla="*/ 70 h 301"/>
                <a:gd name="T14" fmla="*/ 211 w 247"/>
                <a:gd name="T15" fmla="*/ 81 h 301"/>
                <a:gd name="T16" fmla="*/ 224 w 247"/>
                <a:gd name="T17" fmla="*/ 89 h 301"/>
                <a:gd name="T18" fmla="*/ 236 w 247"/>
                <a:gd name="T19" fmla="*/ 95 h 301"/>
                <a:gd name="T20" fmla="*/ 245 w 247"/>
                <a:gd name="T21" fmla="*/ 97 h 301"/>
                <a:gd name="T22" fmla="*/ 247 w 247"/>
                <a:gd name="T23" fmla="*/ 97 h 301"/>
                <a:gd name="T24" fmla="*/ 247 w 247"/>
                <a:gd name="T25" fmla="*/ 301 h 301"/>
                <a:gd name="T26" fmla="*/ 247 w 247"/>
                <a:gd name="T27" fmla="*/ 301 h 301"/>
                <a:gd name="T28" fmla="*/ 183 w 247"/>
                <a:gd name="T29" fmla="*/ 297 h 301"/>
                <a:gd name="T30" fmla="*/ 121 w 247"/>
                <a:gd name="T31" fmla="*/ 285 h 301"/>
                <a:gd name="T32" fmla="*/ 63 w 247"/>
                <a:gd name="T33" fmla="*/ 266 h 301"/>
                <a:gd name="T34" fmla="*/ 7 w 247"/>
                <a:gd name="T35" fmla="*/ 241 h 301"/>
                <a:gd name="T36" fmla="*/ 0 w 247"/>
                <a:gd name="T37" fmla="*/ 237 h 301"/>
                <a:gd name="T38" fmla="*/ 2 w 247"/>
                <a:gd name="T39" fmla="*/ 218 h 301"/>
                <a:gd name="T40" fmla="*/ 5 w 247"/>
                <a:gd name="T41" fmla="*/ 189 h 301"/>
                <a:gd name="T42" fmla="*/ 7 w 247"/>
                <a:gd name="T43" fmla="*/ 160 h 301"/>
                <a:gd name="T44" fmla="*/ 13 w 247"/>
                <a:gd name="T45" fmla="*/ 132 h 301"/>
                <a:gd name="T46" fmla="*/ 18 w 247"/>
                <a:gd name="T47" fmla="*/ 106 h 301"/>
                <a:gd name="T48" fmla="*/ 25 w 247"/>
                <a:gd name="T49" fmla="*/ 83 h 301"/>
                <a:gd name="T50" fmla="*/ 35 w 247"/>
                <a:gd name="T51" fmla="*/ 71 h 301"/>
                <a:gd name="T52" fmla="*/ 50 w 247"/>
                <a:gd name="T53" fmla="*/ 58 h 301"/>
                <a:gd name="T54" fmla="*/ 69 w 247"/>
                <a:gd name="T55" fmla="*/ 47 h 301"/>
                <a:gd name="T56" fmla="*/ 89 w 247"/>
                <a:gd name="T57" fmla="*/ 36 h 301"/>
                <a:gd name="T58" fmla="*/ 109 w 247"/>
                <a:gd name="T59" fmla="*/ 26 h 301"/>
                <a:gd name="T60" fmla="*/ 128 w 247"/>
                <a:gd name="T61" fmla="*/ 17 h 301"/>
                <a:gd name="T62" fmla="*/ 146 w 247"/>
                <a:gd name="T63" fmla="*/ 10 h 301"/>
                <a:gd name="T64" fmla="*/ 160 w 247"/>
                <a:gd name="T65" fmla="*/ 4 h 301"/>
                <a:gd name="T66" fmla="*/ 170 w 247"/>
                <a:gd name="T67" fmla="*/ 1 h 301"/>
                <a:gd name="T68" fmla="*/ 173 w 247"/>
                <a:gd name="T6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7" h="301">
                  <a:moveTo>
                    <a:pt x="173" y="0"/>
                  </a:moveTo>
                  <a:lnTo>
                    <a:pt x="173" y="3"/>
                  </a:lnTo>
                  <a:lnTo>
                    <a:pt x="175" y="12"/>
                  </a:lnTo>
                  <a:lnTo>
                    <a:pt x="176" y="23"/>
                  </a:lnTo>
                  <a:lnTo>
                    <a:pt x="179" y="39"/>
                  </a:lnTo>
                  <a:lnTo>
                    <a:pt x="186" y="57"/>
                  </a:lnTo>
                  <a:lnTo>
                    <a:pt x="198" y="70"/>
                  </a:lnTo>
                  <a:lnTo>
                    <a:pt x="211" y="81"/>
                  </a:lnTo>
                  <a:lnTo>
                    <a:pt x="224" y="89"/>
                  </a:lnTo>
                  <a:lnTo>
                    <a:pt x="236" y="95"/>
                  </a:lnTo>
                  <a:lnTo>
                    <a:pt x="245" y="97"/>
                  </a:lnTo>
                  <a:lnTo>
                    <a:pt x="247" y="97"/>
                  </a:lnTo>
                  <a:lnTo>
                    <a:pt x="247" y="301"/>
                  </a:lnTo>
                  <a:lnTo>
                    <a:pt x="247" y="301"/>
                  </a:lnTo>
                  <a:lnTo>
                    <a:pt x="183" y="297"/>
                  </a:lnTo>
                  <a:lnTo>
                    <a:pt x="121" y="285"/>
                  </a:lnTo>
                  <a:lnTo>
                    <a:pt x="63" y="266"/>
                  </a:lnTo>
                  <a:lnTo>
                    <a:pt x="7" y="241"/>
                  </a:lnTo>
                  <a:lnTo>
                    <a:pt x="0" y="237"/>
                  </a:lnTo>
                  <a:lnTo>
                    <a:pt x="2" y="218"/>
                  </a:lnTo>
                  <a:lnTo>
                    <a:pt x="5" y="189"/>
                  </a:lnTo>
                  <a:lnTo>
                    <a:pt x="7" y="160"/>
                  </a:lnTo>
                  <a:lnTo>
                    <a:pt x="13" y="132"/>
                  </a:lnTo>
                  <a:lnTo>
                    <a:pt x="18" y="106"/>
                  </a:lnTo>
                  <a:lnTo>
                    <a:pt x="25" y="83"/>
                  </a:lnTo>
                  <a:lnTo>
                    <a:pt x="35" y="71"/>
                  </a:lnTo>
                  <a:lnTo>
                    <a:pt x="50" y="58"/>
                  </a:lnTo>
                  <a:lnTo>
                    <a:pt x="69" y="47"/>
                  </a:lnTo>
                  <a:lnTo>
                    <a:pt x="89" y="36"/>
                  </a:lnTo>
                  <a:lnTo>
                    <a:pt x="109" y="26"/>
                  </a:lnTo>
                  <a:lnTo>
                    <a:pt x="128" y="17"/>
                  </a:lnTo>
                  <a:lnTo>
                    <a:pt x="146" y="10"/>
                  </a:lnTo>
                  <a:lnTo>
                    <a:pt x="160" y="4"/>
                  </a:lnTo>
                  <a:lnTo>
                    <a:pt x="170" y="1"/>
                  </a:lnTo>
                  <a:lnTo>
                    <a:pt x="173" y="0"/>
                  </a:lnTo>
                  <a:close/>
                </a:path>
              </a:pathLst>
            </a:custGeom>
            <a:solidFill>
              <a:srgbClr val="EDC8B1"/>
            </a:solidFill>
            <a:ln w="0">
              <a:solidFill>
                <a:srgbClr val="EDC8B1"/>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7" name="Freeform 155"/>
            <p:cNvSpPr>
              <a:spLocks/>
            </p:cNvSpPr>
            <p:nvPr/>
          </p:nvSpPr>
          <p:spPr bwMode="auto">
            <a:xfrm>
              <a:off x="3268662" y="1168400"/>
              <a:ext cx="393700" cy="477838"/>
            </a:xfrm>
            <a:custGeom>
              <a:avLst/>
              <a:gdLst>
                <a:gd name="T0" fmla="*/ 73 w 248"/>
                <a:gd name="T1" fmla="*/ 0 h 301"/>
                <a:gd name="T2" fmla="*/ 78 w 248"/>
                <a:gd name="T3" fmla="*/ 1 h 301"/>
                <a:gd name="T4" fmla="*/ 86 w 248"/>
                <a:gd name="T5" fmla="*/ 4 h 301"/>
                <a:gd name="T6" fmla="*/ 101 w 248"/>
                <a:gd name="T7" fmla="*/ 10 h 301"/>
                <a:gd name="T8" fmla="*/ 118 w 248"/>
                <a:gd name="T9" fmla="*/ 17 h 301"/>
                <a:gd name="T10" fmla="*/ 139 w 248"/>
                <a:gd name="T11" fmla="*/ 26 h 301"/>
                <a:gd name="T12" fmla="*/ 159 w 248"/>
                <a:gd name="T13" fmla="*/ 36 h 301"/>
                <a:gd name="T14" fmla="*/ 179 w 248"/>
                <a:gd name="T15" fmla="*/ 47 h 301"/>
                <a:gd name="T16" fmla="*/ 197 w 248"/>
                <a:gd name="T17" fmla="*/ 58 h 301"/>
                <a:gd name="T18" fmla="*/ 213 w 248"/>
                <a:gd name="T19" fmla="*/ 71 h 301"/>
                <a:gd name="T20" fmla="*/ 223 w 248"/>
                <a:gd name="T21" fmla="*/ 83 h 301"/>
                <a:gd name="T22" fmla="*/ 229 w 248"/>
                <a:gd name="T23" fmla="*/ 106 h 301"/>
                <a:gd name="T24" fmla="*/ 235 w 248"/>
                <a:gd name="T25" fmla="*/ 132 h 301"/>
                <a:gd name="T26" fmla="*/ 239 w 248"/>
                <a:gd name="T27" fmla="*/ 160 h 301"/>
                <a:gd name="T28" fmla="*/ 243 w 248"/>
                <a:gd name="T29" fmla="*/ 189 h 301"/>
                <a:gd name="T30" fmla="*/ 246 w 248"/>
                <a:gd name="T31" fmla="*/ 218 h 301"/>
                <a:gd name="T32" fmla="*/ 248 w 248"/>
                <a:gd name="T33" fmla="*/ 237 h 301"/>
                <a:gd name="T34" fmla="*/ 240 w 248"/>
                <a:gd name="T35" fmla="*/ 241 h 301"/>
                <a:gd name="T36" fmla="*/ 184 w 248"/>
                <a:gd name="T37" fmla="*/ 266 h 301"/>
                <a:gd name="T38" fmla="*/ 126 w 248"/>
                <a:gd name="T39" fmla="*/ 285 h 301"/>
                <a:gd name="T40" fmla="*/ 64 w 248"/>
                <a:gd name="T41" fmla="*/ 297 h 301"/>
                <a:gd name="T42" fmla="*/ 0 w 248"/>
                <a:gd name="T43" fmla="*/ 301 h 301"/>
                <a:gd name="T44" fmla="*/ 0 w 248"/>
                <a:gd name="T45" fmla="*/ 97 h 301"/>
                <a:gd name="T46" fmla="*/ 3 w 248"/>
                <a:gd name="T47" fmla="*/ 97 h 301"/>
                <a:gd name="T48" fmla="*/ 12 w 248"/>
                <a:gd name="T49" fmla="*/ 95 h 301"/>
                <a:gd name="T50" fmla="*/ 24 w 248"/>
                <a:gd name="T51" fmla="*/ 89 h 301"/>
                <a:gd name="T52" fmla="*/ 37 w 248"/>
                <a:gd name="T53" fmla="*/ 81 h 301"/>
                <a:gd name="T54" fmla="*/ 50 w 248"/>
                <a:gd name="T55" fmla="*/ 70 h 301"/>
                <a:gd name="T56" fmla="*/ 60 w 248"/>
                <a:gd name="T57" fmla="*/ 57 h 301"/>
                <a:gd name="T58" fmla="*/ 69 w 248"/>
                <a:gd name="T59" fmla="*/ 39 h 301"/>
                <a:gd name="T60" fmla="*/ 72 w 248"/>
                <a:gd name="T61" fmla="*/ 23 h 301"/>
                <a:gd name="T62" fmla="*/ 73 w 248"/>
                <a:gd name="T63" fmla="*/ 12 h 301"/>
                <a:gd name="T64" fmla="*/ 73 w 248"/>
                <a:gd name="T65" fmla="*/ 3 h 301"/>
                <a:gd name="T66" fmla="*/ 73 w 248"/>
                <a:gd name="T67"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8" h="301">
                  <a:moveTo>
                    <a:pt x="73" y="0"/>
                  </a:moveTo>
                  <a:lnTo>
                    <a:pt x="78" y="1"/>
                  </a:lnTo>
                  <a:lnTo>
                    <a:pt x="86" y="4"/>
                  </a:lnTo>
                  <a:lnTo>
                    <a:pt x="101" y="10"/>
                  </a:lnTo>
                  <a:lnTo>
                    <a:pt x="118" y="17"/>
                  </a:lnTo>
                  <a:lnTo>
                    <a:pt x="139" y="26"/>
                  </a:lnTo>
                  <a:lnTo>
                    <a:pt x="159" y="36"/>
                  </a:lnTo>
                  <a:lnTo>
                    <a:pt x="179" y="47"/>
                  </a:lnTo>
                  <a:lnTo>
                    <a:pt x="197" y="58"/>
                  </a:lnTo>
                  <a:lnTo>
                    <a:pt x="213" y="71"/>
                  </a:lnTo>
                  <a:lnTo>
                    <a:pt x="223" y="83"/>
                  </a:lnTo>
                  <a:lnTo>
                    <a:pt x="229" y="106"/>
                  </a:lnTo>
                  <a:lnTo>
                    <a:pt x="235" y="132"/>
                  </a:lnTo>
                  <a:lnTo>
                    <a:pt x="239" y="160"/>
                  </a:lnTo>
                  <a:lnTo>
                    <a:pt x="243" y="189"/>
                  </a:lnTo>
                  <a:lnTo>
                    <a:pt x="246" y="218"/>
                  </a:lnTo>
                  <a:lnTo>
                    <a:pt x="248" y="237"/>
                  </a:lnTo>
                  <a:lnTo>
                    <a:pt x="240" y="241"/>
                  </a:lnTo>
                  <a:lnTo>
                    <a:pt x="184" y="266"/>
                  </a:lnTo>
                  <a:lnTo>
                    <a:pt x="126" y="285"/>
                  </a:lnTo>
                  <a:lnTo>
                    <a:pt x="64" y="297"/>
                  </a:lnTo>
                  <a:lnTo>
                    <a:pt x="0" y="301"/>
                  </a:lnTo>
                  <a:lnTo>
                    <a:pt x="0" y="97"/>
                  </a:lnTo>
                  <a:lnTo>
                    <a:pt x="3" y="97"/>
                  </a:lnTo>
                  <a:lnTo>
                    <a:pt x="12" y="95"/>
                  </a:lnTo>
                  <a:lnTo>
                    <a:pt x="24" y="89"/>
                  </a:lnTo>
                  <a:lnTo>
                    <a:pt x="37" y="81"/>
                  </a:lnTo>
                  <a:lnTo>
                    <a:pt x="50" y="70"/>
                  </a:lnTo>
                  <a:lnTo>
                    <a:pt x="60" y="57"/>
                  </a:lnTo>
                  <a:lnTo>
                    <a:pt x="69" y="39"/>
                  </a:lnTo>
                  <a:lnTo>
                    <a:pt x="72" y="23"/>
                  </a:lnTo>
                  <a:lnTo>
                    <a:pt x="73" y="12"/>
                  </a:lnTo>
                  <a:lnTo>
                    <a:pt x="73" y="3"/>
                  </a:lnTo>
                  <a:lnTo>
                    <a:pt x="73" y="0"/>
                  </a:lnTo>
                  <a:close/>
                </a:path>
              </a:pathLst>
            </a:custGeom>
            <a:solidFill>
              <a:srgbClr val="EDC8B1"/>
            </a:solidFill>
            <a:ln w="0">
              <a:solidFill>
                <a:srgbClr val="EDC8B1"/>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8" name="Freeform 156"/>
            <p:cNvSpPr>
              <a:spLocks/>
            </p:cNvSpPr>
            <p:nvPr/>
          </p:nvSpPr>
          <p:spPr bwMode="auto">
            <a:xfrm>
              <a:off x="3189287" y="950912"/>
              <a:ext cx="163513" cy="60325"/>
            </a:xfrm>
            <a:custGeom>
              <a:avLst/>
              <a:gdLst>
                <a:gd name="T0" fmla="*/ 0 w 103"/>
                <a:gd name="T1" fmla="*/ 0 h 38"/>
                <a:gd name="T2" fmla="*/ 103 w 103"/>
                <a:gd name="T3" fmla="*/ 0 h 38"/>
                <a:gd name="T4" fmla="*/ 98 w 103"/>
                <a:gd name="T5" fmla="*/ 15 h 38"/>
                <a:gd name="T6" fmla="*/ 87 w 103"/>
                <a:gd name="T7" fmla="*/ 28 h 38"/>
                <a:gd name="T8" fmla="*/ 71 w 103"/>
                <a:gd name="T9" fmla="*/ 35 h 38"/>
                <a:gd name="T10" fmla="*/ 50 w 103"/>
                <a:gd name="T11" fmla="*/ 38 h 38"/>
                <a:gd name="T12" fmla="*/ 32 w 103"/>
                <a:gd name="T13" fmla="*/ 35 h 38"/>
                <a:gd name="T14" fmla="*/ 16 w 103"/>
                <a:gd name="T15" fmla="*/ 28 h 38"/>
                <a:gd name="T16" fmla="*/ 4 w 103"/>
                <a:gd name="T17" fmla="*/ 15 h 38"/>
                <a:gd name="T18" fmla="*/ 0 w 103"/>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38">
                  <a:moveTo>
                    <a:pt x="0" y="0"/>
                  </a:moveTo>
                  <a:lnTo>
                    <a:pt x="103" y="0"/>
                  </a:lnTo>
                  <a:lnTo>
                    <a:pt x="98" y="15"/>
                  </a:lnTo>
                  <a:lnTo>
                    <a:pt x="87" y="28"/>
                  </a:lnTo>
                  <a:lnTo>
                    <a:pt x="71" y="35"/>
                  </a:lnTo>
                  <a:lnTo>
                    <a:pt x="50" y="38"/>
                  </a:lnTo>
                  <a:lnTo>
                    <a:pt x="32" y="35"/>
                  </a:lnTo>
                  <a:lnTo>
                    <a:pt x="16" y="28"/>
                  </a:lnTo>
                  <a:lnTo>
                    <a:pt x="4" y="15"/>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9" name="Freeform 157"/>
            <p:cNvSpPr>
              <a:spLocks/>
            </p:cNvSpPr>
            <p:nvPr/>
          </p:nvSpPr>
          <p:spPr bwMode="auto">
            <a:xfrm>
              <a:off x="2976562" y="1168400"/>
              <a:ext cx="292100" cy="477838"/>
            </a:xfrm>
            <a:custGeom>
              <a:avLst/>
              <a:gdLst>
                <a:gd name="T0" fmla="*/ 110 w 184"/>
                <a:gd name="T1" fmla="*/ 0 h 301"/>
                <a:gd name="T2" fmla="*/ 118 w 184"/>
                <a:gd name="T3" fmla="*/ 28 h 301"/>
                <a:gd name="T4" fmla="*/ 126 w 184"/>
                <a:gd name="T5" fmla="*/ 57 h 301"/>
                <a:gd name="T6" fmla="*/ 135 w 184"/>
                <a:gd name="T7" fmla="*/ 87 h 301"/>
                <a:gd name="T8" fmla="*/ 145 w 184"/>
                <a:gd name="T9" fmla="*/ 116 h 301"/>
                <a:gd name="T10" fmla="*/ 155 w 184"/>
                <a:gd name="T11" fmla="*/ 144 h 301"/>
                <a:gd name="T12" fmla="*/ 164 w 184"/>
                <a:gd name="T13" fmla="*/ 169 h 301"/>
                <a:gd name="T14" fmla="*/ 171 w 184"/>
                <a:gd name="T15" fmla="*/ 191 h 301"/>
                <a:gd name="T16" fmla="*/ 179 w 184"/>
                <a:gd name="T17" fmla="*/ 208 h 301"/>
                <a:gd name="T18" fmla="*/ 183 w 184"/>
                <a:gd name="T19" fmla="*/ 218 h 301"/>
                <a:gd name="T20" fmla="*/ 184 w 184"/>
                <a:gd name="T21" fmla="*/ 223 h 301"/>
                <a:gd name="T22" fmla="*/ 184 w 184"/>
                <a:gd name="T23" fmla="*/ 301 h 301"/>
                <a:gd name="T24" fmla="*/ 184 w 184"/>
                <a:gd name="T25" fmla="*/ 301 h 301"/>
                <a:gd name="T26" fmla="*/ 120 w 184"/>
                <a:gd name="T27" fmla="*/ 297 h 301"/>
                <a:gd name="T28" fmla="*/ 58 w 184"/>
                <a:gd name="T29" fmla="*/ 285 h 301"/>
                <a:gd name="T30" fmla="*/ 0 w 184"/>
                <a:gd name="T31" fmla="*/ 266 h 301"/>
                <a:gd name="T32" fmla="*/ 0 w 184"/>
                <a:gd name="T33" fmla="*/ 265 h 301"/>
                <a:gd name="T34" fmla="*/ 3 w 184"/>
                <a:gd name="T35" fmla="*/ 239 h 301"/>
                <a:gd name="T36" fmla="*/ 7 w 184"/>
                <a:gd name="T37" fmla="*/ 208 h 301"/>
                <a:gd name="T38" fmla="*/ 13 w 184"/>
                <a:gd name="T39" fmla="*/ 173 h 301"/>
                <a:gd name="T40" fmla="*/ 20 w 184"/>
                <a:gd name="T41" fmla="*/ 137 h 301"/>
                <a:gd name="T42" fmla="*/ 32 w 184"/>
                <a:gd name="T43" fmla="*/ 97 h 301"/>
                <a:gd name="T44" fmla="*/ 45 w 184"/>
                <a:gd name="T45" fmla="*/ 58 h 301"/>
                <a:gd name="T46" fmla="*/ 61 w 184"/>
                <a:gd name="T47" fmla="*/ 19 h 301"/>
                <a:gd name="T48" fmla="*/ 83 w 184"/>
                <a:gd name="T49" fmla="*/ 10 h 301"/>
                <a:gd name="T50" fmla="*/ 110 w 184"/>
                <a:gd name="T5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4" h="301">
                  <a:moveTo>
                    <a:pt x="110" y="0"/>
                  </a:moveTo>
                  <a:lnTo>
                    <a:pt x="118" y="28"/>
                  </a:lnTo>
                  <a:lnTo>
                    <a:pt x="126" y="57"/>
                  </a:lnTo>
                  <a:lnTo>
                    <a:pt x="135" y="87"/>
                  </a:lnTo>
                  <a:lnTo>
                    <a:pt x="145" y="116"/>
                  </a:lnTo>
                  <a:lnTo>
                    <a:pt x="155" y="144"/>
                  </a:lnTo>
                  <a:lnTo>
                    <a:pt x="164" y="169"/>
                  </a:lnTo>
                  <a:lnTo>
                    <a:pt x="171" y="191"/>
                  </a:lnTo>
                  <a:lnTo>
                    <a:pt x="179" y="208"/>
                  </a:lnTo>
                  <a:lnTo>
                    <a:pt x="183" y="218"/>
                  </a:lnTo>
                  <a:lnTo>
                    <a:pt x="184" y="223"/>
                  </a:lnTo>
                  <a:lnTo>
                    <a:pt x="184" y="301"/>
                  </a:lnTo>
                  <a:lnTo>
                    <a:pt x="184" y="301"/>
                  </a:lnTo>
                  <a:lnTo>
                    <a:pt x="120" y="297"/>
                  </a:lnTo>
                  <a:lnTo>
                    <a:pt x="58" y="285"/>
                  </a:lnTo>
                  <a:lnTo>
                    <a:pt x="0" y="266"/>
                  </a:lnTo>
                  <a:lnTo>
                    <a:pt x="0" y="265"/>
                  </a:lnTo>
                  <a:lnTo>
                    <a:pt x="3" y="239"/>
                  </a:lnTo>
                  <a:lnTo>
                    <a:pt x="7" y="208"/>
                  </a:lnTo>
                  <a:lnTo>
                    <a:pt x="13" y="173"/>
                  </a:lnTo>
                  <a:lnTo>
                    <a:pt x="20" y="137"/>
                  </a:lnTo>
                  <a:lnTo>
                    <a:pt x="32" y="97"/>
                  </a:lnTo>
                  <a:lnTo>
                    <a:pt x="45" y="58"/>
                  </a:lnTo>
                  <a:lnTo>
                    <a:pt x="61" y="19"/>
                  </a:lnTo>
                  <a:lnTo>
                    <a:pt x="83" y="10"/>
                  </a:lnTo>
                  <a:lnTo>
                    <a:pt x="110" y="0"/>
                  </a:lnTo>
                  <a:close/>
                </a:path>
              </a:pathLst>
            </a:custGeom>
            <a:solidFill>
              <a:srgbClr val="FB0033"/>
            </a:solidFill>
            <a:ln w="0">
              <a:solidFill>
                <a:srgbClr val="FB0033"/>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30" name="Freeform 158"/>
            <p:cNvSpPr>
              <a:spLocks/>
            </p:cNvSpPr>
            <p:nvPr/>
          </p:nvSpPr>
          <p:spPr bwMode="auto">
            <a:xfrm>
              <a:off x="3268662" y="1168400"/>
              <a:ext cx="293688" cy="477838"/>
            </a:xfrm>
            <a:custGeom>
              <a:avLst/>
              <a:gdLst>
                <a:gd name="T0" fmla="*/ 75 w 185"/>
                <a:gd name="T1" fmla="*/ 0 h 301"/>
                <a:gd name="T2" fmla="*/ 102 w 185"/>
                <a:gd name="T3" fmla="*/ 10 h 301"/>
                <a:gd name="T4" fmla="*/ 124 w 185"/>
                <a:gd name="T5" fmla="*/ 19 h 301"/>
                <a:gd name="T6" fmla="*/ 140 w 185"/>
                <a:gd name="T7" fmla="*/ 58 h 301"/>
                <a:gd name="T8" fmla="*/ 155 w 185"/>
                <a:gd name="T9" fmla="*/ 97 h 301"/>
                <a:gd name="T10" fmla="*/ 165 w 185"/>
                <a:gd name="T11" fmla="*/ 137 h 301"/>
                <a:gd name="T12" fmla="*/ 172 w 185"/>
                <a:gd name="T13" fmla="*/ 173 h 301"/>
                <a:gd name="T14" fmla="*/ 178 w 185"/>
                <a:gd name="T15" fmla="*/ 208 h 301"/>
                <a:gd name="T16" fmla="*/ 182 w 185"/>
                <a:gd name="T17" fmla="*/ 239 h 301"/>
                <a:gd name="T18" fmla="*/ 185 w 185"/>
                <a:gd name="T19" fmla="*/ 265 h 301"/>
                <a:gd name="T20" fmla="*/ 185 w 185"/>
                <a:gd name="T21" fmla="*/ 266 h 301"/>
                <a:gd name="T22" fmla="*/ 184 w 185"/>
                <a:gd name="T23" fmla="*/ 266 h 301"/>
                <a:gd name="T24" fmla="*/ 126 w 185"/>
                <a:gd name="T25" fmla="*/ 285 h 301"/>
                <a:gd name="T26" fmla="*/ 64 w 185"/>
                <a:gd name="T27" fmla="*/ 297 h 301"/>
                <a:gd name="T28" fmla="*/ 0 w 185"/>
                <a:gd name="T29" fmla="*/ 301 h 301"/>
                <a:gd name="T30" fmla="*/ 0 w 185"/>
                <a:gd name="T31" fmla="*/ 223 h 301"/>
                <a:gd name="T32" fmla="*/ 2 w 185"/>
                <a:gd name="T33" fmla="*/ 218 h 301"/>
                <a:gd name="T34" fmla="*/ 6 w 185"/>
                <a:gd name="T35" fmla="*/ 208 h 301"/>
                <a:gd name="T36" fmla="*/ 14 w 185"/>
                <a:gd name="T37" fmla="*/ 191 h 301"/>
                <a:gd name="T38" fmla="*/ 21 w 185"/>
                <a:gd name="T39" fmla="*/ 169 h 301"/>
                <a:gd name="T40" fmla="*/ 31 w 185"/>
                <a:gd name="T41" fmla="*/ 144 h 301"/>
                <a:gd name="T42" fmla="*/ 40 w 185"/>
                <a:gd name="T43" fmla="*/ 116 h 301"/>
                <a:gd name="T44" fmla="*/ 50 w 185"/>
                <a:gd name="T45" fmla="*/ 87 h 301"/>
                <a:gd name="T46" fmla="*/ 59 w 185"/>
                <a:gd name="T47" fmla="*/ 57 h 301"/>
                <a:gd name="T48" fmla="*/ 67 w 185"/>
                <a:gd name="T49" fmla="*/ 28 h 301"/>
                <a:gd name="T50" fmla="*/ 75 w 185"/>
                <a:gd name="T5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301">
                  <a:moveTo>
                    <a:pt x="75" y="0"/>
                  </a:moveTo>
                  <a:lnTo>
                    <a:pt x="102" y="10"/>
                  </a:lnTo>
                  <a:lnTo>
                    <a:pt x="124" y="19"/>
                  </a:lnTo>
                  <a:lnTo>
                    <a:pt x="140" y="58"/>
                  </a:lnTo>
                  <a:lnTo>
                    <a:pt x="155" y="97"/>
                  </a:lnTo>
                  <a:lnTo>
                    <a:pt x="165" y="137"/>
                  </a:lnTo>
                  <a:lnTo>
                    <a:pt x="172" y="173"/>
                  </a:lnTo>
                  <a:lnTo>
                    <a:pt x="178" y="208"/>
                  </a:lnTo>
                  <a:lnTo>
                    <a:pt x="182" y="239"/>
                  </a:lnTo>
                  <a:lnTo>
                    <a:pt x="185" y="265"/>
                  </a:lnTo>
                  <a:lnTo>
                    <a:pt x="185" y="266"/>
                  </a:lnTo>
                  <a:lnTo>
                    <a:pt x="184" y="266"/>
                  </a:lnTo>
                  <a:lnTo>
                    <a:pt x="126" y="285"/>
                  </a:lnTo>
                  <a:lnTo>
                    <a:pt x="64" y="297"/>
                  </a:lnTo>
                  <a:lnTo>
                    <a:pt x="0" y="301"/>
                  </a:lnTo>
                  <a:lnTo>
                    <a:pt x="0" y="223"/>
                  </a:lnTo>
                  <a:lnTo>
                    <a:pt x="2" y="218"/>
                  </a:lnTo>
                  <a:lnTo>
                    <a:pt x="6" y="208"/>
                  </a:lnTo>
                  <a:lnTo>
                    <a:pt x="14" y="191"/>
                  </a:lnTo>
                  <a:lnTo>
                    <a:pt x="21" y="169"/>
                  </a:lnTo>
                  <a:lnTo>
                    <a:pt x="31" y="144"/>
                  </a:lnTo>
                  <a:lnTo>
                    <a:pt x="40" y="116"/>
                  </a:lnTo>
                  <a:lnTo>
                    <a:pt x="50" y="87"/>
                  </a:lnTo>
                  <a:lnTo>
                    <a:pt x="59" y="57"/>
                  </a:lnTo>
                  <a:lnTo>
                    <a:pt x="67" y="28"/>
                  </a:lnTo>
                  <a:lnTo>
                    <a:pt x="75" y="0"/>
                  </a:lnTo>
                  <a:close/>
                </a:path>
              </a:pathLst>
            </a:custGeom>
            <a:solidFill>
              <a:srgbClr val="C90008"/>
            </a:solidFill>
            <a:ln w="0">
              <a:solidFill>
                <a:srgbClr val="C90008"/>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31" name="Freeform 159"/>
            <p:cNvSpPr>
              <a:spLocks/>
            </p:cNvSpPr>
            <p:nvPr/>
          </p:nvSpPr>
          <p:spPr bwMode="auto">
            <a:xfrm>
              <a:off x="2947987" y="242887"/>
              <a:ext cx="469900" cy="503238"/>
            </a:xfrm>
            <a:custGeom>
              <a:avLst/>
              <a:gdLst>
                <a:gd name="T0" fmla="*/ 192 w 296"/>
                <a:gd name="T1" fmla="*/ 0 h 317"/>
                <a:gd name="T2" fmla="*/ 226 w 296"/>
                <a:gd name="T3" fmla="*/ 3 h 317"/>
                <a:gd name="T4" fmla="*/ 253 w 296"/>
                <a:gd name="T5" fmla="*/ 13 h 317"/>
                <a:gd name="T6" fmla="*/ 274 w 296"/>
                <a:gd name="T7" fmla="*/ 29 h 317"/>
                <a:gd name="T8" fmla="*/ 288 w 296"/>
                <a:gd name="T9" fmla="*/ 48 h 317"/>
                <a:gd name="T10" fmla="*/ 296 w 296"/>
                <a:gd name="T11" fmla="*/ 72 h 317"/>
                <a:gd name="T12" fmla="*/ 294 w 296"/>
                <a:gd name="T13" fmla="*/ 100 h 317"/>
                <a:gd name="T14" fmla="*/ 284 w 296"/>
                <a:gd name="T15" fmla="*/ 129 h 317"/>
                <a:gd name="T16" fmla="*/ 268 w 296"/>
                <a:gd name="T17" fmla="*/ 154 h 317"/>
                <a:gd name="T18" fmla="*/ 252 w 296"/>
                <a:gd name="T19" fmla="*/ 174 h 317"/>
                <a:gd name="T20" fmla="*/ 233 w 296"/>
                <a:gd name="T21" fmla="*/ 190 h 317"/>
                <a:gd name="T22" fmla="*/ 213 w 296"/>
                <a:gd name="T23" fmla="*/ 202 h 317"/>
                <a:gd name="T24" fmla="*/ 189 w 296"/>
                <a:gd name="T25" fmla="*/ 208 h 317"/>
                <a:gd name="T26" fmla="*/ 165 w 296"/>
                <a:gd name="T27" fmla="*/ 208 h 317"/>
                <a:gd name="T28" fmla="*/ 136 w 296"/>
                <a:gd name="T29" fmla="*/ 208 h 317"/>
                <a:gd name="T30" fmla="*/ 109 w 296"/>
                <a:gd name="T31" fmla="*/ 215 h 317"/>
                <a:gd name="T32" fmla="*/ 89 w 296"/>
                <a:gd name="T33" fmla="*/ 227 h 317"/>
                <a:gd name="T34" fmla="*/ 74 w 296"/>
                <a:gd name="T35" fmla="*/ 243 h 317"/>
                <a:gd name="T36" fmla="*/ 64 w 296"/>
                <a:gd name="T37" fmla="*/ 263 h 317"/>
                <a:gd name="T38" fmla="*/ 61 w 296"/>
                <a:gd name="T39" fmla="*/ 283 h 317"/>
                <a:gd name="T40" fmla="*/ 61 w 296"/>
                <a:gd name="T41" fmla="*/ 317 h 317"/>
                <a:gd name="T42" fmla="*/ 47 w 296"/>
                <a:gd name="T43" fmla="*/ 307 h 317"/>
                <a:gd name="T44" fmla="*/ 32 w 296"/>
                <a:gd name="T45" fmla="*/ 294 h 317"/>
                <a:gd name="T46" fmla="*/ 19 w 296"/>
                <a:gd name="T47" fmla="*/ 279 h 317"/>
                <a:gd name="T48" fmla="*/ 9 w 296"/>
                <a:gd name="T49" fmla="*/ 260 h 317"/>
                <a:gd name="T50" fmla="*/ 2 w 296"/>
                <a:gd name="T51" fmla="*/ 240 h 317"/>
                <a:gd name="T52" fmla="*/ 0 w 296"/>
                <a:gd name="T53" fmla="*/ 218 h 317"/>
                <a:gd name="T54" fmla="*/ 6 w 296"/>
                <a:gd name="T55" fmla="*/ 193 h 317"/>
                <a:gd name="T56" fmla="*/ 19 w 296"/>
                <a:gd name="T57" fmla="*/ 170 h 317"/>
                <a:gd name="T58" fmla="*/ 21 w 296"/>
                <a:gd name="T59" fmla="*/ 154 h 317"/>
                <a:gd name="T60" fmla="*/ 24 w 296"/>
                <a:gd name="T61" fmla="*/ 135 h 317"/>
                <a:gd name="T62" fmla="*/ 29 w 296"/>
                <a:gd name="T63" fmla="*/ 115 h 317"/>
                <a:gd name="T64" fmla="*/ 38 w 296"/>
                <a:gd name="T65" fmla="*/ 94 h 317"/>
                <a:gd name="T66" fmla="*/ 50 w 296"/>
                <a:gd name="T67" fmla="*/ 74 h 317"/>
                <a:gd name="T68" fmla="*/ 64 w 296"/>
                <a:gd name="T69" fmla="*/ 55 h 317"/>
                <a:gd name="T70" fmla="*/ 82 w 296"/>
                <a:gd name="T71" fmla="*/ 38 h 317"/>
                <a:gd name="T72" fmla="*/ 104 w 296"/>
                <a:gd name="T73" fmla="*/ 22 h 317"/>
                <a:gd name="T74" fmla="*/ 130 w 296"/>
                <a:gd name="T75" fmla="*/ 10 h 317"/>
                <a:gd name="T76" fmla="*/ 159 w 296"/>
                <a:gd name="T77" fmla="*/ 3 h 317"/>
                <a:gd name="T78" fmla="*/ 192 w 296"/>
                <a:gd name="T79"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6" h="317">
                  <a:moveTo>
                    <a:pt x="192" y="0"/>
                  </a:moveTo>
                  <a:lnTo>
                    <a:pt x="226" y="3"/>
                  </a:lnTo>
                  <a:lnTo>
                    <a:pt x="253" y="13"/>
                  </a:lnTo>
                  <a:lnTo>
                    <a:pt x="274" y="29"/>
                  </a:lnTo>
                  <a:lnTo>
                    <a:pt x="288" y="48"/>
                  </a:lnTo>
                  <a:lnTo>
                    <a:pt x="296" y="72"/>
                  </a:lnTo>
                  <a:lnTo>
                    <a:pt x="294" y="100"/>
                  </a:lnTo>
                  <a:lnTo>
                    <a:pt x="284" y="129"/>
                  </a:lnTo>
                  <a:lnTo>
                    <a:pt x="268" y="154"/>
                  </a:lnTo>
                  <a:lnTo>
                    <a:pt x="252" y="174"/>
                  </a:lnTo>
                  <a:lnTo>
                    <a:pt x="233" y="190"/>
                  </a:lnTo>
                  <a:lnTo>
                    <a:pt x="213" y="202"/>
                  </a:lnTo>
                  <a:lnTo>
                    <a:pt x="189" y="208"/>
                  </a:lnTo>
                  <a:lnTo>
                    <a:pt x="165" y="208"/>
                  </a:lnTo>
                  <a:lnTo>
                    <a:pt x="136" y="208"/>
                  </a:lnTo>
                  <a:lnTo>
                    <a:pt x="109" y="215"/>
                  </a:lnTo>
                  <a:lnTo>
                    <a:pt x="89" y="227"/>
                  </a:lnTo>
                  <a:lnTo>
                    <a:pt x="74" y="243"/>
                  </a:lnTo>
                  <a:lnTo>
                    <a:pt x="64" y="263"/>
                  </a:lnTo>
                  <a:lnTo>
                    <a:pt x="61" y="283"/>
                  </a:lnTo>
                  <a:lnTo>
                    <a:pt x="61" y="317"/>
                  </a:lnTo>
                  <a:lnTo>
                    <a:pt x="47" y="307"/>
                  </a:lnTo>
                  <a:lnTo>
                    <a:pt x="32" y="294"/>
                  </a:lnTo>
                  <a:lnTo>
                    <a:pt x="19" y="279"/>
                  </a:lnTo>
                  <a:lnTo>
                    <a:pt x="9" y="260"/>
                  </a:lnTo>
                  <a:lnTo>
                    <a:pt x="2" y="240"/>
                  </a:lnTo>
                  <a:lnTo>
                    <a:pt x="0" y="218"/>
                  </a:lnTo>
                  <a:lnTo>
                    <a:pt x="6" y="193"/>
                  </a:lnTo>
                  <a:lnTo>
                    <a:pt x="19" y="170"/>
                  </a:lnTo>
                  <a:lnTo>
                    <a:pt x="21" y="154"/>
                  </a:lnTo>
                  <a:lnTo>
                    <a:pt x="24" y="135"/>
                  </a:lnTo>
                  <a:lnTo>
                    <a:pt x="29" y="115"/>
                  </a:lnTo>
                  <a:lnTo>
                    <a:pt x="38" y="94"/>
                  </a:lnTo>
                  <a:lnTo>
                    <a:pt x="50" y="74"/>
                  </a:lnTo>
                  <a:lnTo>
                    <a:pt x="64" y="55"/>
                  </a:lnTo>
                  <a:lnTo>
                    <a:pt x="82" y="38"/>
                  </a:lnTo>
                  <a:lnTo>
                    <a:pt x="104" y="22"/>
                  </a:lnTo>
                  <a:lnTo>
                    <a:pt x="130" y="10"/>
                  </a:lnTo>
                  <a:lnTo>
                    <a:pt x="159" y="3"/>
                  </a:lnTo>
                  <a:lnTo>
                    <a:pt x="192"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32" name="Freeform 160"/>
            <p:cNvSpPr>
              <a:spLocks/>
            </p:cNvSpPr>
            <p:nvPr/>
          </p:nvSpPr>
          <p:spPr bwMode="auto">
            <a:xfrm>
              <a:off x="3389312" y="277812"/>
              <a:ext cx="207963" cy="401638"/>
            </a:xfrm>
            <a:custGeom>
              <a:avLst/>
              <a:gdLst>
                <a:gd name="T0" fmla="*/ 0 w 131"/>
                <a:gd name="T1" fmla="*/ 0 h 253"/>
                <a:gd name="T2" fmla="*/ 3 w 131"/>
                <a:gd name="T3" fmla="*/ 1 h 253"/>
                <a:gd name="T4" fmla="*/ 12 w 131"/>
                <a:gd name="T5" fmla="*/ 7 h 253"/>
                <a:gd name="T6" fmla="*/ 25 w 131"/>
                <a:gd name="T7" fmla="*/ 14 h 253"/>
                <a:gd name="T8" fmla="*/ 41 w 131"/>
                <a:gd name="T9" fmla="*/ 24 h 253"/>
                <a:gd name="T10" fmla="*/ 57 w 131"/>
                <a:gd name="T11" fmla="*/ 36 h 253"/>
                <a:gd name="T12" fmla="*/ 74 w 131"/>
                <a:gd name="T13" fmla="*/ 50 h 253"/>
                <a:gd name="T14" fmla="*/ 92 w 131"/>
                <a:gd name="T15" fmla="*/ 66 h 253"/>
                <a:gd name="T16" fmla="*/ 105 w 131"/>
                <a:gd name="T17" fmla="*/ 84 h 253"/>
                <a:gd name="T18" fmla="*/ 115 w 131"/>
                <a:gd name="T19" fmla="*/ 104 h 253"/>
                <a:gd name="T20" fmla="*/ 122 w 131"/>
                <a:gd name="T21" fmla="*/ 120 h 253"/>
                <a:gd name="T22" fmla="*/ 127 w 131"/>
                <a:gd name="T23" fmla="*/ 133 h 253"/>
                <a:gd name="T24" fmla="*/ 130 w 131"/>
                <a:gd name="T25" fmla="*/ 144 h 253"/>
                <a:gd name="T26" fmla="*/ 131 w 131"/>
                <a:gd name="T27" fmla="*/ 154 h 253"/>
                <a:gd name="T28" fmla="*/ 130 w 131"/>
                <a:gd name="T29" fmla="*/ 164 h 253"/>
                <a:gd name="T30" fmla="*/ 128 w 131"/>
                <a:gd name="T31" fmla="*/ 177 h 253"/>
                <a:gd name="T32" fmla="*/ 124 w 131"/>
                <a:gd name="T33" fmla="*/ 194 h 253"/>
                <a:gd name="T34" fmla="*/ 121 w 131"/>
                <a:gd name="T35" fmla="*/ 219 h 253"/>
                <a:gd name="T36" fmla="*/ 115 w 131"/>
                <a:gd name="T37" fmla="*/ 253 h 253"/>
                <a:gd name="T38" fmla="*/ 89 w 131"/>
                <a:gd name="T39" fmla="*/ 235 h 253"/>
                <a:gd name="T40" fmla="*/ 67 w 131"/>
                <a:gd name="T41" fmla="*/ 215 h 253"/>
                <a:gd name="T42" fmla="*/ 48 w 131"/>
                <a:gd name="T43" fmla="*/ 190 h 253"/>
                <a:gd name="T44" fmla="*/ 32 w 131"/>
                <a:gd name="T45" fmla="*/ 165 h 253"/>
                <a:gd name="T46" fmla="*/ 20 w 131"/>
                <a:gd name="T47" fmla="*/ 141 h 253"/>
                <a:gd name="T48" fmla="*/ 10 w 131"/>
                <a:gd name="T49" fmla="*/ 119 h 253"/>
                <a:gd name="T50" fmla="*/ 4 w 131"/>
                <a:gd name="T51" fmla="*/ 101 h 253"/>
                <a:gd name="T52" fmla="*/ 2 w 131"/>
                <a:gd name="T53" fmla="*/ 90 h 253"/>
                <a:gd name="T54" fmla="*/ 0 w 131"/>
                <a:gd name="T55" fmla="*/ 85 h 253"/>
                <a:gd name="T56" fmla="*/ 0 w 131"/>
                <a:gd name="T5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253">
                  <a:moveTo>
                    <a:pt x="0" y="0"/>
                  </a:moveTo>
                  <a:lnTo>
                    <a:pt x="3" y="1"/>
                  </a:lnTo>
                  <a:lnTo>
                    <a:pt x="12" y="7"/>
                  </a:lnTo>
                  <a:lnTo>
                    <a:pt x="25" y="14"/>
                  </a:lnTo>
                  <a:lnTo>
                    <a:pt x="41" y="24"/>
                  </a:lnTo>
                  <a:lnTo>
                    <a:pt x="57" y="36"/>
                  </a:lnTo>
                  <a:lnTo>
                    <a:pt x="74" y="50"/>
                  </a:lnTo>
                  <a:lnTo>
                    <a:pt x="92" y="66"/>
                  </a:lnTo>
                  <a:lnTo>
                    <a:pt x="105" y="84"/>
                  </a:lnTo>
                  <a:lnTo>
                    <a:pt x="115" y="104"/>
                  </a:lnTo>
                  <a:lnTo>
                    <a:pt x="122" y="120"/>
                  </a:lnTo>
                  <a:lnTo>
                    <a:pt x="127" y="133"/>
                  </a:lnTo>
                  <a:lnTo>
                    <a:pt x="130" y="144"/>
                  </a:lnTo>
                  <a:lnTo>
                    <a:pt x="131" y="154"/>
                  </a:lnTo>
                  <a:lnTo>
                    <a:pt x="130" y="164"/>
                  </a:lnTo>
                  <a:lnTo>
                    <a:pt x="128" y="177"/>
                  </a:lnTo>
                  <a:lnTo>
                    <a:pt x="124" y="194"/>
                  </a:lnTo>
                  <a:lnTo>
                    <a:pt x="121" y="219"/>
                  </a:lnTo>
                  <a:lnTo>
                    <a:pt x="115" y="253"/>
                  </a:lnTo>
                  <a:lnTo>
                    <a:pt x="89" y="235"/>
                  </a:lnTo>
                  <a:lnTo>
                    <a:pt x="67" y="215"/>
                  </a:lnTo>
                  <a:lnTo>
                    <a:pt x="48" y="190"/>
                  </a:lnTo>
                  <a:lnTo>
                    <a:pt x="32" y="165"/>
                  </a:lnTo>
                  <a:lnTo>
                    <a:pt x="20" y="141"/>
                  </a:lnTo>
                  <a:lnTo>
                    <a:pt x="10" y="119"/>
                  </a:lnTo>
                  <a:lnTo>
                    <a:pt x="4" y="101"/>
                  </a:lnTo>
                  <a:lnTo>
                    <a:pt x="2" y="90"/>
                  </a:lnTo>
                  <a:lnTo>
                    <a:pt x="0" y="85"/>
                  </a:lnTo>
                  <a:lnTo>
                    <a:pt x="0"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grpSp>
      <p:pic>
        <p:nvPicPr>
          <p:cNvPr id="133" name="Picture 1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2614" y="1161645"/>
            <a:ext cx="1980000" cy="1980000"/>
          </a:xfrm>
          <a:prstGeom prst="ellipse">
            <a:avLst/>
          </a:prstGeom>
        </p:spPr>
      </p:pic>
      <p:pic>
        <p:nvPicPr>
          <p:cNvPr id="134" name="Picture 133" descr="jean-michel.jpg"/>
          <p:cNvPicPr>
            <a:picLocks noChangeAspect="1"/>
          </p:cNvPicPr>
          <p:nvPr/>
        </p:nvPicPr>
        <p:blipFill>
          <a:blip r:embed="rId3" cstate="print"/>
          <a:stretch>
            <a:fillRect/>
          </a:stretch>
        </p:blipFill>
        <p:spPr>
          <a:xfrm>
            <a:off x="6167642" y="1155948"/>
            <a:ext cx="1991642" cy="1980000"/>
          </a:xfrm>
          <a:prstGeom prst="ellipse">
            <a:avLst/>
          </a:prstGeom>
        </p:spPr>
      </p:pic>
      <p:pic>
        <p:nvPicPr>
          <p:cNvPr id="135" name="Picture 134"/>
          <p:cNvPicPr>
            <a:picLocks noChangeAspect="1"/>
          </p:cNvPicPr>
          <p:nvPr/>
        </p:nvPicPr>
        <p:blipFill rotWithShape="1">
          <a:blip r:embed="rId4"/>
          <a:srcRect t="3132" b="11105"/>
          <a:stretch/>
        </p:blipFill>
        <p:spPr>
          <a:xfrm>
            <a:off x="986967" y="1179781"/>
            <a:ext cx="1952686" cy="1980000"/>
          </a:xfrm>
          <a:prstGeom prst="ellipse">
            <a:avLst/>
          </a:prstGeom>
        </p:spPr>
      </p:pic>
    </p:spTree>
    <p:extLst>
      <p:ext uri="{BB962C8B-B14F-4D97-AF65-F5344CB8AC3E}">
        <p14:creationId xmlns:p14="http://schemas.microsoft.com/office/powerpoint/2010/main" val="2758870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ltGray">
          <a:xfrm>
            <a:off x="0" y="0"/>
            <a:ext cx="4012602" cy="5143500"/>
          </a:xfrm>
          <a:prstGeom prst="rect">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bwMode="ltGray">
          <a:xfrm>
            <a:off x="285325" y="796714"/>
            <a:ext cx="3608943" cy="2924743"/>
          </a:xfrm>
          <a:prstGeom prst="rect">
            <a:avLst/>
          </a:prstGeom>
          <a:ln>
            <a:noFill/>
          </a:ln>
        </p:spPr>
        <p:txBody>
          <a:bodyPr wrap="square" lIns="62197" tIns="31099" rIns="62197" bIns="31099">
            <a:spAutoFit/>
          </a:bodyPr>
          <a:lstStyle/>
          <a:p>
            <a:pPr algn="just" hangingPunct="0">
              <a:lnSpc>
                <a:spcPts val="1600"/>
              </a:lnSpc>
            </a:pPr>
            <a:r>
              <a:rPr lang="en-GB" sz="1400" b="1" dirty="0">
                <a:solidFill>
                  <a:schemeClr val="bg1"/>
                </a:solidFill>
              </a:rPr>
              <a:t>ABOUT IPSOS</a:t>
            </a:r>
          </a:p>
          <a:p>
            <a:pPr algn="just" hangingPunct="0">
              <a:lnSpc>
                <a:spcPts val="1600"/>
              </a:lnSpc>
            </a:pPr>
            <a:endParaRPr lang="en-US" sz="1400" dirty="0">
              <a:solidFill>
                <a:schemeClr val="bg1"/>
              </a:solidFill>
            </a:endParaRPr>
          </a:p>
          <a:p>
            <a:pPr>
              <a:lnSpc>
                <a:spcPts val="1600"/>
              </a:lnSpc>
            </a:pPr>
            <a:r>
              <a:rPr lang="en-US" sz="1200" dirty="0">
                <a:solidFill>
                  <a:schemeClr val="bg1"/>
                </a:solidFill>
              </a:rPr>
              <a:t>Ipsos ranks third in the global research industry. With a strong presence in 87 countries, Ipsos employs more than 16,000 people and has the ability to conduct research programs in more than 100 countries. Founded in France in 1975, Ipsos is </a:t>
            </a:r>
            <a:r>
              <a:rPr lang="en-GB" sz="1200" dirty="0">
                <a:solidFill>
                  <a:schemeClr val="bg1"/>
                </a:solidFill>
              </a:rPr>
              <a:t>controlled and managed by research professionals. They have built a solid Group around a multi-specialist positioning – Media and advertising research; Marketing research; Client and employee relationship management; Opinion &amp; social research; Mobile, Online, Offline data collection and delivery. </a:t>
            </a:r>
            <a:r>
              <a:rPr lang="en-US" sz="1200" dirty="0">
                <a:solidFill>
                  <a:schemeClr val="bg1"/>
                </a:solidFill>
              </a:rPr>
              <a:t>Ipsos has been listed on the Paris Stock Exchange since 1999.</a:t>
            </a:r>
          </a:p>
        </p:txBody>
      </p:sp>
      <p:sp>
        <p:nvSpPr>
          <p:cNvPr id="3" name="Rectangle 2"/>
          <p:cNvSpPr/>
          <p:nvPr/>
        </p:nvSpPr>
        <p:spPr>
          <a:xfrm>
            <a:off x="4385051" y="796714"/>
            <a:ext cx="4570380" cy="3571458"/>
          </a:xfrm>
          <a:prstGeom prst="rect">
            <a:avLst/>
          </a:prstGeom>
          <a:ln>
            <a:noFill/>
          </a:ln>
        </p:spPr>
        <p:txBody>
          <a:bodyPr lIns="62197" tIns="31099" rIns="62197" bIns="31099">
            <a:spAutoFit/>
          </a:bodyPr>
          <a:lstStyle/>
          <a:p>
            <a:pPr algn="just" hangingPunct="0">
              <a:lnSpc>
                <a:spcPts val="1600"/>
              </a:lnSpc>
            </a:pPr>
            <a:r>
              <a:rPr lang="en-US" sz="1400" b="1" dirty="0">
                <a:solidFill>
                  <a:schemeClr val="tx1">
                    <a:lumMod val="75000"/>
                    <a:lumOff val="25000"/>
                  </a:schemeClr>
                </a:solidFill>
              </a:rPr>
              <a:t>GAME CHANGERS</a:t>
            </a:r>
          </a:p>
          <a:p>
            <a:r>
              <a:rPr lang="en-US" sz="1200" b="1" dirty="0">
                <a:solidFill>
                  <a:schemeClr val="tx1">
                    <a:lumMod val="75000"/>
                    <a:lumOff val="25000"/>
                  </a:schemeClr>
                </a:solidFill>
              </a:rPr>
              <a:t/>
            </a:r>
            <a:br>
              <a:rPr lang="en-US" sz="1200" b="1" dirty="0">
                <a:solidFill>
                  <a:schemeClr val="tx1">
                    <a:lumMod val="75000"/>
                    <a:lumOff val="25000"/>
                  </a:schemeClr>
                </a:solidFill>
              </a:rPr>
            </a:br>
            <a:r>
              <a:rPr lang="en-US" sz="1200" b="1" dirty="0">
                <a:solidFill>
                  <a:schemeClr val="tx1">
                    <a:lumMod val="75000"/>
                    <a:lumOff val="25000"/>
                  </a:schemeClr>
                </a:solidFill>
              </a:rPr>
              <a:t>“</a:t>
            </a:r>
            <a:r>
              <a:rPr lang="en-US" sz="1200" dirty="0">
                <a:solidFill>
                  <a:schemeClr val="tx1">
                    <a:lumMod val="75000"/>
                    <a:lumOff val="25000"/>
                  </a:schemeClr>
                </a:solidFill>
              </a:rPr>
              <a:t>Game Changers” is the Ipsos signature.</a:t>
            </a:r>
          </a:p>
          <a:p>
            <a:r>
              <a:rPr lang="en-US" sz="1200" dirty="0">
                <a:solidFill>
                  <a:schemeClr val="tx1">
                    <a:lumMod val="75000"/>
                    <a:lumOff val="25000"/>
                  </a:schemeClr>
                </a:solidFill>
              </a:rPr>
              <a:t> </a:t>
            </a:r>
          </a:p>
          <a:p>
            <a:r>
              <a:rPr lang="en-US" sz="1200" dirty="0">
                <a:solidFill>
                  <a:schemeClr val="tx1">
                    <a:lumMod val="75000"/>
                    <a:lumOff val="25000"/>
                  </a:schemeClr>
                </a:solidFill>
              </a:rPr>
              <a:t>At Ipsos we are passionately curious about people, markets, brands </a:t>
            </a:r>
            <a:br>
              <a:rPr lang="en-US" sz="1200" dirty="0">
                <a:solidFill>
                  <a:schemeClr val="tx1">
                    <a:lumMod val="75000"/>
                    <a:lumOff val="25000"/>
                  </a:schemeClr>
                </a:solidFill>
              </a:rPr>
            </a:br>
            <a:r>
              <a:rPr lang="en-US" sz="1200" dirty="0">
                <a:solidFill>
                  <a:schemeClr val="tx1">
                    <a:lumMod val="75000"/>
                    <a:lumOff val="25000"/>
                  </a:schemeClr>
                </a:solidFill>
              </a:rPr>
              <a:t>and society. </a:t>
            </a:r>
          </a:p>
          <a:p>
            <a:endParaRPr lang="en-US" sz="1200" dirty="0">
              <a:solidFill>
                <a:schemeClr val="tx1">
                  <a:lumMod val="75000"/>
                  <a:lumOff val="25000"/>
                </a:schemeClr>
              </a:solidFill>
            </a:endParaRPr>
          </a:p>
          <a:p>
            <a:r>
              <a:rPr lang="en-US" sz="1200" dirty="0">
                <a:solidFill>
                  <a:schemeClr val="tx1">
                    <a:lumMod val="75000"/>
                    <a:lumOff val="25000"/>
                  </a:schemeClr>
                </a:solidFill>
              </a:rPr>
              <a:t>We make our changing world easier and faster to navigate and inspire clients to make smarter decisions. </a:t>
            </a:r>
          </a:p>
          <a:p>
            <a:endParaRPr lang="en-US" sz="1200" dirty="0">
              <a:solidFill>
                <a:schemeClr val="tx1">
                  <a:lumMod val="75000"/>
                  <a:lumOff val="25000"/>
                </a:schemeClr>
              </a:solidFill>
            </a:endParaRPr>
          </a:p>
          <a:p>
            <a:r>
              <a:rPr lang="en-US" sz="1200" dirty="0">
                <a:solidFill>
                  <a:schemeClr val="tx1">
                    <a:lumMod val="75000"/>
                    <a:lumOff val="25000"/>
                  </a:schemeClr>
                </a:solidFill>
              </a:rPr>
              <a:t>We deliver with security, speed, simplicity and substance. We are </a:t>
            </a:r>
            <a:br>
              <a:rPr lang="en-US" sz="1200" dirty="0">
                <a:solidFill>
                  <a:schemeClr val="tx1">
                    <a:lumMod val="75000"/>
                    <a:lumOff val="25000"/>
                  </a:schemeClr>
                </a:solidFill>
              </a:rPr>
            </a:br>
            <a:r>
              <a:rPr lang="en-US" sz="1200" dirty="0">
                <a:solidFill>
                  <a:schemeClr val="tx1">
                    <a:lumMod val="75000"/>
                    <a:lumOff val="25000"/>
                  </a:schemeClr>
                </a:solidFill>
              </a:rPr>
              <a:t>Game Changers.</a:t>
            </a:r>
            <a:br>
              <a:rPr lang="en-US" sz="1200" dirty="0">
                <a:solidFill>
                  <a:schemeClr val="tx1">
                    <a:lumMod val="75000"/>
                    <a:lumOff val="25000"/>
                  </a:schemeClr>
                </a:solidFill>
              </a:rPr>
            </a:br>
            <a:endParaRPr lang="en-US" sz="1200" dirty="0">
              <a:solidFill>
                <a:schemeClr val="tx1">
                  <a:lumMod val="75000"/>
                  <a:lumOff val="25000"/>
                </a:schemeClr>
              </a:solidFill>
            </a:endParaRPr>
          </a:p>
          <a:p>
            <a:r>
              <a:rPr lang="en-US" sz="1200" dirty="0">
                <a:solidFill>
                  <a:schemeClr val="tx1">
                    <a:lumMod val="75000"/>
                    <a:lumOff val="25000"/>
                  </a:schemeClr>
                </a:solidFill>
              </a:rPr>
              <a:t>Ipsos is listed on </a:t>
            </a:r>
            <a:r>
              <a:rPr lang="en-US" sz="1200" dirty="0" err="1">
                <a:solidFill>
                  <a:schemeClr val="tx1">
                    <a:lumMod val="75000"/>
                    <a:lumOff val="25000"/>
                  </a:schemeClr>
                </a:solidFill>
              </a:rPr>
              <a:t>Eurolist</a:t>
            </a:r>
            <a:r>
              <a:rPr lang="en-US" sz="1200" dirty="0">
                <a:solidFill>
                  <a:schemeClr val="tx1">
                    <a:lumMod val="75000"/>
                    <a:lumOff val="25000"/>
                  </a:schemeClr>
                </a:solidFill>
              </a:rPr>
              <a:t> - NYSE-Euronext.  The company is part of the SBF 120 and the Mid-60 index and is eligible for the Deferred Settlement Service (SRD).</a:t>
            </a:r>
          </a:p>
          <a:p>
            <a:r>
              <a:rPr lang="x-none" sz="1200">
                <a:solidFill>
                  <a:schemeClr val="tx1">
                    <a:lumMod val="75000"/>
                    <a:lumOff val="25000"/>
                  </a:schemeClr>
                </a:solidFill>
              </a:rPr>
              <a:t> </a:t>
            </a:r>
            <a:endParaRPr lang="en-US" sz="1200" dirty="0">
              <a:solidFill>
                <a:schemeClr val="tx1">
                  <a:lumMod val="75000"/>
                  <a:lumOff val="25000"/>
                </a:schemeClr>
              </a:solidFill>
            </a:endParaRPr>
          </a:p>
          <a:p>
            <a:r>
              <a:rPr lang="fr-FR" sz="1200" b="1" dirty="0">
                <a:solidFill>
                  <a:schemeClr val="tx1">
                    <a:lumMod val="75000"/>
                    <a:lumOff val="25000"/>
                  </a:schemeClr>
                </a:solidFill>
              </a:rPr>
              <a:t>ISIN code FR0000073298, Reuters ISOS.PA, Bloomberg IPS:FP</a:t>
            </a:r>
            <a:br>
              <a:rPr lang="fr-FR" sz="1200" b="1" dirty="0">
                <a:solidFill>
                  <a:schemeClr val="tx1">
                    <a:lumMod val="75000"/>
                    <a:lumOff val="25000"/>
                  </a:schemeClr>
                </a:solidFill>
              </a:rPr>
            </a:br>
            <a:r>
              <a:rPr lang="fr-FR" sz="1200" b="1" u="sng" dirty="0">
                <a:solidFill>
                  <a:schemeClr val="tx1">
                    <a:lumMod val="75000"/>
                    <a:lumOff val="25000"/>
                  </a:schemeClr>
                </a:solidFill>
                <a:hlinkClick r:id="rId3"/>
              </a:rPr>
              <a:t>www.ipsos.com</a:t>
            </a:r>
            <a:endParaRPr lang="en-US" sz="1200" dirty="0">
              <a:solidFill>
                <a:schemeClr val="tx1">
                  <a:lumMod val="75000"/>
                  <a:lumOff val="25000"/>
                </a:schemeClr>
              </a:solidFill>
            </a:endParaRPr>
          </a:p>
        </p:txBody>
      </p:sp>
      <p:cxnSp>
        <p:nvCxnSpPr>
          <p:cNvPr id="8" name="Straight Connector 7"/>
          <p:cNvCxnSpPr/>
          <p:nvPr/>
        </p:nvCxnSpPr>
        <p:spPr bwMode="ltGray">
          <a:xfrm>
            <a:off x="344244" y="1129553"/>
            <a:ext cx="3356386"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Lst>
        </p:spPr>
      </p:cxnSp>
      <p:cxnSp>
        <p:nvCxnSpPr>
          <p:cNvPr id="9" name="Straight Connector 8"/>
          <p:cNvCxnSpPr/>
          <p:nvPr/>
        </p:nvCxnSpPr>
        <p:spPr>
          <a:xfrm>
            <a:off x="4475180" y="1129553"/>
            <a:ext cx="4367606"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87727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p:cNvSpPr>
            <a:spLocks noGrp="1"/>
          </p:cNvSpPr>
          <p:nvPr>
            <p:ph type="body" sz="quarter" idx="13"/>
          </p:nvPr>
        </p:nvSpPr>
        <p:spPr/>
        <p:txBody>
          <a:bodyPr/>
          <a:lstStyle/>
          <a:p>
            <a:r>
              <a:rPr lang="fr-BE" dirty="0"/>
              <a:t>Fiche technique</a:t>
            </a:r>
          </a:p>
        </p:txBody>
      </p:sp>
      <p:grpSp>
        <p:nvGrpSpPr>
          <p:cNvPr id="7" name="Group 6"/>
          <p:cNvGrpSpPr/>
          <p:nvPr/>
        </p:nvGrpSpPr>
        <p:grpSpPr>
          <a:xfrm>
            <a:off x="569839" y="663599"/>
            <a:ext cx="3332921" cy="1255055"/>
            <a:chOff x="271669" y="769615"/>
            <a:chExt cx="3332921" cy="1255055"/>
          </a:xfrm>
        </p:grpSpPr>
        <p:sp>
          <p:nvSpPr>
            <p:cNvPr id="3" name="Rectangle 2"/>
            <p:cNvSpPr/>
            <p:nvPr/>
          </p:nvSpPr>
          <p:spPr>
            <a:xfrm>
              <a:off x="271669" y="769615"/>
              <a:ext cx="3332921" cy="276999"/>
            </a:xfrm>
            <a:prstGeom prst="rect">
              <a:avLst/>
            </a:prstGeom>
          </p:spPr>
          <p:txBody>
            <a:bodyPr wrap="square">
              <a:spAutoFit/>
            </a:bodyPr>
            <a:lstStyle/>
            <a:p>
              <a:r>
                <a:rPr lang="en-GB" sz="1200" b="1" dirty="0"/>
                <a:t>UNIVERS</a:t>
              </a:r>
              <a:endParaRPr lang="nl-BE" sz="1200" b="1" dirty="0">
                <a:solidFill>
                  <a:srgbClr val="333399"/>
                </a:solidFill>
              </a:endParaRPr>
            </a:p>
          </p:txBody>
        </p:sp>
        <p:grpSp>
          <p:nvGrpSpPr>
            <p:cNvPr id="6" name="Group 5"/>
            <p:cNvGrpSpPr/>
            <p:nvPr/>
          </p:nvGrpSpPr>
          <p:grpSpPr>
            <a:xfrm>
              <a:off x="364474" y="1020111"/>
              <a:ext cx="3240116" cy="1004559"/>
              <a:chOff x="364474" y="1020111"/>
              <a:chExt cx="3240116" cy="1004559"/>
            </a:xfrm>
          </p:grpSpPr>
          <p:pic>
            <p:nvPicPr>
              <p:cNvPr id="30" name="Picture 18"/>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64474" y="1020111"/>
                <a:ext cx="1114391" cy="1004559"/>
              </a:xfrm>
              <a:prstGeom prst="roundRect">
                <a:avLst>
                  <a:gd name="adj" fmla="val 2494"/>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431235" y="1020111"/>
                <a:ext cx="2173355" cy="1004559"/>
                <a:chOff x="1431235" y="1020111"/>
                <a:chExt cx="2173355" cy="1004559"/>
              </a:xfrm>
            </p:grpSpPr>
            <p:sp>
              <p:nvSpPr>
                <p:cNvPr id="32" name="Text Placeholder 11"/>
                <p:cNvSpPr txBox="1">
                  <a:spLocks/>
                </p:cNvSpPr>
                <p:nvPr/>
              </p:nvSpPr>
              <p:spPr>
                <a:xfrm>
                  <a:off x="1431235" y="1020111"/>
                  <a:ext cx="2173355" cy="1004559"/>
                </a:xfrm>
                <a:prstGeom prst="roundRect">
                  <a:avLst>
                    <a:gd name="adj" fmla="val 3475"/>
                  </a:avLst>
                </a:prstGeom>
                <a:solidFill>
                  <a:srgbClr val="1B365D"/>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r>
                    <a:rPr lang="fr-FR" sz="1200" b="1" cap="none" dirty="0">
                      <a:solidFill>
                        <a:schemeClr val="bg1"/>
                      </a:solidFill>
                    </a:rPr>
                    <a:t>Population belge âgée de 18 ans et plus</a:t>
                  </a:r>
                  <a:endParaRPr lang="en-GB" sz="1200" b="1" cap="none" dirty="0">
                    <a:solidFill>
                      <a:schemeClr val="bg1"/>
                    </a:solidFill>
                  </a:endParaRPr>
                </a:p>
              </p:txBody>
            </p:sp>
            <p:sp>
              <p:nvSpPr>
                <p:cNvPr id="4" name="Rectangle 3"/>
                <p:cNvSpPr/>
                <p:nvPr/>
              </p:nvSpPr>
              <p:spPr>
                <a:xfrm>
                  <a:off x="1431235" y="1020111"/>
                  <a:ext cx="47817" cy="1004559"/>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grpSp>
      <p:grpSp>
        <p:nvGrpSpPr>
          <p:cNvPr id="2" name="Group 1"/>
          <p:cNvGrpSpPr/>
          <p:nvPr/>
        </p:nvGrpSpPr>
        <p:grpSpPr>
          <a:xfrm>
            <a:off x="569839" y="1945158"/>
            <a:ext cx="3332921" cy="1252383"/>
            <a:chOff x="569839" y="1945158"/>
            <a:chExt cx="3332921" cy="1252383"/>
          </a:xfrm>
        </p:grpSpPr>
        <p:pic>
          <p:nvPicPr>
            <p:cNvPr id="33" name="Picture 17" descr="http://blog.outlawsalesgroup.com/wp-content/uploads/2013/03/friends.jpg"/>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657557" y="2191921"/>
              <a:ext cx="1071848" cy="1005620"/>
            </a:xfrm>
            <a:prstGeom prst="roundRect">
              <a:avLst>
                <a:gd name="adj" fmla="val 2576"/>
              </a:avLst>
            </a:prstGeom>
            <a:noFill/>
            <a:extLst>
              <a:ext uri="{909E8E84-426E-40dd-AFC4-6F175D3DCCD1}">
                <a14:hiddenFill xmlns:a14="http://schemas.microsoft.com/office/drawing/2010/main">
                  <a:solidFill>
                    <a:srgbClr val="FFFFFF"/>
                  </a:solidFill>
                </a14:hiddenFill>
              </a:ext>
            </a:extLst>
          </p:spPr>
        </p:pic>
        <p:sp>
          <p:nvSpPr>
            <p:cNvPr id="40" name="Text Placeholder 11"/>
            <p:cNvSpPr txBox="1">
              <a:spLocks/>
            </p:cNvSpPr>
            <p:nvPr/>
          </p:nvSpPr>
          <p:spPr>
            <a:xfrm>
              <a:off x="1729404" y="2192982"/>
              <a:ext cx="2173355" cy="1004559"/>
            </a:xfrm>
            <a:prstGeom prst="roundRect">
              <a:avLst>
                <a:gd name="adj" fmla="val 3475"/>
              </a:avLst>
            </a:prstGeom>
            <a:solidFill>
              <a:schemeClr val="accent6"/>
            </a:solidFill>
            <a:ln>
              <a:noFill/>
            </a:ln>
          </p:spPr>
          <p:txBody>
            <a:bodyPr anchor="t"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r>
                <a:rPr lang="nl-BE" sz="1800" b="1" dirty="0">
                  <a:solidFill>
                    <a:schemeClr val="bg1"/>
                  </a:solidFill>
                </a:rPr>
                <a:t>Total: N=3250</a:t>
              </a:r>
              <a:br>
                <a:rPr lang="nl-BE" sz="1800" b="1" dirty="0">
                  <a:solidFill>
                    <a:schemeClr val="bg1"/>
                  </a:solidFill>
                </a:rPr>
              </a:br>
              <a:r>
                <a:rPr lang="nl-BE" sz="1800" b="1" dirty="0">
                  <a:solidFill>
                    <a:schemeClr val="bg1"/>
                  </a:solidFill>
                </a:rPr>
                <a:t>(BELGIQUE)</a:t>
              </a:r>
              <a:br>
                <a:rPr lang="nl-BE" sz="1800" b="1" dirty="0">
                  <a:solidFill>
                    <a:schemeClr val="bg1"/>
                  </a:solidFill>
                </a:rPr>
              </a:br>
              <a:r>
                <a:rPr lang="fr-FR" sz="950" b="1" cap="none" dirty="0">
                  <a:solidFill>
                    <a:schemeClr val="bg1"/>
                  </a:solidFill>
                </a:rPr>
                <a:t>Pour chaque province et Bruxelles 300 personnes à l'exception du Luxembourg (250 personnes).</a:t>
              </a:r>
              <a:endParaRPr lang="en-GB" sz="1000" b="1" dirty="0">
                <a:solidFill>
                  <a:schemeClr val="bg1"/>
                </a:solidFill>
              </a:endParaRPr>
            </a:p>
          </p:txBody>
        </p:sp>
        <p:sp>
          <p:nvSpPr>
            <p:cNvPr id="41" name="Rectangle 40"/>
            <p:cNvSpPr/>
            <p:nvPr/>
          </p:nvSpPr>
          <p:spPr>
            <a:xfrm>
              <a:off x="1729404" y="2192982"/>
              <a:ext cx="47817" cy="1004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5" name="Rectangle 44"/>
            <p:cNvSpPr/>
            <p:nvPr/>
          </p:nvSpPr>
          <p:spPr>
            <a:xfrm>
              <a:off x="569839" y="1945158"/>
              <a:ext cx="3332921" cy="276999"/>
            </a:xfrm>
            <a:prstGeom prst="rect">
              <a:avLst/>
            </a:prstGeom>
          </p:spPr>
          <p:txBody>
            <a:bodyPr wrap="square">
              <a:spAutoFit/>
            </a:bodyPr>
            <a:lstStyle/>
            <a:p>
              <a:pPr>
                <a:lnSpc>
                  <a:spcPct val="100000"/>
                </a:lnSpc>
                <a:spcBef>
                  <a:spcPts val="0"/>
                </a:spcBef>
              </a:pPr>
              <a:r>
                <a:rPr lang="en-GB" sz="1200" b="1" dirty="0"/>
                <a:t>TAILLE DE L’ECHANTILLON</a:t>
              </a:r>
            </a:p>
          </p:txBody>
        </p:sp>
      </p:grpSp>
      <p:grpSp>
        <p:nvGrpSpPr>
          <p:cNvPr id="8" name="Group 7"/>
          <p:cNvGrpSpPr/>
          <p:nvPr/>
        </p:nvGrpSpPr>
        <p:grpSpPr>
          <a:xfrm>
            <a:off x="569839" y="3220597"/>
            <a:ext cx="3332919" cy="1256115"/>
            <a:chOff x="569839" y="3220597"/>
            <a:chExt cx="3332919" cy="1256115"/>
          </a:xfrm>
        </p:grpSpPr>
        <p:pic>
          <p:nvPicPr>
            <p:cNvPr id="37" name="Picture 13" descr="http://tidalshares.com/wp-content/uploads/2015/02/tidalshares-write-goals-2.jpg"/>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664616" y="3471092"/>
              <a:ext cx="1112606" cy="1005620"/>
            </a:xfrm>
            <a:prstGeom prst="roundRect">
              <a:avLst>
                <a:gd name="adj" fmla="val 2509"/>
              </a:avLst>
            </a:prstGeom>
            <a:noFill/>
            <a:extLst>
              <a:ext uri="{909E8E84-426E-40dd-AFC4-6F175D3DCCD1}">
                <a14:hiddenFill xmlns:a14="http://schemas.microsoft.com/office/drawing/2010/main">
                  <a:solidFill>
                    <a:srgbClr val="FFFFFF"/>
                  </a:solidFill>
                </a14:hiddenFill>
              </a:ext>
            </a:extLst>
          </p:spPr>
        </p:pic>
        <p:sp>
          <p:nvSpPr>
            <p:cNvPr id="46" name="Text Placeholder 11"/>
            <p:cNvSpPr txBox="1">
              <a:spLocks/>
            </p:cNvSpPr>
            <p:nvPr/>
          </p:nvSpPr>
          <p:spPr>
            <a:xfrm>
              <a:off x="1729403" y="3471092"/>
              <a:ext cx="2173355" cy="1004559"/>
            </a:xfrm>
            <a:prstGeom prst="roundRect">
              <a:avLst>
                <a:gd name="adj" fmla="val 3475"/>
              </a:avLst>
            </a:prstGeom>
            <a:solidFill>
              <a:schemeClr val="accent2"/>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pPr marL="285750" indent="-285750">
                <a:spcBef>
                  <a:spcPts val="0"/>
                </a:spcBef>
                <a:buFont typeface="Arial" panose="020B0604020202020204" pitchFamily="34" charset="0"/>
                <a:buChar char="•"/>
              </a:pPr>
              <a:r>
                <a:rPr lang="nl-BE" sz="1200" cap="none" dirty="0">
                  <a:solidFill>
                    <a:schemeClr val="bg1"/>
                  </a:solidFill>
                </a:rPr>
                <a:t>Sexe</a:t>
              </a:r>
            </a:p>
            <a:p>
              <a:pPr marL="285750" indent="-285750">
                <a:spcBef>
                  <a:spcPts val="0"/>
                </a:spcBef>
                <a:buFont typeface="Arial" panose="020B0604020202020204" pitchFamily="34" charset="0"/>
                <a:buChar char="•"/>
              </a:pPr>
              <a:r>
                <a:rPr lang="nl-BE" sz="1200" cap="none" dirty="0">
                  <a:solidFill>
                    <a:schemeClr val="bg1"/>
                  </a:solidFill>
                </a:rPr>
                <a:t>Âge</a:t>
              </a:r>
            </a:p>
            <a:p>
              <a:pPr marL="285750" indent="-285750">
                <a:spcBef>
                  <a:spcPts val="0"/>
                </a:spcBef>
                <a:buFont typeface="Arial" panose="020B0604020202020204" pitchFamily="34" charset="0"/>
                <a:buChar char="•"/>
              </a:pPr>
              <a:r>
                <a:rPr lang="nl-BE" sz="1200" cap="none" dirty="0">
                  <a:solidFill>
                    <a:schemeClr val="bg1"/>
                  </a:solidFill>
                </a:rPr>
                <a:t>Habitat</a:t>
              </a:r>
            </a:p>
            <a:p>
              <a:pPr marL="285750" indent="-285750">
                <a:spcBef>
                  <a:spcPts val="0"/>
                </a:spcBef>
                <a:buFont typeface="Arial" panose="020B0604020202020204" pitchFamily="34" charset="0"/>
                <a:buChar char="•"/>
              </a:pPr>
              <a:r>
                <a:rPr lang="nl-BE" sz="1200" cap="none" dirty="0">
                  <a:solidFill>
                    <a:schemeClr val="bg1"/>
                  </a:solidFill>
                </a:rPr>
                <a:t>Occupation</a:t>
              </a:r>
            </a:p>
            <a:p>
              <a:pPr marL="285750" indent="-285750">
                <a:spcBef>
                  <a:spcPts val="0"/>
                </a:spcBef>
                <a:buFont typeface="Arial" panose="020B0604020202020204" pitchFamily="34" charset="0"/>
                <a:buChar char="•"/>
              </a:pPr>
              <a:r>
                <a:rPr lang="nl-BE" sz="1200" cap="none" dirty="0">
                  <a:solidFill>
                    <a:schemeClr val="bg1"/>
                  </a:solidFill>
                </a:rPr>
                <a:t>Niveau d’éducation</a:t>
              </a:r>
            </a:p>
            <a:p>
              <a:pPr marL="285750" indent="-285750">
                <a:spcBef>
                  <a:spcPts val="0"/>
                </a:spcBef>
                <a:buFont typeface="Arial" panose="020B0604020202020204" pitchFamily="34" charset="0"/>
                <a:buChar char="•"/>
              </a:pPr>
              <a:r>
                <a:rPr lang="nl-BE" sz="1200" cap="none" dirty="0">
                  <a:solidFill>
                    <a:schemeClr val="bg1"/>
                  </a:solidFill>
                </a:rPr>
                <a:t>Taille du ménage</a:t>
              </a:r>
            </a:p>
          </p:txBody>
        </p:sp>
        <p:sp>
          <p:nvSpPr>
            <p:cNvPr id="47" name="Rectangle 46"/>
            <p:cNvSpPr/>
            <p:nvPr/>
          </p:nvSpPr>
          <p:spPr>
            <a:xfrm>
              <a:off x="1729403" y="3471092"/>
              <a:ext cx="47817" cy="1004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8" name="Rectangle 47"/>
            <p:cNvSpPr/>
            <p:nvPr/>
          </p:nvSpPr>
          <p:spPr>
            <a:xfrm>
              <a:off x="569839" y="3220597"/>
              <a:ext cx="3332919" cy="276999"/>
            </a:xfrm>
            <a:prstGeom prst="rect">
              <a:avLst/>
            </a:prstGeom>
          </p:spPr>
          <p:txBody>
            <a:bodyPr wrap="square">
              <a:spAutoFit/>
            </a:bodyPr>
            <a:lstStyle/>
            <a:p>
              <a:pPr>
                <a:lnSpc>
                  <a:spcPct val="100000"/>
                </a:lnSpc>
                <a:spcBef>
                  <a:spcPts val="0"/>
                </a:spcBef>
              </a:pPr>
              <a:r>
                <a:rPr lang="en-GB" sz="1200" b="1" dirty="0"/>
                <a:t>METHODE DES QUOTAS*</a:t>
              </a:r>
            </a:p>
          </p:txBody>
        </p:sp>
      </p:grpSp>
      <p:grpSp>
        <p:nvGrpSpPr>
          <p:cNvPr id="11" name="Group 10"/>
          <p:cNvGrpSpPr/>
          <p:nvPr/>
        </p:nvGrpSpPr>
        <p:grpSpPr>
          <a:xfrm>
            <a:off x="4474081" y="663598"/>
            <a:ext cx="3338072" cy="1255056"/>
            <a:chOff x="4474081" y="663598"/>
            <a:chExt cx="3338072" cy="1255056"/>
          </a:xfrm>
        </p:grpSpPr>
        <p:pic>
          <p:nvPicPr>
            <p:cNvPr id="49" name="Picture 4"/>
            <p:cNvPicPr>
              <a:picLocks noChangeAspect="1" noChangeArrowheads="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ltGray">
            <a:xfrm>
              <a:off x="4572037" y="914094"/>
              <a:ext cx="1114391" cy="1004559"/>
            </a:xfrm>
            <a:prstGeom prst="roundRect">
              <a:avLst>
                <a:gd name="adj" fmla="val 3475"/>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Text Placeholder 11"/>
            <p:cNvSpPr txBox="1">
              <a:spLocks/>
            </p:cNvSpPr>
            <p:nvPr/>
          </p:nvSpPr>
          <p:spPr>
            <a:xfrm>
              <a:off x="5638798" y="914096"/>
              <a:ext cx="2173355" cy="1004558"/>
            </a:xfrm>
            <a:prstGeom prst="roundRect">
              <a:avLst>
                <a:gd name="adj" fmla="val 3475"/>
              </a:avLst>
            </a:prstGeom>
            <a:solidFill>
              <a:schemeClr val="accent1"/>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r>
                <a:rPr lang="en-GB" sz="1800" b="1" cap="none" dirty="0">
                  <a:solidFill>
                    <a:schemeClr val="bg1"/>
                  </a:solidFill>
                </a:rPr>
                <a:t>5 </a:t>
              </a:r>
              <a:r>
                <a:rPr lang="nl-BE" sz="1800" b="1" cap="none" dirty="0">
                  <a:solidFill>
                    <a:schemeClr val="bg1"/>
                  </a:solidFill>
                </a:rPr>
                <a:t>minutes</a:t>
              </a:r>
            </a:p>
          </p:txBody>
        </p:sp>
        <p:sp>
          <p:nvSpPr>
            <p:cNvPr id="51" name="Rectangle 50"/>
            <p:cNvSpPr/>
            <p:nvPr/>
          </p:nvSpPr>
          <p:spPr>
            <a:xfrm>
              <a:off x="5638798" y="914096"/>
              <a:ext cx="47817" cy="10045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2" name="Rectangle 51"/>
            <p:cNvSpPr/>
            <p:nvPr/>
          </p:nvSpPr>
          <p:spPr>
            <a:xfrm>
              <a:off x="4474081" y="663598"/>
              <a:ext cx="3338072" cy="276999"/>
            </a:xfrm>
            <a:prstGeom prst="rect">
              <a:avLst/>
            </a:prstGeom>
          </p:spPr>
          <p:txBody>
            <a:bodyPr wrap="square">
              <a:spAutoFit/>
            </a:bodyPr>
            <a:lstStyle/>
            <a:p>
              <a:pPr>
                <a:lnSpc>
                  <a:spcPct val="100000"/>
                </a:lnSpc>
                <a:spcBef>
                  <a:spcPts val="0"/>
                </a:spcBef>
              </a:pPr>
              <a:r>
                <a:rPr lang="en-GB" sz="1200" b="1" dirty="0"/>
                <a:t>DURÉE DE L’INTERVIEW</a:t>
              </a:r>
            </a:p>
          </p:txBody>
        </p:sp>
      </p:grpSp>
      <p:grpSp>
        <p:nvGrpSpPr>
          <p:cNvPr id="10" name="Group 9"/>
          <p:cNvGrpSpPr/>
          <p:nvPr/>
        </p:nvGrpSpPr>
        <p:grpSpPr>
          <a:xfrm>
            <a:off x="4474081" y="1945157"/>
            <a:ext cx="3338072" cy="1251323"/>
            <a:chOff x="4474081" y="1945157"/>
            <a:chExt cx="3338072" cy="1251323"/>
          </a:xfrm>
        </p:grpSpPr>
        <p:pic>
          <p:nvPicPr>
            <p:cNvPr id="53" name="Picture 6"/>
            <p:cNvPicPr>
              <a:picLocks noChangeAspect="1" noChangeArrowheads="1"/>
            </p:cNvPicPr>
            <p:nvPr/>
          </p:nvPicPr>
          <p:blipFill rotWithShape="1">
            <a:blip r:embed="rId7" cstate="print">
              <a:duotone>
                <a:schemeClr val="accent5">
                  <a:shade val="45000"/>
                  <a:satMod val="135000"/>
                </a:schemeClr>
                <a:prstClr val="white"/>
              </a:duotone>
              <a:extLst>
                <a:ext uri="{28A0092B-C50C-407E-A947-70E740481C1C}">
                  <a14:useLocalDpi xmlns:a14="http://schemas.microsoft.com/office/drawing/2010/main"/>
                </a:ext>
              </a:extLst>
            </a:blip>
            <a:srcRect/>
            <a:stretch/>
          </p:blipFill>
          <p:spPr bwMode="ltGray">
            <a:xfrm>
              <a:off x="4572037" y="2191921"/>
              <a:ext cx="1114578" cy="1004559"/>
            </a:xfrm>
            <a:prstGeom prst="roundRect">
              <a:avLst>
                <a:gd name="adj" fmla="val 3475"/>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Text Placeholder 11"/>
            <p:cNvSpPr txBox="1">
              <a:spLocks/>
            </p:cNvSpPr>
            <p:nvPr/>
          </p:nvSpPr>
          <p:spPr>
            <a:xfrm>
              <a:off x="5638797" y="2192982"/>
              <a:ext cx="2173355" cy="1000585"/>
            </a:xfrm>
            <a:prstGeom prst="roundRect">
              <a:avLst>
                <a:gd name="adj" fmla="val 3475"/>
              </a:avLst>
            </a:prstGeom>
            <a:solidFill>
              <a:schemeClr val="accent5"/>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r>
                <a:rPr lang="en-GB" sz="1800" b="1" cap="none" dirty="0">
                  <a:solidFill>
                    <a:schemeClr val="bg1"/>
                  </a:solidFill>
                </a:rPr>
                <a:t>CAWI</a:t>
              </a:r>
            </a:p>
            <a:p>
              <a:r>
                <a:rPr lang="fr-FR" sz="1000" b="1" cap="none" dirty="0">
                  <a:solidFill>
                    <a:schemeClr val="bg1"/>
                  </a:solidFill>
                </a:rPr>
                <a:t>Échantillon interrogé on-line via l’Access Panel d’Ipsos.</a:t>
              </a:r>
              <a:endParaRPr lang="en-GB" sz="1000" b="1" cap="none" dirty="0">
                <a:solidFill>
                  <a:schemeClr val="bg1"/>
                </a:solidFill>
              </a:endParaRPr>
            </a:p>
          </p:txBody>
        </p:sp>
        <p:sp>
          <p:nvSpPr>
            <p:cNvPr id="55" name="Rectangle 54"/>
            <p:cNvSpPr/>
            <p:nvPr/>
          </p:nvSpPr>
          <p:spPr>
            <a:xfrm>
              <a:off x="5638797" y="2192982"/>
              <a:ext cx="47817" cy="10005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6" name="Rectangle 55"/>
            <p:cNvSpPr/>
            <p:nvPr/>
          </p:nvSpPr>
          <p:spPr>
            <a:xfrm>
              <a:off x="4474081" y="1945157"/>
              <a:ext cx="3338072" cy="276999"/>
            </a:xfrm>
            <a:prstGeom prst="rect">
              <a:avLst/>
            </a:prstGeom>
          </p:spPr>
          <p:txBody>
            <a:bodyPr wrap="square">
              <a:spAutoFit/>
            </a:bodyPr>
            <a:lstStyle/>
            <a:p>
              <a:pPr>
                <a:lnSpc>
                  <a:spcPct val="100000"/>
                </a:lnSpc>
                <a:spcBef>
                  <a:spcPts val="0"/>
                </a:spcBef>
              </a:pPr>
              <a:r>
                <a:rPr lang="en-GB" sz="1200" b="1" dirty="0"/>
                <a:t>COLLECTE DES DONNEES</a:t>
              </a:r>
            </a:p>
          </p:txBody>
        </p:sp>
      </p:grpSp>
      <p:grpSp>
        <p:nvGrpSpPr>
          <p:cNvPr id="9" name="Group 8"/>
          <p:cNvGrpSpPr/>
          <p:nvPr/>
        </p:nvGrpSpPr>
        <p:grpSpPr>
          <a:xfrm>
            <a:off x="4474079" y="3220596"/>
            <a:ext cx="3338072" cy="1255054"/>
            <a:chOff x="4474079" y="3220596"/>
            <a:chExt cx="3338072" cy="1255054"/>
          </a:xfrm>
        </p:grpSpPr>
        <p:pic>
          <p:nvPicPr>
            <p:cNvPr id="57" name="Picture 11" descr="http://www.aiche.org/sites/default/files/styles/aiche_content/public/images/page/lead/edit_calendar_ssk_47433454.jpg?itok=GOEK7rfr"/>
            <p:cNvPicPr>
              <a:picLocks noChangeAspect="1" noChangeArrowheads="1"/>
            </p:cNvPicPr>
            <p:nvPr/>
          </p:nvPicPr>
          <p:blipFill rotWithShape="1">
            <a:blip r:embed="rId8" cstate="print">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4572037" y="3471091"/>
              <a:ext cx="1114578" cy="1004559"/>
            </a:xfrm>
            <a:prstGeom prst="roundRect">
              <a:avLst>
                <a:gd name="adj" fmla="val 3475"/>
              </a:avLst>
            </a:prstGeom>
            <a:noFill/>
            <a:extLst>
              <a:ext uri="{909E8E84-426E-40dd-AFC4-6F175D3DCCD1}">
                <a14:hiddenFill xmlns:a14="http://schemas.microsoft.com/office/drawing/2010/main">
                  <a:solidFill>
                    <a:srgbClr val="FFFFFF"/>
                  </a:solidFill>
                </a14:hiddenFill>
              </a:ext>
            </a:extLst>
          </p:spPr>
        </p:pic>
        <p:sp>
          <p:nvSpPr>
            <p:cNvPr id="58" name="Text Placeholder 11"/>
            <p:cNvSpPr txBox="1">
              <a:spLocks/>
            </p:cNvSpPr>
            <p:nvPr/>
          </p:nvSpPr>
          <p:spPr>
            <a:xfrm>
              <a:off x="5638796" y="3471091"/>
              <a:ext cx="2173355" cy="1000585"/>
            </a:xfrm>
            <a:prstGeom prst="roundRect">
              <a:avLst>
                <a:gd name="adj" fmla="val 3475"/>
              </a:avLst>
            </a:prstGeom>
            <a:solidFill>
              <a:schemeClr val="accent3"/>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pPr>
                <a:spcBef>
                  <a:spcPts val="0"/>
                </a:spcBef>
              </a:pPr>
              <a:r>
                <a:rPr lang="en-GB" sz="1200" dirty="0" err="1">
                  <a:solidFill>
                    <a:schemeClr val="bg1"/>
                  </a:solidFill>
                </a:rPr>
                <a:t>dU</a:t>
              </a:r>
              <a:r>
                <a:rPr lang="en-GB" sz="1200" dirty="0">
                  <a:solidFill>
                    <a:schemeClr val="bg1"/>
                  </a:solidFill>
                </a:rPr>
                <a:t>:  </a:t>
              </a:r>
            </a:p>
            <a:p>
              <a:pPr>
                <a:spcBef>
                  <a:spcPts val="0"/>
                </a:spcBef>
              </a:pPr>
              <a:r>
                <a:rPr lang="en-GB" sz="1200" b="1" dirty="0">
                  <a:solidFill>
                    <a:schemeClr val="bg1"/>
                  </a:solidFill>
                </a:rPr>
                <a:t>25/05/2016 </a:t>
              </a:r>
            </a:p>
            <a:p>
              <a:pPr>
                <a:spcBef>
                  <a:spcPts val="0"/>
                </a:spcBef>
              </a:pPr>
              <a:endParaRPr lang="en-GB" sz="1200" b="1" dirty="0">
                <a:solidFill>
                  <a:schemeClr val="bg1"/>
                </a:solidFill>
              </a:endParaRPr>
            </a:p>
            <a:p>
              <a:pPr>
                <a:spcBef>
                  <a:spcPts val="0"/>
                </a:spcBef>
              </a:pPr>
              <a:r>
                <a:rPr lang="en-GB" sz="1200" dirty="0">
                  <a:solidFill>
                    <a:schemeClr val="bg1"/>
                  </a:solidFill>
                </a:rPr>
                <a:t>AU: </a:t>
              </a:r>
            </a:p>
            <a:p>
              <a:pPr>
                <a:spcBef>
                  <a:spcPts val="0"/>
                </a:spcBef>
              </a:pPr>
              <a:r>
                <a:rPr lang="en-GB" sz="1200" b="1" dirty="0">
                  <a:solidFill>
                    <a:schemeClr val="bg1"/>
                  </a:solidFill>
                </a:rPr>
                <a:t>06/06/2016</a:t>
              </a:r>
            </a:p>
          </p:txBody>
        </p:sp>
        <p:sp>
          <p:nvSpPr>
            <p:cNvPr id="59" name="Rectangle 58"/>
            <p:cNvSpPr/>
            <p:nvPr/>
          </p:nvSpPr>
          <p:spPr>
            <a:xfrm>
              <a:off x="5638796" y="3471091"/>
              <a:ext cx="47817" cy="10005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0" name="Rectangle 59"/>
            <p:cNvSpPr/>
            <p:nvPr/>
          </p:nvSpPr>
          <p:spPr>
            <a:xfrm>
              <a:off x="4474079" y="3220596"/>
              <a:ext cx="3338072" cy="276999"/>
            </a:xfrm>
            <a:prstGeom prst="rect">
              <a:avLst/>
            </a:prstGeom>
          </p:spPr>
          <p:txBody>
            <a:bodyPr wrap="square">
              <a:spAutoFit/>
            </a:bodyPr>
            <a:lstStyle/>
            <a:p>
              <a:pPr>
                <a:lnSpc>
                  <a:spcPct val="100000"/>
                </a:lnSpc>
                <a:spcBef>
                  <a:spcPts val="0"/>
                </a:spcBef>
              </a:pPr>
              <a:r>
                <a:rPr lang="en-GB" sz="1200" b="1" dirty="0"/>
                <a:t>DATES DU TERRAIN</a:t>
              </a:r>
            </a:p>
          </p:txBody>
        </p:sp>
      </p:grpSp>
      <p:sp>
        <p:nvSpPr>
          <p:cNvPr id="38" name="TextBox 37"/>
          <p:cNvSpPr txBox="1"/>
          <p:nvPr/>
        </p:nvSpPr>
        <p:spPr>
          <a:xfrm>
            <a:off x="664616" y="4476712"/>
            <a:ext cx="3238141" cy="169277"/>
          </a:xfrm>
          <a:prstGeom prst="rect">
            <a:avLst/>
          </a:prstGeom>
        </p:spPr>
        <p:txBody>
          <a:bodyPr vert="horz" wrap="square" lIns="0" tIns="0" rIns="0" bIns="0" rtlCol="0">
            <a:spAutoFit/>
          </a:bodyPr>
          <a:lstStyle/>
          <a:p>
            <a:pPr marL="4763"/>
            <a:r>
              <a:rPr lang="fr-FR" sz="1100" b="1" dirty="0">
                <a:solidFill>
                  <a:schemeClr val="accent2"/>
                </a:solidFill>
              </a:rPr>
              <a:t>*Les données ont été pondérées par province</a:t>
            </a:r>
            <a:endParaRPr lang="nl-BE" sz="1100" b="1" dirty="0">
              <a:solidFill>
                <a:schemeClr val="accent2"/>
              </a:solidFill>
            </a:endParaRPr>
          </a:p>
        </p:txBody>
      </p:sp>
    </p:spTree>
    <p:extLst>
      <p:ext uri="{BB962C8B-B14F-4D97-AF65-F5344CB8AC3E}">
        <p14:creationId xmlns:p14="http://schemas.microsoft.com/office/powerpoint/2010/main" val="4088986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58"/>
          <p:cNvSpPr/>
          <p:nvPr/>
        </p:nvSpPr>
        <p:spPr>
          <a:xfrm>
            <a:off x="245166" y="2819870"/>
            <a:ext cx="2325756" cy="1642063"/>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ounded Rectangle 3"/>
          <p:cNvSpPr/>
          <p:nvPr/>
        </p:nvSpPr>
        <p:spPr>
          <a:xfrm>
            <a:off x="245165" y="876591"/>
            <a:ext cx="2325757" cy="183901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ounded Rectangle 9"/>
          <p:cNvSpPr/>
          <p:nvPr/>
        </p:nvSpPr>
        <p:spPr>
          <a:xfrm>
            <a:off x="2678550" y="2821092"/>
            <a:ext cx="2342245" cy="1640841"/>
          </a:xfrm>
          <a:prstGeom prst="roundRect">
            <a:avLst>
              <a:gd name="adj" fmla="val 1726"/>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t" anchorCtr="0"/>
          <a:lstStyle/>
          <a:p>
            <a:pPr algn="ctr" fontAlgn="b"/>
            <a:endParaRPr lang="en-US" sz="1200" b="1" dirty="0">
              <a:solidFill>
                <a:schemeClr val="bg2">
                  <a:lumMod val="50000"/>
                </a:schemeClr>
              </a:solidFill>
            </a:endParaRPr>
          </a:p>
        </p:txBody>
      </p:sp>
      <p:graphicFrame>
        <p:nvGraphicFramePr>
          <p:cNvPr id="22" name="Chart 21"/>
          <p:cNvGraphicFramePr/>
          <p:nvPr>
            <p:extLst>
              <p:ext uri="{D42A27DB-BD31-4B8C-83A1-F6EECF244321}">
                <p14:modId xmlns:p14="http://schemas.microsoft.com/office/powerpoint/2010/main" val="1318540772"/>
              </p:ext>
            </p:extLst>
          </p:nvPr>
        </p:nvGraphicFramePr>
        <p:xfrm>
          <a:off x="2678550" y="2788390"/>
          <a:ext cx="2342245" cy="1705021"/>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ed Rectangle 8"/>
          <p:cNvSpPr/>
          <p:nvPr/>
        </p:nvSpPr>
        <p:spPr>
          <a:xfrm>
            <a:off x="2678550" y="876591"/>
            <a:ext cx="3598332" cy="183901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Text Placeholder 28"/>
          <p:cNvSpPr>
            <a:spLocks noGrp="1"/>
          </p:cNvSpPr>
          <p:nvPr>
            <p:ph type="body" sz="quarter" idx="13"/>
          </p:nvPr>
        </p:nvSpPr>
        <p:spPr/>
        <p:txBody>
          <a:bodyPr/>
          <a:lstStyle/>
          <a:p>
            <a:r>
              <a:rPr lang="fr-BE" dirty="0"/>
              <a:t>Profil des personnes interrogées</a:t>
            </a:r>
          </a:p>
        </p:txBody>
      </p:sp>
      <p:sp>
        <p:nvSpPr>
          <p:cNvPr id="8" name="Rounded Rectangle 7"/>
          <p:cNvSpPr/>
          <p:nvPr/>
        </p:nvSpPr>
        <p:spPr>
          <a:xfrm>
            <a:off x="6382283" y="883217"/>
            <a:ext cx="2507716" cy="1832391"/>
          </a:xfrm>
          <a:prstGeom prst="roundRect">
            <a:avLst>
              <a:gd name="adj" fmla="val 256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eform 43"/>
          <p:cNvSpPr>
            <a:spLocks noEditPoints="1"/>
          </p:cNvSpPr>
          <p:nvPr/>
        </p:nvSpPr>
        <p:spPr bwMode="auto">
          <a:xfrm>
            <a:off x="1214164" y="1479501"/>
            <a:ext cx="1068106" cy="1119958"/>
          </a:xfrm>
          <a:custGeom>
            <a:avLst/>
            <a:gdLst/>
            <a:ahLst/>
            <a:cxnLst>
              <a:cxn ang="0">
                <a:pos x="173" y="55"/>
              </a:cxn>
              <a:cxn ang="0">
                <a:pos x="169" y="66"/>
              </a:cxn>
              <a:cxn ang="0">
                <a:pos x="155" y="65"/>
              </a:cxn>
              <a:cxn ang="0">
                <a:pos x="149" y="51"/>
              </a:cxn>
              <a:cxn ang="0">
                <a:pos x="139" y="52"/>
              </a:cxn>
              <a:cxn ang="0">
                <a:pos x="123" y="69"/>
              </a:cxn>
              <a:cxn ang="0">
                <a:pos x="121" y="81"/>
              </a:cxn>
              <a:cxn ang="0">
                <a:pos x="124" y="91"/>
              </a:cxn>
              <a:cxn ang="0">
                <a:pos x="129" y="108"/>
              </a:cxn>
              <a:cxn ang="0">
                <a:pos x="124" y="145"/>
              </a:cxn>
              <a:cxn ang="0">
                <a:pos x="90" y="178"/>
              </a:cxn>
              <a:cxn ang="0">
                <a:pos x="37" y="178"/>
              </a:cxn>
              <a:cxn ang="0">
                <a:pos x="5" y="143"/>
              </a:cxn>
              <a:cxn ang="0">
                <a:pos x="5" y="92"/>
              </a:cxn>
              <a:cxn ang="0">
                <a:pos x="37" y="59"/>
              </a:cxn>
              <a:cxn ang="0">
                <a:pos x="74" y="55"/>
              </a:cxn>
              <a:cxn ang="0">
                <a:pos x="89" y="57"/>
              </a:cxn>
              <a:cxn ang="0">
                <a:pos x="101" y="54"/>
              </a:cxn>
              <a:cxn ang="0">
                <a:pos x="119" y="36"/>
              </a:cxn>
              <a:cxn ang="0">
                <a:pos x="120" y="24"/>
              </a:cxn>
              <a:cxn ang="0">
                <a:pos x="111" y="18"/>
              </a:cxn>
              <a:cxn ang="0">
                <a:pos x="113" y="3"/>
              </a:cxn>
              <a:cxn ang="0">
                <a:pos x="163" y="0"/>
              </a:cxn>
              <a:cxn ang="0">
                <a:pos x="173" y="7"/>
              </a:cxn>
              <a:cxn ang="0">
                <a:pos x="174" y="20"/>
              </a:cxn>
              <a:cxn ang="0">
                <a:pos x="103" y="102"/>
              </a:cxn>
              <a:cxn ang="0">
                <a:pos x="82" y="79"/>
              </a:cxn>
              <a:cxn ang="0">
                <a:pos x="48" y="79"/>
              </a:cxn>
              <a:cxn ang="0">
                <a:pos x="27" y="101"/>
              </a:cxn>
              <a:cxn ang="0">
                <a:pos x="27" y="134"/>
              </a:cxn>
              <a:cxn ang="0">
                <a:pos x="47" y="157"/>
              </a:cxn>
              <a:cxn ang="0">
                <a:pos x="81" y="157"/>
              </a:cxn>
              <a:cxn ang="0">
                <a:pos x="102" y="135"/>
              </a:cxn>
              <a:cxn ang="0">
                <a:pos x="103" y="102"/>
              </a:cxn>
            </a:cxnLst>
            <a:rect l="0" t="0" r="r" b="b"/>
            <a:pathLst>
              <a:path w="174" h="183">
                <a:moveTo>
                  <a:pt x="174" y="49"/>
                </a:moveTo>
                <a:cubicBezTo>
                  <a:pt x="174" y="50"/>
                  <a:pt x="174" y="52"/>
                  <a:pt x="173" y="55"/>
                </a:cubicBezTo>
                <a:cubicBezTo>
                  <a:pt x="173" y="57"/>
                  <a:pt x="173" y="59"/>
                  <a:pt x="172" y="61"/>
                </a:cubicBezTo>
                <a:cubicBezTo>
                  <a:pt x="171" y="63"/>
                  <a:pt x="170" y="65"/>
                  <a:pt x="169" y="66"/>
                </a:cubicBezTo>
                <a:cubicBezTo>
                  <a:pt x="167" y="67"/>
                  <a:pt x="165" y="68"/>
                  <a:pt x="163" y="68"/>
                </a:cubicBezTo>
                <a:cubicBezTo>
                  <a:pt x="159" y="68"/>
                  <a:pt x="156" y="67"/>
                  <a:pt x="155" y="65"/>
                </a:cubicBezTo>
                <a:cubicBezTo>
                  <a:pt x="153" y="63"/>
                  <a:pt x="152" y="61"/>
                  <a:pt x="151" y="58"/>
                </a:cubicBezTo>
                <a:cubicBezTo>
                  <a:pt x="150" y="56"/>
                  <a:pt x="150" y="54"/>
                  <a:pt x="149" y="51"/>
                </a:cubicBezTo>
                <a:cubicBezTo>
                  <a:pt x="148" y="49"/>
                  <a:pt x="147" y="48"/>
                  <a:pt x="145" y="48"/>
                </a:cubicBezTo>
                <a:cubicBezTo>
                  <a:pt x="143" y="48"/>
                  <a:pt x="142" y="50"/>
                  <a:pt x="139" y="52"/>
                </a:cubicBezTo>
                <a:cubicBezTo>
                  <a:pt x="136" y="54"/>
                  <a:pt x="134" y="57"/>
                  <a:pt x="131" y="60"/>
                </a:cubicBezTo>
                <a:cubicBezTo>
                  <a:pt x="128" y="63"/>
                  <a:pt x="125" y="66"/>
                  <a:pt x="123" y="69"/>
                </a:cubicBezTo>
                <a:cubicBezTo>
                  <a:pt x="121" y="72"/>
                  <a:pt x="120" y="74"/>
                  <a:pt x="120" y="75"/>
                </a:cubicBezTo>
                <a:cubicBezTo>
                  <a:pt x="120" y="77"/>
                  <a:pt x="120" y="79"/>
                  <a:pt x="121" y="81"/>
                </a:cubicBezTo>
                <a:cubicBezTo>
                  <a:pt x="121" y="83"/>
                  <a:pt x="122" y="85"/>
                  <a:pt x="122" y="86"/>
                </a:cubicBezTo>
                <a:cubicBezTo>
                  <a:pt x="123" y="88"/>
                  <a:pt x="124" y="90"/>
                  <a:pt x="124" y="91"/>
                </a:cubicBezTo>
                <a:cubicBezTo>
                  <a:pt x="125" y="93"/>
                  <a:pt x="126" y="95"/>
                  <a:pt x="127" y="97"/>
                </a:cubicBezTo>
                <a:cubicBezTo>
                  <a:pt x="128" y="101"/>
                  <a:pt x="129" y="104"/>
                  <a:pt x="129" y="108"/>
                </a:cubicBezTo>
                <a:cubicBezTo>
                  <a:pt x="129" y="112"/>
                  <a:pt x="129" y="115"/>
                  <a:pt x="129" y="119"/>
                </a:cubicBezTo>
                <a:cubicBezTo>
                  <a:pt x="129" y="129"/>
                  <a:pt x="128" y="137"/>
                  <a:pt x="124" y="145"/>
                </a:cubicBezTo>
                <a:cubicBezTo>
                  <a:pt x="121" y="153"/>
                  <a:pt x="117" y="160"/>
                  <a:pt x="111" y="165"/>
                </a:cubicBezTo>
                <a:cubicBezTo>
                  <a:pt x="105" y="171"/>
                  <a:pt x="98" y="175"/>
                  <a:pt x="90" y="178"/>
                </a:cubicBezTo>
                <a:cubicBezTo>
                  <a:pt x="82" y="181"/>
                  <a:pt x="73" y="183"/>
                  <a:pt x="64" y="183"/>
                </a:cubicBezTo>
                <a:cubicBezTo>
                  <a:pt x="54" y="183"/>
                  <a:pt x="45" y="181"/>
                  <a:pt x="37" y="178"/>
                </a:cubicBezTo>
                <a:cubicBezTo>
                  <a:pt x="30" y="174"/>
                  <a:pt x="23" y="170"/>
                  <a:pt x="17" y="164"/>
                </a:cubicBezTo>
                <a:cubicBezTo>
                  <a:pt x="12" y="158"/>
                  <a:pt x="8" y="151"/>
                  <a:pt x="5" y="143"/>
                </a:cubicBezTo>
                <a:cubicBezTo>
                  <a:pt x="2" y="135"/>
                  <a:pt x="0" y="126"/>
                  <a:pt x="0" y="117"/>
                </a:cubicBezTo>
                <a:cubicBezTo>
                  <a:pt x="0" y="108"/>
                  <a:pt x="2" y="100"/>
                  <a:pt x="5" y="92"/>
                </a:cubicBezTo>
                <a:cubicBezTo>
                  <a:pt x="8" y="85"/>
                  <a:pt x="12" y="78"/>
                  <a:pt x="18" y="72"/>
                </a:cubicBezTo>
                <a:cubicBezTo>
                  <a:pt x="23" y="67"/>
                  <a:pt x="29" y="62"/>
                  <a:pt x="37" y="59"/>
                </a:cubicBezTo>
                <a:cubicBezTo>
                  <a:pt x="45" y="56"/>
                  <a:pt x="53" y="54"/>
                  <a:pt x="62" y="54"/>
                </a:cubicBezTo>
                <a:cubicBezTo>
                  <a:pt x="67" y="54"/>
                  <a:pt x="71" y="54"/>
                  <a:pt x="74" y="55"/>
                </a:cubicBezTo>
                <a:cubicBezTo>
                  <a:pt x="78" y="55"/>
                  <a:pt x="81" y="56"/>
                  <a:pt x="83" y="56"/>
                </a:cubicBezTo>
                <a:cubicBezTo>
                  <a:pt x="85" y="56"/>
                  <a:pt x="88" y="57"/>
                  <a:pt x="89" y="57"/>
                </a:cubicBezTo>
                <a:cubicBezTo>
                  <a:pt x="91" y="58"/>
                  <a:pt x="93" y="58"/>
                  <a:pt x="95" y="58"/>
                </a:cubicBezTo>
                <a:cubicBezTo>
                  <a:pt x="96" y="58"/>
                  <a:pt x="98" y="56"/>
                  <a:pt x="101" y="54"/>
                </a:cubicBezTo>
                <a:cubicBezTo>
                  <a:pt x="104" y="52"/>
                  <a:pt x="107" y="49"/>
                  <a:pt x="110" y="45"/>
                </a:cubicBezTo>
                <a:cubicBezTo>
                  <a:pt x="114" y="42"/>
                  <a:pt x="116" y="39"/>
                  <a:pt x="119" y="36"/>
                </a:cubicBezTo>
                <a:cubicBezTo>
                  <a:pt x="121" y="33"/>
                  <a:pt x="122" y="30"/>
                  <a:pt x="122" y="29"/>
                </a:cubicBezTo>
                <a:cubicBezTo>
                  <a:pt x="122" y="27"/>
                  <a:pt x="122" y="25"/>
                  <a:pt x="120" y="24"/>
                </a:cubicBezTo>
                <a:cubicBezTo>
                  <a:pt x="119" y="23"/>
                  <a:pt x="118" y="22"/>
                  <a:pt x="116" y="21"/>
                </a:cubicBezTo>
                <a:cubicBezTo>
                  <a:pt x="114" y="21"/>
                  <a:pt x="113" y="20"/>
                  <a:pt x="111" y="18"/>
                </a:cubicBezTo>
                <a:cubicBezTo>
                  <a:pt x="110" y="17"/>
                  <a:pt x="109" y="15"/>
                  <a:pt x="109" y="11"/>
                </a:cubicBezTo>
                <a:cubicBezTo>
                  <a:pt x="109" y="7"/>
                  <a:pt x="110" y="4"/>
                  <a:pt x="113" y="3"/>
                </a:cubicBezTo>
                <a:cubicBezTo>
                  <a:pt x="115" y="1"/>
                  <a:pt x="119" y="0"/>
                  <a:pt x="122" y="0"/>
                </a:cubicBezTo>
                <a:cubicBezTo>
                  <a:pt x="163" y="0"/>
                  <a:pt x="163" y="0"/>
                  <a:pt x="163" y="0"/>
                </a:cubicBezTo>
                <a:cubicBezTo>
                  <a:pt x="166" y="0"/>
                  <a:pt x="168" y="1"/>
                  <a:pt x="169" y="2"/>
                </a:cubicBezTo>
                <a:cubicBezTo>
                  <a:pt x="171" y="3"/>
                  <a:pt x="172" y="5"/>
                  <a:pt x="173" y="7"/>
                </a:cubicBezTo>
                <a:cubicBezTo>
                  <a:pt x="173" y="9"/>
                  <a:pt x="174" y="11"/>
                  <a:pt x="174" y="14"/>
                </a:cubicBezTo>
                <a:cubicBezTo>
                  <a:pt x="174" y="16"/>
                  <a:pt x="174" y="18"/>
                  <a:pt x="174" y="20"/>
                </a:cubicBezTo>
                <a:lnTo>
                  <a:pt x="174" y="49"/>
                </a:lnTo>
                <a:close/>
                <a:moveTo>
                  <a:pt x="103" y="102"/>
                </a:moveTo>
                <a:cubicBezTo>
                  <a:pt x="101" y="96"/>
                  <a:pt x="98" y="92"/>
                  <a:pt x="95" y="88"/>
                </a:cubicBezTo>
                <a:cubicBezTo>
                  <a:pt x="91" y="84"/>
                  <a:pt x="87" y="81"/>
                  <a:pt x="82" y="79"/>
                </a:cubicBezTo>
                <a:cubicBezTo>
                  <a:pt x="77" y="77"/>
                  <a:pt x="71" y="76"/>
                  <a:pt x="64" y="76"/>
                </a:cubicBezTo>
                <a:cubicBezTo>
                  <a:pt x="59" y="76"/>
                  <a:pt x="53" y="77"/>
                  <a:pt x="48" y="79"/>
                </a:cubicBezTo>
                <a:cubicBezTo>
                  <a:pt x="44" y="81"/>
                  <a:pt x="39" y="84"/>
                  <a:pt x="36" y="88"/>
                </a:cubicBezTo>
                <a:cubicBezTo>
                  <a:pt x="32" y="91"/>
                  <a:pt x="29" y="96"/>
                  <a:pt x="27" y="101"/>
                </a:cubicBezTo>
                <a:cubicBezTo>
                  <a:pt x="25" y="106"/>
                  <a:pt x="24" y="111"/>
                  <a:pt x="24" y="117"/>
                </a:cubicBezTo>
                <a:cubicBezTo>
                  <a:pt x="24" y="123"/>
                  <a:pt x="25" y="129"/>
                  <a:pt x="27" y="134"/>
                </a:cubicBezTo>
                <a:cubicBezTo>
                  <a:pt x="29" y="140"/>
                  <a:pt x="31" y="144"/>
                  <a:pt x="35" y="148"/>
                </a:cubicBezTo>
                <a:cubicBezTo>
                  <a:pt x="38" y="152"/>
                  <a:pt x="42" y="155"/>
                  <a:pt x="47" y="157"/>
                </a:cubicBezTo>
                <a:cubicBezTo>
                  <a:pt x="52" y="159"/>
                  <a:pt x="58" y="160"/>
                  <a:pt x="65" y="160"/>
                </a:cubicBezTo>
                <a:cubicBezTo>
                  <a:pt x="71" y="160"/>
                  <a:pt x="76" y="159"/>
                  <a:pt x="81" y="157"/>
                </a:cubicBezTo>
                <a:cubicBezTo>
                  <a:pt x="86" y="155"/>
                  <a:pt x="91" y="152"/>
                  <a:pt x="94" y="149"/>
                </a:cubicBezTo>
                <a:cubicBezTo>
                  <a:pt x="98" y="145"/>
                  <a:pt x="100" y="140"/>
                  <a:pt x="102" y="135"/>
                </a:cubicBezTo>
                <a:cubicBezTo>
                  <a:pt x="104" y="130"/>
                  <a:pt x="105" y="125"/>
                  <a:pt x="105" y="119"/>
                </a:cubicBezTo>
                <a:cubicBezTo>
                  <a:pt x="105" y="113"/>
                  <a:pt x="104" y="107"/>
                  <a:pt x="103" y="102"/>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GB" sz="1400">
              <a:solidFill>
                <a:srgbClr val="1F497D"/>
              </a:solidFill>
            </a:endParaRPr>
          </a:p>
        </p:txBody>
      </p:sp>
      <p:sp>
        <p:nvSpPr>
          <p:cNvPr id="12" name="Freeform 45"/>
          <p:cNvSpPr>
            <a:spLocks noEditPoints="1"/>
          </p:cNvSpPr>
          <p:nvPr/>
        </p:nvSpPr>
        <p:spPr bwMode="auto">
          <a:xfrm>
            <a:off x="395798" y="1298182"/>
            <a:ext cx="783292" cy="1301277"/>
          </a:xfrm>
          <a:custGeom>
            <a:avLst/>
            <a:gdLst/>
            <a:ahLst/>
            <a:cxnLst>
              <a:cxn ang="0">
                <a:pos x="98" y="122"/>
              </a:cxn>
              <a:cxn ang="0">
                <a:pos x="86" y="128"/>
              </a:cxn>
              <a:cxn ang="0">
                <a:pos x="80" y="138"/>
              </a:cxn>
              <a:cxn ang="0">
                <a:pos x="82" y="159"/>
              </a:cxn>
              <a:cxn ang="0">
                <a:pos x="94" y="165"/>
              </a:cxn>
              <a:cxn ang="0">
                <a:pos x="106" y="169"/>
              </a:cxn>
              <a:cxn ang="0">
                <a:pos x="104" y="188"/>
              </a:cxn>
              <a:cxn ang="0">
                <a:pos x="85" y="193"/>
              </a:cxn>
              <a:cxn ang="0">
                <a:pos x="79" y="204"/>
              </a:cxn>
              <a:cxn ang="0">
                <a:pos x="74" y="216"/>
              </a:cxn>
              <a:cxn ang="0">
                <a:pos x="58" y="216"/>
              </a:cxn>
              <a:cxn ang="0">
                <a:pos x="54" y="204"/>
              </a:cxn>
              <a:cxn ang="0">
                <a:pos x="47" y="193"/>
              </a:cxn>
              <a:cxn ang="0">
                <a:pos x="28" y="187"/>
              </a:cxn>
              <a:cxn ang="0">
                <a:pos x="26" y="169"/>
              </a:cxn>
              <a:cxn ang="0">
                <a:pos x="38" y="165"/>
              </a:cxn>
              <a:cxn ang="0">
                <a:pos x="50" y="159"/>
              </a:cxn>
              <a:cxn ang="0">
                <a:pos x="52" y="138"/>
              </a:cxn>
              <a:cxn ang="0">
                <a:pos x="41" y="126"/>
              </a:cxn>
              <a:cxn ang="0">
                <a:pos x="0" y="64"/>
              </a:cxn>
              <a:cxn ang="0">
                <a:pos x="19" y="18"/>
              </a:cxn>
              <a:cxn ang="0">
                <a:pos x="65" y="0"/>
              </a:cxn>
              <a:cxn ang="0">
                <a:pos x="112" y="18"/>
              </a:cxn>
              <a:cxn ang="0">
                <a:pos x="131" y="65"/>
              </a:cxn>
              <a:cxn ang="0">
                <a:pos x="103" y="48"/>
              </a:cxn>
              <a:cxn ang="0">
                <a:pos x="81" y="26"/>
              </a:cxn>
              <a:cxn ang="0">
                <a:pos x="48" y="26"/>
              </a:cxn>
              <a:cxn ang="0">
                <a:pos x="28" y="49"/>
              </a:cxn>
              <a:cxn ang="0">
                <a:pos x="28" y="82"/>
              </a:cxn>
              <a:cxn ang="0">
                <a:pos x="49" y="104"/>
              </a:cxn>
              <a:cxn ang="0">
                <a:pos x="83" y="104"/>
              </a:cxn>
              <a:cxn ang="0">
                <a:pos x="103" y="81"/>
              </a:cxn>
              <a:cxn ang="0">
                <a:pos x="103" y="48"/>
              </a:cxn>
            </a:cxnLst>
            <a:rect l="0" t="0" r="r" b="b"/>
            <a:pathLst>
              <a:path w="131" h="218">
                <a:moveTo>
                  <a:pt x="123" y="98"/>
                </a:moveTo>
                <a:cubicBezTo>
                  <a:pt x="117" y="108"/>
                  <a:pt x="109" y="116"/>
                  <a:pt x="98" y="122"/>
                </a:cubicBezTo>
                <a:cubicBezTo>
                  <a:pt x="97" y="123"/>
                  <a:pt x="95" y="124"/>
                  <a:pt x="92" y="125"/>
                </a:cubicBezTo>
                <a:cubicBezTo>
                  <a:pt x="90" y="126"/>
                  <a:pt x="88" y="127"/>
                  <a:pt x="86" y="128"/>
                </a:cubicBezTo>
                <a:cubicBezTo>
                  <a:pt x="84" y="129"/>
                  <a:pt x="83" y="131"/>
                  <a:pt x="82" y="132"/>
                </a:cubicBezTo>
                <a:cubicBezTo>
                  <a:pt x="80" y="134"/>
                  <a:pt x="80" y="136"/>
                  <a:pt x="80" y="138"/>
                </a:cubicBezTo>
                <a:cubicBezTo>
                  <a:pt x="80" y="149"/>
                  <a:pt x="80" y="149"/>
                  <a:pt x="80" y="149"/>
                </a:cubicBezTo>
                <a:cubicBezTo>
                  <a:pt x="80" y="154"/>
                  <a:pt x="80" y="157"/>
                  <a:pt x="82" y="159"/>
                </a:cubicBezTo>
                <a:cubicBezTo>
                  <a:pt x="83" y="162"/>
                  <a:pt x="85" y="163"/>
                  <a:pt x="87" y="164"/>
                </a:cubicBezTo>
                <a:cubicBezTo>
                  <a:pt x="89" y="165"/>
                  <a:pt x="91" y="165"/>
                  <a:pt x="94" y="165"/>
                </a:cubicBezTo>
                <a:cubicBezTo>
                  <a:pt x="97" y="165"/>
                  <a:pt x="99" y="165"/>
                  <a:pt x="101" y="166"/>
                </a:cubicBezTo>
                <a:cubicBezTo>
                  <a:pt x="103" y="166"/>
                  <a:pt x="105" y="168"/>
                  <a:pt x="106" y="169"/>
                </a:cubicBezTo>
                <a:cubicBezTo>
                  <a:pt x="108" y="171"/>
                  <a:pt x="108" y="174"/>
                  <a:pt x="108" y="178"/>
                </a:cubicBezTo>
                <a:cubicBezTo>
                  <a:pt x="108" y="183"/>
                  <a:pt x="107" y="186"/>
                  <a:pt x="104" y="188"/>
                </a:cubicBezTo>
                <a:cubicBezTo>
                  <a:pt x="101" y="190"/>
                  <a:pt x="98" y="191"/>
                  <a:pt x="94" y="191"/>
                </a:cubicBezTo>
                <a:cubicBezTo>
                  <a:pt x="90" y="191"/>
                  <a:pt x="87" y="191"/>
                  <a:pt x="85" y="193"/>
                </a:cubicBezTo>
                <a:cubicBezTo>
                  <a:pt x="83" y="194"/>
                  <a:pt x="81" y="196"/>
                  <a:pt x="81" y="198"/>
                </a:cubicBezTo>
                <a:cubicBezTo>
                  <a:pt x="80" y="200"/>
                  <a:pt x="79" y="202"/>
                  <a:pt x="79" y="204"/>
                </a:cubicBezTo>
                <a:cubicBezTo>
                  <a:pt x="79" y="207"/>
                  <a:pt x="78" y="209"/>
                  <a:pt x="78" y="211"/>
                </a:cubicBezTo>
                <a:cubicBezTo>
                  <a:pt x="77" y="213"/>
                  <a:pt x="76" y="215"/>
                  <a:pt x="74" y="216"/>
                </a:cubicBezTo>
                <a:cubicBezTo>
                  <a:pt x="73" y="217"/>
                  <a:pt x="70" y="218"/>
                  <a:pt x="66" y="218"/>
                </a:cubicBezTo>
                <a:cubicBezTo>
                  <a:pt x="63" y="218"/>
                  <a:pt x="60" y="217"/>
                  <a:pt x="58" y="216"/>
                </a:cubicBezTo>
                <a:cubicBezTo>
                  <a:pt x="57" y="215"/>
                  <a:pt x="56" y="213"/>
                  <a:pt x="55" y="211"/>
                </a:cubicBezTo>
                <a:cubicBezTo>
                  <a:pt x="54" y="209"/>
                  <a:pt x="54" y="207"/>
                  <a:pt x="54" y="204"/>
                </a:cubicBezTo>
                <a:cubicBezTo>
                  <a:pt x="54" y="202"/>
                  <a:pt x="53" y="200"/>
                  <a:pt x="52" y="198"/>
                </a:cubicBezTo>
                <a:cubicBezTo>
                  <a:pt x="51" y="196"/>
                  <a:pt x="49" y="194"/>
                  <a:pt x="47" y="193"/>
                </a:cubicBezTo>
                <a:cubicBezTo>
                  <a:pt x="45" y="191"/>
                  <a:pt x="42" y="191"/>
                  <a:pt x="38" y="191"/>
                </a:cubicBezTo>
                <a:cubicBezTo>
                  <a:pt x="34" y="191"/>
                  <a:pt x="31" y="190"/>
                  <a:pt x="28" y="187"/>
                </a:cubicBezTo>
                <a:cubicBezTo>
                  <a:pt x="25" y="185"/>
                  <a:pt x="24" y="182"/>
                  <a:pt x="24" y="178"/>
                </a:cubicBezTo>
                <a:cubicBezTo>
                  <a:pt x="24" y="174"/>
                  <a:pt x="25" y="171"/>
                  <a:pt x="26" y="169"/>
                </a:cubicBezTo>
                <a:cubicBezTo>
                  <a:pt x="27" y="168"/>
                  <a:pt x="29" y="166"/>
                  <a:pt x="31" y="166"/>
                </a:cubicBezTo>
                <a:cubicBezTo>
                  <a:pt x="33" y="165"/>
                  <a:pt x="36" y="165"/>
                  <a:pt x="38" y="165"/>
                </a:cubicBezTo>
                <a:cubicBezTo>
                  <a:pt x="40" y="165"/>
                  <a:pt x="43" y="164"/>
                  <a:pt x="45" y="163"/>
                </a:cubicBezTo>
                <a:cubicBezTo>
                  <a:pt x="47" y="163"/>
                  <a:pt x="49" y="161"/>
                  <a:pt x="50" y="159"/>
                </a:cubicBezTo>
                <a:cubicBezTo>
                  <a:pt x="52" y="157"/>
                  <a:pt x="52" y="154"/>
                  <a:pt x="52" y="149"/>
                </a:cubicBezTo>
                <a:cubicBezTo>
                  <a:pt x="52" y="138"/>
                  <a:pt x="52" y="138"/>
                  <a:pt x="52" y="138"/>
                </a:cubicBezTo>
                <a:cubicBezTo>
                  <a:pt x="52" y="134"/>
                  <a:pt x="51" y="132"/>
                  <a:pt x="49" y="130"/>
                </a:cubicBezTo>
                <a:cubicBezTo>
                  <a:pt x="47" y="129"/>
                  <a:pt x="44" y="127"/>
                  <a:pt x="41" y="126"/>
                </a:cubicBezTo>
                <a:cubicBezTo>
                  <a:pt x="28" y="120"/>
                  <a:pt x="18" y="112"/>
                  <a:pt x="10" y="102"/>
                </a:cubicBezTo>
                <a:cubicBezTo>
                  <a:pt x="3" y="92"/>
                  <a:pt x="0" y="79"/>
                  <a:pt x="0" y="64"/>
                </a:cubicBezTo>
                <a:cubicBezTo>
                  <a:pt x="0" y="55"/>
                  <a:pt x="1" y="46"/>
                  <a:pt x="5" y="39"/>
                </a:cubicBezTo>
                <a:cubicBezTo>
                  <a:pt x="8" y="31"/>
                  <a:pt x="13" y="24"/>
                  <a:pt x="19" y="18"/>
                </a:cubicBezTo>
                <a:cubicBezTo>
                  <a:pt x="25" y="13"/>
                  <a:pt x="32" y="8"/>
                  <a:pt x="40" y="5"/>
                </a:cubicBezTo>
                <a:cubicBezTo>
                  <a:pt x="48" y="2"/>
                  <a:pt x="56" y="0"/>
                  <a:pt x="65" y="0"/>
                </a:cubicBezTo>
                <a:cubicBezTo>
                  <a:pt x="75" y="0"/>
                  <a:pt x="83" y="2"/>
                  <a:pt x="91" y="5"/>
                </a:cubicBezTo>
                <a:cubicBezTo>
                  <a:pt x="100" y="8"/>
                  <a:pt x="107" y="13"/>
                  <a:pt x="112" y="18"/>
                </a:cubicBezTo>
                <a:cubicBezTo>
                  <a:pt x="118" y="24"/>
                  <a:pt x="123" y="31"/>
                  <a:pt x="126" y="39"/>
                </a:cubicBezTo>
                <a:cubicBezTo>
                  <a:pt x="129" y="47"/>
                  <a:pt x="131" y="56"/>
                  <a:pt x="131" y="65"/>
                </a:cubicBezTo>
                <a:cubicBezTo>
                  <a:pt x="131" y="77"/>
                  <a:pt x="128" y="88"/>
                  <a:pt x="123" y="98"/>
                </a:cubicBezTo>
                <a:close/>
                <a:moveTo>
                  <a:pt x="103" y="48"/>
                </a:moveTo>
                <a:cubicBezTo>
                  <a:pt x="101" y="43"/>
                  <a:pt x="98" y="38"/>
                  <a:pt x="94" y="34"/>
                </a:cubicBezTo>
                <a:cubicBezTo>
                  <a:pt x="91" y="31"/>
                  <a:pt x="86" y="28"/>
                  <a:pt x="81" y="26"/>
                </a:cubicBezTo>
                <a:cubicBezTo>
                  <a:pt x="76" y="24"/>
                  <a:pt x="70" y="23"/>
                  <a:pt x="64" y="23"/>
                </a:cubicBezTo>
                <a:cubicBezTo>
                  <a:pt x="58" y="23"/>
                  <a:pt x="53" y="24"/>
                  <a:pt x="48" y="26"/>
                </a:cubicBezTo>
                <a:cubicBezTo>
                  <a:pt x="43" y="29"/>
                  <a:pt x="39" y="32"/>
                  <a:pt x="36" y="36"/>
                </a:cubicBezTo>
                <a:cubicBezTo>
                  <a:pt x="33" y="40"/>
                  <a:pt x="30" y="44"/>
                  <a:pt x="28" y="49"/>
                </a:cubicBezTo>
                <a:cubicBezTo>
                  <a:pt x="26" y="54"/>
                  <a:pt x="25" y="60"/>
                  <a:pt x="25" y="65"/>
                </a:cubicBezTo>
                <a:cubicBezTo>
                  <a:pt x="25" y="72"/>
                  <a:pt x="26" y="77"/>
                  <a:pt x="28" y="82"/>
                </a:cubicBezTo>
                <a:cubicBezTo>
                  <a:pt x="30" y="88"/>
                  <a:pt x="33" y="92"/>
                  <a:pt x="37" y="96"/>
                </a:cubicBezTo>
                <a:cubicBezTo>
                  <a:pt x="40" y="99"/>
                  <a:pt x="44" y="102"/>
                  <a:pt x="49" y="104"/>
                </a:cubicBezTo>
                <a:cubicBezTo>
                  <a:pt x="55" y="106"/>
                  <a:pt x="60" y="107"/>
                  <a:pt x="66" y="107"/>
                </a:cubicBezTo>
                <a:cubicBezTo>
                  <a:pt x="72" y="107"/>
                  <a:pt x="78" y="106"/>
                  <a:pt x="83" y="104"/>
                </a:cubicBezTo>
                <a:cubicBezTo>
                  <a:pt x="88" y="102"/>
                  <a:pt x="92" y="99"/>
                  <a:pt x="95" y="95"/>
                </a:cubicBezTo>
                <a:cubicBezTo>
                  <a:pt x="99" y="91"/>
                  <a:pt x="101" y="86"/>
                  <a:pt x="103" y="81"/>
                </a:cubicBezTo>
                <a:cubicBezTo>
                  <a:pt x="105" y="76"/>
                  <a:pt x="106" y="70"/>
                  <a:pt x="106" y="64"/>
                </a:cubicBezTo>
                <a:cubicBezTo>
                  <a:pt x="106" y="58"/>
                  <a:pt x="105" y="53"/>
                  <a:pt x="103" y="48"/>
                </a:cubicBezTo>
                <a:close/>
              </a:path>
            </a:pathLst>
          </a:custGeom>
          <a:solidFill>
            <a:schemeClr val="accent1"/>
          </a:solidFill>
          <a:ln w="12700">
            <a:noFill/>
            <a:round/>
            <a:headEnd/>
            <a:tailEnd/>
          </a:ln>
        </p:spPr>
        <p:txBody>
          <a:bodyPr vert="horz" wrap="square" lIns="91440" tIns="45720" rIns="91440" bIns="45720" numCol="1" anchor="t" anchorCtr="0" compatLnSpc="1">
            <a:prstTxWarp prst="textNoShape">
              <a:avLst/>
            </a:prstTxWarp>
          </a:bodyPr>
          <a:lstStyle/>
          <a:p>
            <a:endParaRPr lang="en-GB" sz="1400">
              <a:solidFill>
                <a:srgbClr val="1F497D"/>
              </a:solidFill>
            </a:endParaRPr>
          </a:p>
        </p:txBody>
      </p:sp>
      <p:graphicFrame>
        <p:nvGraphicFramePr>
          <p:cNvPr id="43" name="Chart 42"/>
          <p:cNvGraphicFramePr/>
          <p:nvPr>
            <p:extLst>
              <p:ext uri="{D42A27DB-BD31-4B8C-83A1-F6EECF244321}">
                <p14:modId xmlns:p14="http://schemas.microsoft.com/office/powerpoint/2010/main" val="2213344464"/>
              </p:ext>
            </p:extLst>
          </p:nvPr>
        </p:nvGraphicFramePr>
        <p:xfrm>
          <a:off x="6258713" y="1504271"/>
          <a:ext cx="2602566" cy="1069231"/>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p:cNvSpPr/>
          <p:nvPr/>
        </p:nvSpPr>
        <p:spPr>
          <a:xfrm>
            <a:off x="3135137" y="1553621"/>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34%</a:t>
            </a:r>
          </a:p>
        </p:txBody>
      </p:sp>
      <p:sp>
        <p:nvSpPr>
          <p:cNvPr id="25" name="TextBox 24"/>
          <p:cNvSpPr txBox="1"/>
          <p:nvPr/>
        </p:nvSpPr>
        <p:spPr>
          <a:xfrm>
            <a:off x="3191166" y="2380487"/>
            <a:ext cx="342000" cy="102592"/>
          </a:xfrm>
          <a:prstGeom prst="rect">
            <a:avLst/>
          </a:prstGeom>
          <a:noFill/>
        </p:spPr>
        <p:txBody>
          <a:bodyPr wrap="square" lIns="0" tIns="0" rIns="0" bIns="0" rtlCol="0" anchor="ctr" anchorCtr="0">
            <a:spAutoFit/>
          </a:bodyPr>
          <a:lstStyle/>
          <a:p>
            <a:pPr>
              <a:lnSpc>
                <a:spcPts val="800"/>
              </a:lnSpc>
            </a:pPr>
            <a:r>
              <a:rPr lang="en-GB" sz="1000" b="1" dirty="0">
                <a:solidFill>
                  <a:schemeClr val="tx1">
                    <a:lumMod val="75000"/>
                    <a:lumOff val="25000"/>
                  </a:schemeClr>
                </a:solidFill>
              </a:rPr>
              <a:t>15-34</a:t>
            </a:r>
          </a:p>
        </p:txBody>
      </p:sp>
      <p:sp>
        <p:nvSpPr>
          <p:cNvPr id="27" name="Oval 26"/>
          <p:cNvSpPr/>
          <p:nvPr/>
        </p:nvSpPr>
        <p:spPr>
          <a:xfrm>
            <a:off x="4277160" y="1537046"/>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36%</a:t>
            </a:r>
          </a:p>
        </p:txBody>
      </p:sp>
      <p:sp>
        <p:nvSpPr>
          <p:cNvPr id="30" name="Freeform 60"/>
          <p:cNvSpPr>
            <a:spLocks/>
          </p:cNvSpPr>
          <p:nvPr/>
        </p:nvSpPr>
        <p:spPr bwMode="auto">
          <a:xfrm>
            <a:off x="3896260" y="1514209"/>
            <a:ext cx="417917" cy="1159781"/>
          </a:xfrm>
          <a:custGeom>
            <a:avLst/>
            <a:gdLst>
              <a:gd name="T0" fmla="*/ 287338 w 507"/>
              <a:gd name="T1" fmla="*/ 61913 h 1407"/>
              <a:gd name="T2" fmla="*/ 282575 w 507"/>
              <a:gd name="T3" fmla="*/ 201613 h 1407"/>
              <a:gd name="T4" fmla="*/ 327025 w 507"/>
              <a:gd name="T5" fmla="*/ 290513 h 1407"/>
              <a:gd name="T6" fmla="*/ 258763 w 507"/>
              <a:gd name="T7" fmla="*/ 346075 h 1407"/>
              <a:gd name="T8" fmla="*/ 187325 w 507"/>
              <a:gd name="T9" fmla="*/ 373063 h 1407"/>
              <a:gd name="T10" fmla="*/ 112713 w 507"/>
              <a:gd name="T11" fmla="*/ 425450 h 1407"/>
              <a:gd name="T12" fmla="*/ 82550 w 507"/>
              <a:gd name="T13" fmla="*/ 641350 h 1407"/>
              <a:gd name="T14" fmla="*/ 42863 w 507"/>
              <a:gd name="T15" fmla="*/ 711200 h 1407"/>
              <a:gd name="T16" fmla="*/ 46038 w 507"/>
              <a:gd name="T17" fmla="*/ 788988 h 1407"/>
              <a:gd name="T18" fmla="*/ 31750 w 507"/>
              <a:gd name="T19" fmla="*/ 860425 h 1407"/>
              <a:gd name="T20" fmla="*/ 11113 w 507"/>
              <a:gd name="T21" fmla="*/ 1027113 h 1407"/>
              <a:gd name="T22" fmla="*/ 22225 w 507"/>
              <a:gd name="T23" fmla="*/ 1139825 h 1407"/>
              <a:gd name="T24" fmla="*/ 196850 w 507"/>
              <a:gd name="T25" fmla="*/ 1174750 h 1407"/>
              <a:gd name="T26" fmla="*/ 231775 w 507"/>
              <a:gd name="T27" fmla="*/ 1144588 h 1407"/>
              <a:gd name="T28" fmla="*/ 228600 w 507"/>
              <a:gd name="T29" fmla="*/ 1265238 h 1407"/>
              <a:gd name="T30" fmla="*/ 242888 w 507"/>
              <a:gd name="T31" fmla="*/ 1325563 h 1407"/>
              <a:gd name="T32" fmla="*/ 255588 w 507"/>
              <a:gd name="T33" fmla="*/ 1441450 h 1407"/>
              <a:gd name="T34" fmla="*/ 277813 w 507"/>
              <a:gd name="T35" fmla="*/ 1520825 h 1407"/>
              <a:gd name="T36" fmla="*/ 242888 w 507"/>
              <a:gd name="T37" fmla="*/ 1689101 h 1407"/>
              <a:gd name="T38" fmla="*/ 242888 w 507"/>
              <a:gd name="T39" fmla="*/ 1981201 h 1407"/>
              <a:gd name="T40" fmla="*/ 261938 w 507"/>
              <a:gd name="T41" fmla="*/ 2093913 h 1407"/>
              <a:gd name="T42" fmla="*/ 298450 w 507"/>
              <a:gd name="T43" fmla="*/ 2173288 h 1407"/>
              <a:gd name="T44" fmla="*/ 369888 w 507"/>
              <a:gd name="T45" fmla="*/ 2225676 h 1407"/>
              <a:gd name="T46" fmla="*/ 501650 w 507"/>
              <a:gd name="T47" fmla="*/ 2212976 h 1407"/>
              <a:gd name="T48" fmla="*/ 474663 w 507"/>
              <a:gd name="T49" fmla="*/ 2149476 h 1407"/>
              <a:gd name="T50" fmla="*/ 420688 w 507"/>
              <a:gd name="T51" fmla="*/ 2043113 h 1407"/>
              <a:gd name="T52" fmla="*/ 423863 w 507"/>
              <a:gd name="T53" fmla="*/ 1914526 h 1407"/>
              <a:gd name="T54" fmla="*/ 409575 w 507"/>
              <a:gd name="T55" fmla="*/ 1677988 h 1407"/>
              <a:gd name="T56" fmla="*/ 417513 w 507"/>
              <a:gd name="T57" fmla="*/ 1600200 h 1407"/>
              <a:gd name="T58" fmla="*/ 466725 w 507"/>
              <a:gd name="T59" fmla="*/ 1408113 h 1407"/>
              <a:gd name="T60" fmla="*/ 479425 w 507"/>
              <a:gd name="T61" fmla="*/ 1571625 h 1407"/>
              <a:gd name="T62" fmla="*/ 492125 w 507"/>
              <a:gd name="T63" fmla="*/ 1635126 h 1407"/>
              <a:gd name="T64" fmla="*/ 479425 w 507"/>
              <a:gd name="T65" fmla="*/ 1701801 h 1407"/>
              <a:gd name="T66" fmla="*/ 452438 w 507"/>
              <a:gd name="T67" fmla="*/ 1879601 h 1407"/>
              <a:gd name="T68" fmla="*/ 458788 w 507"/>
              <a:gd name="T69" fmla="*/ 2012951 h 1407"/>
              <a:gd name="T70" fmla="*/ 484188 w 507"/>
              <a:gd name="T71" fmla="*/ 2125663 h 1407"/>
              <a:gd name="T72" fmla="*/ 527050 w 507"/>
              <a:gd name="T73" fmla="*/ 2192338 h 1407"/>
              <a:gd name="T74" fmla="*/ 652463 w 507"/>
              <a:gd name="T75" fmla="*/ 2184401 h 1407"/>
              <a:gd name="T76" fmla="*/ 617538 w 507"/>
              <a:gd name="T77" fmla="*/ 2076451 h 1407"/>
              <a:gd name="T78" fmla="*/ 615950 w 507"/>
              <a:gd name="T79" fmla="*/ 1997076 h 1407"/>
              <a:gd name="T80" fmla="*/ 623888 w 507"/>
              <a:gd name="T81" fmla="*/ 1887538 h 1407"/>
              <a:gd name="T82" fmla="*/ 628650 w 507"/>
              <a:gd name="T83" fmla="*/ 1638301 h 1407"/>
              <a:gd name="T84" fmla="*/ 639763 w 507"/>
              <a:gd name="T85" fmla="*/ 1506538 h 1407"/>
              <a:gd name="T86" fmla="*/ 652463 w 507"/>
              <a:gd name="T87" fmla="*/ 1411288 h 1407"/>
              <a:gd name="T88" fmla="*/ 663575 w 507"/>
              <a:gd name="T89" fmla="*/ 1276350 h 1407"/>
              <a:gd name="T90" fmla="*/ 708025 w 507"/>
              <a:gd name="T91" fmla="*/ 1136650 h 1407"/>
              <a:gd name="T92" fmla="*/ 711200 w 507"/>
              <a:gd name="T93" fmla="*/ 1198563 h 1407"/>
              <a:gd name="T94" fmla="*/ 715963 w 507"/>
              <a:gd name="T95" fmla="*/ 1238250 h 1407"/>
              <a:gd name="T96" fmla="*/ 735013 w 507"/>
              <a:gd name="T97" fmla="*/ 1184275 h 1407"/>
              <a:gd name="T98" fmla="*/ 757238 w 507"/>
              <a:gd name="T99" fmla="*/ 1219200 h 1407"/>
              <a:gd name="T100" fmla="*/ 742950 w 507"/>
              <a:gd name="T101" fmla="*/ 1246188 h 1407"/>
              <a:gd name="T102" fmla="*/ 762000 w 507"/>
              <a:gd name="T103" fmla="*/ 1265238 h 1407"/>
              <a:gd name="T104" fmla="*/ 801688 w 507"/>
              <a:gd name="T105" fmla="*/ 1201738 h 1407"/>
              <a:gd name="T106" fmla="*/ 793750 w 507"/>
              <a:gd name="T107" fmla="*/ 1139825 h 1407"/>
              <a:gd name="T108" fmla="*/ 782638 w 507"/>
              <a:gd name="T109" fmla="*/ 1025525 h 1407"/>
              <a:gd name="T110" fmla="*/ 722313 w 507"/>
              <a:gd name="T111" fmla="*/ 722313 h 1407"/>
              <a:gd name="T112" fmla="*/ 687388 w 507"/>
              <a:gd name="T113" fmla="*/ 596900 h 1407"/>
              <a:gd name="T114" fmla="*/ 649288 w 507"/>
              <a:gd name="T115" fmla="*/ 423863 h 1407"/>
              <a:gd name="T116" fmla="*/ 533400 w 507"/>
              <a:gd name="T117" fmla="*/ 349250 h 1407"/>
              <a:gd name="T118" fmla="*/ 503238 w 507"/>
              <a:gd name="T119" fmla="*/ 295275 h 1407"/>
              <a:gd name="T120" fmla="*/ 527050 w 507"/>
              <a:gd name="T121" fmla="*/ 185738 h 1407"/>
              <a:gd name="T122" fmla="*/ 538163 w 507"/>
              <a:gd name="T123" fmla="*/ 106363 h 1407"/>
              <a:gd name="T124" fmla="*/ 431800 w 507"/>
              <a:gd name="T125" fmla="*/ 4763 h 14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07"/>
              <a:gd name="T190" fmla="*/ 0 h 1407"/>
              <a:gd name="T191" fmla="*/ 507 w 507"/>
              <a:gd name="T192" fmla="*/ 1407 h 14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07" h="1407">
                <a:moveTo>
                  <a:pt x="245" y="0"/>
                </a:moveTo>
                <a:lnTo>
                  <a:pt x="245" y="0"/>
                </a:lnTo>
                <a:lnTo>
                  <a:pt x="235" y="0"/>
                </a:lnTo>
                <a:lnTo>
                  <a:pt x="225" y="2"/>
                </a:lnTo>
                <a:lnTo>
                  <a:pt x="215" y="3"/>
                </a:lnTo>
                <a:lnTo>
                  <a:pt x="205" y="8"/>
                </a:lnTo>
                <a:lnTo>
                  <a:pt x="198" y="13"/>
                </a:lnTo>
                <a:lnTo>
                  <a:pt x="190" y="20"/>
                </a:lnTo>
                <a:lnTo>
                  <a:pt x="185" y="28"/>
                </a:lnTo>
                <a:lnTo>
                  <a:pt x="181" y="39"/>
                </a:lnTo>
                <a:lnTo>
                  <a:pt x="175" y="62"/>
                </a:lnTo>
                <a:lnTo>
                  <a:pt x="171" y="74"/>
                </a:lnTo>
                <a:lnTo>
                  <a:pt x="170" y="86"/>
                </a:lnTo>
                <a:lnTo>
                  <a:pt x="170" y="96"/>
                </a:lnTo>
                <a:lnTo>
                  <a:pt x="171" y="107"/>
                </a:lnTo>
                <a:lnTo>
                  <a:pt x="173" y="117"/>
                </a:lnTo>
                <a:lnTo>
                  <a:pt x="178" y="127"/>
                </a:lnTo>
                <a:lnTo>
                  <a:pt x="181" y="136"/>
                </a:lnTo>
                <a:lnTo>
                  <a:pt x="188" y="144"/>
                </a:lnTo>
                <a:lnTo>
                  <a:pt x="195" y="154"/>
                </a:lnTo>
                <a:lnTo>
                  <a:pt x="200" y="164"/>
                </a:lnTo>
                <a:lnTo>
                  <a:pt x="203" y="173"/>
                </a:lnTo>
                <a:lnTo>
                  <a:pt x="205" y="178"/>
                </a:lnTo>
                <a:lnTo>
                  <a:pt x="206" y="183"/>
                </a:lnTo>
                <a:lnTo>
                  <a:pt x="205" y="193"/>
                </a:lnTo>
                <a:lnTo>
                  <a:pt x="203" y="196"/>
                </a:lnTo>
                <a:lnTo>
                  <a:pt x="201" y="201"/>
                </a:lnTo>
                <a:lnTo>
                  <a:pt x="198" y="205"/>
                </a:lnTo>
                <a:lnTo>
                  <a:pt x="195" y="208"/>
                </a:lnTo>
                <a:lnTo>
                  <a:pt x="185" y="211"/>
                </a:lnTo>
                <a:lnTo>
                  <a:pt x="163" y="218"/>
                </a:lnTo>
                <a:lnTo>
                  <a:pt x="154" y="223"/>
                </a:lnTo>
                <a:lnTo>
                  <a:pt x="151" y="226"/>
                </a:lnTo>
                <a:lnTo>
                  <a:pt x="148" y="228"/>
                </a:lnTo>
                <a:lnTo>
                  <a:pt x="138" y="231"/>
                </a:lnTo>
                <a:lnTo>
                  <a:pt x="128" y="233"/>
                </a:lnTo>
                <a:lnTo>
                  <a:pt x="118" y="235"/>
                </a:lnTo>
                <a:lnTo>
                  <a:pt x="112" y="235"/>
                </a:lnTo>
                <a:lnTo>
                  <a:pt x="107" y="238"/>
                </a:lnTo>
                <a:lnTo>
                  <a:pt x="97" y="243"/>
                </a:lnTo>
                <a:lnTo>
                  <a:pt x="87" y="250"/>
                </a:lnTo>
                <a:lnTo>
                  <a:pt x="81" y="257"/>
                </a:lnTo>
                <a:lnTo>
                  <a:pt x="74" y="263"/>
                </a:lnTo>
                <a:lnTo>
                  <a:pt x="71" y="268"/>
                </a:lnTo>
                <a:lnTo>
                  <a:pt x="69" y="273"/>
                </a:lnTo>
                <a:lnTo>
                  <a:pt x="67" y="285"/>
                </a:lnTo>
                <a:lnTo>
                  <a:pt x="59" y="329"/>
                </a:lnTo>
                <a:lnTo>
                  <a:pt x="52" y="372"/>
                </a:lnTo>
                <a:lnTo>
                  <a:pt x="52" y="391"/>
                </a:lnTo>
                <a:lnTo>
                  <a:pt x="52" y="404"/>
                </a:lnTo>
                <a:lnTo>
                  <a:pt x="49" y="408"/>
                </a:lnTo>
                <a:lnTo>
                  <a:pt x="45" y="411"/>
                </a:lnTo>
                <a:lnTo>
                  <a:pt x="39" y="419"/>
                </a:lnTo>
                <a:lnTo>
                  <a:pt x="34" y="428"/>
                </a:lnTo>
                <a:lnTo>
                  <a:pt x="29" y="436"/>
                </a:lnTo>
                <a:lnTo>
                  <a:pt x="27" y="443"/>
                </a:lnTo>
                <a:lnTo>
                  <a:pt x="27" y="448"/>
                </a:lnTo>
                <a:lnTo>
                  <a:pt x="25" y="451"/>
                </a:lnTo>
                <a:lnTo>
                  <a:pt x="24" y="456"/>
                </a:lnTo>
                <a:lnTo>
                  <a:pt x="22" y="468"/>
                </a:lnTo>
                <a:lnTo>
                  <a:pt x="20" y="478"/>
                </a:lnTo>
                <a:lnTo>
                  <a:pt x="22" y="488"/>
                </a:lnTo>
                <a:lnTo>
                  <a:pt x="25" y="493"/>
                </a:lnTo>
                <a:lnTo>
                  <a:pt x="29" y="497"/>
                </a:lnTo>
                <a:lnTo>
                  <a:pt x="39" y="502"/>
                </a:lnTo>
                <a:lnTo>
                  <a:pt x="37" y="505"/>
                </a:lnTo>
                <a:lnTo>
                  <a:pt x="34" y="512"/>
                </a:lnTo>
                <a:lnTo>
                  <a:pt x="29" y="520"/>
                </a:lnTo>
                <a:lnTo>
                  <a:pt x="24" y="528"/>
                </a:lnTo>
                <a:lnTo>
                  <a:pt x="20" y="538"/>
                </a:lnTo>
                <a:lnTo>
                  <a:pt x="20" y="542"/>
                </a:lnTo>
                <a:lnTo>
                  <a:pt x="20" y="545"/>
                </a:lnTo>
                <a:lnTo>
                  <a:pt x="17" y="559"/>
                </a:lnTo>
                <a:lnTo>
                  <a:pt x="14" y="569"/>
                </a:lnTo>
                <a:lnTo>
                  <a:pt x="12" y="580"/>
                </a:lnTo>
                <a:lnTo>
                  <a:pt x="10" y="602"/>
                </a:lnTo>
                <a:lnTo>
                  <a:pt x="7" y="647"/>
                </a:lnTo>
                <a:lnTo>
                  <a:pt x="3" y="666"/>
                </a:lnTo>
                <a:lnTo>
                  <a:pt x="0" y="686"/>
                </a:lnTo>
                <a:lnTo>
                  <a:pt x="0" y="694"/>
                </a:lnTo>
                <a:lnTo>
                  <a:pt x="2" y="705"/>
                </a:lnTo>
                <a:lnTo>
                  <a:pt x="3" y="710"/>
                </a:lnTo>
                <a:lnTo>
                  <a:pt x="5" y="713"/>
                </a:lnTo>
                <a:lnTo>
                  <a:pt x="8" y="716"/>
                </a:lnTo>
                <a:lnTo>
                  <a:pt x="14" y="718"/>
                </a:lnTo>
                <a:lnTo>
                  <a:pt x="60" y="728"/>
                </a:lnTo>
                <a:lnTo>
                  <a:pt x="104" y="736"/>
                </a:lnTo>
                <a:lnTo>
                  <a:pt x="114" y="738"/>
                </a:lnTo>
                <a:lnTo>
                  <a:pt x="119" y="738"/>
                </a:lnTo>
                <a:lnTo>
                  <a:pt x="124" y="740"/>
                </a:lnTo>
                <a:lnTo>
                  <a:pt x="129" y="738"/>
                </a:lnTo>
                <a:lnTo>
                  <a:pt x="133" y="736"/>
                </a:lnTo>
                <a:lnTo>
                  <a:pt x="139" y="730"/>
                </a:lnTo>
                <a:lnTo>
                  <a:pt x="143" y="720"/>
                </a:lnTo>
                <a:lnTo>
                  <a:pt x="146" y="715"/>
                </a:lnTo>
                <a:lnTo>
                  <a:pt x="148" y="713"/>
                </a:lnTo>
                <a:lnTo>
                  <a:pt x="146" y="716"/>
                </a:lnTo>
                <a:lnTo>
                  <a:pt x="146" y="721"/>
                </a:lnTo>
                <a:lnTo>
                  <a:pt x="144" y="733"/>
                </a:lnTo>
                <a:lnTo>
                  <a:pt x="141" y="755"/>
                </a:lnTo>
                <a:lnTo>
                  <a:pt x="139" y="775"/>
                </a:lnTo>
                <a:lnTo>
                  <a:pt x="143" y="785"/>
                </a:lnTo>
                <a:lnTo>
                  <a:pt x="144" y="797"/>
                </a:lnTo>
                <a:lnTo>
                  <a:pt x="143" y="802"/>
                </a:lnTo>
                <a:lnTo>
                  <a:pt x="143" y="807"/>
                </a:lnTo>
                <a:lnTo>
                  <a:pt x="146" y="810"/>
                </a:lnTo>
                <a:lnTo>
                  <a:pt x="149" y="815"/>
                </a:lnTo>
                <a:lnTo>
                  <a:pt x="151" y="819"/>
                </a:lnTo>
                <a:lnTo>
                  <a:pt x="151" y="824"/>
                </a:lnTo>
                <a:lnTo>
                  <a:pt x="153" y="835"/>
                </a:lnTo>
                <a:lnTo>
                  <a:pt x="158" y="857"/>
                </a:lnTo>
                <a:lnTo>
                  <a:pt x="161" y="867"/>
                </a:lnTo>
                <a:lnTo>
                  <a:pt x="161" y="872"/>
                </a:lnTo>
                <a:lnTo>
                  <a:pt x="161" y="877"/>
                </a:lnTo>
                <a:lnTo>
                  <a:pt x="161" y="897"/>
                </a:lnTo>
                <a:lnTo>
                  <a:pt x="161" y="908"/>
                </a:lnTo>
                <a:lnTo>
                  <a:pt x="165" y="918"/>
                </a:lnTo>
                <a:lnTo>
                  <a:pt x="170" y="928"/>
                </a:lnTo>
                <a:lnTo>
                  <a:pt x="173" y="938"/>
                </a:lnTo>
                <a:lnTo>
                  <a:pt x="176" y="951"/>
                </a:lnTo>
                <a:lnTo>
                  <a:pt x="176" y="954"/>
                </a:lnTo>
                <a:lnTo>
                  <a:pt x="175" y="958"/>
                </a:lnTo>
                <a:lnTo>
                  <a:pt x="170" y="968"/>
                </a:lnTo>
                <a:lnTo>
                  <a:pt x="168" y="980"/>
                </a:lnTo>
                <a:lnTo>
                  <a:pt x="168" y="990"/>
                </a:lnTo>
                <a:lnTo>
                  <a:pt x="166" y="1000"/>
                </a:lnTo>
                <a:lnTo>
                  <a:pt x="163" y="1022"/>
                </a:lnTo>
                <a:lnTo>
                  <a:pt x="158" y="1043"/>
                </a:lnTo>
                <a:lnTo>
                  <a:pt x="153" y="1064"/>
                </a:lnTo>
                <a:lnTo>
                  <a:pt x="151" y="1074"/>
                </a:lnTo>
                <a:lnTo>
                  <a:pt x="149" y="1084"/>
                </a:lnTo>
                <a:lnTo>
                  <a:pt x="149" y="1129"/>
                </a:lnTo>
                <a:lnTo>
                  <a:pt x="149" y="1173"/>
                </a:lnTo>
                <a:lnTo>
                  <a:pt x="149" y="1218"/>
                </a:lnTo>
                <a:lnTo>
                  <a:pt x="151" y="1238"/>
                </a:lnTo>
                <a:lnTo>
                  <a:pt x="153" y="1248"/>
                </a:lnTo>
                <a:lnTo>
                  <a:pt x="156" y="1258"/>
                </a:lnTo>
                <a:lnTo>
                  <a:pt x="163" y="1278"/>
                </a:lnTo>
                <a:lnTo>
                  <a:pt x="168" y="1288"/>
                </a:lnTo>
                <a:lnTo>
                  <a:pt x="170" y="1293"/>
                </a:lnTo>
                <a:lnTo>
                  <a:pt x="170" y="1298"/>
                </a:lnTo>
                <a:lnTo>
                  <a:pt x="166" y="1308"/>
                </a:lnTo>
                <a:lnTo>
                  <a:pt x="165" y="1319"/>
                </a:lnTo>
                <a:lnTo>
                  <a:pt x="166" y="1329"/>
                </a:lnTo>
                <a:lnTo>
                  <a:pt x="168" y="1337"/>
                </a:lnTo>
                <a:lnTo>
                  <a:pt x="170" y="1349"/>
                </a:lnTo>
                <a:lnTo>
                  <a:pt x="171" y="1355"/>
                </a:lnTo>
                <a:lnTo>
                  <a:pt x="175" y="1359"/>
                </a:lnTo>
                <a:lnTo>
                  <a:pt x="183" y="1365"/>
                </a:lnTo>
                <a:lnTo>
                  <a:pt x="188" y="1369"/>
                </a:lnTo>
                <a:lnTo>
                  <a:pt x="193" y="1369"/>
                </a:lnTo>
                <a:lnTo>
                  <a:pt x="196" y="1371"/>
                </a:lnTo>
                <a:lnTo>
                  <a:pt x="200" y="1374"/>
                </a:lnTo>
                <a:lnTo>
                  <a:pt x="208" y="1382"/>
                </a:lnTo>
                <a:lnTo>
                  <a:pt x="215" y="1391"/>
                </a:lnTo>
                <a:lnTo>
                  <a:pt x="225" y="1397"/>
                </a:lnTo>
                <a:lnTo>
                  <a:pt x="233" y="1402"/>
                </a:lnTo>
                <a:lnTo>
                  <a:pt x="243" y="1406"/>
                </a:lnTo>
                <a:lnTo>
                  <a:pt x="265" y="1407"/>
                </a:lnTo>
                <a:lnTo>
                  <a:pt x="275" y="1407"/>
                </a:lnTo>
                <a:lnTo>
                  <a:pt x="285" y="1406"/>
                </a:lnTo>
                <a:lnTo>
                  <a:pt x="295" y="1402"/>
                </a:lnTo>
                <a:lnTo>
                  <a:pt x="305" y="1399"/>
                </a:lnTo>
                <a:lnTo>
                  <a:pt x="316" y="1394"/>
                </a:lnTo>
                <a:lnTo>
                  <a:pt x="319" y="1391"/>
                </a:lnTo>
                <a:lnTo>
                  <a:pt x="322" y="1387"/>
                </a:lnTo>
                <a:lnTo>
                  <a:pt x="322" y="1382"/>
                </a:lnTo>
                <a:lnTo>
                  <a:pt x="321" y="1377"/>
                </a:lnTo>
                <a:lnTo>
                  <a:pt x="316" y="1369"/>
                </a:lnTo>
                <a:lnTo>
                  <a:pt x="307" y="1362"/>
                </a:lnTo>
                <a:lnTo>
                  <a:pt x="299" y="1354"/>
                </a:lnTo>
                <a:lnTo>
                  <a:pt x="285" y="1339"/>
                </a:lnTo>
                <a:lnTo>
                  <a:pt x="282" y="1334"/>
                </a:lnTo>
                <a:lnTo>
                  <a:pt x="282" y="1329"/>
                </a:lnTo>
                <a:lnTo>
                  <a:pt x="280" y="1315"/>
                </a:lnTo>
                <a:lnTo>
                  <a:pt x="275" y="1303"/>
                </a:lnTo>
                <a:lnTo>
                  <a:pt x="274" y="1297"/>
                </a:lnTo>
                <a:lnTo>
                  <a:pt x="270" y="1292"/>
                </a:lnTo>
                <a:lnTo>
                  <a:pt x="265" y="1287"/>
                </a:lnTo>
                <a:lnTo>
                  <a:pt x="260" y="1283"/>
                </a:lnTo>
                <a:lnTo>
                  <a:pt x="265" y="1275"/>
                </a:lnTo>
                <a:lnTo>
                  <a:pt x="269" y="1265"/>
                </a:lnTo>
                <a:lnTo>
                  <a:pt x="270" y="1255"/>
                </a:lnTo>
                <a:lnTo>
                  <a:pt x="270" y="1245"/>
                </a:lnTo>
                <a:lnTo>
                  <a:pt x="267" y="1230"/>
                </a:lnTo>
                <a:lnTo>
                  <a:pt x="267" y="1206"/>
                </a:lnTo>
                <a:lnTo>
                  <a:pt x="262" y="1114"/>
                </a:lnTo>
                <a:lnTo>
                  <a:pt x="260" y="1082"/>
                </a:lnTo>
                <a:lnTo>
                  <a:pt x="258" y="1075"/>
                </a:lnTo>
                <a:lnTo>
                  <a:pt x="258" y="1067"/>
                </a:lnTo>
                <a:lnTo>
                  <a:pt x="260" y="1062"/>
                </a:lnTo>
                <a:lnTo>
                  <a:pt x="258" y="1057"/>
                </a:lnTo>
                <a:lnTo>
                  <a:pt x="257" y="1047"/>
                </a:lnTo>
                <a:lnTo>
                  <a:pt x="258" y="1042"/>
                </a:lnTo>
                <a:lnTo>
                  <a:pt x="260" y="1038"/>
                </a:lnTo>
                <a:lnTo>
                  <a:pt x="263" y="1027"/>
                </a:lnTo>
                <a:lnTo>
                  <a:pt x="263" y="1018"/>
                </a:lnTo>
                <a:lnTo>
                  <a:pt x="263" y="1008"/>
                </a:lnTo>
                <a:lnTo>
                  <a:pt x="270" y="985"/>
                </a:lnTo>
                <a:lnTo>
                  <a:pt x="279" y="944"/>
                </a:lnTo>
                <a:lnTo>
                  <a:pt x="290" y="889"/>
                </a:lnTo>
                <a:lnTo>
                  <a:pt x="290" y="884"/>
                </a:lnTo>
                <a:lnTo>
                  <a:pt x="292" y="884"/>
                </a:lnTo>
                <a:lnTo>
                  <a:pt x="294" y="887"/>
                </a:lnTo>
                <a:lnTo>
                  <a:pt x="297" y="892"/>
                </a:lnTo>
                <a:lnTo>
                  <a:pt x="297" y="899"/>
                </a:lnTo>
                <a:lnTo>
                  <a:pt x="297" y="909"/>
                </a:lnTo>
                <a:lnTo>
                  <a:pt x="297" y="953"/>
                </a:lnTo>
                <a:lnTo>
                  <a:pt x="299" y="976"/>
                </a:lnTo>
                <a:lnTo>
                  <a:pt x="300" y="985"/>
                </a:lnTo>
                <a:lnTo>
                  <a:pt x="302" y="990"/>
                </a:lnTo>
                <a:lnTo>
                  <a:pt x="304" y="993"/>
                </a:lnTo>
                <a:lnTo>
                  <a:pt x="304" y="998"/>
                </a:lnTo>
                <a:lnTo>
                  <a:pt x="304" y="1001"/>
                </a:lnTo>
                <a:lnTo>
                  <a:pt x="304" y="1012"/>
                </a:lnTo>
                <a:lnTo>
                  <a:pt x="305" y="1022"/>
                </a:lnTo>
                <a:lnTo>
                  <a:pt x="310" y="1028"/>
                </a:lnTo>
                <a:lnTo>
                  <a:pt x="310" y="1030"/>
                </a:lnTo>
                <a:lnTo>
                  <a:pt x="310" y="1033"/>
                </a:lnTo>
                <a:lnTo>
                  <a:pt x="307" y="1037"/>
                </a:lnTo>
                <a:lnTo>
                  <a:pt x="304" y="1042"/>
                </a:lnTo>
                <a:lnTo>
                  <a:pt x="304" y="1047"/>
                </a:lnTo>
                <a:lnTo>
                  <a:pt x="302" y="1057"/>
                </a:lnTo>
                <a:lnTo>
                  <a:pt x="302" y="1067"/>
                </a:lnTo>
                <a:lnTo>
                  <a:pt x="302" y="1072"/>
                </a:lnTo>
                <a:lnTo>
                  <a:pt x="300" y="1075"/>
                </a:lnTo>
                <a:lnTo>
                  <a:pt x="299" y="1090"/>
                </a:lnTo>
                <a:lnTo>
                  <a:pt x="295" y="1110"/>
                </a:lnTo>
                <a:lnTo>
                  <a:pt x="289" y="1154"/>
                </a:lnTo>
                <a:lnTo>
                  <a:pt x="285" y="1174"/>
                </a:lnTo>
                <a:lnTo>
                  <a:pt x="285" y="1184"/>
                </a:lnTo>
                <a:lnTo>
                  <a:pt x="285" y="1194"/>
                </a:lnTo>
                <a:lnTo>
                  <a:pt x="285" y="1216"/>
                </a:lnTo>
                <a:lnTo>
                  <a:pt x="287" y="1238"/>
                </a:lnTo>
                <a:lnTo>
                  <a:pt x="287" y="1250"/>
                </a:lnTo>
                <a:lnTo>
                  <a:pt x="289" y="1260"/>
                </a:lnTo>
                <a:lnTo>
                  <a:pt x="289" y="1265"/>
                </a:lnTo>
                <a:lnTo>
                  <a:pt x="289" y="1268"/>
                </a:lnTo>
                <a:lnTo>
                  <a:pt x="287" y="1280"/>
                </a:lnTo>
                <a:lnTo>
                  <a:pt x="287" y="1290"/>
                </a:lnTo>
                <a:lnTo>
                  <a:pt x="289" y="1300"/>
                </a:lnTo>
                <a:lnTo>
                  <a:pt x="290" y="1310"/>
                </a:lnTo>
                <a:lnTo>
                  <a:pt x="295" y="1319"/>
                </a:lnTo>
                <a:lnTo>
                  <a:pt x="302" y="1329"/>
                </a:lnTo>
                <a:lnTo>
                  <a:pt x="305" y="1339"/>
                </a:lnTo>
                <a:lnTo>
                  <a:pt x="310" y="1349"/>
                </a:lnTo>
                <a:lnTo>
                  <a:pt x="316" y="1357"/>
                </a:lnTo>
                <a:lnTo>
                  <a:pt x="317" y="1360"/>
                </a:lnTo>
                <a:lnTo>
                  <a:pt x="319" y="1365"/>
                </a:lnTo>
                <a:lnTo>
                  <a:pt x="326" y="1374"/>
                </a:lnTo>
                <a:lnTo>
                  <a:pt x="332" y="1381"/>
                </a:lnTo>
                <a:lnTo>
                  <a:pt x="342" y="1386"/>
                </a:lnTo>
                <a:lnTo>
                  <a:pt x="362" y="1389"/>
                </a:lnTo>
                <a:lnTo>
                  <a:pt x="384" y="1389"/>
                </a:lnTo>
                <a:lnTo>
                  <a:pt x="394" y="1386"/>
                </a:lnTo>
                <a:lnTo>
                  <a:pt x="404" y="1382"/>
                </a:lnTo>
                <a:lnTo>
                  <a:pt x="408" y="1379"/>
                </a:lnTo>
                <a:lnTo>
                  <a:pt x="411" y="1376"/>
                </a:lnTo>
                <a:lnTo>
                  <a:pt x="413" y="1371"/>
                </a:lnTo>
                <a:lnTo>
                  <a:pt x="414" y="1365"/>
                </a:lnTo>
                <a:lnTo>
                  <a:pt x="414" y="1354"/>
                </a:lnTo>
                <a:lnTo>
                  <a:pt x="411" y="1344"/>
                </a:lnTo>
                <a:lnTo>
                  <a:pt x="404" y="1334"/>
                </a:lnTo>
                <a:lnTo>
                  <a:pt x="399" y="1325"/>
                </a:lnTo>
                <a:lnTo>
                  <a:pt x="389" y="1308"/>
                </a:lnTo>
                <a:lnTo>
                  <a:pt x="383" y="1297"/>
                </a:lnTo>
                <a:lnTo>
                  <a:pt x="384" y="1293"/>
                </a:lnTo>
                <a:lnTo>
                  <a:pt x="388" y="1288"/>
                </a:lnTo>
                <a:lnTo>
                  <a:pt x="389" y="1278"/>
                </a:lnTo>
                <a:lnTo>
                  <a:pt x="391" y="1268"/>
                </a:lnTo>
                <a:lnTo>
                  <a:pt x="389" y="1263"/>
                </a:lnTo>
                <a:lnTo>
                  <a:pt x="388" y="1258"/>
                </a:lnTo>
                <a:lnTo>
                  <a:pt x="388" y="1256"/>
                </a:lnTo>
                <a:lnTo>
                  <a:pt x="388" y="1255"/>
                </a:lnTo>
                <a:lnTo>
                  <a:pt x="391" y="1250"/>
                </a:lnTo>
                <a:lnTo>
                  <a:pt x="394" y="1240"/>
                </a:lnTo>
                <a:lnTo>
                  <a:pt x="396" y="1230"/>
                </a:lnTo>
                <a:lnTo>
                  <a:pt x="396" y="1209"/>
                </a:lnTo>
                <a:lnTo>
                  <a:pt x="393" y="1189"/>
                </a:lnTo>
                <a:lnTo>
                  <a:pt x="391" y="1184"/>
                </a:lnTo>
                <a:lnTo>
                  <a:pt x="389" y="1179"/>
                </a:lnTo>
                <a:lnTo>
                  <a:pt x="391" y="1166"/>
                </a:lnTo>
                <a:lnTo>
                  <a:pt x="394" y="1119"/>
                </a:lnTo>
                <a:lnTo>
                  <a:pt x="396" y="1075"/>
                </a:lnTo>
                <a:lnTo>
                  <a:pt x="396" y="1032"/>
                </a:lnTo>
                <a:lnTo>
                  <a:pt x="394" y="1013"/>
                </a:lnTo>
                <a:lnTo>
                  <a:pt x="396" y="1008"/>
                </a:lnTo>
                <a:lnTo>
                  <a:pt x="396" y="1003"/>
                </a:lnTo>
                <a:lnTo>
                  <a:pt x="399" y="995"/>
                </a:lnTo>
                <a:lnTo>
                  <a:pt x="403" y="971"/>
                </a:lnTo>
                <a:lnTo>
                  <a:pt x="403" y="961"/>
                </a:lnTo>
                <a:lnTo>
                  <a:pt x="403" y="949"/>
                </a:lnTo>
                <a:lnTo>
                  <a:pt x="399" y="939"/>
                </a:lnTo>
                <a:lnTo>
                  <a:pt x="399" y="938"/>
                </a:lnTo>
                <a:lnTo>
                  <a:pt x="399" y="934"/>
                </a:lnTo>
                <a:lnTo>
                  <a:pt x="401" y="928"/>
                </a:lnTo>
                <a:lnTo>
                  <a:pt x="406" y="911"/>
                </a:lnTo>
                <a:lnTo>
                  <a:pt x="411" y="889"/>
                </a:lnTo>
                <a:lnTo>
                  <a:pt x="414" y="866"/>
                </a:lnTo>
                <a:lnTo>
                  <a:pt x="416" y="845"/>
                </a:lnTo>
                <a:lnTo>
                  <a:pt x="416" y="824"/>
                </a:lnTo>
                <a:lnTo>
                  <a:pt x="414" y="814"/>
                </a:lnTo>
                <a:lnTo>
                  <a:pt x="416" y="809"/>
                </a:lnTo>
                <a:lnTo>
                  <a:pt x="418" y="804"/>
                </a:lnTo>
                <a:lnTo>
                  <a:pt x="421" y="785"/>
                </a:lnTo>
                <a:lnTo>
                  <a:pt x="426" y="765"/>
                </a:lnTo>
                <a:lnTo>
                  <a:pt x="430" y="745"/>
                </a:lnTo>
                <a:lnTo>
                  <a:pt x="430" y="725"/>
                </a:lnTo>
                <a:lnTo>
                  <a:pt x="428" y="705"/>
                </a:lnTo>
                <a:lnTo>
                  <a:pt x="436" y="711"/>
                </a:lnTo>
                <a:lnTo>
                  <a:pt x="446" y="716"/>
                </a:lnTo>
                <a:lnTo>
                  <a:pt x="448" y="718"/>
                </a:lnTo>
                <a:lnTo>
                  <a:pt x="448" y="720"/>
                </a:lnTo>
                <a:lnTo>
                  <a:pt x="448" y="725"/>
                </a:lnTo>
                <a:lnTo>
                  <a:pt x="448" y="735"/>
                </a:lnTo>
                <a:lnTo>
                  <a:pt x="450" y="738"/>
                </a:lnTo>
                <a:lnTo>
                  <a:pt x="450" y="743"/>
                </a:lnTo>
                <a:lnTo>
                  <a:pt x="448" y="755"/>
                </a:lnTo>
                <a:lnTo>
                  <a:pt x="448" y="760"/>
                </a:lnTo>
                <a:lnTo>
                  <a:pt x="448" y="765"/>
                </a:lnTo>
                <a:lnTo>
                  <a:pt x="446" y="770"/>
                </a:lnTo>
                <a:lnTo>
                  <a:pt x="446" y="775"/>
                </a:lnTo>
                <a:lnTo>
                  <a:pt x="448" y="778"/>
                </a:lnTo>
                <a:lnTo>
                  <a:pt x="450" y="780"/>
                </a:lnTo>
                <a:lnTo>
                  <a:pt x="451" y="780"/>
                </a:lnTo>
                <a:lnTo>
                  <a:pt x="453" y="780"/>
                </a:lnTo>
                <a:lnTo>
                  <a:pt x="455" y="780"/>
                </a:lnTo>
                <a:lnTo>
                  <a:pt x="458" y="777"/>
                </a:lnTo>
                <a:lnTo>
                  <a:pt x="461" y="772"/>
                </a:lnTo>
                <a:lnTo>
                  <a:pt x="463" y="767"/>
                </a:lnTo>
                <a:lnTo>
                  <a:pt x="463" y="755"/>
                </a:lnTo>
                <a:lnTo>
                  <a:pt x="463" y="746"/>
                </a:lnTo>
                <a:lnTo>
                  <a:pt x="467" y="743"/>
                </a:lnTo>
                <a:lnTo>
                  <a:pt x="470" y="745"/>
                </a:lnTo>
                <a:lnTo>
                  <a:pt x="473" y="748"/>
                </a:lnTo>
                <a:lnTo>
                  <a:pt x="475" y="753"/>
                </a:lnTo>
                <a:lnTo>
                  <a:pt x="477" y="758"/>
                </a:lnTo>
                <a:lnTo>
                  <a:pt x="477" y="763"/>
                </a:lnTo>
                <a:lnTo>
                  <a:pt x="477" y="768"/>
                </a:lnTo>
                <a:lnTo>
                  <a:pt x="478" y="773"/>
                </a:lnTo>
                <a:lnTo>
                  <a:pt x="477" y="773"/>
                </a:lnTo>
                <a:lnTo>
                  <a:pt x="475" y="775"/>
                </a:lnTo>
                <a:lnTo>
                  <a:pt x="472" y="780"/>
                </a:lnTo>
                <a:lnTo>
                  <a:pt x="470" y="780"/>
                </a:lnTo>
                <a:lnTo>
                  <a:pt x="470" y="782"/>
                </a:lnTo>
                <a:lnTo>
                  <a:pt x="468" y="785"/>
                </a:lnTo>
                <a:lnTo>
                  <a:pt x="467" y="785"/>
                </a:lnTo>
                <a:lnTo>
                  <a:pt x="460" y="793"/>
                </a:lnTo>
                <a:lnTo>
                  <a:pt x="458" y="798"/>
                </a:lnTo>
                <a:lnTo>
                  <a:pt x="458" y="800"/>
                </a:lnTo>
                <a:lnTo>
                  <a:pt x="460" y="802"/>
                </a:lnTo>
                <a:lnTo>
                  <a:pt x="465" y="804"/>
                </a:lnTo>
                <a:lnTo>
                  <a:pt x="470" y="802"/>
                </a:lnTo>
                <a:lnTo>
                  <a:pt x="480" y="797"/>
                </a:lnTo>
                <a:lnTo>
                  <a:pt x="495" y="785"/>
                </a:lnTo>
                <a:lnTo>
                  <a:pt x="498" y="780"/>
                </a:lnTo>
                <a:lnTo>
                  <a:pt x="500" y="777"/>
                </a:lnTo>
                <a:lnTo>
                  <a:pt x="502" y="772"/>
                </a:lnTo>
                <a:lnTo>
                  <a:pt x="503" y="767"/>
                </a:lnTo>
                <a:lnTo>
                  <a:pt x="505" y="763"/>
                </a:lnTo>
                <a:lnTo>
                  <a:pt x="505" y="757"/>
                </a:lnTo>
                <a:lnTo>
                  <a:pt x="505" y="752"/>
                </a:lnTo>
                <a:lnTo>
                  <a:pt x="505" y="746"/>
                </a:lnTo>
                <a:lnTo>
                  <a:pt x="505" y="743"/>
                </a:lnTo>
                <a:lnTo>
                  <a:pt x="507" y="738"/>
                </a:lnTo>
                <a:lnTo>
                  <a:pt x="503" y="728"/>
                </a:lnTo>
                <a:lnTo>
                  <a:pt x="502" y="723"/>
                </a:lnTo>
                <a:lnTo>
                  <a:pt x="500" y="718"/>
                </a:lnTo>
                <a:lnTo>
                  <a:pt x="502" y="706"/>
                </a:lnTo>
                <a:lnTo>
                  <a:pt x="503" y="686"/>
                </a:lnTo>
                <a:lnTo>
                  <a:pt x="503" y="676"/>
                </a:lnTo>
                <a:lnTo>
                  <a:pt x="502" y="666"/>
                </a:lnTo>
                <a:lnTo>
                  <a:pt x="497" y="656"/>
                </a:lnTo>
                <a:lnTo>
                  <a:pt x="493" y="646"/>
                </a:lnTo>
                <a:lnTo>
                  <a:pt x="492" y="636"/>
                </a:lnTo>
                <a:lnTo>
                  <a:pt x="492" y="626"/>
                </a:lnTo>
                <a:lnTo>
                  <a:pt x="488" y="607"/>
                </a:lnTo>
                <a:lnTo>
                  <a:pt x="485" y="587"/>
                </a:lnTo>
                <a:lnTo>
                  <a:pt x="475" y="540"/>
                </a:lnTo>
                <a:lnTo>
                  <a:pt x="467" y="498"/>
                </a:lnTo>
                <a:lnTo>
                  <a:pt x="455" y="455"/>
                </a:lnTo>
                <a:lnTo>
                  <a:pt x="450" y="434"/>
                </a:lnTo>
                <a:lnTo>
                  <a:pt x="443" y="414"/>
                </a:lnTo>
                <a:lnTo>
                  <a:pt x="438" y="403"/>
                </a:lnTo>
                <a:lnTo>
                  <a:pt x="436" y="399"/>
                </a:lnTo>
                <a:lnTo>
                  <a:pt x="435" y="396"/>
                </a:lnTo>
                <a:lnTo>
                  <a:pt x="433" y="376"/>
                </a:lnTo>
                <a:lnTo>
                  <a:pt x="425" y="327"/>
                </a:lnTo>
                <a:lnTo>
                  <a:pt x="421" y="307"/>
                </a:lnTo>
                <a:lnTo>
                  <a:pt x="416" y="287"/>
                </a:lnTo>
                <a:lnTo>
                  <a:pt x="413" y="278"/>
                </a:lnTo>
                <a:lnTo>
                  <a:pt x="409" y="267"/>
                </a:lnTo>
                <a:lnTo>
                  <a:pt x="404" y="257"/>
                </a:lnTo>
                <a:lnTo>
                  <a:pt x="398" y="250"/>
                </a:lnTo>
                <a:lnTo>
                  <a:pt x="391" y="242"/>
                </a:lnTo>
                <a:lnTo>
                  <a:pt x="383" y="235"/>
                </a:lnTo>
                <a:lnTo>
                  <a:pt x="374" y="230"/>
                </a:lnTo>
                <a:lnTo>
                  <a:pt x="364" y="228"/>
                </a:lnTo>
                <a:lnTo>
                  <a:pt x="336" y="220"/>
                </a:lnTo>
                <a:lnTo>
                  <a:pt x="324" y="216"/>
                </a:lnTo>
                <a:lnTo>
                  <a:pt x="317" y="215"/>
                </a:lnTo>
                <a:lnTo>
                  <a:pt x="310" y="215"/>
                </a:lnTo>
                <a:lnTo>
                  <a:pt x="314" y="211"/>
                </a:lnTo>
                <a:lnTo>
                  <a:pt x="316" y="206"/>
                </a:lnTo>
                <a:lnTo>
                  <a:pt x="316" y="196"/>
                </a:lnTo>
                <a:lnTo>
                  <a:pt x="317" y="186"/>
                </a:lnTo>
                <a:lnTo>
                  <a:pt x="319" y="176"/>
                </a:lnTo>
                <a:lnTo>
                  <a:pt x="326" y="158"/>
                </a:lnTo>
                <a:lnTo>
                  <a:pt x="329" y="146"/>
                </a:lnTo>
                <a:lnTo>
                  <a:pt x="329" y="136"/>
                </a:lnTo>
                <a:lnTo>
                  <a:pt x="329" y="126"/>
                </a:lnTo>
                <a:lnTo>
                  <a:pt x="332" y="117"/>
                </a:lnTo>
                <a:lnTo>
                  <a:pt x="334" y="112"/>
                </a:lnTo>
                <a:lnTo>
                  <a:pt x="336" y="107"/>
                </a:lnTo>
                <a:lnTo>
                  <a:pt x="336" y="97"/>
                </a:lnTo>
                <a:lnTo>
                  <a:pt x="336" y="92"/>
                </a:lnTo>
                <a:lnTo>
                  <a:pt x="337" y="87"/>
                </a:lnTo>
                <a:lnTo>
                  <a:pt x="339" y="82"/>
                </a:lnTo>
                <a:lnTo>
                  <a:pt x="339" y="77"/>
                </a:lnTo>
                <a:lnTo>
                  <a:pt x="339" y="67"/>
                </a:lnTo>
                <a:lnTo>
                  <a:pt x="336" y="57"/>
                </a:lnTo>
                <a:lnTo>
                  <a:pt x="331" y="45"/>
                </a:lnTo>
                <a:lnTo>
                  <a:pt x="322" y="32"/>
                </a:lnTo>
                <a:lnTo>
                  <a:pt x="312" y="22"/>
                </a:lnTo>
                <a:lnTo>
                  <a:pt x="307" y="17"/>
                </a:lnTo>
                <a:lnTo>
                  <a:pt x="300" y="13"/>
                </a:lnTo>
                <a:lnTo>
                  <a:pt x="287" y="8"/>
                </a:lnTo>
                <a:lnTo>
                  <a:pt x="272" y="3"/>
                </a:lnTo>
                <a:lnTo>
                  <a:pt x="258" y="0"/>
                </a:lnTo>
                <a:lnTo>
                  <a:pt x="245" y="0"/>
                </a:lnTo>
                <a:close/>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32" name="Oval 31"/>
          <p:cNvSpPr/>
          <p:nvPr/>
        </p:nvSpPr>
        <p:spPr>
          <a:xfrm>
            <a:off x="5468867" y="1774068"/>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30%</a:t>
            </a:r>
          </a:p>
        </p:txBody>
      </p:sp>
      <p:sp>
        <p:nvSpPr>
          <p:cNvPr id="33" name="Freeform 29"/>
          <p:cNvSpPr>
            <a:spLocks/>
          </p:cNvSpPr>
          <p:nvPr/>
        </p:nvSpPr>
        <p:spPr bwMode="auto">
          <a:xfrm>
            <a:off x="5081686" y="1532194"/>
            <a:ext cx="374455" cy="1141796"/>
          </a:xfrm>
          <a:custGeom>
            <a:avLst/>
            <a:gdLst>
              <a:gd name="T0" fmla="*/ 334963 w 508"/>
              <a:gd name="T1" fmla="*/ 301625 h 1549"/>
              <a:gd name="T2" fmla="*/ 322263 w 508"/>
              <a:gd name="T3" fmla="*/ 254000 h 1549"/>
              <a:gd name="T4" fmla="*/ 300038 w 508"/>
              <a:gd name="T5" fmla="*/ 184150 h 1549"/>
              <a:gd name="T6" fmla="*/ 290513 w 508"/>
              <a:gd name="T7" fmla="*/ 141288 h 1549"/>
              <a:gd name="T8" fmla="*/ 311150 w 508"/>
              <a:gd name="T9" fmla="*/ 58738 h 1549"/>
              <a:gd name="T10" fmla="*/ 363538 w 508"/>
              <a:gd name="T11" fmla="*/ 22225 h 1549"/>
              <a:gd name="T12" fmla="*/ 495300 w 508"/>
              <a:gd name="T13" fmla="*/ 7938 h 1549"/>
              <a:gd name="T14" fmla="*/ 508000 w 508"/>
              <a:gd name="T15" fmla="*/ 58738 h 1549"/>
              <a:gd name="T16" fmla="*/ 546100 w 508"/>
              <a:gd name="T17" fmla="*/ 131763 h 1549"/>
              <a:gd name="T18" fmla="*/ 554038 w 508"/>
              <a:gd name="T19" fmla="*/ 184150 h 1549"/>
              <a:gd name="T20" fmla="*/ 539750 w 508"/>
              <a:gd name="T21" fmla="*/ 309563 h 1549"/>
              <a:gd name="T22" fmla="*/ 530225 w 508"/>
              <a:gd name="T23" fmla="*/ 381000 h 1549"/>
              <a:gd name="T24" fmla="*/ 563563 w 508"/>
              <a:gd name="T25" fmla="*/ 403225 h 1549"/>
              <a:gd name="T26" fmla="*/ 620713 w 508"/>
              <a:gd name="T27" fmla="*/ 430213 h 1549"/>
              <a:gd name="T28" fmla="*/ 703263 w 508"/>
              <a:gd name="T29" fmla="*/ 520700 h 1549"/>
              <a:gd name="T30" fmla="*/ 763588 w 508"/>
              <a:gd name="T31" fmla="*/ 722313 h 1549"/>
              <a:gd name="T32" fmla="*/ 801688 w 508"/>
              <a:gd name="T33" fmla="*/ 833438 h 1549"/>
              <a:gd name="T34" fmla="*/ 779463 w 508"/>
              <a:gd name="T35" fmla="*/ 903288 h 1549"/>
              <a:gd name="T36" fmla="*/ 696913 w 508"/>
              <a:gd name="T37" fmla="*/ 919163 h 1549"/>
              <a:gd name="T38" fmla="*/ 654050 w 508"/>
              <a:gd name="T39" fmla="*/ 887413 h 1549"/>
              <a:gd name="T40" fmla="*/ 654050 w 508"/>
              <a:gd name="T41" fmla="*/ 974725 h 1549"/>
              <a:gd name="T42" fmla="*/ 649288 w 508"/>
              <a:gd name="T43" fmla="*/ 1044575 h 1549"/>
              <a:gd name="T44" fmla="*/ 684213 w 508"/>
              <a:gd name="T45" fmla="*/ 1177925 h 1549"/>
              <a:gd name="T46" fmla="*/ 652463 w 508"/>
              <a:gd name="T47" fmla="*/ 1406525 h 1549"/>
              <a:gd name="T48" fmla="*/ 585788 w 508"/>
              <a:gd name="T49" fmla="*/ 1963738 h 1549"/>
              <a:gd name="T50" fmla="*/ 577850 w 508"/>
              <a:gd name="T51" fmla="*/ 2171701 h 1549"/>
              <a:gd name="T52" fmla="*/ 644525 w 508"/>
              <a:gd name="T53" fmla="*/ 2274888 h 1549"/>
              <a:gd name="T54" fmla="*/ 620713 w 508"/>
              <a:gd name="T55" fmla="*/ 2317751 h 1549"/>
              <a:gd name="T56" fmla="*/ 471488 w 508"/>
              <a:gd name="T57" fmla="*/ 2278063 h 1549"/>
              <a:gd name="T58" fmla="*/ 465138 w 508"/>
              <a:gd name="T59" fmla="*/ 2357438 h 1549"/>
              <a:gd name="T60" fmla="*/ 484188 w 508"/>
              <a:gd name="T61" fmla="*/ 2416176 h 1549"/>
              <a:gd name="T62" fmla="*/ 393700 w 508"/>
              <a:gd name="T63" fmla="*/ 2459038 h 1549"/>
              <a:gd name="T64" fmla="*/ 319088 w 508"/>
              <a:gd name="T65" fmla="*/ 2439988 h 1549"/>
              <a:gd name="T66" fmla="*/ 247650 w 508"/>
              <a:gd name="T67" fmla="*/ 2259013 h 1549"/>
              <a:gd name="T68" fmla="*/ 220663 w 508"/>
              <a:gd name="T69" fmla="*/ 1979613 h 1549"/>
              <a:gd name="T70" fmla="*/ 215900 w 508"/>
              <a:gd name="T71" fmla="*/ 1878013 h 1549"/>
              <a:gd name="T72" fmla="*/ 209550 w 508"/>
              <a:gd name="T73" fmla="*/ 1555750 h 1549"/>
              <a:gd name="T74" fmla="*/ 196850 w 508"/>
              <a:gd name="T75" fmla="*/ 1425575 h 1549"/>
              <a:gd name="T76" fmla="*/ 185738 w 508"/>
              <a:gd name="T77" fmla="*/ 1308100 h 1549"/>
              <a:gd name="T78" fmla="*/ 193675 w 508"/>
              <a:gd name="T79" fmla="*/ 1155700 h 1549"/>
              <a:gd name="T80" fmla="*/ 193675 w 508"/>
              <a:gd name="T81" fmla="*/ 1060450 h 1549"/>
              <a:gd name="T82" fmla="*/ 150813 w 508"/>
              <a:gd name="T83" fmla="*/ 1049338 h 1549"/>
              <a:gd name="T84" fmla="*/ 142875 w 508"/>
              <a:gd name="T85" fmla="*/ 1065213 h 1549"/>
              <a:gd name="T86" fmla="*/ 119063 w 508"/>
              <a:gd name="T87" fmla="*/ 1116013 h 1549"/>
              <a:gd name="T88" fmla="*/ 146050 w 508"/>
              <a:gd name="T89" fmla="*/ 1268413 h 1549"/>
              <a:gd name="T90" fmla="*/ 141288 w 508"/>
              <a:gd name="T91" fmla="*/ 1354138 h 1549"/>
              <a:gd name="T92" fmla="*/ 130175 w 508"/>
              <a:gd name="T93" fmla="*/ 1387475 h 1549"/>
              <a:gd name="T94" fmla="*/ 71438 w 508"/>
              <a:gd name="T95" fmla="*/ 1370013 h 1549"/>
              <a:gd name="T96" fmla="*/ 36513 w 508"/>
              <a:gd name="T97" fmla="*/ 1257300 h 1549"/>
              <a:gd name="T98" fmla="*/ 28575 w 508"/>
              <a:gd name="T99" fmla="*/ 1212850 h 1549"/>
              <a:gd name="T100" fmla="*/ 25400 w 508"/>
              <a:gd name="T101" fmla="*/ 1114425 h 1549"/>
              <a:gd name="T102" fmla="*/ 0 w 508"/>
              <a:gd name="T103" fmla="*/ 1028700 h 1549"/>
              <a:gd name="T104" fmla="*/ 23813 w 508"/>
              <a:gd name="T105" fmla="*/ 950913 h 1549"/>
              <a:gd name="T106" fmla="*/ 20638 w 508"/>
              <a:gd name="T107" fmla="*/ 895350 h 1549"/>
              <a:gd name="T108" fmla="*/ 50800 w 508"/>
              <a:gd name="T109" fmla="*/ 768350 h 1549"/>
              <a:gd name="T110" fmla="*/ 111125 w 508"/>
              <a:gd name="T111" fmla="*/ 495300 h 1549"/>
              <a:gd name="T112" fmla="*/ 190500 w 508"/>
              <a:gd name="T113" fmla="*/ 430213 h 1549"/>
              <a:gd name="T114" fmla="*/ 300038 w 508"/>
              <a:gd name="T115" fmla="*/ 373063 h 15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08"/>
              <a:gd name="T175" fmla="*/ 0 h 1549"/>
              <a:gd name="T176" fmla="*/ 508 w 508"/>
              <a:gd name="T177" fmla="*/ 1549 h 15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08" h="1549">
                <a:moveTo>
                  <a:pt x="216" y="198"/>
                </a:moveTo>
                <a:lnTo>
                  <a:pt x="216" y="198"/>
                </a:lnTo>
                <a:lnTo>
                  <a:pt x="216" y="192"/>
                </a:lnTo>
                <a:lnTo>
                  <a:pt x="214" y="190"/>
                </a:lnTo>
                <a:lnTo>
                  <a:pt x="211" y="192"/>
                </a:lnTo>
                <a:lnTo>
                  <a:pt x="211" y="190"/>
                </a:lnTo>
                <a:lnTo>
                  <a:pt x="211" y="187"/>
                </a:lnTo>
                <a:lnTo>
                  <a:pt x="206" y="182"/>
                </a:lnTo>
                <a:lnTo>
                  <a:pt x="204" y="177"/>
                </a:lnTo>
                <a:lnTo>
                  <a:pt x="204" y="172"/>
                </a:lnTo>
                <a:lnTo>
                  <a:pt x="203" y="166"/>
                </a:lnTo>
                <a:lnTo>
                  <a:pt x="203" y="160"/>
                </a:lnTo>
                <a:lnTo>
                  <a:pt x="203" y="155"/>
                </a:lnTo>
                <a:lnTo>
                  <a:pt x="198" y="151"/>
                </a:lnTo>
                <a:lnTo>
                  <a:pt x="194" y="146"/>
                </a:lnTo>
                <a:lnTo>
                  <a:pt x="193" y="141"/>
                </a:lnTo>
                <a:lnTo>
                  <a:pt x="189" y="130"/>
                </a:lnTo>
                <a:lnTo>
                  <a:pt x="189" y="116"/>
                </a:lnTo>
                <a:lnTo>
                  <a:pt x="189" y="118"/>
                </a:lnTo>
                <a:lnTo>
                  <a:pt x="189" y="108"/>
                </a:lnTo>
                <a:lnTo>
                  <a:pt x="188" y="103"/>
                </a:lnTo>
                <a:lnTo>
                  <a:pt x="186" y="98"/>
                </a:lnTo>
                <a:lnTo>
                  <a:pt x="183" y="94"/>
                </a:lnTo>
                <a:lnTo>
                  <a:pt x="183" y="89"/>
                </a:lnTo>
                <a:lnTo>
                  <a:pt x="183" y="79"/>
                </a:lnTo>
                <a:lnTo>
                  <a:pt x="183" y="66"/>
                </a:lnTo>
                <a:lnTo>
                  <a:pt x="184" y="61"/>
                </a:lnTo>
                <a:lnTo>
                  <a:pt x="186" y="56"/>
                </a:lnTo>
                <a:lnTo>
                  <a:pt x="191" y="47"/>
                </a:lnTo>
                <a:lnTo>
                  <a:pt x="196" y="37"/>
                </a:lnTo>
                <a:lnTo>
                  <a:pt x="199" y="34"/>
                </a:lnTo>
                <a:lnTo>
                  <a:pt x="203" y="31"/>
                </a:lnTo>
                <a:lnTo>
                  <a:pt x="206" y="27"/>
                </a:lnTo>
                <a:lnTo>
                  <a:pt x="211" y="24"/>
                </a:lnTo>
                <a:lnTo>
                  <a:pt x="216" y="22"/>
                </a:lnTo>
                <a:lnTo>
                  <a:pt x="219" y="21"/>
                </a:lnTo>
                <a:lnTo>
                  <a:pt x="229" y="14"/>
                </a:lnTo>
                <a:lnTo>
                  <a:pt x="246" y="5"/>
                </a:lnTo>
                <a:lnTo>
                  <a:pt x="256" y="2"/>
                </a:lnTo>
                <a:lnTo>
                  <a:pt x="266" y="0"/>
                </a:lnTo>
                <a:lnTo>
                  <a:pt x="288" y="0"/>
                </a:lnTo>
                <a:lnTo>
                  <a:pt x="298" y="0"/>
                </a:lnTo>
                <a:lnTo>
                  <a:pt x="312" y="5"/>
                </a:lnTo>
                <a:lnTo>
                  <a:pt x="315" y="7"/>
                </a:lnTo>
                <a:lnTo>
                  <a:pt x="318" y="10"/>
                </a:lnTo>
                <a:lnTo>
                  <a:pt x="323" y="19"/>
                </a:lnTo>
                <a:lnTo>
                  <a:pt x="327" y="22"/>
                </a:lnTo>
                <a:lnTo>
                  <a:pt x="327" y="27"/>
                </a:lnTo>
                <a:lnTo>
                  <a:pt x="325" y="31"/>
                </a:lnTo>
                <a:lnTo>
                  <a:pt x="323" y="36"/>
                </a:lnTo>
                <a:lnTo>
                  <a:pt x="320" y="37"/>
                </a:lnTo>
                <a:lnTo>
                  <a:pt x="328" y="46"/>
                </a:lnTo>
                <a:lnTo>
                  <a:pt x="335" y="54"/>
                </a:lnTo>
                <a:lnTo>
                  <a:pt x="340" y="62"/>
                </a:lnTo>
                <a:lnTo>
                  <a:pt x="342" y="73"/>
                </a:lnTo>
                <a:lnTo>
                  <a:pt x="344" y="83"/>
                </a:lnTo>
                <a:lnTo>
                  <a:pt x="349" y="91"/>
                </a:lnTo>
                <a:lnTo>
                  <a:pt x="350" y="96"/>
                </a:lnTo>
                <a:lnTo>
                  <a:pt x="350" y="101"/>
                </a:lnTo>
                <a:lnTo>
                  <a:pt x="350" y="104"/>
                </a:lnTo>
                <a:lnTo>
                  <a:pt x="349" y="108"/>
                </a:lnTo>
                <a:lnTo>
                  <a:pt x="349" y="111"/>
                </a:lnTo>
                <a:lnTo>
                  <a:pt x="349" y="116"/>
                </a:lnTo>
                <a:lnTo>
                  <a:pt x="352" y="131"/>
                </a:lnTo>
                <a:lnTo>
                  <a:pt x="354" y="140"/>
                </a:lnTo>
                <a:lnTo>
                  <a:pt x="354" y="146"/>
                </a:lnTo>
                <a:lnTo>
                  <a:pt x="352" y="155"/>
                </a:lnTo>
                <a:lnTo>
                  <a:pt x="350" y="161"/>
                </a:lnTo>
                <a:lnTo>
                  <a:pt x="340" y="195"/>
                </a:lnTo>
                <a:lnTo>
                  <a:pt x="337" y="202"/>
                </a:lnTo>
                <a:lnTo>
                  <a:pt x="334" y="208"/>
                </a:lnTo>
                <a:lnTo>
                  <a:pt x="327" y="212"/>
                </a:lnTo>
                <a:lnTo>
                  <a:pt x="318" y="213"/>
                </a:lnTo>
                <a:lnTo>
                  <a:pt x="325" y="222"/>
                </a:lnTo>
                <a:lnTo>
                  <a:pt x="330" y="232"/>
                </a:lnTo>
                <a:lnTo>
                  <a:pt x="332" y="235"/>
                </a:lnTo>
                <a:lnTo>
                  <a:pt x="334" y="240"/>
                </a:lnTo>
                <a:lnTo>
                  <a:pt x="334" y="245"/>
                </a:lnTo>
                <a:lnTo>
                  <a:pt x="335" y="247"/>
                </a:lnTo>
                <a:lnTo>
                  <a:pt x="337" y="249"/>
                </a:lnTo>
                <a:lnTo>
                  <a:pt x="340" y="249"/>
                </a:lnTo>
                <a:lnTo>
                  <a:pt x="342" y="247"/>
                </a:lnTo>
                <a:lnTo>
                  <a:pt x="345" y="249"/>
                </a:lnTo>
                <a:lnTo>
                  <a:pt x="355" y="254"/>
                </a:lnTo>
                <a:lnTo>
                  <a:pt x="360" y="257"/>
                </a:lnTo>
                <a:lnTo>
                  <a:pt x="364" y="257"/>
                </a:lnTo>
                <a:lnTo>
                  <a:pt x="369" y="259"/>
                </a:lnTo>
                <a:lnTo>
                  <a:pt x="374" y="260"/>
                </a:lnTo>
                <a:lnTo>
                  <a:pt x="382" y="265"/>
                </a:lnTo>
                <a:lnTo>
                  <a:pt x="391" y="271"/>
                </a:lnTo>
                <a:lnTo>
                  <a:pt x="399" y="276"/>
                </a:lnTo>
                <a:lnTo>
                  <a:pt x="409" y="279"/>
                </a:lnTo>
                <a:lnTo>
                  <a:pt x="417" y="286"/>
                </a:lnTo>
                <a:lnTo>
                  <a:pt x="424" y="294"/>
                </a:lnTo>
                <a:lnTo>
                  <a:pt x="436" y="312"/>
                </a:lnTo>
                <a:lnTo>
                  <a:pt x="439" y="319"/>
                </a:lnTo>
                <a:lnTo>
                  <a:pt x="443" y="328"/>
                </a:lnTo>
                <a:lnTo>
                  <a:pt x="451" y="356"/>
                </a:lnTo>
                <a:lnTo>
                  <a:pt x="464" y="398"/>
                </a:lnTo>
                <a:lnTo>
                  <a:pt x="478" y="435"/>
                </a:lnTo>
                <a:lnTo>
                  <a:pt x="479" y="445"/>
                </a:lnTo>
                <a:lnTo>
                  <a:pt x="481" y="455"/>
                </a:lnTo>
                <a:lnTo>
                  <a:pt x="483" y="460"/>
                </a:lnTo>
                <a:lnTo>
                  <a:pt x="485" y="467"/>
                </a:lnTo>
                <a:lnTo>
                  <a:pt x="490" y="477"/>
                </a:lnTo>
                <a:lnTo>
                  <a:pt x="491" y="487"/>
                </a:lnTo>
                <a:lnTo>
                  <a:pt x="493" y="497"/>
                </a:lnTo>
                <a:lnTo>
                  <a:pt x="495" y="505"/>
                </a:lnTo>
                <a:lnTo>
                  <a:pt x="500" y="515"/>
                </a:lnTo>
                <a:lnTo>
                  <a:pt x="505" y="525"/>
                </a:lnTo>
                <a:lnTo>
                  <a:pt x="508" y="531"/>
                </a:lnTo>
                <a:lnTo>
                  <a:pt x="508" y="537"/>
                </a:lnTo>
                <a:lnTo>
                  <a:pt x="506" y="547"/>
                </a:lnTo>
                <a:lnTo>
                  <a:pt x="503" y="556"/>
                </a:lnTo>
                <a:lnTo>
                  <a:pt x="498" y="564"/>
                </a:lnTo>
                <a:lnTo>
                  <a:pt x="495" y="567"/>
                </a:lnTo>
                <a:lnTo>
                  <a:pt x="491" y="569"/>
                </a:lnTo>
                <a:lnTo>
                  <a:pt x="468" y="577"/>
                </a:lnTo>
                <a:lnTo>
                  <a:pt x="463" y="579"/>
                </a:lnTo>
                <a:lnTo>
                  <a:pt x="459" y="581"/>
                </a:lnTo>
                <a:lnTo>
                  <a:pt x="454" y="581"/>
                </a:lnTo>
                <a:lnTo>
                  <a:pt x="451" y="577"/>
                </a:lnTo>
                <a:lnTo>
                  <a:pt x="439" y="579"/>
                </a:lnTo>
                <a:lnTo>
                  <a:pt x="434" y="579"/>
                </a:lnTo>
                <a:lnTo>
                  <a:pt x="431" y="577"/>
                </a:lnTo>
                <a:lnTo>
                  <a:pt x="424" y="571"/>
                </a:lnTo>
                <a:lnTo>
                  <a:pt x="421" y="564"/>
                </a:lnTo>
                <a:lnTo>
                  <a:pt x="417" y="561"/>
                </a:lnTo>
                <a:lnTo>
                  <a:pt x="412" y="559"/>
                </a:lnTo>
                <a:lnTo>
                  <a:pt x="406" y="552"/>
                </a:lnTo>
                <a:lnTo>
                  <a:pt x="402" y="577"/>
                </a:lnTo>
                <a:lnTo>
                  <a:pt x="402" y="588"/>
                </a:lnTo>
                <a:lnTo>
                  <a:pt x="406" y="598"/>
                </a:lnTo>
                <a:lnTo>
                  <a:pt x="409" y="606"/>
                </a:lnTo>
                <a:lnTo>
                  <a:pt x="412" y="614"/>
                </a:lnTo>
                <a:lnTo>
                  <a:pt x="417" y="624"/>
                </a:lnTo>
                <a:lnTo>
                  <a:pt x="417" y="629"/>
                </a:lnTo>
                <a:lnTo>
                  <a:pt x="417" y="635"/>
                </a:lnTo>
                <a:lnTo>
                  <a:pt x="414" y="645"/>
                </a:lnTo>
                <a:lnTo>
                  <a:pt x="412" y="650"/>
                </a:lnTo>
                <a:lnTo>
                  <a:pt x="411" y="653"/>
                </a:lnTo>
                <a:lnTo>
                  <a:pt x="409" y="658"/>
                </a:lnTo>
                <a:lnTo>
                  <a:pt x="407" y="661"/>
                </a:lnTo>
                <a:lnTo>
                  <a:pt x="409" y="673"/>
                </a:lnTo>
                <a:lnTo>
                  <a:pt x="416" y="695"/>
                </a:lnTo>
                <a:lnTo>
                  <a:pt x="422" y="713"/>
                </a:lnTo>
                <a:lnTo>
                  <a:pt x="431" y="735"/>
                </a:lnTo>
                <a:lnTo>
                  <a:pt x="431" y="742"/>
                </a:lnTo>
                <a:lnTo>
                  <a:pt x="431" y="747"/>
                </a:lnTo>
                <a:lnTo>
                  <a:pt x="427" y="759"/>
                </a:lnTo>
                <a:lnTo>
                  <a:pt x="424" y="779"/>
                </a:lnTo>
                <a:lnTo>
                  <a:pt x="422" y="786"/>
                </a:lnTo>
                <a:lnTo>
                  <a:pt x="421" y="794"/>
                </a:lnTo>
                <a:lnTo>
                  <a:pt x="416" y="841"/>
                </a:lnTo>
                <a:lnTo>
                  <a:pt x="411" y="886"/>
                </a:lnTo>
                <a:lnTo>
                  <a:pt x="397" y="973"/>
                </a:lnTo>
                <a:lnTo>
                  <a:pt x="392" y="1012"/>
                </a:lnTo>
                <a:lnTo>
                  <a:pt x="387" y="1052"/>
                </a:lnTo>
                <a:lnTo>
                  <a:pt x="377" y="1144"/>
                </a:lnTo>
                <a:lnTo>
                  <a:pt x="372" y="1191"/>
                </a:lnTo>
                <a:lnTo>
                  <a:pt x="369" y="1237"/>
                </a:lnTo>
                <a:lnTo>
                  <a:pt x="367" y="1282"/>
                </a:lnTo>
                <a:lnTo>
                  <a:pt x="369" y="1327"/>
                </a:lnTo>
                <a:lnTo>
                  <a:pt x="369" y="1347"/>
                </a:lnTo>
                <a:lnTo>
                  <a:pt x="367" y="1358"/>
                </a:lnTo>
                <a:lnTo>
                  <a:pt x="365" y="1363"/>
                </a:lnTo>
                <a:lnTo>
                  <a:pt x="364" y="1368"/>
                </a:lnTo>
                <a:lnTo>
                  <a:pt x="364" y="1371"/>
                </a:lnTo>
                <a:lnTo>
                  <a:pt x="364" y="1378"/>
                </a:lnTo>
                <a:lnTo>
                  <a:pt x="367" y="1388"/>
                </a:lnTo>
                <a:lnTo>
                  <a:pt x="372" y="1396"/>
                </a:lnTo>
                <a:lnTo>
                  <a:pt x="379" y="1405"/>
                </a:lnTo>
                <a:lnTo>
                  <a:pt x="394" y="1416"/>
                </a:lnTo>
                <a:lnTo>
                  <a:pt x="402" y="1425"/>
                </a:lnTo>
                <a:lnTo>
                  <a:pt x="406" y="1433"/>
                </a:lnTo>
                <a:lnTo>
                  <a:pt x="407" y="1438"/>
                </a:lnTo>
                <a:lnTo>
                  <a:pt x="409" y="1441"/>
                </a:lnTo>
                <a:lnTo>
                  <a:pt x="411" y="1446"/>
                </a:lnTo>
                <a:lnTo>
                  <a:pt x="409" y="1451"/>
                </a:lnTo>
                <a:lnTo>
                  <a:pt x="406" y="1453"/>
                </a:lnTo>
                <a:lnTo>
                  <a:pt x="401" y="1457"/>
                </a:lnTo>
                <a:lnTo>
                  <a:pt x="391" y="1460"/>
                </a:lnTo>
                <a:lnTo>
                  <a:pt x="380" y="1462"/>
                </a:lnTo>
                <a:lnTo>
                  <a:pt x="370" y="1463"/>
                </a:lnTo>
                <a:lnTo>
                  <a:pt x="360" y="1462"/>
                </a:lnTo>
                <a:lnTo>
                  <a:pt x="350" y="1460"/>
                </a:lnTo>
                <a:lnTo>
                  <a:pt x="330" y="1451"/>
                </a:lnTo>
                <a:lnTo>
                  <a:pt x="312" y="1443"/>
                </a:lnTo>
                <a:lnTo>
                  <a:pt x="297" y="1435"/>
                </a:lnTo>
                <a:lnTo>
                  <a:pt x="298" y="1446"/>
                </a:lnTo>
                <a:lnTo>
                  <a:pt x="300" y="1457"/>
                </a:lnTo>
                <a:lnTo>
                  <a:pt x="300" y="1467"/>
                </a:lnTo>
                <a:lnTo>
                  <a:pt x="298" y="1472"/>
                </a:lnTo>
                <a:lnTo>
                  <a:pt x="297" y="1477"/>
                </a:lnTo>
                <a:lnTo>
                  <a:pt x="295" y="1478"/>
                </a:lnTo>
                <a:lnTo>
                  <a:pt x="293" y="1480"/>
                </a:lnTo>
                <a:lnTo>
                  <a:pt x="293" y="1485"/>
                </a:lnTo>
                <a:lnTo>
                  <a:pt x="295" y="1490"/>
                </a:lnTo>
                <a:lnTo>
                  <a:pt x="298" y="1495"/>
                </a:lnTo>
                <a:lnTo>
                  <a:pt x="302" y="1503"/>
                </a:lnTo>
                <a:lnTo>
                  <a:pt x="305" y="1514"/>
                </a:lnTo>
                <a:lnTo>
                  <a:pt x="305" y="1519"/>
                </a:lnTo>
                <a:lnTo>
                  <a:pt x="305" y="1522"/>
                </a:lnTo>
                <a:lnTo>
                  <a:pt x="293" y="1525"/>
                </a:lnTo>
                <a:lnTo>
                  <a:pt x="271" y="1532"/>
                </a:lnTo>
                <a:lnTo>
                  <a:pt x="261" y="1537"/>
                </a:lnTo>
                <a:lnTo>
                  <a:pt x="258" y="1539"/>
                </a:lnTo>
                <a:lnTo>
                  <a:pt x="255" y="1542"/>
                </a:lnTo>
                <a:lnTo>
                  <a:pt x="251" y="1545"/>
                </a:lnTo>
                <a:lnTo>
                  <a:pt x="248" y="1549"/>
                </a:lnTo>
                <a:lnTo>
                  <a:pt x="236" y="1549"/>
                </a:lnTo>
                <a:lnTo>
                  <a:pt x="224" y="1549"/>
                </a:lnTo>
                <a:lnTo>
                  <a:pt x="213" y="1549"/>
                </a:lnTo>
                <a:lnTo>
                  <a:pt x="209" y="1547"/>
                </a:lnTo>
                <a:lnTo>
                  <a:pt x="206" y="1544"/>
                </a:lnTo>
                <a:lnTo>
                  <a:pt x="201" y="1537"/>
                </a:lnTo>
                <a:lnTo>
                  <a:pt x="189" y="1519"/>
                </a:lnTo>
                <a:lnTo>
                  <a:pt x="177" y="1502"/>
                </a:lnTo>
                <a:lnTo>
                  <a:pt x="167" y="1482"/>
                </a:lnTo>
                <a:lnTo>
                  <a:pt x="164" y="1472"/>
                </a:lnTo>
                <a:lnTo>
                  <a:pt x="162" y="1460"/>
                </a:lnTo>
                <a:lnTo>
                  <a:pt x="159" y="1441"/>
                </a:lnTo>
                <a:lnTo>
                  <a:pt x="156" y="1423"/>
                </a:lnTo>
                <a:lnTo>
                  <a:pt x="146" y="1378"/>
                </a:lnTo>
                <a:lnTo>
                  <a:pt x="141" y="1354"/>
                </a:lnTo>
                <a:lnTo>
                  <a:pt x="137" y="1332"/>
                </a:lnTo>
                <a:lnTo>
                  <a:pt x="136" y="1309"/>
                </a:lnTo>
                <a:lnTo>
                  <a:pt x="136" y="1287"/>
                </a:lnTo>
                <a:lnTo>
                  <a:pt x="137" y="1267"/>
                </a:lnTo>
                <a:lnTo>
                  <a:pt x="139" y="1247"/>
                </a:lnTo>
                <a:lnTo>
                  <a:pt x="142" y="1223"/>
                </a:lnTo>
                <a:lnTo>
                  <a:pt x="144" y="1218"/>
                </a:lnTo>
                <a:lnTo>
                  <a:pt x="144" y="1213"/>
                </a:lnTo>
                <a:lnTo>
                  <a:pt x="141" y="1203"/>
                </a:lnTo>
                <a:lnTo>
                  <a:pt x="137" y="1193"/>
                </a:lnTo>
                <a:lnTo>
                  <a:pt x="136" y="1183"/>
                </a:lnTo>
                <a:lnTo>
                  <a:pt x="136" y="1170"/>
                </a:lnTo>
                <a:lnTo>
                  <a:pt x="136" y="1062"/>
                </a:lnTo>
                <a:lnTo>
                  <a:pt x="136" y="1015"/>
                </a:lnTo>
                <a:lnTo>
                  <a:pt x="134" y="997"/>
                </a:lnTo>
                <a:lnTo>
                  <a:pt x="132" y="980"/>
                </a:lnTo>
                <a:lnTo>
                  <a:pt x="129" y="963"/>
                </a:lnTo>
                <a:lnTo>
                  <a:pt x="125" y="938"/>
                </a:lnTo>
                <a:lnTo>
                  <a:pt x="124" y="918"/>
                </a:lnTo>
                <a:lnTo>
                  <a:pt x="124" y="908"/>
                </a:lnTo>
                <a:lnTo>
                  <a:pt x="124" y="903"/>
                </a:lnTo>
                <a:lnTo>
                  <a:pt x="124" y="898"/>
                </a:lnTo>
                <a:lnTo>
                  <a:pt x="119" y="876"/>
                </a:lnTo>
                <a:lnTo>
                  <a:pt x="115" y="856"/>
                </a:lnTo>
                <a:lnTo>
                  <a:pt x="115" y="844"/>
                </a:lnTo>
                <a:lnTo>
                  <a:pt x="115" y="834"/>
                </a:lnTo>
                <a:lnTo>
                  <a:pt x="117" y="829"/>
                </a:lnTo>
                <a:lnTo>
                  <a:pt x="117" y="824"/>
                </a:lnTo>
                <a:lnTo>
                  <a:pt x="115" y="814"/>
                </a:lnTo>
                <a:lnTo>
                  <a:pt x="115" y="792"/>
                </a:lnTo>
                <a:lnTo>
                  <a:pt x="115" y="769"/>
                </a:lnTo>
                <a:lnTo>
                  <a:pt x="117" y="749"/>
                </a:lnTo>
                <a:lnTo>
                  <a:pt x="120" y="739"/>
                </a:lnTo>
                <a:lnTo>
                  <a:pt x="122" y="728"/>
                </a:lnTo>
                <a:lnTo>
                  <a:pt x="124" y="702"/>
                </a:lnTo>
                <a:lnTo>
                  <a:pt x="125" y="688"/>
                </a:lnTo>
                <a:lnTo>
                  <a:pt x="127" y="681"/>
                </a:lnTo>
                <a:lnTo>
                  <a:pt x="129" y="676"/>
                </a:lnTo>
                <a:lnTo>
                  <a:pt x="131" y="675"/>
                </a:lnTo>
                <a:lnTo>
                  <a:pt x="129" y="673"/>
                </a:lnTo>
                <a:lnTo>
                  <a:pt x="122" y="668"/>
                </a:lnTo>
                <a:lnTo>
                  <a:pt x="115" y="663"/>
                </a:lnTo>
                <a:lnTo>
                  <a:pt x="114" y="663"/>
                </a:lnTo>
                <a:lnTo>
                  <a:pt x="110" y="663"/>
                </a:lnTo>
                <a:lnTo>
                  <a:pt x="104" y="663"/>
                </a:lnTo>
                <a:lnTo>
                  <a:pt x="97" y="663"/>
                </a:lnTo>
                <a:lnTo>
                  <a:pt x="95" y="661"/>
                </a:lnTo>
                <a:lnTo>
                  <a:pt x="94" y="658"/>
                </a:lnTo>
                <a:lnTo>
                  <a:pt x="90" y="653"/>
                </a:lnTo>
                <a:lnTo>
                  <a:pt x="89" y="658"/>
                </a:lnTo>
                <a:lnTo>
                  <a:pt x="89" y="660"/>
                </a:lnTo>
                <a:lnTo>
                  <a:pt x="89" y="661"/>
                </a:lnTo>
                <a:lnTo>
                  <a:pt x="90" y="666"/>
                </a:lnTo>
                <a:lnTo>
                  <a:pt x="90" y="671"/>
                </a:lnTo>
                <a:lnTo>
                  <a:pt x="90" y="676"/>
                </a:lnTo>
                <a:lnTo>
                  <a:pt x="87" y="681"/>
                </a:lnTo>
                <a:lnTo>
                  <a:pt x="78" y="687"/>
                </a:lnTo>
                <a:lnTo>
                  <a:pt x="75" y="690"/>
                </a:lnTo>
                <a:lnTo>
                  <a:pt x="72" y="695"/>
                </a:lnTo>
                <a:lnTo>
                  <a:pt x="72" y="697"/>
                </a:lnTo>
                <a:lnTo>
                  <a:pt x="73" y="698"/>
                </a:lnTo>
                <a:lnTo>
                  <a:pt x="75" y="703"/>
                </a:lnTo>
                <a:lnTo>
                  <a:pt x="77" y="710"/>
                </a:lnTo>
                <a:lnTo>
                  <a:pt x="78" y="718"/>
                </a:lnTo>
                <a:lnTo>
                  <a:pt x="82" y="772"/>
                </a:lnTo>
                <a:lnTo>
                  <a:pt x="85" y="780"/>
                </a:lnTo>
                <a:lnTo>
                  <a:pt x="89" y="789"/>
                </a:lnTo>
                <a:lnTo>
                  <a:pt x="92" y="799"/>
                </a:lnTo>
                <a:lnTo>
                  <a:pt x="92" y="811"/>
                </a:lnTo>
                <a:lnTo>
                  <a:pt x="92" y="822"/>
                </a:lnTo>
                <a:lnTo>
                  <a:pt x="94" y="834"/>
                </a:lnTo>
                <a:lnTo>
                  <a:pt x="95" y="839"/>
                </a:lnTo>
                <a:lnTo>
                  <a:pt x="95" y="846"/>
                </a:lnTo>
                <a:lnTo>
                  <a:pt x="94" y="851"/>
                </a:lnTo>
                <a:lnTo>
                  <a:pt x="92" y="853"/>
                </a:lnTo>
                <a:lnTo>
                  <a:pt x="89" y="853"/>
                </a:lnTo>
                <a:lnTo>
                  <a:pt x="92" y="856"/>
                </a:lnTo>
                <a:lnTo>
                  <a:pt x="92" y="859"/>
                </a:lnTo>
                <a:lnTo>
                  <a:pt x="90" y="861"/>
                </a:lnTo>
                <a:lnTo>
                  <a:pt x="87" y="863"/>
                </a:lnTo>
                <a:lnTo>
                  <a:pt x="89" y="868"/>
                </a:lnTo>
                <a:lnTo>
                  <a:pt x="89" y="871"/>
                </a:lnTo>
                <a:lnTo>
                  <a:pt x="87" y="873"/>
                </a:lnTo>
                <a:lnTo>
                  <a:pt x="82" y="874"/>
                </a:lnTo>
                <a:lnTo>
                  <a:pt x="77" y="873"/>
                </a:lnTo>
                <a:lnTo>
                  <a:pt x="73" y="871"/>
                </a:lnTo>
                <a:lnTo>
                  <a:pt x="60" y="866"/>
                </a:lnTo>
                <a:lnTo>
                  <a:pt x="55" y="864"/>
                </a:lnTo>
                <a:lnTo>
                  <a:pt x="52" y="866"/>
                </a:lnTo>
                <a:lnTo>
                  <a:pt x="48" y="866"/>
                </a:lnTo>
                <a:lnTo>
                  <a:pt x="45" y="863"/>
                </a:lnTo>
                <a:lnTo>
                  <a:pt x="35" y="843"/>
                </a:lnTo>
                <a:lnTo>
                  <a:pt x="25" y="821"/>
                </a:lnTo>
                <a:lnTo>
                  <a:pt x="21" y="812"/>
                </a:lnTo>
                <a:lnTo>
                  <a:pt x="21" y="802"/>
                </a:lnTo>
                <a:lnTo>
                  <a:pt x="23" y="792"/>
                </a:lnTo>
                <a:lnTo>
                  <a:pt x="21" y="784"/>
                </a:lnTo>
                <a:lnTo>
                  <a:pt x="21" y="782"/>
                </a:lnTo>
                <a:lnTo>
                  <a:pt x="20" y="782"/>
                </a:lnTo>
                <a:lnTo>
                  <a:pt x="18" y="780"/>
                </a:lnTo>
                <a:lnTo>
                  <a:pt x="16" y="779"/>
                </a:lnTo>
                <a:lnTo>
                  <a:pt x="16" y="774"/>
                </a:lnTo>
                <a:lnTo>
                  <a:pt x="18" y="764"/>
                </a:lnTo>
                <a:lnTo>
                  <a:pt x="16" y="744"/>
                </a:lnTo>
                <a:lnTo>
                  <a:pt x="15" y="732"/>
                </a:lnTo>
                <a:lnTo>
                  <a:pt x="13" y="727"/>
                </a:lnTo>
                <a:lnTo>
                  <a:pt x="11" y="723"/>
                </a:lnTo>
                <a:lnTo>
                  <a:pt x="13" y="712"/>
                </a:lnTo>
                <a:lnTo>
                  <a:pt x="15" y="707"/>
                </a:lnTo>
                <a:lnTo>
                  <a:pt x="16" y="702"/>
                </a:lnTo>
                <a:lnTo>
                  <a:pt x="16" y="698"/>
                </a:lnTo>
                <a:lnTo>
                  <a:pt x="15" y="693"/>
                </a:lnTo>
                <a:lnTo>
                  <a:pt x="10" y="683"/>
                </a:lnTo>
                <a:lnTo>
                  <a:pt x="5" y="663"/>
                </a:lnTo>
                <a:lnTo>
                  <a:pt x="1" y="653"/>
                </a:lnTo>
                <a:lnTo>
                  <a:pt x="0" y="648"/>
                </a:lnTo>
                <a:lnTo>
                  <a:pt x="0" y="641"/>
                </a:lnTo>
                <a:lnTo>
                  <a:pt x="10" y="621"/>
                </a:lnTo>
                <a:lnTo>
                  <a:pt x="15" y="613"/>
                </a:lnTo>
                <a:lnTo>
                  <a:pt x="15" y="608"/>
                </a:lnTo>
                <a:lnTo>
                  <a:pt x="15" y="604"/>
                </a:lnTo>
                <a:lnTo>
                  <a:pt x="15" y="599"/>
                </a:lnTo>
                <a:lnTo>
                  <a:pt x="16" y="596"/>
                </a:lnTo>
                <a:lnTo>
                  <a:pt x="16" y="594"/>
                </a:lnTo>
                <a:lnTo>
                  <a:pt x="18" y="593"/>
                </a:lnTo>
                <a:lnTo>
                  <a:pt x="18" y="591"/>
                </a:lnTo>
                <a:lnTo>
                  <a:pt x="16" y="586"/>
                </a:lnTo>
                <a:lnTo>
                  <a:pt x="15" y="576"/>
                </a:lnTo>
                <a:lnTo>
                  <a:pt x="13" y="564"/>
                </a:lnTo>
                <a:lnTo>
                  <a:pt x="16" y="554"/>
                </a:lnTo>
                <a:lnTo>
                  <a:pt x="18" y="544"/>
                </a:lnTo>
                <a:lnTo>
                  <a:pt x="26" y="524"/>
                </a:lnTo>
                <a:lnTo>
                  <a:pt x="30" y="514"/>
                </a:lnTo>
                <a:lnTo>
                  <a:pt x="30" y="509"/>
                </a:lnTo>
                <a:lnTo>
                  <a:pt x="30" y="504"/>
                </a:lnTo>
                <a:lnTo>
                  <a:pt x="32" y="484"/>
                </a:lnTo>
                <a:lnTo>
                  <a:pt x="33" y="462"/>
                </a:lnTo>
                <a:lnTo>
                  <a:pt x="40" y="443"/>
                </a:lnTo>
                <a:lnTo>
                  <a:pt x="48" y="400"/>
                </a:lnTo>
                <a:lnTo>
                  <a:pt x="57" y="356"/>
                </a:lnTo>
                <a:lnTo>
                  <a:pt x="63" y="334"/>
                </a:lnTo>
                <a:lnTo>
                  <a:pt x="70" y="312"/>
                </a:lnTo>
                <a:lnTo>
                  <a:pt x="75" y="304"/>
                </a:lnTo>
                <a:lnTo>
                  <a:pt x="80" y="296"/>
                </a:lnTo>
                <a:lnTo>
                  <a:pt x="87" y="289"/>
                </a:lnTo>
                <a:lnTo>
                  <a:pt x="95" y="282"/>
                </a:lnTo>
                <a:lnTo>
                  <a:pt x="104" y="277"/>
                </a:lnTo>
                <a:lnTo>
                  <a:pt x="110" y="274"/>
                </a:lnTo>
                <a:lnTo>
                  <a:pt x="120" y="271"/>
                </a:lnTo>
                <a:lnTo>
                  <a:pt x="129" y="265"/>
                </a:lnTo>
                <a:lnTo>
                  <a:pt x="146" y="255"/>
                </a:lnTo>
                <a:lnTo>
                  <a:pt x="154" y="252"/>
                </a:lnTo>
                <a:lnTo>
                  <a:pt x="161" y="249"/>
                </a:lnTo>
                <a:lnTo>
                  <a:pt x="181" y="239"/>
                </a:lnTo>
                <a:lnTo>
                  <a:pt x="189" y="235"/>
                </a:lnTo>
                <a:lnTo>
                  <a:pt x="191" y="234"/>
                </a:lnTo>
                <a:lnTo>
                  <a:pt x="194" y="230"/>
                </a:lnTo>
                <a:lnTo>
                  <a:pt x="203" y="208"/>
                </a:lnTo>
                <a:lnTo>
                  <a:pt x="204" y="205"/>
                </a:lnTo>
                <a:lnTo>
                  <a:pt x="208" y="202"/>
                </a:lnTo>
                <a:lnTo>
                  <a:pt x="216" y="198"/>
                </a:lnTo>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37" name="Freeform 17"/>
          <p:cNvSpPr>
            <a:spLocks noEditPoints="1"/>
          </p:cNvSpPr>
          <p:nvPr/>
        </p:nvSpPr>
        <p:spPr bwMode="auto">
          <a:xfrm>
            <a:off x="2776772" y="1553841"/>
            <a:ext cx="362737" cy="1137692"/>
          </a:xfrm>
          <a:custGeom>
            <a:avLst/>
            <a:gdLst>
              <a:gd name="T0" fmla="*/ 630238 w 975"/>
              <a:gd name="T1" fmla="*/ 608012 h 3058"/>
              <a:gd name="T2" fmla="*/ 603250 w 975"/>
              <a:gd name="T3" fmla="*/ 511175 h 3058"/>
              <a:gd name="T4" fmla="*/ 584200 w 975"/>
              <a:gd name="T5" fmla="*/ 366712 h 3058"/>
              <a:gd name="T6" fmla="*/ 614363 w 975"/>
              <a:gd name="T7" fmla="*/ 217488 h 3058"/>
              <a:gd name="T8" fmla="*/ 627063 w 975"/>
              <a:gd name="T9" fmla="*/ 141288 h 3058"/>
              <a:gd name="T10" fmla="*/ 760413 w 975"/>
              <a:gd name="T11" fmla="*/ 33338 h 3058"/>
              <a:gd name="T12" fmla="*/ 871538 w 975"/>
              <a:gd name="T13" fmla="*/ 3175 h 3058"/>
              <a:gd name="T14" fmla="*/ 1031875 w 975"/>
              <a:gd name="T15" fmla="*/ 26988 h 3058"/>
              <a:gd name="T16" fmla="*/ 1122363 w 975"/>
              <a:gd name="T17" fmla="*/ 87312 h 3058"/>
              <a:gd name="T18" fmla="*/ 1165225 w 975"/>
              <a:gd name="T19" fmla="*/ 233363 h 3058"/>
              <a:gd name="T20" fmla="*/ 1173163 w 975"/>
              <a:gd name="T21" fmla="*/ 407988 h 3058"/>
              <a:gd name="T22" fmla="*/ 1138238 w 975"/>
              <a:gd name="T23" fmla="*/ 523875 h 3058"/>
              <a:gd name="T24" fmla="*/ 1085850 w 975"/>
              <a:gd name="T25" fmla="*/ 727075 h 3058"/>
              <a:gd name="T26" fmla="*/ 1085850 w 975"/>
              <a:gd name="T27" fmla="*/ 852488 h 3058"/>
              <a:gd name="T28" fmla="*/ 1265238 w 975"/>
              <a:gd name="T29" fmla="*/ 931863 h 3058"/>
              <a:gd name="T30" fmla="*/ 1355725 w 975"/>
              <a:gd name="T31" fmla="*/ 1085850 h 3058"/>
              <a:gd name="T32" fmla="*/ 1417638 w 975"/>
              <a:gd name="T33" fmla="*/ 1279525 h 3058"/>
              <a:gd name="T34" fmla="*/ 1497013 w 975"/>
              <a:gd name="T35" fmla="*/ 1624012 h 3058"/>
              <a:gd name="T36" fmla="*/ 1512888 w 975"/>
              <a:gd name="T37" fmla="*/ 1854200 h 3058"/>
              <a:gd name="T38" fmla="*/ 1543050 w 975"/>
              <a:gd name="T39" fmla="*/ 2290763 h 3058"/>
              <a:gd name="T40" fmla="*/ 1485900 w 975"/>
              <a:gd name="T41" fmla="*/ 2411413 h 3058"/>
              <a:gd name="T42" fmla="*/ 1385888 w 975"/>
              <a:gd name="T43" fmla="*/ 2546350 h 3058"/>
              <a:gd name="T44" fmla="*/ 1355725 w 975"/>
              <a:gd name="T45" fmla="*/ 2862262 h 3058"/>
              <a:gd name="T46" fmla="*/ 1306513 w 975"/>
              <a:gd name="T47" fmla="*/ 3303588 h 3058"/>
              <a:gd name="T48" fmla="*/ 1225550 w 975"/>
              <a:gd name="T49" fmla="*/ 3787775 h 3058"/>
              <a:gd name="T50" fmla="*/ 1162050 w 975"/>
              <a:gd name="T51" fmla="*/ 4014788 h 3058"/>
              <a:gd name="T52" fmla="*/ 1203325 w 975"/>
              <a:gd name="T53" fmla="*/ 4105275 h 3058"/>
              <a:gd name="T54" fmla="*/ 1254125 w 975"/>
              <a:gd name="T55" fmla="*/ 4162425 h 3058"/>
              <a:gd name="T56" fmla="*/ 1452563 w 975"/>
              <a:gd name="T57" fmla="*/ 4357688 h 3058"/>
              <a:gd name="T58" fmla="*/ 1371600 w 975"/>
              <a:gd name="T59" fmla="*/ 4454525 h 3058"/>
              <a:gd name="T60" fmla="*/ 1073150 w 975"/>
              <a:gd name="T61" fmla="*/ 4303713 h 3058"/>
              <a:gd name="T62" fmla="*/ 909638 w 975"/>
              <a:gd name="T63" fmla="*/ 4156075 h 3058"/>
              <a:gd name="T64" fmla="*/ 893763 w 975"/>
              <a:gd name="T65" fmla="*/ 4014788 h 3058"/>
              <a:gd name="T66" fmla="*/ 889000 w 975"/>
              <a:gd name="T67" fmla="*/ 3776663 h 3058"/>
              <a:gd name="T68" fmla="*/ 908050 w 975"/>
              <a:gd name="T69" fmla="*/ 3413125 h 3058"/>
              <a:gd name="T70" fmla="*/ 912813 w 975"/>
              <a:gd name="T71" fmla="*/ 3311525 h 3058"/>
              <a:gd name="T72" fmla="*/ 863600 w 975"/>
              <a:gd name="T73" fmla="*/ 3265488 h 3058"/>
              <a:gd name="T74" fmla="*/ 793750 w 975"/>
              <a:gd name="T75" fmla="*/ 3662363 h 3058"/>
              <a:gd name="T76" fmla="*/ 752475 w 975"/>
              <a:gd name="T77" fmla="*/ 3968750 h 3058"/>
              <a:gd name="T78" fmla="*/ 760413 w 975"/>
              <a:gd name="T79" fmla="*/ 4281488 h 3058"/>
              <a:gd name="T80" fmla="*/ 706438 w 975"/>
              <a:gd name="T81" fmla="*/ 4689475 h 3058"/>
              <a:gd name="T82" fmla="*/ 587375 w 975"/>
              <a:gd name="T83" fmla="*/ 4854575 h 3058"/>
              <a:gd name="T84" fmla="*/ 450850 w 975"/>
              <a:gd name="T85" fmla="*/ 4689475 h 3058"/>
              <a:gd name="T86" fmla="*/ 415925 w 975"/>
              <a:gd name="T87" fmla="*/ 4433888 h 3058"/>
              <a:gd name="T88" fmla="*/ 415925 w 975"/>
              <a:gd name="T89" fmla="*/ 4281488 h 3058"/>
              <a:gd name="T90" fmla="*/ 420688 w 975"/>
              <a:gd name="T91" fmla="*/ 3852863 h 3058"/>
              <a:gd name="T92" fmla="*/ 442913 w 975"/>
              <a:gd name="T93" fmla="*/ 3684588 h 3058"/>
              <a:gd name="T94" fmla="*/ 450850 w 975"/>
              <a:gd name="T95" fmla="*/ 3363913 h 3058"/>
              <a:gd name="T96" fmla="*/ 431800 w 975"/>
              <a:gd name="T97" fmla="*/ 3078162 h 3058"/>
              <a:gd name="T98" fmla="*/ 423863 w 975"/>
              <a:gd name="T99" fmla="*/ 2733675 h 3058"/>
              <a:gd name="T100" fmla="*/ 431800 w 975"/>
              <a:gd name="T101" fmla="*/ 2579687 h 3058"/>
              <a:gd name="T102" fmla="*/ 198438 w 975"/>
              <a:gd name="T103" fmla="*/ 2224088 h 3058"/>
              <a:gd name="T104" fmla="*/ 49213 w 975"/>
              <a:gd name="T105" fmla="*/ 1990725 h 3058"/>
              <a:gd name="T106" fmla="*/ 19050 w 975"/>
              <a:gd name="T107" fmla="*/ 1849438 h 3058"/>
              <a:gd name="T108" fmla="*/ 11113 w 975"/>
              <a:gd name="T109" fmla="*/ 1697038 h 3058"/>
              <a:gd name="T110" fmla="*/ 136525 w 975"/>
              <a:gd name="T111" fmla="*/ 1177925 h 3058"/>
              <a:gd name="T112" fmla="*/ 430213 w 975"/>
              <a:gd name="T113" fmla="*/ 876300 h 3058"/>
              <a:gd name="T114" fmla="*/ 595313 w 975"/>
              <a:gd name="T115" fmla="*/ 763587 h 3058"/>
              <a:gd name="T116" fmla="*/ 336550 w 975"/>
              <a:gd name="T117" fmla="*/ 1778000 h 3058"/>
              <a:gd name="T118" fmla="*/ 407988 w 975"/>
              <a:gd name="T119" fmla="*/ 2068513 h 3058"/>
              <a:gd name="T120" fmla="*/ 1322388 w 975"/>
              <a:gd name="T121" fmla="*/ 2084388 h 3058"/>
              <a:gd name="T122" fmla="*/ 1376363 w 975"/>
              <a:gd name="T123" fmla="*/ 2270125 h 3058"/>
              <a:gd name="T124" fmla="*/ 1349375 w 975"/>
              <a:gd name="T125" fmla="*/ 2082800 h 30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75"/>
              <a:gd name="T190" fmla="*/ 0 h 3058"/>
              <a:gd name="T191" fmla="*/ 975 w 975"/>
              <a:gd name="T192" fmla="*/ 3058 h 30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75" h="3058">
                <a:moveTo>
                  <a:pt x="406" y="462"/>
                </a:moveTo>
                <a:lnTo>
                  <a:pt x="406" y="462"/>
                </a:lnTo>
                <a:lnTo>
                  <a:pt x="411" y="440"/>
                </a:lnTo>
                <a:lnTo>
                  <a:pt x="416" y="417"/>
                </a:lnTo>
                <a:lnTo>
                  <a:pt x="416" y="407"/>
                </a:lnTo>
                <a:lnTo>
                  <a:pt x="416" y="404"/>
                </a:lnTo>
                <a:lnTo>
                  <a:pt x="412" y="399"/>
                </a:lnTo>
                <a:lnTo>
                  <a:pt x="406" y="390"/>
                </a:lnTo>
                <a:lnTo>
                  <a:pt x="397" y="383"/>
                </a:lnTo>
                <a:lnTo>
                  <a:pt x="387" y="366"/>
                </a:lnTo>
                <a:lnTo>
                  <a:pt x="380" y="356"/>
                </a:lnTo>
                <a:lnTo>
                  <a:pt x="378" y="351"/>
                </a:lnTo>
                <a:lnTo>
                  <a:pt x="377" y="345"/>
                </a:lnTo>
                <a:lnTo>
                  <a:pt x="378" y="340"/>
                </a:lnTo>
                <a:lnTo>
                  <a:pt x="382" y="337"/>
                </a:lnTo>
                <a:lnTo>
                  <a:pt x="385" y="335"/>
                </a:lnTo>
                <a:lnTo>
                  <a:pt x="387" y="332"/>
                </a:lnTo>
                <a:lnTo>
                  <a:pt x="380" y="322"/>
                </a:lnTo>
                <a:lnTo>
                  <a:pt x="377" y="311"/>
                </a:lnTo>
                <a:lnTo>
                  <a:pt x="375" y="306"/>
                </a:lnTo>
                <a:lnTo>
                  <a:pt x="377" y="301"/>
                </a:lnTo>
                <a:lnTo>
                  <a:pt x="378" y="291"/>
                </a:lnTo>
                <a:lnTo>
                  <a:pt x="380" y="281"/>
                </a:lnTo>
                <a:lnTo>
                  <a:pt x="380" y="275"/>
                </a:lnTo>
                <a:lnTo>
                  <a:pt x="378" y="270"/>
                </a:lnTo>
                <a:lnTo>
                  <a:pt x="373" y="251"/>
                </a:lnTo>
                <a:lnTo>
                  <a:pt x="368" y="231"/>
                </a:lnTo>
                <a:lnTo>
                  <a:pt x="368" y="221"/>
                </a:lnTo>
                <a:lnTo>
                  <a:pt x="370" y="210"/>
                </a:lnTo>
                <a:lnTo>
                  <a:pt x="375" y="190"/>
                </a:lnTo>
                <a:lnTo>
                  <a:pt x="382" y="163"/>
                </a:lnTo>
                <a:lnTo>
                  <a:pt x="383" y="154"/>
                </a:lnTo>
                <a:lnTo>
                  <a:pt x="383" y="145"/>
                </a:lnTo>
                <a:lnTo>
                  <a:pt x="385" y="140"/>
                </a:lnTo>
                <a:lnTo>
                  <a:pt x="387" y="137"/>
                </a:lnTo>
                <a:lnTo>
                  <a:pt x="392" y="130"/>
                </a:lnTo>
                <a:lnTo>
                  <a:pt x="389" y="135"/>
                </a:lnTo>
                <a:lnTo>
                  <a:pt x="387" y="125"/>
                </a:lnTo>
                <a:lnTo>
                  <a:pt x="385" y="115"/>
                </a:lnTo>
                <a:lnTo>
                  <a:pt x="387" y="106"/>
                </a:lnTo>
                <a:lnTo>
                  <a:pt x="389" y="101"/>
                </a:lnTo>
                <a:lnTo>
                  <a:pt x="392" y="96"/>
                </a:lnTo>
                <a:lnTo>
                  <a:pt x="394" y="92"/>
                </a:lnTo>
                <a:lnTo>
                  <a:pt x="395" y="89"/>
                </a:lnTo>
                <a:lnTo>
                  <a:pt x="399" y="80"/>
                </a:lnTo>
                <a:lnTo>
                  <a:pt x="402" y="70"/>
                </a:lnTo>
                <a:lnTo>
                  <a:pt x="409" y="60"/>
                </a:lnTo>
                <a:lnTo>
                  <a:pt x="416" y="53"/>
                </a:lnTo>
                <a:lnTo>
                  <a:pt x="423" y="44"/>
                </a:lnTo>
                <a:lnTo>
                  <a:pt x="431" y="38"/>
                </a:lnTo>
                <a:lnTo>
                  <a:pt x="442" y="33"/>
                </a:lnTo>
                <a:lnTo>
                  <a:pt x="460" y="26"/>
                </a:lnTo>
                <a:lnTo>
                  <a:pt x="479" y="21"/>
                </a:lnTo>
                <a:lnTo>
                  <a:pt x="500" y="15"/>
                </a:lnTo>
                <a:lnTo>
                  <a:pt x="505" y="15"/>
                </a:lnTo>
                <a:lnTo>
                  <a:pt x="510" y="12"/>
                </a:lnTo>
                <a:lnTo>
                  <a:pt x="518" y="7"/>
                </a:lnTo>
                <a:lnTo>
                  <a:pt x="529" y="3"/>
                </a:lnTo>
                <a:lnTo>
                  <a:pt x="539" y="2"/>
                </a:lnTo>
                <a:lnTo>
                  <a:pt x="544" y="0"/>
                </a:lnTo>
                <a:lnTo>
                  <a:pt x="549" y="2"/>
                </a:lnTo>
                <a:lnTo>
                  <a:pt x="560" y="3"/>
                </a:lnTo>
                <a:lnTo>
                  <a:pt x="570" y="2"/>
                </a:lnTo>
                <a:lnTo>
                  <a:pt x="580" y="2"/>
                </a:lnTo>
                <a:lnTo>
                  <a:pt x="590" y="0"/>
                </a:lnTo>
                <a:lnTo>
                  <a:pt x="601" y="2"/>
                </a:lnTo>
                <a:lnTo>
                  <a:pt x="621" y="7"/>
                </a:lnTo>
                <a:lnTo>
                  <a:pt x="630" y="10"/>
                </a:lnTo>
                <a:lnTo>
                  <a:pt x="640" y="14"/>
                </a:lnTo>
                <a:lnTo>
                  <a:pt x="650" y="17"/>
                </a:lnTo>
                <a:lnTo>
                  <a:pt x="655" y="21"/>
                </a:lnTo>
                <a:lnTo>
                  <a:pt x="659" y="24"/>
                </a:lnTo>
                <a:lnTo>
                  <a:pt x="662" y="26"/>
                </a:lnTo>
                <a:lnTo>
                  <a:pt x="667" y="27"/>
                </a:lnTo>
                <a:lnTo>
                  <a:pt x="672" y="27"/>
                </a:lnTo>
                <a:lnTo>
                  <a:pt x="678" y="29"/>
                </a:lnTo>
                <a:lnTo>
                  <a:pt x="693" y="41"/>
                </a:lnTo>
                <a:lnTo>
                  <a:pt x="700" y="48"/>
                </a:lnTo>
                <a:lnTo>
                  <a:pt x="707" y="55"/>
                </a:lnTo>
                <a:lnTo>
                  <a:pt x="712" y="63"/>
                </a:lnTo>
                <a:lnTo>
                  <a:pt x="715" y="74"/>
                </a:lnTo>
                <a:lnTo>
                  <a:pt x="722" y="92"/>
                </a:lnTo>
                <a:lnTo>
                  <a:pt x="725" y="103"/>
                </a:lnTo>
                <a:lnTo>
                  <a:pt x="725" y="111"/>
                </a:lnTo>
                <a:lnTo>
                  <a:pt x="727" y="121"/>
                </a:lnTo>
                <a:lnTo>
                  <a:pt x="731" y="132"/>
                </a:lnTo>
                <a:lnTo>
                  <a:pt x="734" y="142"/>
                </a:lnTo>
                <a:lnTo>
                  <a:pt x="734" y="147"/>
                </a:lnTo>
                <a:lnTo>
                  <a:pt x="736" y="151"/>
                </a:lnTo>
                <a:lnTo>
                  <a:pt x="739" y="159"/>
                </a:lnTo>
                <a:lnTo>
                  <a:pt x="743" y="169"/>
                </a:lnTo>
                <a:lnTo>
                  <a:pt x="744" y="180"/>
                </a:lnTo>
                <a:lnTo>
                  <a:pt x="744" y="192"/>
                </a:lnTo>
                <a:lnTo>
                  <a:pt x="743" y="212"/>
                </a:lnTo>
                <a:lnTo>
                  <a:pt x="741" y="234"/>
                </a:lnTo>
                <a:lnTo>
                  <a:pt x="739" y="257"/>
                </a:lnTo>
                <a:lnTo>
                  <a:pt x="736" y="267"/>
                </a:lnTo>
                <a:lnTo>
                  <a:pt x="732" y="275"/>
                </a:lnTo>
                <a:lnTo>
                  <a:pt x="729" y="281"/>
                </a:lnTo>
                <a:lnTo>
                  <a:pt x="729" y="286"/>
                </a:lnTo>
                <a:lnTo>
                  <a:pt x="729" y="294"/>
                </a:lnTo>
                <a:lnTo>
                  <a:pt x="727" y="304"/>
                </a:lnTo>
                <a:lnTo>
                  <a:pt x="725" y="316"/>
                </a:lnTo>
                <a:lnTo>
                  <a:pt x="720" y="327"/>
                </a:lnTo>
                <a:lnTo>
                  <a:pt x="717" y="330"/>
                </a:lnTo>
                <a:lnTo>
                  <a:pt x="713" y="334"/>
                </a:lnTo>
                <a:lnTo>
                  <a:pt x="712" y="337"/>
                </a:lnTo>
                <a:lnTo>
                  <a:pt x="710" y="342"/>
                </a:lnTo>
                <a:lnTo>
                  <a:pt x="708" y="354"/>
                </a:lnTo>
                <a:lnTo>
                  <a:pt x="710" y="378"/>
                </a:lnTo>
                <a:lnTo>
                  <a:pt x="707" y="399"/>
                </a:lnTo>
                <a:lnTo>
                  <a:pt x="701" y="419"/>
                </a:lnTo>
                <a:lnTo>
                  <a:pt x="695" y="440"/>
                </a:lnTo>
                <a:lnTo>
                  <a:pt x="684" y="458"/>
                </a:lnTo>
                <a:lnTo>
                  <a:pt x="672" y="479"/>
                </a:lnTo>
                <a:lnTo>
                  <a:pt x="666" y="487"/>
                </a:lnTo>
                <a:lnTo>
                  <a:pt x="659" y="496"/>
                </a:lnTo>
                <a:lnTo>
                  <a:pt x="655" y="501"/>
                </a:lnTo>
                <a:lnTo>
                  <a:pt x="657" y="505"/>
                </a:lnTo>
                <a:lnTo>
                  <a:pt x="664" y="511"/>
                </a:lnTo>
                <a:lnTo>
                  <a:pt x="672" y="520"/>
                </a:lnTo>
                <a:lnTo>
                  <a:pt x="679" y="528"/>
                </a:lnTo>
                <a:lnTo>
                  <a:pt x="684" y="537"/>
                </a:lnTo>
                <a:lnTo>
                  <a:pt x="690" y="546"/>
                </a:lnTo>
                <a:lnTo>
                  <a:pt x="693" y="549"/>
                </a:lnTo>
                <a:lnTo>
                  <a:pt x="700" y="552"/>
                </a:lnTo>
                <a:lnTo>
                  <a:pt x="712" y="556"/>
                </a:lnTo>
                <a:lnTo>
                  <a:pt x="731" y="563"/>
                </a:lnTo>
                <a:lnTo>
                  <a:pt x="749" y="568"/>
                </a:lnTo>
                <a:lnTo>
                  <a:pt x="766" y="573"/>
                </a:lnTo>
                <a:lnTo>
                  <a:pt x="782" y="580"/>
                </a:lnTo>
                <a:lnTo>
                  <a:pt x="797" y="587"/>
                </a:lnTo>
                <a:lnTo>
                  <a:pt x="811" y="597"/>
                </a:lnTo>
                <a:lnTo>
                  <a:pt x="816" y="602"/>
                </a:lnTo>
                <a:lnTo>
                  <a:pt x="821" y="609"/>
                </a:lnTo>
                <a:lnTo>
                  <a:pt x="830" y="623"/>
                </a:lnTo>
                <a:lnTo>
                  <a:pt x="837" y="638"/>
                </a:lnTo>
                <a:lnTo>
                  <a:pt x="842" y="652"/>
                </a:lnTo>
                <a:lnTo>
                  <a:pt x="847" y="669"/>
                </a:lnTo>
                <a:lnTo>
                  <a:pt x="850" y="676"/>
                </a:lnTo>
                <a:lnTo>
                  <a:pt x="854" y="684"/>
                </a:lnTo>
                <a:lnTo>
                  <a:pt x="861" y="698"/>
                </a:lnTo>
                <a:lnTo>
                  <a:pt x="867" y="711"/>
                </a:lnTo>
                <a:lnTo>
                  <a:pt x="873" y="729"/>
                </a:lnTo>
                <a:lnTo>
                  <a:pt x="876" y="746"/>
                </a:lnTo>
                <a:lnTo>
                  <a:pt x="879" y="780"/>
                </a:lnTo>
                <a:lnTo>
                  <a:pt x="878" y="763"/>
                </a:lnTo>
                <a:lnTo>
                  <a:pt x="886" y="783"/>
                </a:lnTo>
                <a:lnTo>
                  <a:pt x="893" y="806"/>
                </a:lnTo>
                <a:lnTo>
                  <a:pt x="900" y="826"/>
                </a:lnTo>
                <a:lnTo>
                  <a:pt x="902" y="836"/>
                </a:lnTo>
                <a:lnTo>
                  <a:pt x="903" y="847"/>
                </a:lnTo>
                <a:lnTo>
                  <a:pt x="917" y="889"/>
                </a:lnTo>
                <a:lnTo>
                  <a:pt x="929" y="932"/>
                </a:lnTo>
                <a:lnTo>
                  <a:pt x="937" y="977"/>
                </a:lnTo>
                <a:lnTo>
                  <a:pt x="941" y="999"/>
                </a:lnTo>
                <a:lnTo>
                  <a:pt x="943" y="1023"/>
                </a:lnTo>
                <a:lnTo>
                  <a:pt x="943" y="1045"/>
                </a:lnTo>
                <a:lnTo>
                  <a:pt x="943" y="1055"/>
                </a:lnTo>
                <a:lnTo>
                  <a:pt x="939" y="1067"/>
                </a:lnTo>
                <a:lnTo>
                  <a:pt x="936" y="1076"/>
                </a:lnTo>
                <a:lnTo>
                  <a:pt x="934" y="1079"/>
                </a:lnTo>
                <a:lnTo>
                  <a:pt x="934" y="1083"/>
                </a:lnTo>
                <a:lnTo>
                  <a:pt x="939" y="1105"/>
                </a:lnTo>
                <a:lnTo>
                  <a:pt x="946" y="1136"/>
                </a:lnTo>
                <a:lnTo>
                  <a:pt x="953" y="1168"/>
                </a:lnTo>
                <a:lnTo>
                  <a:pt x="961" y="1230"/>
                </a:lnTo>
                <a:lnTo>
                  <a:pt x="967" y="1293"/>
                </a:lnTo>
                <a:lnTo>
                  <a:pt x="967" y="1356"/>
                </a:lnTo>
                <a:lnTo>
                  <a:pt x="967" y="1317"/>
                </a:lnTo>
                <a:lnTo>
                  <a:pt x="967" y="1355"/>
                </a:lnTo>
                <a:lnTo>
                  <a:pt x="968" y="1392"/>
                </a:lnTo>
                <a:lnTo>
                  <a:pt x="970" y="1435"/>
                </a:lnTo>
                <a:lnTo>
                  <a:pt x="972" y="1443"/>
                </a:lnTo>
                <a:lnTo>
                  <a:pt x="972" y="1449"/>
                </a:lnTo>
                <a:lnTo>
                  <a:pt x="973" y="1452"/>
                </a:lnTo>
                <a:lnTo>
                  <a:pt x="975" y="1452"/>
                </a:lnTo>
                <a:lnTo>
                  <a:pt x="973" y="1455"/>
                </a:lnTo>
                <a:lnTo>
                  <a:pt x="970" y="1464"/>
                </a:lnTo>
                <a:lnTo>
                  <a:pt x="958" y="1486"/>
                </a:lnTo>
                <a:lnTo>
                  <a:pt x="953" y="1495"/>
                </a:lnTo>
                <a:lnTo>
                  <a:pt x="948" y="1503"/>
                </a:lnTo>
                <a:lnTo>
                  <a:pt x="936" y="1519"/>
                </a:lnTo>
                <a:lnTo>
                  <a:pt x="922" y="1538"/>
                </a:lnTo>
                <a:lnTo>
                  <a:pt x="908" y="1555"/>
                </a:lnTo>
                <a:lnTo>
                  <a:pt x="893" y="1570"/>
                </a:lnTo>
                <a:lnTo>
                  <a:pt x="884" y="1577"/>
                </a:lnTo>
                <a:lnTo>
                  <a:pt x="879" y="1580"/>
                </a:lnTo>
                <a:lnTo>
                  <a:pt x="874" y="1582"/>
                </a:lnTo>
                <a:lnTo>
                  <a:pt x="873" y="1587"/>
                </a:lnTo>
                <a:lnTo>
                  <a:pt x="873" y="1594"/>
                </a:lnTo>
                <a:lnTo>
                  <a:pt x="873" y="1604"/>
                </a:lnTo>
                <a:lnTo>
                  <a:pt x="867" y="1626"/>
                </a:lnTo>
                <a:lnTo>
                  <a:pt x="864" y="1647"/>
                </a:lnTo>
                <a:lnTo>
                  <a:pt x="864" y="1667"/>
                </a:lnTo>
                <a:lnTo>
                  <a:pt x="864" y="1714"/>
                </a:lnTo>
                <a:lnTo>
                  <a:pt x="864" y="1738"/>
                </a:lnTo>
                <a:lnTo>
                  <a:pt x="862" y="1760"/>
                </a:lnTo>
                <a:lnTo>
                  <a:pt x="859" y="1782"/>
                </a:lnTo>
                <a:lnTo>
                  <a:pt x="854" y="1803"/>
                </a:lnTo>
                <a:lnTo>
                  <a:pt x="845" y="1845"/>
                </a:lnTo>
                <a:lnTo>
                  <a:pt x="838" y="1890"/>
                </a:lnTo>
                <a:lnTo>
                  <a:pt x="831" y="1934"/>
                </a:lnTo>
                <a:lnTo>
                  <a:pt x="826" y="1982"/>
                </a:lnTo>
                <a:lnTo>
                  <a:pt x="821" y="2030"/>
                </a:lnTo>
                <a:lnTo>
                  <a:pt x="821" y="2052"/>
                </a:lnTo>
                <a:lnTo>
                  <a:pt x="821" y="2075"/>
                </a:lnTo>
                <a:lnTo>
                  <a:pt x="823" y="2081"/>
                </a:lnTo>
                <a:lnTo>
                  <a:pt x="823" y="2090"/>
                </a:lnTo>
                <a:lnTo>
                  <a:pt x="816" y="2121"/>
                </a:lnTo>
                <a:lnTo>
                  <a:pt x="808" y="2162"/>
                </a:lnTo>
                <a:lnTo>
                  <a:pt x="801" y="2203"/>
                </a:lnTo>
                <a:lnTo>
                  <a:pt x="794" y="2252"/>
                </a:lnTo>
                <a:lnTo>
                  <a:pt x="787" y="2300"/>
                </a:lnTo>
                <a:lnTo>
                  <a:pt x="772" y="2386"/>
                </a:lnTo>
                <a:lnTo>
                  <a:pt x="765" y="2432"/>
                </a:lnTo>
                <a:lnTo>
                  <a:pt x="760" y="2456"/>
                </a:lnTo>
                <a:lnTo>
                  <a:pt x="755" y="2480"/>
                </a:lnTo>
                <a:lnTo>
                  <a:pt x="753" y="2485"/>
                </a:lnTo>
                <a:lnTo>
                  <a:pt x="749" y="2490"/>
                </a:lnTo>
                <a:lnTo>
                  <a:pt x="748" y="2490"/>
                </a:lnTo>
                <a:lnTo>
                  <a:pt x="746" y="2492"/>
                </a:lnTo>
                <a:lnTo>
                  <a:pt x="743" y="2502"/>
                </a:lnTo>
                <a:lnTo>
                  <a:pt x="732" y="2529"/>
                </a:lnTo>
                <a:lnTo>
                  <a:pt x="729" y="2536"/>
                </a:lnTo>
                <a:lnTo>
                  <a:pt x="729" y="2540"/>
                </a:lnTo>
                <a:lnTo>
                  <a:pt x="732" y="2543"/>
                </a:lnTo>
                <a:lnTo>
                  <a:pt x="741" y="2550"/>
                </a:lnTo>
                <a:lnTo>
                  <a:pt x="746" y="2559"/>
                </a:lnTo>
                <a:lnTo>
                  <a:pt x="751" y="2567"/>
                </a:lnTo>
                <a:lnTo>
                  <a:pt x="755" y="2576"/>
                </a:lnTo>
                <a:lnTo>
                  <a:pt x="756" y="2582"/>
                </a:lnTo>
                <a:lnTo>
                  <a:pt x="758" y="2586"/>
                </a:lnTo>
                <a:lnTo>
                  <a:pt x="761" y="2589"/>
                </a:lnTo>
                <a:lnTo>
                  <a:pt x="766" y="2591"/>
                </a:lnTo>
                <a:lnTo>
                  <a:pt x="777" y="2596"/>
                </a:lnTo>
                <a:lnTo>
                  <a:pt x="784" y="2600"/>
                </a:lnTo>
                <a:lnTo>
                  <a:pt x="787" y="2603"/>
                </a:lnTo>
                <a:lnTo>
                  <a:pt x="787" y="2608"/>
                </a:lnTo>
                <a:lnTo>
                  <a:pt x="787" y="2613"/>
                </a:lnTo>
                <a:lnTo>
                  <a:pt x="787" y="2618"/>
                </a:lnTo>
                <a:lnTo>
                  <a:pt x="787" y="2620"/>
                </a:lnTo>
                <a:lnTo>
                  <a:pt x="790" y="2622"/>
                </a:lnTo>
                <a:lnTo>
                  <a:pt x="830" y="2646"/>
                </a:lnTo>
                <a:lnTo>
                  <a:pt x="849" y="2659"/>
                </a:lnTo>
                <a:lnTo>
                  <a:pt x="866" y="2673"/>
                </a:lnTo>
                <a:lnTo>
                  <a:pt x="883" y="2688"/>
                </a:lnTo>
                <a:lnTo>
                  <a:pt x="891" y="2697"/>
                </a:lnTo>
                <a:lnTo>
                  <a:pt x="898" y="2706"/>
                </a:lnTo>
                <a:lnTo>
                  <a:pt x="903" y="2714"/>
                </a:lnTo>
                <a:lnTo>
                  <a:pt x="908" y="2724"/>
                </a:lnTo>
                <a:lnTo>
                  <a:pt x="915" y="2745"/>
                </a:lnTo>
                <a:lnTo>
                  <a:pt x="917" y="2755"/>
                </a:lnTo>
                <a:lnTo>
                  <a:pt x="917" y="2765"/>
                </a:lnTo>
                <a:lnTo>
                  <a:pt x="914" y="2774"/>
                </a:lnTo>
                <a:lnTo>
                  <a:pt x="908" y="2783"/>
                </a:lnTo>
                <a:lnTo>
                  <a:pt x="900" y="2791"/>
                </a:lnTo>
                <a:lnTo>
                  <a:pt x="891" y="2796"/>
                </a:lnTo>
                <a:lnTo>
                  <a:pt x="881" y="2801"/>
                </a:lnTo>
                <a:lnTo>
                  <a:pt x="871" y="2805"/>
                </a:lnTo>
                <a:lnTo>
                  <a:pt x="864" y="2806"/>
                </a:lnTo>
                <a:lnTo>
                  <a:pt x="855" y="2806"/>
                </a:lnTo>
                <a:lnTo>
                  <a:pt x="835" y="2806"/>
                </a:lnTo>
                <a:lnTo>
                  <a:pt x="816" y="2805"/>
                </a:lnTo>
                <a:lnTo>
                  <a:pt x="808" y="2801"/>
                </a:lnTo>
                <a:lnTo>
                  <a:pt x="790" y="2791"/>
                </a:lnTo>
                <a:lnTo>
                  <a:pt x="751" y="2767"/>
                </a:lnTo>
                <a:lnTo>
                  <a:pt x="715" y="2741"/>
                </a:lnTo>
                <a:lnTo>
                  <a:pt x="676" y="2711"/>
                </a:lnTo>
                <a:lnTo>
                  <a:pt x="667" y="2704"/>
                </a:lnTo>
                <a:lnTo>
                  <a:pt x="660" y="2697"/>
                </a:lnTo>
                <a:lnTo>
                  <a:pt x="654" y="2688"/>
                </a:lnTo>
                <a:lnTo>
                  <a:pt x="647" y="2682"/>
                </a:lnTo>
                <a:lnTo>
                  <a:pt x="628" y="2671"/>
                </a:lnTo>
                <a:lnTo>
                  <a:pt x="609" y="2659"/>
                </a:lnTo>
                <a:lnTo>
                  <a:pt x="594" y="2646"/>
                </a:lnTo>
                <a:lnTo>
                  <a:pt x="587" y="2637"/>
                </a:lnTo>
                <a:lnTo>
                  <a:pt x="580" y="2629"/>
                </a:lnTo>
                <a:lnTo>
                  <a:pt x="573" y="2618"/>
                </a:lnTo>
                <a:lnTo>
                  <a:pt x="570" y="2610"/>
                </a:lnTo>
                <a:lnTo>
                  <a:pt x="566" y="2600"/>
                </a:lnTo>
                <a:lnTo>
                  <a:pt x="563" y="2589"/>
                </a:lnTo>
                <a:lnTo>
                  <a:pt x="563" y="2579"/>
                </a:lnTo>
                <a:lnTo>
                  <a:pt x="565" y="2569"/>
                </a:lnTo>
                <a:lnTo>
                  <a:pt x="566" y="2560"/>
                </a:lnTo>
                <a:lnTo>
                  <a:pt x="568" y="2550"/>
                </a:lnTo>
                <a:lnTo>
                  <a:pt x="566" y="2540"/>
                </a:lnTo>
                <a:lnTo>
                  <a:pt x="563" y="2529"/>
                </a:lnTo>
                <a:lnTo>
                  <a:pt x="560" y="2523"/>
                </a:lnTo>
                <a:lnTo>
                  <a:pt x="556" y="2517"/>
                </a:lnTo>
                <a:lnTo>
                  <a:pt x="553" y="2514"/>
                </a:lnTo>
                <a:lnTo>
                  <a:pt x="551" y="2509"/>
                </a:lnTo>
                <a:lnTo>
                  <a:pt x="553" y="2502"/>
                </a:lnTo>
                <a:lnTo>
                  <a:pt x="553" y="2490"/>
                </a:lnTo>
                <a:lnTo>
                  <a:pt x="554" y="2473"/>
                </a:lnTo>
                <a:lnTo>
                  <a:pt x="560" y="2379"/>
                </a:lnTo>
                <a:lnTo>
                  <a:pt x="566" y="2280"/>
                </a:lnTo>
                <a:lnTo>
                  <a:pt x="572" y="2235"/>
                </a:lnTo>
                <a:lnTo>
                  <a:pt x="577" y="2215"/>
                </a:lnTo>
                <a:lnTo>
                  <a:pt x="578" y="2204"/>
                </a:lnTo>
                <a:lnTo>
                  <a:pt x="578" y="2194"/>
                </a:lnTo>
                <a:lnTo>
                  <a:pt x="573" y="2172"/>
                </a:lnTo>
                <a:lnTo>
                  <a:pt x="572" y="2160"/>
                </a:lnTo>
                <a:lnTo>
                  <a:pt x="572" y="2150"/>
                </a:lnTo>
                <a:lnTo>
                  <a:pt x="572" y="2140"/>
                </a:lnTo>
                <a:lnTo>
                  <a:pt x="575" y="2129"/>
                </a:lnTo>
                <a:lnTo>
                  <a:pt x="575" y="2128"/>
                </a:lnTo>
                <a:lnTo>
                  <a:pt x="577" y="2128"/>
                </a:lnTo>
                <a:lnTo>
                  <a:pt x="578" y="2126"/>
                </a:lnTo>
                <a:lnTo>
                  <a:pt x="578" y="2124"/>
                </a:lnTo>
                <a:lnTo>
                  <a:pt x="577" y="2107"/>
                </a:lnTo>
                <a:lnTo>
                  <a:pt x="575" y="2086"/>
                </a:lnTo>
                <a:lnTo>
                  <a:pt x="572" y="2066"/>
                </a:lnTo>
                <a:lnTo>
                  <a:pt x="568" y="2044"/>
                </a:lnTo>
                <a:lnTo>
                  <a:pt x="565" y="2030"/>
                </a:lnTo>
                <a:lnTo>
                  <a:pt x="563" y="2027"/>
                </a:lnTo>
                <a:lnTo>
                  <a:pt x="560" y="2025"/>
                </a:lnTo>
                <a:lnTo>
                  <a:pt x="556" y="2025"/>
                </a:lnTo>
                <a:lnTo>
                  <a:pt x="554" y="2027"/>
                </a:lnTo>
                <a:lnTo>
                  <a:pt x="551" y="2033"/>
                </a:lnTo>
                <a:lnTo>
                  <a:pt x="548" y="2044"/>
                </a:lnTo>
                <a:lnTo>
                  <a:pt x="544" y="2057"/>
                </a:lnTo>
                <a:lnTo>
                  <a:pt x="539" y="2083"/>
                </a:lnTo>
                <a:lnTo>
                  <a:pt x="536" y="2098"/>
                </a:lnTo>
                <a:lnTo>
                  <a:pt x="513" y="2199"/>
                </a:lnTo>
                <a:lnTo>
                  <a:pt x="503" y="2237"/>
                </a:lnTo>
                <a:lnTo>
                  <a:pt x="501" y="2249"/>
                </a:lnTo>
                <a:lnTo>
                  <a:pt x="500" y="2261"/>
                </a:lnTo>
                <a:lnTo>
                  <a:pt x="501" y="2285"/>
                </a:lnTo>
                <a:lnTo>
                  <a:pt x="500" y="2307"/>
                </a:lnTo>
                <a:lnTo>
                  <a:pt x="498" y="2328"/>
                </a:lnTo>
                <a:lnTo>
                  <a:pt x="491" y="2372"/>
                </a:lnTo>
                <a:lnTo>
                  <a:pt x="488" y="2393"/>
                </a:lnTo>
                <a:lnTo>
                  <a:pt x="486" y="2405"/>
                </a:lnTo>
                <a:lnTo>
                  <a:pt x="483" y="2415"/>
                </a:lnTo>
                <a:lnTo>
                  <a:pt x="474" y="2434"/>
                </a:lnTo>
                <a:lnTo>
                  <a:pt x="472" y="2444"/>
                </a:lnTo>
                <a:lnTo>
                  <a:pt x="472" y="2454"/>
                </a:lnTo>
                <a:lnTo>
                  <a:pt x="474" y="2500"/>
                </a:lnTo>
                <a:lnTo>
                  <a:pt x="476" y="2548"/>
                </a:lnTo>
                <a:lnTo>
                  <a:pt x="476" y="2572"/>
                </a:lnTo>
                <a:lnTo>
                  <a:pt x="476" y="2594"/>
                </a:lnTo>
                <a:lnTo>
                  <a:pt x="477" y="2615"/>
                </a:lnTo>
                <a:lnTo>
                  <a:pt x="479" y="2637"/>
                </a:lnTo>
                <a:lnTo>
                  <a:pt x="479" y="2661"/>
                </a:lnTo>
                <a:lnTo>
                  <a:pt x="479" y="2685"/>
                </a:lnTo>
                <a:lnTo>
                  <a:pt x="479" y="2697"/>
                </a:lnTo>
                <a:lnTo>
                  <a:pt x="476" y="2707"/>
                </a:lnTo>
                <a:lnTo>
                  <a:pt x="471" y="2730"/>
                </a:lnTo>
                <a:lnTo>
                  <a:pt x="460" y="2771"/>
                </a:lnTo>
                <a:lnTo>
                  <a:pt x="457" y="2791"/>
                </a:lnTo>
                <a:lnTo>
                  <a:pt x="454" y="2813"/>
                </a:lnTo>
                <a:lnTo>
                  <a:pt x="445" y="2914"/>
                </a:lnTo>
                <a:lnTo>
                  <a:pt x="445" y="2935"/>
                </a:lnTo>
                <a:lnTo>
                  <a:pt x="445" y="2954"/>
                </a:lnTo>
                <a:lnTo>
                  <a:pt x="443" y="2976"/>
                </a:lnTo>
                <a:lnTo>
                  <a:pt x="440" y="2996"/>
                </a:lnTo>
                <a:lnTo>
                  <a:pt x="433" y="3015"/>
                </a:lnTo>
                <a:lnTo>
                  <a:pt x="430" y="3025"/>
                </a:lnTo>
                <a:lnTo>
                  <a:pt x="424" y="3034"/>
                </a:lnTo>
                <a:lnTo>
                  <a:pt x="418" y="3042"/>
                </a:lnTo>
                <a:lnTo>
                  <a:pt x="411" y="3049"/>
                </a:lnTo>
                <a:lnTo>
                  <a:pt x="400" y="3054"/>
                </a:lnTo>
                <a:lnTo>
                  <a:pt x="390" y="3058"/>
                </a:lnTo>
                <a:lnTo>
                  <a:pt x="370" y="3058"/>
                </a:lnTo>
                <a:lnTo>
                  <a:pt x="359" y="3058"/>
                </a:lnTo>
                <a:lnTo>
                  <a:pt x="349" y="3056"/>
                </a:lnTo>
                <a:lnTo>
                  <a:pt x="341" y="3053"/>
                </a:lnTo>
                <a:lnTo>
                  <a:pt x="332" y="3048"/>
                </a:lnTo>
                <a:lnTo>
                  <a:pt x="324" y="3042"/>
                </a:lnTo>
                <a:lnTo>
                  <a:pt x="317" y="3034"/>
                </a:lnTo>
                <a:lnTo>
                  <a:pt x="305" y="3017"/>
                </a:lnTo>
                <a:lnTo>
                  <a:pt x="294" y="2996"/>
                </a:lnTo>
                <a:lnTo>
                  <a:pt x="288" y="2976"/>
                </a:lnTo>
                <a:lnTo>
                  <a:pt x="284" y="2954"/>
                </a:lnTo>
                <a:lnTo>
                  <a:pt x="281" y="2931"/>
                </a:lnTo>
                <a:lnTo>
                  <a:pt x="279" y="2907"/>
                </a:lnTo>
                <a:lnTo>
                  <a:pt x="279" y="2861"/>
                </a:lnTo>
                <a:lnTo>
                  <a:pt x="281" y="2839"/>
                </a:lnTo>
                <a:lnTo>
                  <a:pt x="279" y="2827"/>
                </a:lnTo>
                <a:lnTo>
                  <a:pt x="277" y="2824"/>
                </a:lnTo>
                <a:lnTo>
                  <a:pt x="276" y="2818"/>
                </a:lnTo>
                <a:lnTo>
                  <a:pt x="269" y="2812"/>
                </a:lnTo>
                <a:lnTo>
                  <a:pt x="265" y="2801"/>
                </a:lnTo>
                <a:lnTo>
                  <a:pt x="262" y="2793"/>
                </a:lnTo>
                <a:lnTo>
                  <a:pt x="262" y="2783"/>
                </a:lnTo>
                <a:lnTo>
                  <a:pt x="262" y="2762"/>
                </a:lnTo>
                <a:lnTo>
                  <a:pt x="264" y="2752"/>
                </a:lnTo>
                <a:lnTo>
                  <a:pt x="265" y="2741"/>
                </a:lnTo>
                <a:lnTo>
                  <a:pt x="267" y="2738"/>
                </a:lnTo>
                <a:lnTo>
                  <a:pt x="265" y="2733"/>
                </a:lnTo>
                <a:lnTo>
                  <a:pt x="265" y="2724"/>
                </a:lnTo>
                <a:lnTo>
                  <a:pt x="262" y="2697"/>
                </a:lnTo>
                <a:lnTo>
                  <a:pt x="260" y="2675"/>
                </a:lnTo>
                <a:lnTo>
                  <a:pt x="260" y="2654"/>
                </a:lnTo>
                <a:lnTo>
                  <a:pt x="262" y="2632"/>
                </a:lnTo>
                <a:lnTo>
                  <a:pt x="262" y="2610"/>
                </a:lnTo>
                <a:lnTo>
                  <a:pt x="259" y="2564"/>
                </a:lnTo>
                <a:lnTo>
                  <a:pt x="259" y="2519"/>
                </a:lnTo>
                <a:lnTo>
                  <a:pt x="259" y="2471"/>
                </a:lnTo>
                <a:lnTo>
                  <a:pt x="262" y="2449"/>
                </a:lnTo>
                <a:lnTo>
                  <a:pt x="265" y="2427"/>
                </a:lnTo>
                <a:lnTo>
                  <a:pt x="269" y="2417"/>
                </a:lnTo>
                <a:lnTo>
                  <a:pt x="271" y="2408"/>
                </a:lnTo>
                <a:lnTo>
                  <a:pt x="272" y="2384"/>
                </a:lnTo>
                <a:lnTo>
                  <a:pt x="272" y="2362"/>
                </a:lnTo>
                <a:lnTo>
                  <a:pt x="276" y="2340"/>
                </a:lnTo>
                <a:lnTo>
                  <a:pt x="277" y="2329"/>
                </a:lnTo>
                <a:lnTo>
                  <a:pt x="279" y="2321"/>
                </a:lnTo>
                <a:lnTo>
                  <a:pt x="282" y="2317"/>
                </a:lnTo>
                <a:lnTo>
                  <a:pt x="286" y="2314"/>
                </a:lnTo>
                <a:lnTo>
                  <a:pt x="286" y="2309"/>
                </a:lnTo>
                <a:lnTo>
                  <a:pt x="286" y="2304"/>
                </a:lnTo>
                <a:lnTo>
                  <a:pt x="284" y="2261"/>
                </a:lnTo>
                <a:lnTo>
                  <a:pt x="282" y="2160"/>
                </a:lnTo>
                <a:lnTo>
                  <a:pt x="282" y="2140"/>
                </a:lnTo>
                <a:lnTo>
                  <a:pt x="284" y="2119"/>
                </a:lnTo>
                <a:lnTo>
                  <a:pt x="284" y="2097"/>
                </a:lnTo>
                <a:lnTo>
                  <a:pt x="284" y="2085"/>
                </a:lnTo>
                <a:lnTo>
                  <a:pt x="286" y="2075"/>
                </a:lnTo>
                <a:lnTo>
                  <a:pt x="288" y="2063"/>
                </a:lnTo>
                <a:lnTo>
                  <a:pt x="288" y="2049"/>
                </a:lnTo>
                <a:lnTo>
                  <a:pt x="282" y="2025"/>
                </a:lnTo>
                <a:lnTo>
                  <a:pt x="277" y="1980"/>
                </a:lnTo>
                <a:lnTo>
                  <a:pt x="272" y="1939"/>
                </a:lnTo>
                <a:lnTo>
                  <a:pt x="269" y="1898"/>
                </a:lnTo>
                <a:lnTo>
                  <a:pt x="265" y="1849"/>
                </a:lnTo>
                <a:lnTo>
                  <a:pt x="264" y="1799"/>
                </a:lnTo>
                <a:lnTo>
                  <a:pt x="262" y="1777"/>
                </a:lnTo>
                <a:lnTo>
                  <a:pt x="264" y="1755"/>
                </a:lnTo>
                <a:lnTo>
                  <a:pt x="265" y="1732"/>
                </a:lnTo>
                <a:lnTo>
                  <a:pt x="267" y="1722"/>
                </a:lnTo>
                <a:lnTo>
                  <a:pt x="269" y="1717"/>
                </a:lnTo>
                <a:lnTo>
                  <a:pt x="271" y="1712"/>
                </a:lnTo>
                <a:lnTo>
                  <a:pt x="271" y="1702"/>
                </a:lnTo>
                <a:lnTo>
                  <a:pt x="269" y="1691"/>
                </a:lnTo>
                <a:lnTo>
                  <a:pt x="267" y="1669"/>
                </a:lnTo>
                <a:lnTo>
                  <a:pt x="269" y="1647"/>
                </a:lnTo>
                <a:lnTo>
                  <a:pt x="271" y="1635"/>
                </a:lnTo>
                <a:lnTo>
                  <a:pt x="272" y="1625"/>
                </a:lnTo>
                <a:lnTo>
                  <a:pt x="274" y="1614"/>
                </a:lnTo>
                <a:lnTo>
                  <a:pt x="276" y="1602"/>
                </a:lnTo>
                <a:lnTo>
                  <a:pt x="276" y="1592"/>
                </a:lnTo>
                <a:lnTo>
                  <a:pt x="276" y="1587"/>
                </a:lnTo>
                <a:lnTo>
                  <a:pt x="276" y="1582"/>
                </a:lnTo>
                <a:lnTo>
                  <a:pt x="241" y="1544"/>
                </a:lnTo>
                <a:lnTo>
                  <a:pt x="183" y="1473"/>
                </a:lnTo>
                <a:lnTo>
                  <a:pt x="125" y="1401"/>
                </a:lnTo>
                <a:lnTo>
                  <a:pt x="103" y="1372"/>
                </a:lnTo>
                <a:lnTo>
                  <a:pt x="82" y="1341"/>
                </a:lnTo>
                <a:lnTo>
                  <a:pt x="58" y="1305"/>
                </a:lnTo>
                <a:lnTo>
                  <a:pt x="50" y="1286"/>
                </a:lnTo>
                <a:lnTo>
                  <a:pt x="45" y="1278"/>
                </a:lnTo>
                <a:lnTo>
                  <a:pt x="43" y="1267"/>
                </a:lnTo>
                <a:lnTo>
                  <a:pt x="41" y="1264"/>
                </a:lnTo>
                <a:lnTo>
                  <a:pt x="38" y="1260"/>
                </a:lnTo>
                <a:lnTo>
                  <a:pt x="31" y="1254"/>
                </a:lnTo>
                <a:lnTo>
                  <a:pt x="26" y="1247"/>
                </a:lnTo>
                <a:lnTo>
                  <a:pt x="21" y="1240"/>
                </a:lnTo>
                <a:lnTo>
                  <a:pt x="17" y="1231"/>
                </a:lnTo>
                <a:lnTo>
                  <a:pt x="14" y="1223"/>
                </a:lnTo>
                <a:lnTo>
                  <a:pt x="11" y="1204"/>
                </a:lnTo>
                <a:lnTo>
                  <a:pt x="11" y="1194"/>
                </a:lnTo>
                <a:lnTo>
                  <a:pt x="12" y="1183"/>
                </a:lnTo>
                <a:lnTo>
                  <a:pt x="14" y="1175"/>
                </a:lnTo>
                <a:lnTo>
                  <a:pt x="12" y="1165"/>
                </a:lnTo>
                <a:lnTo>
                  <a:pt x="11" y="1137"/>
                </a:lnTo>
                <a:lnTo>
                  <a:pt x="9" y="1134"/>
                </a:lnTo>
                <a:lnTo>
                  <a:pt x="9" y="1130"/>
                </a:lnTo>
                <a:lnTo>
                  <a:pt x="0" y="1129"/>
                </a:lnTo>
                <a:lnTo>
                  <a:pt x="16" y="1081"/>
                </a:lnTo>
                <a:lnTo>
                  <a:pt x="16" y="1077"/>
                </a:lnTo>
                <a:lnTo>
                  <a:pt x="14" y="1074"/>
                </a:lnTo>
                <a:lnTo>
                  <a:pt x="7" y="1069"/>
                </a:lnTo>
                <a:lnTo>
                  <a:pt x="2" y="1067"/>
                </a:lnTo>
                <a:lnTo>
                  <a:pt x="0" y="1064"/>
                </a:lnTo>
                <a:lnTo>
                  <a:pt x="2" y="1055"/>
                </a:lnTo>
                <a:lnTo>
                  <a:pt x="24" y="963"/>
                </a:lnTo>
                <a:lnTo>
                  <a:pt x="46" y="874"/>
                </a:lnTo>
                <a:lnTo>
                  <a:pt x="58" y="831"/>
                </a:lnTo>
                <a:lnTo>
                  <a:pt x="70" y="787"/>
                </a:lnTo>
                <a:lnTo>
                  <a:pt x="86" y="742"/>
                </a:lnTo>
                <a:lnTo>
                  <a:pt x="105" y="700"/>
                </a:lnTo>
                <a:lnTo>
                  <a:pt x="115" y="679"/>
                </a:lnTo>
                <a:lnTo>
                  <a:pt x="127" y="658"/>
                </a:lnTo>
                <a:lnTo>
                  <a:pt x="139" y="640"/>
                </a:lnTo>
                <a:lnTo>
                  <a:pt x="153" y="621"/>
                </a:lnTo>
                <a:lnTo>
                  <a:pt x="159" y="612"/>
                </a:lnTo>
                <a:lnTo>
                  <a:pt x="168" y="605"/>
                </a:lnTo>
                <a:lnTo>
                  <a:pt x="188" y="593"/>
                </a:lnTo>
                <a:lnTo>
                  <a:pt x="229" y="573"/>
                </a:lnTo>
                <a:lnTo>
                  <a:pt x="271" y="552"/>
                </a:lnTo>
                <a:lnTo>
                  <a:pt x="312" y="534"/>
                </a:lnTo>
                <a:lnTo>
                  <a:pt x="327" y="525"/>
                </a:lnTo>
                <a:lnTo>
                  <a:pt x="342" y="520"/>
                </a:lnTo>
                <a:lnTo>
                  <a:pt x="361" y="515"/>
                </a:lnTo>
                <a:lnTo>
                  <a:pt x="378" y="510"/>
                </a:lnTo>
                <a:lnTo>
                  <a:pt x="370" y="510"/>
                </a:lnTo>
                <a:lnTo>
                  <a:pt x="373" y="491"/>
                </a:lnTo>
                <a:lnTo>
                  <a:pt x="375" y="481"/>
                </a:lnTo>
                <a:lnTo>
                  <a:pt x="378" y="472"/>
                </a:lnTo>
                <a:lnTo>
                  <a:pt x="383" y="465"/>
                </a:lnTo>
                <a:lnTo>
                  <a:pt x="390" y="460"/>
                </a:lnTo>
                <a:lnTo>
                  <a:pt x="394" y="458"/>
                </a:lnTo>
                <a:lnTo>
                  <a:pt x="399" y="458"/>
                </a:lnTo>
                <a:lnTo>
                  <a:pt x="402" y="458"/>
                </a:lnTo>
                <a:lnTo>
                  <a:pt x="406" y="462"/>
                </a:lnTo>
                <a:close/>
                <a:moveTo>
                  <a:pt x="241" y="1089"/>
                </a:moveTo>
                <a:lnTo>
                  <a:pt x="241" y="1089"/>
                </a:lnTo>
                <a:lnTo>
                  <a:pt x="221" y="1110"/>
                </a:lnTo>
                <a:lnTo>
                  <a:pt x="212" y="1120"/>
                </a:lnTo>
                <a:lnTo>
                  <a:pt x="204" y="1132"/>
                </a:lnTo>
                <a:lnTo>
                  <a:pt x="195" y="1148"/>
                </a:lnTo>
                <a:lnTo>
                  <a:pt x="188" y="1163"/>
                </a:lnTo>
                <a:lnTo>
                  <a:pt x="187" y="1168"/>
                </a:lnTo>
                <a:lnTo>
                  <a:pt x="188" y="1173"/>
                </a:lnTo>
                <a:lnTo>
                  <a:pt x="195" y="1185"/>
                </a:lnTo>
                <a:lnTo>
                  <a:pt x="228" y="1243"/>
                </a:lnTo>
                <a:lnTo>
                  <a:pt x="243" y="1272"/>
                </a:lnTo>
                <a:lnTo>
                  <a:pt x="257" y="1303"/>
                </a:lnTo>
                <a:lnTo>
                  <a:pt x="248" y="1252"/>
                </a:lnTo>
                <a:lnTo>
                  <a:pt x="241" y="1201"/>
                </a:lnTo>
                <a:lnTo>
                  <a:pt x="236" y="1139"/>
                </a:lnTo>
                <a:lnTo>
                  <a:pt x="236" y="1113"/>
                </a:lnTo>
                <a:lnTo>
                  <a:pt x="238" y="1101"/>
                </a:lnTo>
                <a:lnTo>
                  <a:pt x="241" y="1089"/>
                </a:lnTo>
                <a:close/>
                <a:moveTo>
                  <a:pt x="837" y="1269"/>
                </a:moveTo>
                <a:lnTo>
                  <a:pt x="837" y="1269"/>
                </a:lnTo>
                <a:lnTo>
                  <a:pt x="833" y="1313"/>
                </a:lnTo>
                <a:lnTo>
                  <a:pt x="831" y="1360"/>
                </a:lnTo>
                <a:lnTo>
                  <a:pt x="831" y="1382"/>
                </a:lnTo>
                <a:lnTo>
                  <a:pt x="833" y="1404"/>
                </a:lnTo>
                <a:lnTo>
                  <a:pt x="837" y="1426"/>
                </a:lnTo>
                <a:lnTo>
                  <a:pt x="843" y="1447"/>
                </a:lnTo>
                <a:lnTo>
                  <a:pt x="855" y="1440"/>
                </a:lnTo>
                <a:lnTo>
                  <a:pt x="862" y="1438"/>
                </a:lnTo>
                <a:lnTo>
                  <a:pt x="869" y="1440"/>
                </a:lnTo>
                <a:lnTo>
                  <a:pt x="867" y="1430"/>
                </a:lnTo>
                <a:lnTo>
                  <a:pt x="867" y="1425"/>
                </a:lnTo>
                <a:lnTo>
                  <a:pt x="867" y="1421"/>
                </a:lnTo>
                <a:lnTo>
                  <a:pt x="871" y="1416"/>
                </a:lnTo>
                <a:lnTo>
                  <a:pt x="873" y="1414"/>
                </a:lnTo>
                <a:lnTo>
                  <a:pt x="874" y="1413"/>
                </a:lnTo>
                <a:lnTo>
                  <a:pt x="874" y="1408"/>
                </a:lnTo>
                <a:lnTo>
                  <a:pt x="861" y="1358"/>
                </a:lnTo>
                <a:lnTo>
                  <a:pt x="850" y="1312"/>
                </a:lnTo>
                <a:lnTo>
                  <a:pt x="845" y="1286"/>
                </a:lnTo>
                <a:lnTo>
                  <a:pt x="843" y="1274"/>
                </a:lnTo>
                <a:lnTo>
                  <a:pt x="842" y="1269"/>
                </a:lnTo>
                <a:lnTo>
                  <a:pt x="838" y="1269"/>
                </a:lnTo>
                <a:lnTo>
                  <a:pt x="837" y="1269"/>
                </a:lnTo>
                <a:close/>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44" name="TextBox 43"/>
          <p:cNvSpPr txBox="1"/>
          <p:nvPr/>
        </p:nvSpPr>
        <p:spPr>
          <a:xfrm>
            <a:off x="4277160" y="2390984"/>
            <a:ext cx="342000" cy="102592"/>
          </a:xfrm>
          <a:prstGeom prst="rect">
            <a:avLst/>
          </a:prstGeom>
          <a:noFill/>
        </p:spPr>
        <p:txBody>
          <a:bodyPr wrap="square" lIns="0" tIns="0" rIns="0" bIns="0" rtlCol="0" anchor="ctr" anchorCtr="0">
            <a:spAutoFit/>
          </a:bodyPr>
          <a:lstStyle/>
          <a:p>
            <a:pPr>
              <a:lnSpc>
                <a:spcPts val="800"/>
              </a:lnSpc>
            </a:pPr>
            <a:r>
              <a:rPr lang="en-GB" sz="1000" b="1" dirty="0">
                <a:solidFill>
                  <a:schemeClr val="tx1">
                    <a:lumMod val="75000"/>
                    <a:lumOff val="25000"/>
                  </a:schemeClr>
                </a:solidFill>
              </a:rPr>
              <a:t>35-54</a:t>
            </a:r>
          </a:p>
        </p:txBody>
      </p:sp>
      <p:sp>
        <p:nvSpPr>
          <p:cNvPr id="45" name="TextBox 44"/>
          <p:cNvSpPr txBox="1"/>
          <p:nvPr/>
        </p:nvSpPr>
        <p:spPr>
          <a:xfrm>
            <a:off x="5456141" y="2406468"/>
            <a:ext cx="342000" cy="102592"/>
          </a:xfrm>
          <a:prstGeom prst="rect">
            <a:avLst/>
          </a:prstGeom>
          <a:noFill/>
        </p:spPr>
        <p:txBody>
          <a:bodyPr wrap="square" lIns="0" tIns="0" rIns="0" bIns="0" rtlCol="0" anchor="ctr" anchorCtr="0">
            <a:spAutoFit/>
          </a:bodyPr>
          <a:lstStyle/>
          <a:p>
            <a:pPr>
              <a:lnSpc>
                <a:spcPts val="800"/>
              </a:lnSpc>
            </a:pPr>
            <a:r>
              <a:rPr lang="en-GB" sz="1100" b="1" dirty="0">
                <a:solidFill>
                  <a:schemeClr val="tx1">
                    <a:lumMod val="75000"/>
                    <a:lumOff val="25000"/>
                  </a:schemeClr>
                </a:solidFill>
              </a:rPr>
              <a:t>55+</a:t>
            </a:r>
          </a:p>
        </p:txBody>
      </p:sp>
      <p:sp>
        <p:nvSpPr>
          <p:cNvPr id="48" name="Rounded Rectangle 47"/>
          <p:cNvSpPr/>
          <p:nvPr/>
        </p:nvSpPr>
        <p:spPr>
          <a:xfrm>
            <a:off x="7056119" y="2819870"/>
            <a:ext cx="1836000" cy="1647201"/>
          </a:xfrm>
          <a:prstGeom prst="roundRect">
            <a:avLst>
              <a:gd name="adj" fmla="val 29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Text Placeholder 3"/>
          <p:cNvSpPr>
            <a:spLocks noGrp="1"/>
          </p:cNvSpPr>
          <p:nvPr>
            <p:ph type="body" sz="quarter" idx="16"/>
          </p:nvPr>
        </p:nvSpPr>
        <p:spPr>
          <a:xfrm>
            <a:off x="239838" y="4582649"/>
            <a:ext cx="6718075" cy="318287"/>
          </a:xfrm>
        </p:spPr>
        <p:txBody>
          <a:bodyPr/>
          <a:lstStyle/>
          <a:p>
            <a:r>
              <a:rPr lang="nl-BE" dirty="0"/>
              <a:t>Échantillon:	échantillon total n=300</a:t>
            </a:r>
          </a:p>
          <a:p>
            <a:pPr marL="171450" indent="-171450">
              <a:buFont typeface="Arial" charset="0"/>
              <a:buChar char="•"/>
            </a:pPr>
            <a:r>
              <a:rPr lang="nl-BE" dirty="0"/>
              <a:t>Inférieur = primaire+ secondaire inférieur</a:t>
            </a:r>
          </a:p>
          <a:p>
            <a:pPr marL="171450" indent="-171450">
              <a:buFont typeface="Arial" charset="0"/>
              <a:buChar char="•"/>
            </a:pPr>
            <a:r>
              <a:rPr lang="nl-BE" dirty="0"/>
              <a:t>Moyen = secondaire supérieur</a:t>
            </a:r>
          </a:p>
          <a:p>
            <a:pPr marL="171450" indent="-171450">
              <a:buFont typeface="Arial" charset="0"/>
              <a:buChar char="•"/>
            </a:pPr>
            <a:r>
              <a:rPr lang="nl-BE" dirty="0"/>
              <a:t>Supérieur = enseignement supérieur+universitaire</a:t>
            </a:r>
          </a:p>
        </p:txBody>
      </p:sp>
      <p:graphicFrame>
        <p:nvGraphicFramePr>
          <p:cNvPr id="41" name="Object 7"/>
          <p:cNvGraphicFramePr>
            <a:graphicFrameLocks noChangeAspect="1"/>
          </p:cNvGraphicFramePr>
          <p:nvPr>
            <p:extLst>
              <p:ext uri="{D42A27DB-BD31-4B8C-83A1-F6EECF244321}">
                <p14:modId xmlns:p14="http://schemas.microsoft.com/office/powerpoint/2010/main" val="19728523"/>
              </p:ext>
            </p:extLst>
          </p:nvPr>
        </p:nvGraphicFramePr>
        <p:xfrm>
          <a:off x="245165" y="2819870"/>
          <a:ext cx="2325757" cy="16329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9" name="Object 8"/>
          <p:cNvGraphicFramePr>
            <a:graphicFrameLocks noChangeAspect="1"/>
          </p:cNvGraphicFramePr>
          <p:nvPr>
            <p:extLst>
              <p:ext uri="{D42A27DB-BD31-4B8C-83A1-F6EECF244321}">
                <p14:modId xmlns:p14="http://schemas.microsoft.com/office/powerpoint/2010/main" val="3722995385"/>
              </p:ext>
            </p:extLst>
          </p:nvPr>
        </p:nvGraphicFramePr>
        <p:xfrm>
          <a:off x="7056118" y="3118354"/>
          <a:ext cx="1833879" cy="1348717"/>
        </p:xfrm>
        <a:graphic>
          <a:graphicData uri="http://schemas.openxmlformats.org/drawingml/2006/chart">
            <c:chart xmlns:c="http://schemas.openxmlformats.org/drawingml/2006/chart" xmlns:r="http://schemas.openxmlformats.org/officeDocument/2006/relationships" r:id="rId6"/>
          </a:graphicData>
        </a:graphic>
      </p:graphicFrame>
      <p:grpSp>
        <p:nvGrpSpPr>
          <p:cNvPr id="31" name="Group 30"/>
          <p:cNvGrpSpPr>
            <a:grpSpLocks noChangeAspect="1"/>
          </p:cNvGrpSpPr>
          <p:nvPr/>
        </p:nvGrpSpPr>
        <p:grpSpPr>
          <a:xfrm>
            <a:off x="491317" y="4003878"/>
            <a:ext cx="648000" cy="224639"/>
            <a:chOff x="4684975" y="5005153"/>
            <a:chExt cx="1779304" cy="295655"/>
          </a:xfrm>
          <a:solidFill>
            <a:schemeClr val="accent3">
              <a:lumMod val="75000"/>
            </a:schemeClr>
          </a:solidFill>
        </p:grpSpPr>
        <p:sp>
          <p:nvSpPr>
            <p:cNvPr id="34" name="Freeform 30"/>
            <p:cNvSpPr>
              <a:spLocks/>
            </p:cNvSpPr>
            <p:nvPr/>
          </p:nvSpPr>
          <p:spPr bwMode="auto">
            <a:xfrm>
              <a:off x="4684975" y="5212111"/>
              <a:ext cx="1779304" cy="88697"/>
            </a:xfrm>
            <a:custGeom>
              <a:avLst/>
              <a:gdLst/>
              <a:ahLst/>
              <a:cxnLst>
                <a:cxn ang="0">
                  <a:pos x="833" y="16"/>
                </a:cxn>
                <a:cxn ang="0">
                  <a:pos x="880" y="21"/>
                </a:cxn>
                <a:cxn ang="0">
                  <a:pos x="932" y="20"/>
                </a:cxn>
                <a:cxn ang="0">
                  <a:pos x="1006" y="26"/>
                </a:cxn>
                <a:cxn ang="0">
                  <a:pos x="1103" y="41"/>
                </a:cxn>
                <a:cxn ang="0">
                  <a:pos x="1177" y="45"/>
                </a:cxn>
                <a:cxn ang="0">
                  <a:pos x="1237" y="52"/>
                </a:cxn>
                <a:cxn ang="0">
                  <a:pos x="1298" y="50"/>
                </a:cxn>
                <a:cxn ang="0">
                  <a:pos x="1334" y="58"/>
                </a:cxn>
                <a:cxn ang="0">
                  <a:pos x="1371" y="62"/>
                </a:cxn>
                <a:cxn ang="0">
                  <a:pos x="1401" y="70"/>
                </a:cxn>
                <a:cxn ang="0">
                  <a:pos x="0" y="70"/>
                </a:cxn>
                <a:cxn ang="0">
                  <a:pos x="30" y="62"/>
                </a:cxn>
                <a:cxn ang="0">
                  <a:pos x="68" y="58"/>
                </a:cxn>
                <a:cxn ang="0">
                  <a:pos x="104" y="50"/>
                </a:cxn>
                <a:cxn ang="0">
                  <a:pos x="164" y="52"/>
                </a:cxn>
                <a:cxn ang="0">
                  <a:pos x="225" y="45"/>
                </a:cxn>
                <a:cxn ang="0">
                  <a:pos x="298" y="41"/>
                </a:cxn>
                <a:cxn ang="0">
                  <a:pos x="395" y="26"/>
                </a:cxn>
                <a:cxn ang="0">
                  <a:pos x="469" y="20"/>
                </a:cxn>
                <a:cxn ang="0">
                  <a:pos x="521" y="21"/>
                </a:cxn>
                <a:cxn ang="0">
                  <a:pos x="568" y="16"/>
                </a:cxn>
                <a:cxn ang="0">
                  <a:pos x="659" y="18"/>
                </a:cxn>
                <a:cxn ang="0">
                  <a:pos x="833" y="16"/>
                </a:cxn>
              </a:cxnLst>
              <a:rect l="0" t="0" r="r" b="b"/>
              <a:pathLst>
                <a:path w="1401" h="70">
                  <a:moveTo>
                    <a:pt x="833" y="16"/>
                  </a:moveTo>
                  <a:cubicBezTo>
                    <a:pt x="844" y="7"/>
                    <a:pt x="868" y="18"/>
                    <a:pt x="880" y="21"/>
                  </a:cubicBezTo>
                  <a:cubicBezTo>
                    <a:pt x="889" y="12"/>
                    <a:pt x="923" y="14"/>
                    <a:pt x="932" y="20"/>
                  </a:cubicBezTo>
                  <a:cubicBezTo>
                    <a:pt x="964" y="10"/>
                    <a:pt x="979" y="23"/>
                    <a:pt x="1006" y="26"/>
                  </a:cubicBezTo>
                  <a:cubicBezTo>
                    <a:pt x="1015" y="14"/>
                    <a:pt x="1058" y="35"/>
                    <a:pt x="1103" y="41"/>
                  </a:cubicBezTo>
                  <a:cubicBezTo>
                    <a:pt x="1116" y="27"/>
                    <a:pt x="1148" y="40"/>
                    <a:pt x="1177" y="45"/>
                  </a:cubicBezTo>
                  <a:cubicBezTo>
                    <a:pt x="1184" y="35"/>
                    <a:pt x="1226" y="64"/>
                    <a:pt x="1237" y="52"/>
                  </a:cubicBezTo>
                  <a:cubicBezTo>
                    <a:pt x="1266" y="59"/>
                    <a:pt x="1272" y="44"/>
                    <a:pt x="1298" y="50"/>
                  </a:cubicBezTo>
                  <a:cubicBezTo>
                    <a:pt x="1297" y="61"/>
                    <a:pt x="1332" y="67"/>
                    <a:pt x="1334" y="58"/>
                  </a:cubicBezTo>
                  <a:cubicBezTo>
                    <a:pt x="1341" y="65"/>
                    <a:pt x="1369" y="67"/>
                    <a:pt x="1371" y="62"/>
                  </a:cubicBezTo>
                  <a:cubicBezTo>
                    <a:pt x="1384" y="70"/>
                    <a:pt x="1400" y="65"/>
                    <a:pt x="1401" y="70"/>
                  </a:cubicBezTo>
                  <a:cubicBezTo>
                    <a:pt x="934" y="70"/>
                    <a:pt x="467" y="70"/>
                    <a:pt x="0" y="70"/>
                  </a:cubicBezTo>
                  <a:cubicBezTo>
                    <a:pt x="1" y="65"/>
                    <a:pt x="17" y="70"/>
                    <a:pt x="30" y="62"/>
                  </a:cubicBezTo>
                  <a:cubicBezTo>
                    <a:pt x="32" y="67"/>
                    <a:pt x="60" y="65"/>
                    <a:pt x="68" y="58"/>
                  </a:cubicBezTo>
                  <a:cubicBezTo>
                    <a:pt x="69" y="67"/>
                    <a:pt x="105" y="61"/>
                    <a:pt x="104" y="50"/>
                  </a:cubicBezTo>
                  <a:cubicBezTo>
                    <a:pt x="130" y="44"/>
                    <a:pt x="135" y="59"/>
                    <a:pt x="164" y="52"/>
                  </a:cubicBezTo>
                  <a:cubicBezTo>
                    <a:pt x="175" y="64"/>
                    <a:pt x="217" y="35"/>
                    <a:pt x="225" y="45"/>
                  </a:cubicBezTo>
                  <a:cubicBezTo>
                    <a:pt x="253" y="40"/>
                    <a:pt x="285" y="27"/>
                    <a:pt x="298" y="41"/>
                  </a:cubicBezTo>
                  <a:cubicBezTo>
                    <a:pt x="343" y="35"/>
                    <a:pt x="386" y="14"/>
                    <a:pt x="395" y="26"/>
                  </a:cubicBezTo>
                  <a:cubicBezTo>
                    <a:pt x="422" y="23"/>
                    <a:pt x="437" y="10"/>
                    <a:pt x="469" y="20"/>
                  </a:cubicBezTo>
                  <a:cubicBezTo>
                    <a:pt x="478" y="14"/>
                    <a:pt x="512" y="12"/>
                    <a:pt x="521" y="21"/>
                  </a:cubicBezTo>
                  <a:cubicBezTo>
                    <a:pt x="533" y="18"/>
                    <a:pt x="546" y="2"/>
                    <a:pt x="568" y="16"/>
                  </a:cubicBezTo>
                  <a:cubicBezTo>
                    <a:pt x="582" y="3"/>
                    <a:pt x="622" y="12"/>
                    <a:pt x="659" y="18"/>
                  </a:cubicBezTo>
                  <a:cubicBezTo>
                    <a:pt x="701" y="27"/>
                    <a:pt x="816" y="0"/>
                    <a:pt x="833"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p:nvSpPr>
          <p:spPr bwMode="auto">
            <a:xfrm>
              <a:off x="6075627" y="5128253"/>
              <a:ext cx="99985" cy="139764"/>
            </a:xfrm>
            <a:custGeom>
              <a:avLst/>
              <a:gdLst/>
              <a:ahLst/>
              <a:cxnLst>
                <a:cxn ang="0">
                  <a:pos x="10" y="110"/>
                </a:cxn>
                <a:cxn ang="0">
                  <a:pos x="41" y="105"/>
                </a:cxn>
                <a:cxn ang="0">
                  <a:pos x="52" y="101"/>
                </a:cxn>
                <a:cxn ang="0">
                  <a:pos x="64" y="97"/>
                </a:cxn>
                <a:cxn ang="0">
                  <a:pos x="68" y="96"/>
                </a:cxn>
                <a:cxn ang="0">
                  <a:pos x="65" y="94"/>
                </a:cxn>
                <a:cxn ang="0">
                  <a:pos x="70" y="91"/>
                </a:cxn>
                <a:cxn ang="0">
                  <a:pos x="72" y="87"/>
                </a:cxn>
                <a:cxn ang="0">
                  <a:pos x="72" y="84"/>
                </a:cxn>
                <a:cxn ang="0">
                  <a:pos x="75" y="78"/>
                </a:cxn>
                <a:cxn ang="0">
                  <a:pos x="75" y="78"/>
                </a:cxn>
                <a:cxn ang="0">
                  <a:pos x="77" y="74"/>
                </a:cxn>
                <a:cxn ang="0">
                  <a:pos x="76" y="70"/>
                </a:cxn>
                <a:cxn ang="0">
                  <a:pos x="70" y="68"/>
                </a:cxn>
                <a:cxn ang="0">
                  <a:pos x="70" y="64"/>
                </a:cxn>
                <a:cxn ang="0">
                  <a:pos x="68" y="60"/>
                </a:cxn>
                <a:cxn ang="0">
                  <a:pos x="67" y="56"/>
                </a:cxn>
                <a:cxn ang="0">
                  <a:pos x="67" y="53"/>
                </a:cxn>
                <a:cxn ang="0">
                  <a:pos x="62" y="52"/>
                </a:cxn>
                <a:cxn ang="0">
                  <a:pos x="63" y="47"/>
                </a:cxn>
                <a:cxn ang="0">
                  <a:pos x="59" y="44"/>
                </a:cxn>
                <a:cxn ang="0">
                  <a:pos x="64" y="41"/>
                </a:cxn>
                <a:cxn ang="0">
                  <a:pos x="62" y="40"/>
                </a:cxn>
                <a:cxn ang="0">
                  <a:pos x="63" y="24"/>
                </a:cxn>
                <a:cxn ang="0">
                  <a:pos x="62" y="19"/>
                </a:cxn>
                <a:cxn ang="0">
                  <a:pos x="57" y="16"/>
                </a:cxn>
                <a:cxn ang="0">
                  <a:pos x="59" y="11"/>
                </a:cxn>
                <a:cxn ang="0">
                  <a:pos x="59" y="8"/>
                </a:cxn>
                <a:cxn ang="0">
                  <a:pos x="52" y="3"/>
                </a:cxn>
                <a:cxn ang="0">
                  <a:pos x="45" y="2"/>
                </a:cxn>
                <a:cxn ang="0">
                  <a:pos x="44" y="1"/>
                </a:cxn>
                <a:cxn ang="0">
                  <a:pos x="37" y="4"/>
                </a:cxn>
                <a:cxn ang="0">
                  <a:pos x="34" y="5"/>
                </a:cxn>
                <a:cxn ang="0">
                  <a:pos x="31" y="10"/>
                </a:cxn>
                <a:cxn ang="0">
                  <a:pos x="36" y="16"/>
                </a:cxn>
                <a:cxn ang="0">
                  <a:pos x="36" y="21"/>
                </a:cxn>
                <a:cxn ang="0">
                  <a:pos x="33" y="26"/>
                </a:cxn>
                <a:cxn ang="0">
                  <a:pos x="30" y="27"/>
                </a:cxn>
                <a:cxn ang="0">
                  <a:pos x="21" y="19"/>
                </a:cxn>
                <a:cxn ang="0">
                  <a:pos x="29" y="30"/>
                </a:cxn>
                <a:cxn ang="0">
                  <a:pos x="28" y="32"/>
                </a:cxn>
                <a:cxn ang="0">
                  <a:pos x="27" y="37"/>
                </a:cxn>
                <a:cxn ang="0">
                  <a:pos x="23" y="34"/>
                </a:cxn>
                <a:cxn ang="0">
                  <a:pos x="21" y="33"/>
                </a:cxn>
                <a:cxn ang="0">
                  <a:pos x="18" y="36"/>
                </a:cxn>
                <a:cxn ang="0">
                  <a:pos x="14" y="40"/>
                </a:cxn>
                <a:cxn ang="0">
                  <a:pos x="15" y="43"/>
                </a:cxn>
                <a:cxn ang="0">
                  <a:pos x="13" y="44"/>
                </a:cxn>
                <a:cxn ang="0">
                  <a:pos x="4" y="47"/>
                </a:cxn>
                <a:cxn ang="0">
                  <a:pos x="6" y="48"/>
                </a:cxn>
                <a:cxn ang="0">
                  <a:pos x="6" y="52"/>
                </a:cxn>
                <a:cxn ang="0">
                  <a:pos x="5" y="57"/>
                </a:cxn>
                <a:cxn ang="0">
                  <a:pos x="0" y="57"/>
                </a:cxn>
                <a:cxn ang="0">
                  <a:pos x="0" y="59"/>
                </a:cxn>
                <a:cxn ang="0">
                  <a:pos x="4" y="62"/>
                </a:cxn>
                <a:cxn ang="0">
                  <a:pos x="3" y="63"/>
                </a:cxn>
                <a:cxn ang="0">
                  <a:pos x="6" y="66"/>
                </a:cxn>
                <a:cxn ang="0">
                  <a:pos x="2" y="69"/>
                </a:cxn>
                <a:cxn ang="0">
                  <a:pos x="0" y="74"/>
                </a:cxn>
                <a:cxn ang="0">
                  <a:pos x="2" y="79"/>
                </a:cxn>
                <a:cxn ang="0">
                  <a:pos x="3" y="81"/>
                </a:cxn>
                <a:cxn ang="0">
                  <a:pos x="6" y="88"/>
                </a:cxn>
                <a:cxn ang="0">
                  <a:pos x="30" y="105"/>
                </a:cxn>
              </a:cxnLst>
              <a:rect l="0" t="0" r="r" b="b"/>
              <a:pathLst>
                <a:path w="79" h="110">
                  <a:moveTo>
                    <a:pt x="30" y="105"/>
                  </a:moveTo>
                  <a:cubicBezTo>
                    <a:pt x="23" y="107"/>
                    <a:pt x="17" y="109"/>
                    <a:pt x="10" y="110"/>
                  </a:cubicBezTo>
                  <a:cubicBezTo>
                    <a:pt x="27" y="110"/>
                    <a:pt x="45" y="110"/>
                    <a:pt x="63" y="110"/>
                  </a:cubicBezTo>
                  <a:cubicBezTo>
                    <a:pt x="56" y="108"/>
                    <a:pt x="48" y="107"/>
                    <a:pt x="41" y="105"/>
                  </a:cubicBezTo>
                  <a:cubicBezTo>
                    <a:pt x="40" y="103"/>
                    <a:pt x="48" y="102"/>
                    <a:pt x="47" y="102"/>
                  </a:cubicBezTo>
                  <a:cubicBezTo>
                    <a:pt x="48" y="102"/>
                    <a:pt x="50" y="101"/>
                    <a:pt x="52" y="101"/>
                  </a:cubicBezTo>
                  <a:cubicBezTo>
                    <a:pt x="56" y="101"/>
                    <a:pt x="62" y="101"/>
                    <a:pt x="59" y="99"/>
                  </a:cubicBezTo>
                  <a:cubicBezTo>
                    <a:pt x="65" y="98"/>
                    <a:pt x="64" y="99"/>
                    <a:pt x="64" y="97"/>
                  </a:cubicBezTo>
                  <a:cubicBezTo>
                    <a:pt x="64" y="97"/>
                    <a:pt x="64" y="98"/>
                    <a:pt x="67" y="98"/>
                  </a:cubicBezTo>
                  <a:cubicBezTo>
                    <a:pt x="70" y="97"/>
                    <a:pt x="69" y="97"/>
                    <a:pt x="68" y="96"/>
                  </a:cubicBezTo>
                  <a:cubicBezTo>
                    <a:pt x="67" y="96"/>
                    <a:pt x="67" y="96"/>
                    <a:pt x="69" y="96"/>
                  </a:cubicBezTo>
                  <a:cubicBezTo>
                    <a:pt x="72" y="95"/>
                    <a:pt x="65" y="94"/>
                    <a:pt x="65" y="94"/>
                  </a:cubicBezTo>
                  <a:cubicBezTo>
                    <a:pt x="65" y="94"/>
                    <a:pt x="66" y="94"/>
                    <a:pt x="66" y="93"/>
                  </a:cubicBezTo>
                  <a:cubicBezTo>
                    <a:pt x="66" y="92"/>
                    <a:pt x="70" y="91"/>
                    <a:pt x="70" y="91"/>
                  </a:cubicBezTo>
                  <a:cubicBezTo>
                    <a:pt x="67" y="90"/>
                    <a:pt x="76" y="90"/>
                    <a:pt x="69" y="88"/>
                  </a:cubicBezTo>
                  <a:cubicBezTo>
                    <a:pt x="69" y="88"/>
                    <a:pt x="69" y="87"/>
                    <a:pt x="72" y="87"/>
                  </a:cubicBezTo>
                  <a:cubicBezTo>
                    <a:pt x="74" y="87"/>
                    <a:pt x="72" y="86"/>
                    <a:pt x="72" y="86"/>
                  </a:cubicBezTo>
                  <a:cubicBezTo>
                    <a:pt x="73" y="85"/>
                    <a:pt x="75" y="84"/>
                    <a:pt x="72" y="84"/>
                  </a:cubicBezTo>
                  <a:cubicBezTo>
                    <a:pt x="74" y="83"/>
                    <a:pt x="76" y="82"/>
                    <a:pt x="71" y="81"/>
                  </a:cubicBezTo>
                  <a:cubicBezTo>
                    <a:pt x="75" y="80"/>
                    <a:pt x="75" y="80"/>
                    <a:pt x="75" y="78"/>
                  </a:cubicBezTo>
                  <a:cubicBezTo>
                    <a:pt x="75" y="78"/>
                    <a:pt x="71" y="78"/>
                    <a:pt x="71" y="78"/>
                  </a:cubicBezTo>
                  <a:cubicBezTo>
                    <a:pt x="71" y="78"/>
                    <a:pt x="74" y="78"/>
                    <a:pt x="75" y="78"/>
                  </a:cubicBezTo>
                  <a:cubicBezTo>
                    <a:pt x="77" y="77"/>
                    <a:pt x="74" y="76"/>
                    <a:pt x="77" y="77"/>
                  </a:cubicBezTo>
                  <a:cubicBezTo>
                    <a:pt x="79" y="76"/>
                    <a:pt x="78" y="75"/>
                    <a:pt x="77" y="74"/>
                  </a:cubicBezTo>
                  <a:cubicBezTo>
                    <a:pt x="78" y="73"/>
                    <a:pt x="78" y="72"/>
                    <a:pt x="78" y="71"/>
                  </a:cubicBezTo>
                  <a:cubicBezTo>
                    <a:pt x="74" y="72"/>
                    <a:pt x="75" y="71"/>
                    <a:pt x="76" y="70"/>
                  </a:cubicBezTo>
                  <a:cubicBezTo>
                    <a:pt x="75" y="70"/>
                    <a:pt x="74" y="70"/>
                    <a:pt x="73" y="70"/>
                  </a:cubicBezTo>
                  <a:cubicBezTo>
                    <a:pt x="70" y="69"/>
                    <a:pt x="68" y="69"/>
                    <a:pt x="70" y="68"/>
                  </a:cubicBezTo>
                  <a:cubicBezTo>
                    <a:pt x="70" y="67"/>
                    <a:pt x="68" y="66"/>
                    <a:pt x="68" y="65"/>
                  </a:cubicBezTo>
                  <a:cubicBezTo>
                    <a:pt x="68" y="65"/>
                    <a:pt x="70" y="64"/>
                    <a:pt x="70" y="64"/>
                  </a:cubicBezTo>
                  <a:cubicBezTo>
                    <a:pt x="70" y="63"/>
                    <a:pt x="67" y="63"/>
                    <a:pt x="69" y="62"/>
                  </a:cubicBezTo>
                  <a:cubicBezTo>
                    <a:pt x="70" y="62"/>
                    <a:pt x="68" y="60"/>
                    <a:pt x="68" y="60"/>
                  </a:cubicBezTo>
                  <a:cubicBezTo>
                    <a:pt x="68" y="60"/>
                    <a:pt x="70" y="57"/>
                    <a:pt x="70" y="57"/>
                  </a:cubicBezTo>
                  <a:cubicBezTo>
                    <a:pt x="70" y="57"/>
                    <a:pt x="67" y="56"/>
                    <a:pt x="67" y="56"/>
                  </a:cubicBezTo>
                  <a:cubicBezTo>
                    <a:pt x="67" y="55"/>
                    <a:pt x="69" y="55"/>
                    <a:pt x="69" y="54"/>
                  </a:cubicBezTo>
                  <a:cubicBezTo>
                    <a:pt x="68" y="54"/>
                    <a:pt x="67" y="53"/>
                    <a:pt x="67" y="53"/>
                  </a:cubicBezTo>
                  <a:cubicBezTo>
                    <a:pt x="65" y="53"/>
                    <a:pt x="64" y="53"/>
                    <a:pt x="62" y="54"/>
                  </a:cubicBezTo>
                  <a:cubicBezTo>
                    <a:pt x="63" y="53"/>
                    <a:pt x="66" y="52"/>
                    <a:pt x="62" y="52"/>
                  </a:cubicBezTo>
                  <a:cubicBezTo>
                    <a:pt x="65" y="51"/>
                    <a:pt x="64" y="49"/>
                    <a:pt x="63" y="48"/>
                  </a:cubicBezTo>
                  <a:cubicBezTo>
                    <a:pt x="62" y="47"/>
                    <a:pt x="60" y="46"/>
                    <a:pt x="63" y="47"/>
                  </a:cubicBezTo>
                  <a:cubicBezTo>
                    <a:pt x="63" y="47"/>
                    <a:pt x="63" y="46"/>
                    <a:pt x="63" y="45"/>
                  </a:cubicBezTo>
                  <a:cubicBezTo>
                    <a:pt x="63" y="45"/>
                    <a:pt x="59" y="44"/>
                    <a:pt x="59" y="44"/>
                  </a:cubicBezTo>
                  <a:cubicBezTo>
                    <a:pt x="64" y="45"/>
                    <a:pt x="61" y="43"/>
                    <a:pt x="61" y="42"/>
                  </a:cubicBezTo>
                  <a:cubicBezTo>
                    <a:pt x="60" y="42"/>
                    <a:pt x="64" y="41"/>
                    <a:pt x="64" y="41"/>
                  </a:cubicBezTo>
                  <a:cubicBezTo>
                    <a:pt x="64" y="40"/>
                    <a:pt x="64" y="40"/>
                    <a:pt x="64" y="40"/>
                  </a:cubicBezTo>
                  <a:cubicBezTo>
                    <a:pt x="63" y="40"/>
                    <a:pt x="63" y="40"/>
                    <a:pt x="62" y="40"/>
                  </a:cubicBezTo>
                  <a:cubicBezTo>
                    <a:pt x="63" y="38"/>
                    <a:pt x="66" y="35"/>
                    <a:pt x="61" y="37"/>
                  </a:cubicBezTo>
                  <a:cubicBezTo>
                    <a:pt x="62" y="33"/>
                    <a:pt x="63" y="28"/>
                    <a:pt x="63" y="24"/>
                  </a:cubicBezTo>
                  <a:cubicBezTo>
                    <a:pt x="63" y="23"/>
                    <a:pt x="61" y="23"/>
                    <a:pt x="60" y="23"/>
                  </a:cubicBezTo>
                  <a:cubicBezTo>
                    <a:pt x="60" y="23"/>
                    <a:pt x="61" y="20"/>
                    <a:pt x="62" y="19"/>
                  </a:cubicBezTo>
                  <a:cubicBezTo>
                    <a:pt x="62" y="19"/>
                    <a:pt x="59" y="17"/>
                    <a:pt x="59" y="17"/>
                  </a:cubicBezTo>
                  <a:cubicBezTo>
                    <a:pt x="59" y="17"/>
                    <a:pt x="59" y="16"/>
                    <a:pt x="57" y="16"/>
                  </a:cubicBezTo>
                  <a:cubicBezTo>
                    <a:pt x="56" y="15"/>
                    <a:pt x="59" y="13"/>
                    <a:pt x="58" y="12"/>
                  </a:cubicBezTo>
                  <a:cubicBezTo>
                    <a:pt x="58" y="12"/>
                    <a:pt x="58" y="11"/>
                    <a:pt x="59" y="11"/>
                  </a:cubicBezTo>
                  <a:cubicBezTo>
                    <a:pt x="58" y="10"/>
                    <a:pt x="56" y="10"/>
                    <a:pt x="58" y="9"/>
                  </a:cubicBezTo>
                  <a:cubicBezTo>
                    <a:pt x="59" y="8"/>
                    <a:pt x="59" y="8"/>
                    <a:pt x="59" y="8"/>
                  </a:cubicBezTo>
                  <a:cubicBezTo>
                    <a:pt x="51" y="7"/>
                    <a:pt x="60" y="7"/>
                    <a:pt x="54" y="5"/>
                  </a:cubicBezTo>
                  <a:cubicBezTo>
                    <a:pt x="54" y="5"/>
                    <a:pt x="52" y="3"/>
                    <a:pt x="52" y="3"/>
                  </a:cubicBezTo>
                  <a:cubicBezTo>
                    <a:pt x="52" y="1"/>
                    <a:pt x="46" y="4"/>
                    <a:pt x="46" y="4"/>
                  </a:cubicBezTo>
                  <a:cubicBezTo>
                    <a:pt x="45" y="4"/>
                    <a:pt x="45" y="3"/>
                    <a:pt x="45" y="2"/>
                  </a:cubicBezTo>
                  <a:cubicBezTo>
                    <a:pt x="45" y="2"/>
                    <a:pt x="44" y="2"/>
                    <a:pt x="44" y="2"/>
                  </a:cubicBezTo>
                  <a:cubicBezTo>
                    <a:pt x="44" y="2"/>
                    <a:pt x="44" y="2"/>
                    <a:pt x="44" y="1"/>
                  </a:cubicBezTo>
                  <a:cubicBezTo>
                    <a:pt x="43" y="1"/>
                    <a:pt x="42" y="2"/>
                    <a:pt x="41" y="2"/>
                  </a:cubicBezTo>
                  <a:cubicBezTo>
                    <a:pt x="37" y="0"/>
                    <a:pt x="36" y="3"/>
                    <a:pt x="37" y="4"/>
                  </a:cubicBezTo>
                  <a:cubicBezTo>
                    <a:pt x="37" y="5"/>
                    <a:pt x="36" y="5"/>
                    <a:pt x="35" y="6"/>
                  </a:cubicBezTo>
                  <a:cubicBezTo>
                    <a:pt x="35" y="5"/>
                    <a:pt x="34" y="5"/>
                    <a:pt x="34" y="5"/>
                  </a:cubicBezTo>
                  <a:cubicBezTo>
                    <a:pt x="33" y="6"/>
                    <a:pt x="33" y="7"/>
                    <a:pt x="31" y="8"/>
                  </a:cubicBezTo>
                  <a:cubicBezTo>
                    <a:pt x="31" y="9"/>
                    <a:pt x="31" y="9"/>
                    <a:pt x="31" y="10"/>
                  </a:cubicBezTo>
                  <a:cubicBezTo>
                    <a:pt x="32" y="11"/>
                    <a:pt x="33" y="12"/>
                    <a:pt x="34" y="13"/>
                  </a:cubicBezTo>
                  <a:cubicBezTo>
                    <a:pt x="35" y="14"/>
                    <a:pt x="36" y="15"/>
                    <a:pt x="36" y="16"/>
                  </a:cubicBezTo>
                  <a:cubicBezTo>
                    <a:pt x="36" y="16"/>
                    <a:pt x="35" y="17"/>
                    <a:pt x="35" y="17"/>
                  </a:cubicBezTo>
                  <a:cubicBezTo>
                    <a:pt x="35" y="18"/>
                    <a:pt x="36" y="20"/>
                    <a:pt x="36" y="21"/>
                  </a:cubicBezTo>
                  <a:cubicBezTo>
                    <a:pt x="36" y="22"/>
                    <a:pt x="36" y="24"/>
                    <a:pt x="36" y="25"/>
                  </a:cubicBezTo>
                  <a:cubicBezTo>
                    <a:pt x="35" y="26"/>
                    <a:pt x="34" y="26"/>
                    <a:pt x="33" y="26"/>
                  </a:cubicBezTo>
                  <a:cubicBezTo>
                    <a:pt x="33" y="24"/>
                    <a:pt x="32" y="21"/>
                    <a:pt x="31" y="18"/>
                  </a:cubicBezTo>
                  <a:cubicBezTo>
                    <a:pt x="29" y="21"/>
                    <a:pt x="30" y="24"/>
                    <a:pt x="30" y="27"/>
                  </a:cubicBezTo>
                  <a:cubicBezTo>
                    <a:pt x="26" y="27"/>
                    <a:pt x="26" y="25"/>
                    <a:pt x="26" y="25"/>
                  </a:cubicBezTo>
                  <a:cubicBezTo>
                    <a:pt x="24" y="23"/>
                    <a:pt x="23" y="21"/>
                    <a:pt x="21" y="19"/>
                  </a:cubicBezTo>
                  <a:cubicBezTo>
                    <a:pt x="20" y="21"/>
                    <a:pt x="23" y="22"/>
                    <a:pt x="23" y="24"/>
                  </a:cubicBezTo>
                  <a:cubicBezTo>
                    <a:pt x="23" y="26"/>
                    <a:pt x="28" y="28"/>
                    <a:pt x="29" y="30"/>
                  </a:cubicBezTo>
                  <a:cubicBezTo>
                    <a:pt x="28" y="30"/>
                    <a:pt x="27" y="29"/>
                    <a:pt x="26" y="28"/>
                  </a:cubicBezTo>
                  <a:cubicBezTo>
                    <a:pt x="24" y="30"/>
                    <a:pt x="26" y="31"/>
                    <a:pt x="28" y="32"/>
                  </a:cubicBezTo>
                  <a:cubicBezTo>
                    <a:pt x="28" y="34"/>
                    <a:pt x="29" y="36"/>
                    <a:pt x="29" y="38"/>
                  </a:cubicBezTo>
                  <a:cubicBezTo>
                    <a:pt x="28" y="38"/>
                    <a:pt x="28" y="37"/>
                    <a:pt x="27" y="37"/>
                  </a:cubicBezTo>
                  <a:cubicBezTo>
                    <a:pt x="27" y="34"/>
                    <a:pt x="27" y="32"/>
                    <a:pt x="23" y="29"/>
                  </a:cubicBezTo>
                  <a:cubicBezTo>
                    <a:pt x="22" y="31"/>
                    <a:pt x="23" y="32"/>
                    <a:pt x="23" y="34"/>
                  </a:cubicBezTo>
                  <a:cubicBezTo>
                    <a:pt x="23" y="34"/>
                    <a:pt x="23" y="34"/>
                    <a:pt x="23" y="35"/>
                  </a:cubicBezTo>
                  <a:cubicBezTo>
                    <a:pt x="22" y="34"/>
                    <a:pt x="21" y="33"/>
                    <a:pt x="21" y="33"/>
                  </a:cubicBezTo>
                  <a:cubicBezTo>
                    <a:pt x="20" y="34"/>
                    <a:pt x="20" y="34"/>
                    <a:pt x="21" y="35"/>
                  </a:cubicBezTo>
                  <a:cubicBezTo>
                    <a:pt x="21" y="35"/>
                    <a:pt x="19" y="35"/>
                    <a:pt x="18" y="36"/>
                  </a:cubicBezTo>
                  <a:cubicBezTo>
                    <a:pt x="16" y="36"/>
                    <a:pt x="18" y="38"/>
                    <a:pt x="19" y="39"/>
                  </a:cubicBezTo>
                  <a:cubicBezTo>
                    <a:pt x="13" y="38"/>
                    <a:pt x="7" y="38"/>
                    <a:pt x="14" y="40"/>
                  </a:cubicBezTo>
                  <a:cubicBezTo>
                    <a:pt x="10" y="41"/>
                    <a:pt x="16" y="42"/>
                    <a:pt x="17" y="43"/>
                  </a:cubicBezTo>
                  <a:cubicBezTo>
                    <a:pt x="17" y="43"/>
                    <a:pt x="16" y="43"/>
                    <a:pt x="15" y="43"/>
                  </a:cubicBezTo>
                  <a:cubicBezTo>
                    <a:pt x="15" y="43"/>
                    <a:pt x="16" y="44"/>
                    <a:pt x="16" y="44"/>
                  </a:cubicBezTo>
                  <a:cubicBezTo>
                    <a:pt x="15" y="44"/>
                    <a:pt x="14" y="44"/>
                    <a:pt x="13" y="44"/>
                  </a:cubicBezTo>
                  <a:cubicBezTo>
                    <a:pt x="10" y="45"/>
                    <a:pt x="6" y="45"/>
                    <a:pt x="7" y="47"/>
                  </a:cubicBezTo>
                  <a:cubicBezTo>
                    <a:pt x="6" y="47"/>
                    <a:pt x="5" y="47"/>
                    <a:pt x="4" y="47"/>
                  </a:cubicBezTo>
                  <a:cubicBezTo>
                    <a:pt x="5" y="48"/>
                    <a:pt x="6" y="48"/>
                    <a:pt x="7" y="48"/>
                  </a:cubicBezTo>
                  <a:cubicBezTo>
                    <a:pt x="7" y="48"/>
                    <a:pt x="6" y="48"/>
                    <a:pt x="6" y="48"/>
                  </a:cubicBezTo>
                  <a:cubicBezTo>
                    <a:pt x="5" y="49"/>
                    <a:pt x="5" y="50"/>
                    <a:pt x="4" y="50"/>
                  </a:cubicBezTo>
                  <a:cubicBezTo>
                    <a:pt x="5" y="51"/>
                    <a:pt x="6" y="52"/>
                    <a:pt x="6" y="52"/>
                  </a:cubicBezTo>
                  <a:cubicBezTo>
                    <a:pt x="4" y="54"/>
                    <a:pt x="0" y="55"/>
                    <a:pt x="0" y="57"/>
                  </a:cubicBezTo>
                  <a:cubicBezTo>
                    <a:pt x="2" y="57"/>
                    <a:pt x="3" y="57"/>
                    <a:pt x="5" y="57"/>
                  </a:cubicBezTo>
                  <a:cubicBezTo>
                    <a:pt x="5" y="57"/>
                    <a:pt x="5" y="57"/>
                    <a:pt x="4" y="58"/>
                  </a:cubicBezTo>
                  <a:cubicBezTo>
                    <a:pt x="2" y="57"/>
                    <a:pt x="2" y="57"/>
                    <a:pt x="0" y="57"/>
                  </a:cubicBezTo>
                  <a:cubicBezTo>
                    <a:pt x="0" y="58"/>
                    <a:pt x="1" y="58"/>
                    <a:pt x="1" y="58"/>
                  </a:cubicBezTo>
                  <a:cubicBezTo>
                    <a:pt x="0" y="58"/>
                    <a:pt x="1" y="59"/>
                    <a:pt x="0" y="59"/>
                  </a:cubicBezTo>
                  <a:cubicBezTo>
                    <a:pt x="2" y="60"/>
                    <a:pt x="3" y="60"/>
                    <a:pt x="5" y="61"/>
                  </a:cubicBezTo>
                  <a:cubicBezTo>
                    <a:pt x="4" y="61"/>
                    <a:pt x="4" y="62"/>
                    <a:pt x="4" y="62"/>
                  </a:cubicBezTo>
                  <a:cubicBezTo>
                    <a:pt x="4" y="62"/>
                    <a:pt x="5" y="62"/>
                    <a:pt x="5" y="62"/>
                  </a:cubicBezTo>
                  <a:cubicBezTo>
                    <a:pt x="5" y="62"/>
                    <a:pt x="5" y="62"/>
                    <a:pt x="3" y="63"/>
                  </a:cubicBezTo>
                  <a:cubicBezTo>
                    <a:pt x="5" y="64"/>
                    <a:pt x="6" y="64"/>
                    <a:pt x="3" y="65"/>
                  </a:cubicBezTo>
                  <a:cubicBezTo>
                    <a:pt x="4" y="65"/>
                    <a:pt x="5" y="66"/>
                    <a:pt x="6" y="66"/>
                  </a:cubicBezTo>
                  <a:cubicBezTo>
                    <a:pt x="6" y="67"/>
                    <a:pt x="5" y="67"/>
                    <a:pt x="4" y="67"/>
                  </a:cubicBezTo>
                  <a:cubicBezTo>
                    <a:pt x="4" y="67"/>
                    <a:pt x="1" y="68"/>
                    <a:pt x="2" y="69"/>
                  </a:cubicBezTo>
                  <a:cubicBezTo>
                    <a:pt x="2" y="69"/>
                    <a:pt x="3" y="69"/>
                    <a:pt x="4" y="69"/>
                  </a:cubicBezTo>
                  <a:cubicBezTo>
                    <a:pt x="4" y="71"/>
                    <a:pt x="5" y="73"/>
                    <a:pt x="0" y="74"/>
                  </a:cubicBezTo>
                  <a:cubicBezTo>
                    <a:pt x="0" y="75"/>
                    <a:pt x="0" y="76"/>
                    <a:pt x="1" y="77"/>
                  </a:cubicBezTo>
                  <a:cubicBezTo>
                    <a:pt x="3" y="78"/>
                    <a:pt x="4" y="78"/>
                    <a:pt x="2" y="79"/>
                  </a:cubicBezTo>
                  <a:cubicBezTo>
                    <a:pt x="3" y="79"/>
                    <a:pt x="3" y="79"/>
                    <a:pt x="3" y="79"/>
                  </a:cubicBezTo>
                  <a:cubicBezTo>
                    <a:pt x="3" y="80"/>
                    <a:pt x="3" y="80"/>
                    <a:pt x="3" y="81"/>
                  </a:cubicBezTo>
                  <a:cubicBezTo>
                    <a:pt x="4" y="82"/>
                    <a:pt x="5" y="82"/>
                    <a:pt x="4" y="84"/>
                  </a:cubicBezTo>
                  <a:cubicBezTo>
                    <a:pt x="7" y="85"/>
                    <a:pt x="7" y="86"/>
                    <a:pt x="6" y="88"/>
                  </a:cubicBezTo>
                  <a:cubicBezTo>
                    <a:pt x="10" y="93"/>
                    <a:pt x="12" y="95"/>
                    <a:pt x="21" y="100"/>
                  </a:cubicBezTo>
                  <a:cubicBezTo>
                    <a:pt x="34" y="103"/>
                    <a:pt x="32" y="103"/>
                    <a:pt x="30" y="10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32"/>
            <p:cNvSpPr>
              <a:spLocks noEditPoints="1"/>
            </p:cNvSpPr>
            <p:nvPr/>
          </p:nvSpPr>
          <p:spPr bwMode="auto">
            <a:xfrm>
              <a:off x="5570326" y="5005153"/>
              <a:ext cx="237062" cy="225773"/>
            </a:xfrm>
            <a:custGeom>
              <a:avLst/>
              <a:gdLst/>
              <a:ahLst/>
              <a:cxnLst>
                <a:cxn ang="0">
                  <a:pos x="18" y="141"/>
                </a:cxn>
                <a:cxn ang="0">
                  <a:pos x="8" y="108"/>
                </a:cxn>
                <a:cxn ang="0">
                  <a:pos x="33" y="102"/>
                </a:cxn>
                <a:cxn ang="0">
                  <a:pos x="21" y="75"/>
                </a:cxn>
                <a:cxn ang="0">
                  <a:pos x="12" y="64"/>
                </a:cxn>
                <a:cxn ang="0">
                  <a:pos x="17" y="51"/>
                </a:cxn>
                <a:cxn ang="0">
                  <a:pos x="33" y="34"/>
                </a:cxn>
                <a:cxn ang="0">
                  <a:pos x="63" y="21"/>
                </a:cxn>
                <a:cxn ang="0">
                  <a:pos x="78" y="7"/>
                </a:cxn>
                <a:cxn ang="0">
                  <a:pos x="91" y="0"/>
                </a:cxn>
                <a:cxn ang="0">
                  <a:pos x="104" y="34"/>
                </a:cxn>
                <a:cxn ang="0">
                  <a:pos x="125" y="35"/>
                </a:cxn>
                <a:cxn ang="0">
                  <a:pos x="148" y="38"/>
                </a:cxn>
                <a:cxn ang="0">
                  <a:pos x="154" y="70"/>
                </a:cxn>
                <a:cxn ang="0">
                  <a:pos x="153" y="92"/>
                </a:cxn>
                <a:cxn ang="0">
                  <a:pos x="181" y="97"/>
                </a:cxn>
                <a:cxn ang="0">
                  <a:pos x="185" y="122"/>
                </a:cxn>
                <a:cxn ang="0">
                  <a:pos x="178" y="146"/>
                </a:cxn>
                <a:cxn ang="0">
                  <a:pos x="161" y="141"/>
                </a:cxn>
                <a:cxn ang="0">
                  <a:pos x="142" y="123"/>
                </a:cxn>
                <a:cxn ang="0">
                  <a:pos x="126" y="140"/>
                </a:cxn>
                <a:cxn ang="0">
                  <a:pos x="106" y="160"/>
                </a:cxn>
                <a:cxn ang="0">
                  <a:pos x="102" y="176"/>
                </a:cxn>
                <a:cxn ang="0">
                  <a:pos x="45" y="156"/>
                </a:cxn>
                <a:cxn ang="0">
                  <a:pos x="34" y="152"/>
                </a:cxn>
                <a:cxn ang="0">
                  <a:pos x="114" y="136"/>
                </a:cxn>
                <a:cxn ang="0">
                  <a:pos x="112" y="133"/>
                </a:cxn>
                <a:cxn ang="0">
                  <a:pos x="113" y="132"/>
                </a:cxn>
                <a:cxn ang="0">
                  <a:pos x="116" y="131"/>
                </a:cxn>
                <a:cxn ang="0">
                  <a:pos x="117" y="131"/>
                </a:cxn>
                <a:cxn ang="0">
                  <a:pos x="117" y="136"/>
                </a:cxn>
                <a:cxn ang="0">
                  <a:pos x="116" y="136"/>
                </a:cxn>
                <a:cxn ang="0">
                  <a:pos x="115" y="136"/>
                </a:cxn>
                <a:cxn ang="0">
                  <a:pos x="89" y="142"/>
                </a:cxn>
                <a:cxn ang="0">
                  <a:pos x="87" y="146"/>
                </a:cxn>
                <a:cxn ang="0">
                  <a:pos x="85" y="145"/>
                </a:cxn>
                <a:cxn ang="0">
                  <a:pos x="82" y="144"/>
                </a:cxn>
                <a:cxn ang="0">
                  <a:pos x="79" y="141"/>
                </a:cxn>
                <a:cxn ang="0">
                  <a:pos x="77" y="137"/>
                </a:cxn>
                <a:cxn ang="0">
                  <a:pos x="80" y="133"/>
                </a:cxn>
                <a:cxn ang="0">
                  <a:pos x="84" y="130"/>
                </a:cxn>
                <a:cxn ang="0">
                  <a:pos x="88" y="134"/>
                </a:cxn>
                <a:cxn ang="0">
                  <a:pos x="90" y="138"/>
                </a:cxn>
                <a:cxn ang="0">
                  <a:pos x="58" y="152"/>
                </a:cxn>
                <a:cxn ang="0">
                  <a:pos x="44" y="149"/>
                </a:cxn>
                <a:cxn ang="0">
                  <a:pos x="60" y="158"/>
                </a:cxn>
                <a:cxn ang="0">
                  <a:pos x="116" y="142"/>
                </a:cxn>
                <a:cxn ang="0">
                  <a:pos x="111" y="149"/>
                </a:cxn>
                <a:cxn ang="0">
                  <a:pos x="106" y="153"/>
                </a:cxn>
                <a:cxn ang="0">
                  <a:pos x="97" y="159"/>
                </a:cxn>
                <a:cxn ang="0">
                  <a:pos x="100" y="140"/>
                </a:cxn>
                <a:cxn ang="0">
                  <a:pos x="113" y="142"/>
                </a:cxn>
                <a:cxn ang="0">
                  <a:pos x="100" y="140"/>
                </a:cxn>
                <a:cxn ang="0">
                  <a:pos x="61" y="149"/>
                </a:cxn>
                <a:cxn ang="0">
                  <a:pos x="77" y="151"/>
                </a:cxn>
                <a:cxn ang="0">
                  <a:pos x="88" y="173"/>
                </a:cxn>
                <a:cxn ang="0">
                  <a:pos x="83" y="153"/>
                </a:cxn>
              </a:cxnLst>
              <a:rect l="0" t="0" r="r" b="b"/>
              <a:pathLst>
                <a:path w="187" h="178">
                  <a:moveTo>
                    <a:pt x="30" y="150"/>
                  </a:moveTo>
                  <a:cubicBezTo>
                    <a:pt x="28" y="149"/>
                    <a:pt x="12" y="144"/>
                    <a:pt x="23" y="144"/>
                  </a:cubicBezTo>
                  <a:cubicBezTo>
                    <a:pt x="19" y="146"/>
                    <a:pt x="12" y="145"/>
                    <a:pt x="18" y="141"/>
                  </a:cubicBezTo>
                  <a:cubicBezTo>
                    <a:pt x="21" y="139"/>
                    <a:pt x="9" y="142"/>
                    <a:pt x="14" y="136"/>
                  </a:cubicBezTo>
                  <a:cubicBezTo>
                    <a:pt x="0" y="136"/>
                    <a:pt x="10" y="127"/>
                    <a:pt x="3" y="118"/>
                  </a:cubicBezTo>
                  <a:cubicBezTo>
                    <a:pt x="8" y="118"/>
                    <a:pt x="7" y="113"/>
                    <a:pt x="8" y="108"/>
                  </a:cubicBezTo>
                  <a:cubicBezTo>
                    <a:pt x="11" y="116"/>
                    <a:pt x="10" y="104"/>
                    <a:pt x="12" y="104"/>
                  </a:cubicBezTo>
                  <a:cubicBezTo>
                    <a:pt x="15" y="104"/>
                    <a:pt x="24" y="105"/>
                    <a:pt x="25" y="99"/>
                  </a:cubicBezTo>
                  <a:cubicBezTo>
                    <a:pt x="25" y="99"/>
                    <a:pt x="30" y="105"/>
                    <a:pt x="33" y="102"/>
                  </a:cubicBezTo>
                  <a:cubicBezTo>
                    <a:pt x="37" y="98"/>
                    <a:pt x="43" y="94"/>
                    <a:pt x="31" y="87"/>
                  </a:cubicBezTo>
                  <a:cubicBezTo>
                    <a:pt x="30" y="87"/>
                    <a:pt x="28" y="83"/>
                    <a:pt x="28" y="83"/>
                  </a:cubicBezTo>
                  <a:cubicBezTo>
                    <a:pt x="27" y="81"/>
                    <a:pt x="10" y="78"/>
                    <a:pt x="21" y="75"/>
                  </a:cubicBezTo>
                  <a:cubicBezTo>
                    <a:pt x="17" y="80"/>
                    <a:pt x="14" y="79"/>
                    <a:pt x="15" y="73"/>
                  </a:cubicBezTo>
                  <a:cubicBezTo>
                    <a:pt x="13" y="74"/>
                    <a:pt x="15" y="70"/>
                    <a:pt x="15" y="68"/>
                  </a:cubicBezTo>
                  <a:cubicBezTo>
                    <a:pt x="14" y="71"/>
                    <a:pt x="9" y="67"/>
                    <a:pt x="12" y="64"/>
                  </a:cubicBezTo>
                  <a:cubicBezTo>
                    <a:pt x="14" y="62"/>
                    <a:pt x="17" y="58"/>
                    <a:pt x="11" y="56"/>
                  </a:cubicBezTo>
                  <a:cubicBezTo>
                    <a:pt x="13" y="56"/>
                    <a:pt x="15" y="58"/>
                    <a:pt x="15" y="55"/>
                  </a:cubicBezTo>
                  <a:cubicBezTo>
                    <a:pt x="15" y="51"/>
                    <a:pt x="12" y="48"/>
                    <a:pt x="17" y="51"/>
                  </a:cubicBezTo>
                  <a:cubicBezTo>
                    <a:pt x="20" y="53"/>
                    <a:pt x="17" y="46"/>
                    <a:pt x="19" y="46"/>
                  </a:cubicBezTo>
                  <a:cubicBezTo>
                    <a:pt x="24" y="46"/>
                    <a:pt x="25" y="40"/>
                    <a:pt x="25" y="40"/>
                  </a:cubicBezTo>
                  <a:cubicBezTo>
                    <a:pt x="29" y="43"/>
                    <a:pt x="31" y="39"/>
                    <a:pt x="33" y="34"/>
                  </a:cubicBezTo>
                  <a:cubicBezTo>
                    <a:pt x="35" y="42"/>
                    <a:pt x="38" y="31"/>
                    <a:pt x="40" y="34"/>
                  </a:cubicBezTo>
                  <a:cubicBezTo>
                    <a:pt x="47" y="45"/>
                    <a:pt x="57" y="33"/>
                    <a:pt x="61" y="20"/>
                  </a:cubicBezTo>
                  <a:cubicBezTo>
                    <a:pt x="61" y="21"/>
                    <a:pt x="62" y="22"/>
                    <a:pt x="63" y="21"/>
                  </a:cubicBezTo>
                  <a:cubicBezTo>
                    <a:pt x="63" y="20"/>
                    <a:pt x="65" y="10"/>
                    <a:pt x="66" y="15"/>
                  </a:cubicBezTo>
                  <a:cubicBezTo>
                    <a:pt x="67" y="19"/>
                    <a:pt x="72" y="12"/>
                    <a:pt x="72" y="11"/>
                  </a:cubicBezTo>
                  <a:cubicBezTo>
                    <a:pt x="74" y="13"/>
                    <a:pt x="77" y="11"/>
                    <a:pt x="78" y="7"/>
                  </a:cubicBezTo>
                  <a:cubicBezTo>
                    <a:pt x="80" y="10"/>
                    <a:pt x="81" y="8"/>
                    <a:pt x="85" y="3"/>
                  </a:cubicBezTo>
                  <a:cubicBezTo>
                    <a:pt x="87" y="1"/>
                    <a:pt x="85" y="5"/>
                    <a:pt x="86" y="6"/>
                  </a:cubicBezTo>
                  <a:cubicBezTo>
                    <a:pt x="87" y="6"/>
                    <a:pt x="90" y="1"/>
                    <a:pt x="91" y="0"/>
                  </a:cubicBezTo>
                  <a:cubicBezTo>
                    <a:pt x="91" y="8"/>
                    <a:pt x="89" y="16"/>
                    <a:pt x="93" y="22"/>
                  </a:cubicBezTo>
                  <a:cubicBezTo>
                    <a:pt x="95" y="24"/>
                    <a:pt x="95" y="31"/>
                    <a:pt x="97" y="30"/>
                  </a:cubicBezTo>
                  <a:cubicBezTo>
                    <a:pt x="100" y="29"/>
                    <a:pt x="109" y="26"/>
                    <a:pt x="104" y="34"/>
                  </a:cubicBezTo>
                  <a:cubicBezTo>
                    <a:pt x="107" y="33"/>
                    <a:pt x="112" y="30"/>
                    <a:pt x="115" y="33"/>
                  </a:cubicBezTo>
                  <a:cubicBezTo>
                    <a:pt x="116" y="35"/>
                    <a:pt x="116" y="30"/>
                    <a:pt x="119" y="30"/>
                  </a:cubicBezTo>
                  <a:cubicBezTo>
                    <a:pt x="120" y="30"/>
                    <a:pt x="122" y="35"/>
                    <a:pt x="125" y="35"/>
                  </a:cubicBezTo>
                  <a:cubicBezTo>
                    <a:pt x="128" y="35"/>
                    <a:pt x="132" y="32"/>
                    <a:pt x="133" y="37"/>
                  </a:cubicBezTo>
                  <a:cubicBezTo>
                    <a:pt x="134" y="34"/>
                    <a:pt x="146" y="30"/>
                    <a:pt x="142" y="36"/>
                  </a:cubicBezTo>
                  <a:cubicBezTo>
                    <a:pt x="148" y="34"/>
                    <a:pt x="154" y="25"/>
                    <a:pt x="148" y="38"/>
                  </a:cubicBezTo>
                  <a:cubicBezTo>
                    <a:pt x="148" y="38"/>
                    <a:pt x="153" y="47"/>
                    <a:pt x="146" y="50"/>
                  </a:cubicBezTo>
                  <a:cubicBezTo>
                    <a:pt x="152" y="50"/>
                    <a:pt x="151" y="62"/>
                    <a:pt x="151" y="63"/>
                  </a:cubicBezTo>
                  <a:cubicBezTo>
                    <a:pt x="150" y="68"/>
                    <a:pt x="150" y="68"/>
                    <a:pt x="154" y="70"/>
                  </a:cubicBezTo>
                  <a:cubicBezTo>
                    <a:pt x="158" y="72"/>
                    <a:pt x="151" y="77"/>
                    <a:pt x="153" y="80"/>
                  </a:cubicBezTo>
                  <a:cubicBezTo>
                    <a:pt x="153" y="78"/>
                    <a:pt x="156" y="77"/>
                    <a:pt x="154" y="82"/>
                  </a:cubicBezTo>
                  <a:cubicBezTo>
                    <a:pt x="147" y="93"/>
                    <a:pt x="153" y="85"/>
                    <a:pt x="153" y="92"/>
                  </a:cubicBezTo>
                  <a:cubicBezTo>
                    <a:pt x="153" y="96"/>
                    <a:pt x="152" y="108"/>
                    <a:pt x="161" y="103"/>
                  </a:cubicBezTo>
                  <a:cubicBezTo>
                    <a:pt x="164" y="101"/>
                    <a:pt x="178" y="92"/>
                    <a:pt x="172" y="103"/>
                  </a:cubicBezTo>
                  <a:cubicBezTo>
                    <a:pt x="173" y="102"/>
                    <a:pt x="181" y="95"/>
                    <a:pt x="181" y="97"/>
                  </a:cubicBezTo>
                  <a:cubicBezTo>
                    <a:pt x="182" y="108"/>
                    <a:pt x="173" y="102"/>
                    <a:pt x="182" y="105"/>
                  </a:cubicBezTo>
                  <a:cubicBezTo>
                    <a:pt x="186" y="106"/>
                    <a:pt x="183" y="104"/>
                    <a:pt x="185" y="110"/>
                  </a:cubicBezTo>
                  <a:cubicBezTo>
                    <a:pt x="185" y="109"/>
                    <a:pt x="187" y="119"/>
                    <a:pt x="185" y="122"/>
                  </a:cubicBezTo>
                  <a:cubicBezTo>
                    <a:pt x="183" y="126"/>
                    <a:pt x="180" y="126"/>
                    <a:pt x="180" y="136"/>
                  </a:cubicBezTo>
                  <a:cubicBezTo>
                    <a:pt x="179" y="130"/>
                    <a:pt x="179" y="134"/>
                    <a:pt x="180" y="137"/>
                  </a:cubicBezTo>
                  <a:cubicBezTo>
                    <a:pt x="181" y="143"/>
                    <a:pt x="185" y="146"/>
                    <a:pt x="178" y="146"/>
                  </a:cubicBezTo>
                  <a:cubicBezTo>
                    <a:pt x="176" y="146"/>
                    <a:pt x="174" y="143"/>
                    <a:pt x="173" y="142"/>
                  </a:cubicBezTo>
                  <a:cubicBezTo>
                    <a:pt x="171" y="139"/>
                    <a:pt x="167" y="148"/>
                    <a:pt x="166" y="141"/>
                  </a:cubicBezTo>
                  <a:cubicBezTo>
                    <a:pt x="166" y="134"/>
                    <a:pt x="163" y="144"/>
                    <a:pt x="161" y="141"/>
                  </a:cubicBezTo>
                  <a:cubicBezTo>
                    <a:pt x="159" y="136"/>
                    <a:pt x="159" y="136"/>
                    <a:pt x="155" y="141"/>
                  </a:cubicBezTo>
                  <a:cubicBezTo>
                    <a:pt x="150" y="147"/>
                    <a:pt x="153" y="133"/>
                    <a:pt x="149" y="131"/>
                  </a:cubicBezTo>
                  <a:cubicBezTo>
                    <a:pt x="147" y="128"/>
                    <a:pt x="144" y="123"/>
                    <a:pt x="142" y="123"/>
                  </a:cubicBezTo>
                  <a:cubicBezTo>
                    <a:pt x="139" y="123"/>
                    <a:pt x="138" y="131"/>
                    <a:pt x="137" y="131"/>
                  </a:cubicBezTo>
                  <a:cubicBezTo>
                    <a:pt x="135" y="131"/>
                    <a:pt x="134" y="126"/>
                    <a:pt x="132" y="130"/>
                  </a:cubicBezTo>
                  <a:cubicBezTo>
                    <a:pt x="130" y="132"/>
                    <a:pt x="129" y="139"/>
                    <a:pt x="126" y="140"/>
                  </a:cubicBezTo>
                  <a:cubicBezTo>
                    <a:pt x="126" y="146"/>
                    <a:pt x="123" y="149"/>
                    <a:pt x="119" y="155"/>
                  </a:cubicBezTo>
                  <a:cubicBezTo>
                    <a:pt x="119" y="156"/>
                    <a:pt x="116" y="158"/>
                    <a:pt x="113" y="159"/>
                  </a:cubicBezTo>
                  <a:cubicBezTo>
                    <a:pt x="111" y="160"/>
                    <a:pt x="108" y="160"/>
                    <a:pt x="106" y="160"/>
                  </a:cubicBezTo>
                  <a:cubicBezTo>
                    <a:pt x="105" y="160"/>
                    <a:pt x="105" y="159"/>
                    <a:pt x="104" y="160"/>
                  </a:cubicBezTo>
                  <a:cubicBezTo>
                    <a:pt x="102" y="162"/>
                    <a:pt x="100" y="164"/>
                    <a:pt x="97" y="165"/>
                  </a:cubicBezTo>
                  <a:cubicBezTo>
                    <a:pt x="97" y="169"/>
                    <a:pt x="95" y="173"/>
                    <a:pt x="102" y="176"/>
                  </a:cubicBezTo>
                  <a:cubicBezTo>
                    <a:pt x="96" y="177"/>
                    <a:pt x="91" y="178"/>
                    <a:pt x="83" y="176"/>
                  </a:cubicBezTo>
                  <a:cubicBezTo>
                    <a:pt x="74" y="173"/>
                    <a:pt x="65" y="168"/>
                    <a:pt x="62" y="161"/>
                  </a:cubicBezTo>
                  <a:cubicBezTo>
                    <a:pt x="56" y="161"/>
                    <a:pt x="49" y="162"/>
                    <a:pt x="45" y="156"/>
                  </a:cubicBezTo>
                  <a:cubicBezTo>
                    <a:pt x="44" y="154"/>
                    <a:pt x="43" y="151"/>
                    <a:pt x="43" y="149"/>
                  </a:cubicBezTo>
                  <a:cubicBezTo>
                    <a:pt x="42" y="149"/>
                    <a:pt x="40" y="150"/>
                    <a:pt x="38" y="152"/>
                  </a:cubicBezTo>
                  <a:cubicBezTo>
                    <a:pt x="38" y="146"/>
                    <a:pt x="35" y="150"/>
                    <a:pt x="34" y="152"/>
                  </a:cubicBezTo>
                  <a:cubicBezTo>
                    <a:pt x="33" y="150"/>
                    <a:pt x="34" y="151"/>
                    <a:pt x="30" y="150"/>
                  </a:cubicBezTo>
                  <a:close/>
                  <a:moveTo>
                    <a:pt x="115" y="136"/>
                  </a:moveTo>
                  <a:cubicBezTo>
                    <a:pt x="115" y="136"/>
                    <a:pt x="114" y="136"/>
                    <a:pt x="114" y="136"/>
                  </a:cubicBezTo>
                  <a:cubicBezTo>
                    <a:pt x="114" y="135"/>
                    <a:pt x="114" y="135"/>
                    <a:pt x="113" y="135"/>
                  </a:cubicBezTo>
                  <a:cubicBezTo>
                    <a:pt x="113" y="135"/>
                    <a:pt x="113" y="135"/>
                    <a:pt x="113" y="134"/>
                  </a:cubicBezTo>
                  <a:cubicBezTo>
                    <a:pt x="113" y="134"/>
                    <a:pt x="112" y="133"/>
                    <a:pt x="112" y="133"/>
                  </a:cubicBezTo>
                  <a:cubicBezTo>
                    <a:pt x="112" y="133"/>
                    <a:pt x="111" y="132"/>
                    <a:pt x="112" y="132"/>
                  </a:cubicBezTo>
                  <a:cubicBezTo>
                    <a:pt x="112" y="132"/>
                    <a:pt x="113" y="132"/>
                    <a:pt x="113" y="132"/>
                  </a:cubicBezTo>
                  <a:cubicBezTo>
                    <a:pt x="113" y="132"/>
                    <a:pt x="113" y="132"/>
                    <a:pt x="113" y="132"/>
                  </a:cubicBezTo>
                  <a:cubicBezTo>
                    <a:pt x="113" y="132"/>
                    <a:pt x="114" y="132"/>
                    <a:pt x="114" y="131"/>
                  </a:cubicBezTo>
                  <a:cubicBezTo>
                    <a:pt x="114" y="131"/>
                    <a:pt x="115" y="131"/>
                    <a:pt x="116" y="131"/>
                  </a:cubicBezTo>
                  <a:cubicBezTo>
                    <a:pt x="116" y="131"/>
                    <a:pt x="116" y="131"/>
                    <a:pt x="116" y="131"/>
                  </a:cubicBezTo>
                  <a:cubicBezTo>
                    <a:pt x="116" y="131"/>
                    <a:pt x="117" y="131"/>
                    <a:pt x="117" y="131"/>
                  </a:cubicBezTo>
                  <a:cubicBezTo>
                    <a:pt x="117" y="131"/>
                    <a:pt x="117" y="131"/>
                    <a:pt x="117" y="131"/>
                  </a:cubicBezTo>
                  <a:cubicBezTo>
                    <a:pt x="117" y="131"/>
                    <a:pt x="117" y="131"/>
                    <a:pt x="117" y="131"/>
                  </a:cubicBezTo>
                  <a:cubicBezTo>
                    <a:pt x="118" y="131"/>
                    <a:pt x="117" y="132"/>
                    <a:pt x="117" y="133"/>
                  </a:cubicBezTo>
                  <a:cubicBezTo>
                    <a:pt x="118" y="134"/>
                    <a:pt x="118" y="134"/>
                    <a:pt x="118" y="135"/>
                  </a:cubicBezTo>
                  <a:cubicBezTo>
                    <a:pt x="118" y="136"/>
                    <a:pt x="118" y="136"/>
                    <a:pt x="117" y="136"/>
                  </a:cubicBezTo>
                  <a:cubicBezTo>
                    <a:pt x="117" y="136"/>
                    <a:pt x="117" y="136"/>
                    <a:pt x="117" y="137"/>
                  </a:cubicBezTo>
                  <a:cubicBezTo>
                    <a:pt x="117" y="137"/>
                    <a:pt x="117" y="137"/>
                    <a:pt x="117" y="137"/>
                  </a:cubicBezTo>
                  <a:cubicBezTo>
                    <a:pt x="116" y="137"/>
                    <a:pt x="116" y="136"/>
                    <a:pt x="116" y="136"/>
                  </a:cubicBezTo>
                  <a:cubicBezTo>
                    <a:pt x="116" y="136"/>
                    <a:pt x="116" y="136"/>
                    <a:pt x="116" y="136"/>
                  </a:cubicBezTo>
                  <a:cubicBezTo>
                    <a:pt x="115" y="137"/>
                    <a:pt x="115" y="137"/>
                    <a:pt x="115" y="137"/>
                  </a:cubicBezTo>
                  <a:cubicBezTo>
                    <a:pt x="115" y="137"/>
                    <a:pt x="115" y="137"/>
                    <a:pt x="115" y="136"/>
                  </a:cubicBezTo>
                  <a:close/>
                  <a:moveTo>
                    <a:pt x="90" y="138"/>
                  </a:moveTo>
                  <a:cubicBezTo>
                    <a:pt x="89" y="139"/>
                    <a:pt x="88" y="140"/>
                    <a:pt x="89" y="142"/>
                  </a:cubicBezTo>
                  <a:cubicBezTo>
                    <a:pt x="89" y="142"/>
                    <a:pt x="89" y="142"/>
                    <a:pt x="89" y="142"/>
                  </a:cubicBezTo>
                  <a:cubicBezTo>
                    <a:pt x="90" y="143"/>
                    <a:pt x="92" y="144"/>
                    <a:pt x="92" y="145"/>
                  </a:cubicBezTo>
                  <a:cubicBezTo>
                    <a:pt x="91" y="145"/>
                    <a:pt x="89" y="145"/>
                    <a:pt x="88" y="146"/>
                  </a:cubicBezTo>
                  <a:cubicBezTo>
                    <a:pt x="88" y="146"/>
                    <a:pt x="88" y="146"/>
                    <a:pt x="87" y="146"/>
                  </a:cubicBezTo>
                  <a:cubicBezTo>
                    <a:pt x="87" y="146"/>
                    <a:pt x="87" y="146"/>
                    <a:pt x="87" y="146"/>
                  </a:cubicBezTo>
                  <a:cubicBezTo>
                    <a:pt x="86" y="146"/>
                    <a:pt x="86" y="147"/>
                    <a:pt x="85" y="147"/>
                  </a:cubicBezTo>
                  <a:cubicBezTo>
                    <a:pt x="85" y="147"/>
                    <a:pt x="85" y="146"/>
                    <a:pt x="85" y="145"/>
                  </a:cubicBezTo>
                  <a:cubicBezTo>
                    <a:pt x="85" y="145"/>
                    <a:pt x="84" y="144"/>
                    <a:pt x="83" y="144"/>
                  </a:cubicBezTo>
                  <a:cubicBezTo>
                    <a:pt x="83" y="144"/>
                    <a:pt x="83" y="143"/>
                    <a:pt x="83" y="143"/>
                  </a:cubicBezTo>
                  <a:cubicBezTo>
                    <a:pt x="83" y="143"/>
                    <a:pt x="83" y="144"/>
                    <a:pt x="82" y="144"/>
                  </a:cubicBezTo>
                  <a:cubicBezTo>
                    <a:pt x="82" y="144"/>
                    <a:pt x="82" y="144"/>
                    <a:pt x="82" y="143"/>
                  </a:cubicBezTo>
                  <a:cubicBezTo>
                    <a:pt x="82" y="142"/>
                    <a:pt x="80" y="140"/>
                    <a:pt x="80" y="140"/>
                  </a:cubicBezTo>
                  <a:cubicBezTo>
                    <a:pt x="80" y="141"/>
                    <a:pt x="79" y="141"/>
                    <a:pt x="79" y="141"/>
                  </a:cubicBezTo>
                  <a:cubicBezTo>
                    <a:pt x="79" y="141"/>
                    <a:pt x="79" y="139"/>
                    <a:pt x="79" y="139"/>
                  </a:cubicBezTo>
                  <a:cubicBezTo>
                    <a:pt x="79" y="139"/>
                    <a:pt x="78" y="139"/>
                    <a:pt x="78" y="139"/>
                  </a:cubicBezTo>
                  <a:cubicBezTo>
                    <a:pt x="77" y="139"/>
                    <a:pt x="77" y="137"/>
                    <a:pt x="77" y="137"/>
                  </a:cubicBezTo>
                  <a:cubicBezTo>
                    <a:pt x="77" y="136"/>
                    <a:pt x="77" y="134"/>
                    <a:pt x="77" y="134"/>
                  </a:cubicBezTo>
                  <a:cubicBezTo>
                    <a:pt x="77" y="133"/>
                    <a:pt x="78" y="132"/>
                    <a:pt x="78" y="132"/>
                  </a:cubicBezTo>
                  <a:cubicBezTo>
                    <a:pt x="79" y="131"/>
                    <a:pt x="79" y="133"/>
                    <a:pt x="80" y="133"/>
                  </a:cubicBezTo>
                  <a:cubicBezTo>
                    <a:pt x="80" y="133"/>
                    <a:pt x="81" y="130"/>
                    <a:pt x="82" y="129"/>
                  </a:cubicBezTo>
                  <a:cubicBezTo>
                    <a:pt x="82" y="130"/>
                    <a:pt x="82" y="131"/>
                    <a:pt x="83" y="131"/>
                  </a:cubicBezTo>
                  <a:cubicBezTo>
                    <a:pt x="84" y="131"/>
                    <a:pt x="84" y="131"/>
                    <a:pt x="84" y="130"/>
                  </a:cubicBezTo>
                  <a:cubicBezTo>
                    <a:pt x="85" y="130"/>
                    <a:pt x="85" y="130"/>
                    <a:pt x="85" y="129"/>
                  </a:cubicBezTo>
                  <a:cubicBezTo>
                    <a:pt x="86" y="130"/>
                    <a:pt x="86" y="132"/>
                    <a:pt x="87" y="132"/>
                  </a:cubicBezTo>
                  <a:cubicBezTo>
                    <a:pt x="88" y="132"/>
                    <a:pt x="87" y="133"/>
                    <a:pt x="88" y="134"/>
                  </a:cubicBezTo>
                  <a:cubicBezTo>
                    <a:pt x="88" y="134"/>
                    <a:pt x="89" y="134"/>
                    <a:pt x="89" y="134"/>
                  </a:cubicBezTo>
                  <a:cubicBezTo>
                    <a:pt x="90" y="135"/>
                    <a:pt x="90" y="134"/>
                    <a:pt x="90" y="136"/>
                  </a:cubicBezTo>
                  <a:cubicBezTo>
                    <a:pt x="90" y="136"/>
                    <a:pt x="90" y="137"/>
                    <a:pt x="90" y="138"/>
                  </a:cubicBezTo>
                  <a:close/>
                  <a:moveTo>
                    <a:pt x="60" y="158"/>
                  </a:moveTo>
                  <a:cubicBezTo>
                    <a:pt x="60" y="156"/>
                    <a:pt x="60" y="153"/>
                    <a:pt x="59" y="151"/>
                  </a:cubicBezTo>
                  <a:cubicBezTo>
                    <a:pt x="59" y="151"/>
                    <a:pt x="58" y="152"/>
                    <a:pt x="58" y="152"/>
                  </a:cubicBezTo>
                  <a:cubicBezTo>
                    <a:pt x="56" y="152"/>
                    <a:pt x="53" y="143"/>
                    <a:pt x="51" y="151"/>
                  </a:cubicBezTo>
                  <a:cubicBezTo>
                    <a:pt x="49" y="156"/>
                    <a:pt x="47" y="150"/>
                    <a:pt x="47" y="147"/>
                  </a:cubicBezTo>
                  <a:cubicBezTo>
                    <a:pt x="46" y="149"/>
                    <a:pt x="45" y="149"/>
                    <a:pt x="44" y="149"/>
                  </a:cubicBezTo>
                  <a:cubicBezTo>
                    <a:pt x="45" y="149"/>
                    <a:pt x="45" y="150"/>
                    <a:pt x="45" y="150"/>
                  </a:cubicBezTo>
                  <a:cubicBezTo>
                    <a:pt x="45" y="152"/>
                    <a:pt x="46" y="155"/>
                    <a:pt x="47" y="156"/>
                  </a:cubicBezTo>
                  <a:cubicBezTo>
                    <a:pt x="52" y="159"/>
                    <a:pt x="56" y="159"/>
                    <a:pt x="60" y="158"/>
                  </a:cubicBezTo>
                  <a:close/>
                  <a:moveTo>
                    <a:pt x="126" y="139"/>
                  </a:moveTo>
                  <a:cubicBezTo>
                    <a:pt x="121" y="138"/>
                    <a:pt x="121" y="144"/>
                    <a:pt x="120" y="147"/>
                  </a:cubicBezTo>
                  <a:cubicBezTo>
                    <a:pt x="117" y="138"/>
                    <a:pt x="116" y="153"/>
                    <a:pt x="116" y="142"/>
                  </a:cubicBezTo>
                  <a:cubicBezTo>
                    <a:pt x="116" y="143"/>
                    <a:pt x="116" y="144"/>
                    <a:pt x="115" y="144"/>
                  </a:cubicBezTo>
                  <a:cubicBezTo>
                    <a:pt x="115" y="144"/>
                    <a:pt x="115" y="144"/>
                    <a:pt x="115" y="143"/>
                  </a:cubicBezTo>
                  <a:cubicBezTo>
                    <a:pt x="114" y="146"/>
                    <a:pt x="112" y="148"/>
                    <a:pt x="111" y="149"/>
                  </a:cubicBezTo>
                  <a:cubicBezTo>
                    <a:pt x="110" y="151"/>
                    <a:pt x="108" y="156"/>
                    <a:pt x="106" y="158"/>
                  </a:cubicBezTo>
                  <a:cubicBezTo>
                    <a:pt x="116" y="161"/>
                    <a:pt x="124" y="147"/>
                    <a:pt x="126" y="139"/>
                  </a:cubicBezTo>
                  <a:close/>
                  <a:moveTo>
                    <a:pt x="106" y="153"/>
                  </a:moveTo>
                  <a:cubicBezTo>
                    <a:pt x="106" y="152"/>
                    <a:pt x="106" y="152"/>
                    <a:pt x="106" y="151"/>
                  </a:cubicBezTo>
                  <a:cubicBezTo>
                    <a:pt x="106" y="147"/>
                    <a:pt x="104" y="141"/>
                    <a:pt x="100" y="141"/>
                  </a:cubicBezTo>
                  <a:cubicBezTo>
                    <a:pt x="97" y="139"/>
                    <a:pt x="96" y="154"/>
                    <a:pt x="97" y="159"/>
                  </a:cubicBezTo>
                  <a:cubicBezTo>
                    <a:pt x="100" y="159"/>
                    <a:pt x="104" y="157"/>
                    <a:pt x="105" y="154"/>
                  </a:cubicBezTo>
                  <a:cubicBezTo>
                    <a:pt x="105" y="154"/>
                    <a:pt x="106" y="153"/>
                    <a:pt x="106" y="153"/>
                  </a:cubicBezTo>
                  <a:close/>
                  <a:moveTo>
                    <a:pt x="100" y="140"/>
                  </a:moveTo>
                  <a:cubicBezTo>
                    <a:pt x="104" y="141"/>
                    <a:pt x="108" y="146"/>
                    <a:pt x="107" y="150"/>
                  </a:cubicBezTo>
                  <a:cubicBezTo>
                    <a:pt x="109" y="148"/>
                    <a:pt x="111" y="145"/>
                    <a:pt x="113" y="143"/>
                  </a:cubicBezTo>
                  <a:cubicBezTo>
                    <a:pt x="113" y="143"/>
                    <a:pt x="113" y="142"/>
                    <a:pt x="113" y="142"/>
                  </a:cubicBezTo>
                  <a:cubicBezTo>
                    <a:pt x="111" y="140"/>
                    <a:pt x="108" y="143"/>
                    <a:pt x="107" y="140"/>
                  </a:cubicBezTo>
                  <a:cubicBezTo>
                    <a:pt x="107" y="133"/>
                    <a:pt x="101" y="137"/>
                    <a:pt x="100" y="136"/>
                  </a:cubicBezTo>
                  <a:cubicBezTo>
                    <a:pt x="100" y="138"/>
                    <a:pt x="100" y="139"/>
                    <a:pt x="100" y="140"/>
                  </a:cubicBezTo>
                  <a:close/>
                  <a:moveTo>
                    <a:pt x="77" y="151"/>
                  </a:moveTo>
                  <a:cubicBezTo>
                    <a:pt x="74" y="147"/>
                    <a:pt x="71" y="144"/>
                    <a:pt x="70" y="147"/>
                  </a:cubicBezTo>
                  <a:cubicBezTo>
                    <a:pt x="67" y="136"/>
                    <a:pt x="64" y="144"/>
                    <a:pt x="61" y="149"/>
                  </a:cubicBezTo>
                  <a:cubicBezTo>
                    <a:pt x="61" y="151"/>
                    <a:pt x="61" y="152"/>
                    <a:pt x="61" y="154"/>
                  </a:cubicBezTo>
                  <a:cubicBezTo>
                    <a:pt x="64" y="163"/>
                    <a:pt x="67" y="164"/>
                    <a:pt x="73" y="168"/>
                  </a:cubicBezTo>
                  <a:cubicBezTo>
                    <a:pt x="73" y="165"/>
                    <a:pt x="75" y="156"/>
                    <a:pt x="77" y="151"/>
                  </a:cubicBezTo>
                  <a:close/>
                  <a:moveTo>
                    <a:pt x="78" y="152"/>
                  </a:moveTo>
                  <a:cubicBezTo>
                    <a:pt x="76" y="157"/>
                    <a:pt x="75" y="163"/>
                    <a:pt x="75" y="169"/>
                  </a:cubicBezTo>
                  <a:cubicBezTo>
                    <a:pt x="80" y="171"/>
                    <a:pt x="83" y="173"/>
                    <a:pt x="88" y="173"/>
                  </a:cubicBezTo>
                  <a:cubicBezTo>
                    <a:pt x="88" y="167"/>
                    <a:pt x="88" y="161"/>
                    <a:pt x="88" y="155"/>
                  </a:cubicBezTo>
                  <a:cubicBezTo>
                    <a:pt x="87" y="157"/>
                    <a:pt x="86" y="159"/>
                    <a:pt x="86" y="160"/>
                  </a:cubicBezTo>
                  <a:cubicBezTo>
                    <a:pt x="84" y="158"/>
                    <a:pt x="83" y="156"/>
                    <a:pt x="83" y="153"/>
                  </a:cubicBezTo>
                  <a:cubicBezTo>
                    <a:pt x="82" y="155"/>
                    <a:pt x="82" y="156"/>
                    <a:pt x="81" y="157"/>
                  </a:cubicBezTo>
                  <a:cubicBezTo>
                    <a:pt x="81" y="156"/>
                    <a:pt x="79" y="154"/>
                    <a:pt x="78" y="1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3"/>
            <p:cNvSpPr>
              <a:spLocks/>
            </p:cNvSpPr>
            <p:nvPr/>
          </p:nvSpPr>
          <p:spPr bwMode="auto">
            <a:xfrm>
              <a:off x="6395472" y="5202973"/>
              <a:ext cx="56981" cy="95147"/>
            </a:xfrm>
            <a:custGeom>
              <a:avLst/>
              <a:gdLst/>
              <a:ahLst/>
              <a:cxnLst>
                <a:cxn ang="0">
                  <a:pos x="10" y="39"/>
                </a:cxn>
                <a:cxn ang="0">
                  <a:pos x="4" y="34"/>
                </a:cxn>
                <a:cxn ang="0">
                  <a:pos x="2" y="32"/>
                </a:cxn>
                <a:cxn ang="0">
                  <a:pos x="1" y="30"/>
                </a:cxn>
                <a:cxn ang="0">
                  <a:pos x="2" y="21"/>
                </a:cxn>
                <a:cxn ang="0">
                  <a:pos x="4" y="21"/>
                </a:cxn>
                <a:cxn ang="0">
                  <a:pos x="8" y="15"/>
                </a:cxn>
                <a:cxn ang="0">
                  <a:pos x="10" y="11"/>
                </a:cxn>
                <a:cxn ang="0">
                  <a:pos x="12" y="9"/>
                </a:cxn>
                <a:cxn ang="0">
                  <a:pos x="14" y="9"/>
                </a:cxn>
                <a:cxn ang="0">
                  <a:pos x="20" y="3"/>
                </a:cxn>
                <a:cxn ang="0">
                  <a:pos x="22" y="4"/>
                </a:cxn>
                <a:cxn ang="0">
                  <a:pos x="26" y="3"/>
                </a:cxn>
                <a:cxn ang="0">
                  <a:pos x="30" y="5"/>
                </a:cxn>
                <a:cxn ang="0">
                  <a:pos x="33" y="7"/>
                </a:cxn>
                <a:cxn ang="0">
                  <a:pos x="36" y="9"/>
                </a:cxn>
                <a:cxn ang="0">
                  <a:pos x="37" y="14"/>
                </a:cxn>
                <a:cxn ang="0">
                  <a:pos x="36" y="18"/>
                </a:cxn>
                <a:cxn ang="0">
                  <a:pos x="39" y="20"/>
                </a:cxn>
                <a:cxn ang="0">
                  <a:pos x="41" y="23"/>
                </a:cxn>
                <a:cxn ang="0">
                  <a:pos x="39" y="25"/>
                </a:cxn>
                <a:cxn ang="0">
                  <a:pos x="41" y="30"/>
                </a:cxn>
                <a:cxn ang="0">
                  <a:pos x="39" y="31"/>
                </a:cxn>
                <a:cxn ang="0">
                  <a:pos x="38" y="34"/>
                </a:cxn>
                <a:cxn ang="0">
                  <a:pos x="35" y="33"/>
                </a:cxn>
                <a:cxn ang="0">
                  <a:pos x="34" y="38"/>
                </a:cxn>
                <a:cxn ang="0">
                  <a:pos x="32" y="37"/>
                </a:cxn>
                <a:cxn ang="0">
                  <a:pos x="30" y="40"/>
                </a:cxn>
                <a:cxn ang="0">
                  <a:pos x="27" y="42"/>
                </a:cxn>
                <a:cxn ang="0">
                  <a:pos x="24" y="43"/>
                </a:cxn>
                <a:cxn ang="0">
                  <a:pos x="22" y="41"/>
                </a:cxn>
                <a:cxn ang="0">
                  <a:pos x="22" y="41"/>
                </a:cxn>
                <a:cxn ang="0">
                  <a:pos x="21" y="50"/>
                </a:cxn>
                <a:cxn ang="0">
                  <a:pos x="20" y="62"/>
                </a:cxn>
                <a:cxn ang="0">
                  <a:pos x="23" y="71"/>
                </a:cxn>
                <a:cxn ang="0">
                  <a:pos x="35" y="75"/>
                </a:cxn>
                <a:cxn ang="0">
                  <a:pos x="22" y="75"/>
                </a:cxn>
                <a:cxn ang="0">
                  <a:pos x="9" y="75"/>
                </a:cxn>
                <a:cxn ang="0">
                  <a:pos x="19" y="72"/>
                </a:cxn>
                <a:cxn ang="0">
                  <a:pos x="17" y="62"/>
                </a:cxn>
                <a:cxn ang="0">
                  <a:pos x="19" y="51"/>
                </a:cxn>
                <a:cxn ang="0">
                  <a:pos x="20" y="42"/>
                </a:cxn>
                <a:cxn ang="0">
                  <a:pos x="18" y="40"/>
                </a:cxn>
                <a:cxn ang="0">
                  <a:pos x="15" y="39"/>
                </a:cxn>
                <a:cxn ang="0">
                  <a:pos x="10" y="39"/>
                </a:cxn>
              </a:cxnLst>
              <a:rect l="0" t="0" r="r" b="b"/>
              <a:pathLst>
                <a:path w="45" h="75">
                  <a:moveTo>
                    <a:pt x="10" y="39"/>
                  </a:moveTo>
                  <a:cubicBezTo>
                    <a:pt x="9" y="38"/>
                    <a:pt x="4" y="36"/>
                    <a:pt x="4" y="34"/>
                  </a:cubicBezTo>
                  <a:cubicBezTo>
                    <a:pt x="4" y="33"/>
                    <a:pt x="1" y="33"/>
                    <a:pt x="2" y="32"/>
                  </a:cubicBezTo>
                  <a:cubicBezTo>
                    <a:pt x="2" y="32"/>
                    <a:pt x="1" y="30"/>
                    <a:pt x="1" y="30"/>
                  </a:cubicBezTo>
                  <a:cubicBezTo>
                    <a:pt x="0" y="26"/>
                    <a:pt x="2" y="26"/>
                    <a:pt x="2" y="21"/>
                  </a:cubicBezTo>
                  <a:cubicBezTo>
                    <a:pt x="2" y="20"/>
                    <a:pt x="4" y="24"/>
                    <a:pt x="4" y="21"/>
                  </a:cubicBezTo>
                  <a:cubicBezTo>
                    <a:pt x="4" y="18"/>
                    <a:pt x="6" y="15"/>
                    <a:pt x="8" y="15"/>
                  </a:cubicBezTo>
                  <a:cubicBezTo>
                    <a:pt x="9" y="15"/>
                    <a:pt x="9" y="10"/>
                    <a:pt x="10" y="11"/>
                  </a:cubicBezTo>
                  <a:cubicBezTo>
                    <a:pt x="11" y="13"/>
                    <a:pt x="12" y="10"/>
                    <a:pt x="12" y="9"/>
                  </a:cubicBezTo>
                  <a:cubicBezTo>
                    <a:pt x="14" y="6"/>
                    <a:pt x="13" y="10"/>
                    <a:pt x="14" y="9"/>
                  </a:cubicBezTo>
                  <a:cubicBezTo>
                    <a:pt x="18" y="4"/>
                    <a:pt x="16" y="6"/>
                    <a:pt x="20" y="3"/>
                  </a:cubicBezTo>
                  <a:cubicBezTo>
                    <a:pt x="22" y="2"/>
                    <a:pt x="21" y="4"/>
                    <a:pt x="22" y="4"/>
                  </a:cubicBezTo>
                  <a:cubicBezTo>
                    <a:pt x="23" y="4"/>
                    <a:pt x="25" y="1"/>
                    <a:pt x="26" y="3"/>
                  </a:cubicBezTo>
                  <a:cubicBezTo>
                    <a:pt x="27" y="7"/>
                    <a:pt x="29" y="0"/>
                    <a:pt x="30" y="5"/>
                  </a:cubicBezTo>
                  <a:cubicBezTo>
                    <a:pt x="30" y="6"/>
                    <a:pt x="33" y="7"/>
                    <a:pt x="33" y="7"/>
                  </a:cubicBezTo>
                  <a:cubicBezTo>
                    <a:pt x="37" y="6"/>
                    <a:pt x="33" y="10"/>
                    <a:pt x="36" y="9"/>
                  </a:cubicBezTo>
                  <a:cubicBezTo>
                    <a:pt x="41" y="8"/>
                    <a:pt x="35" y="13"/>
                    <a:pt x="37" y="14"/>
                  </a:cubicBezTo>
                  <a:cubicBezTo>
                    <a:pt x="41" y="15"/>
                    <a:pt x="37" y="17"/>
                    <a:pt x="36" y="18"/>
                  </a:cubicBezTo>
                  <a:cubicBezTo>
                    <a:pt x="36" y="18"/>
                    <a:pt x="41" y="20"/>
                    <a:pt x="39" y="20"/>
                  </a:cubicBezTo>
                  <a:cubicBezTo>
                    <a:pt x="37" y="21"/>
                    <a:pt x="40" y="22"/>
                    <a:pt x="41" y="23"/>
                  </a:cubicBezTo>
                  <a:cubicBezTo>
                    <a:pt x="41" y="24"/>
                    <a:pt x="37" y="23"/>
                    <a:pt x="39" y="25"/>
                  </a:cubicBezTo>
                  <a:cubicBezTo>
                    <a:pt x="45" y="29"/>
                    <a:pt x="37" y="24"/>
                    <a:pt x="41" y="30"/>
                  </a:cubicBezTo>
                  <a:cubicBezTo>
                    <a:pt x="42" y="31"/>
                    <a:pt x="40" y="31"/>
                    <a:pt x="39" y="31"/>
                  </a:cubicBezTo>
                  <a:cubicBezTo>
                    <a:pt x="37" y="31"/>
                    <a:pt x="39" y="33"/>
                    <a:pt x="38" y="34"/>
                  </a:cubicBezTo>
                  <a:cubicBezTo>
                    <a:pt x="37" y="34"/>
                    <a:pt x="36" y="31"/>
                    <a:pt x="35" y="33"/>
                  </a:cubicBezTo>
                  <a:cubicBezTo>
                    <a:pt x="35" y="34"/>
                    <a:pt x="34" y="38"/>
                    <a:pt x="34" y="38"/>
                  </a:cubicBezTo>
                  <a:cubicBezTo>
                    <a:pt x="33" y="38"/>
                    <a:pt x="33" y="36"/>
                    <a:pt x="32" y="37"/>
                  </a:cubicBezTo>
                  <a:cubicBezTo>
                    <a:pt x="31" y="37"/>
                    <a:pt x="32" y="43"/>
                    <a:pt x="30" y="40"/>
                  </a:cubicBezTo>
                  <a:cubicBezTo>
                    <a:pt x="29" y="38"/>
                    <a:pt x="28" y="43"/>
                    <a:pt x="27" y="42"/>
                  </a:cubicBezTo>
                  <a:cubicBezTo>
                    <a:pt x="25" y="42"/>
                    <a:pt x="26" y="41"/>
                    <a:pt x="24" y="43"/>
                  </a:cubicBezTo>
                  <a:cubicBezTo>
                    <a:pt x="23" y="44"/>
                    <a:pt x="23" y="41"/>
                    <a:pt x="22" y="41"/>
                  </a:cubicBezTo>
                  <a:cubicBezTo>
                    <a:pt x="22" y="41"/>
                    <a:pt x="22" y="41"/>
                    <a:pt x="22" y="41"/>
                  </a:cubicBezTo>
                  <a:cubicBezTo>
                    <a:pt x="21" y="44"/>
                    <a:pt x="21" y="47"/>
                    <a:pt x="21" y="50"/>
                  </a:cubicBezTo>
                  <a:cubicBezTo>
                    <a:pt x="21" y="55"/>
                    <a:pt x="22" y="58"/>
                    <a:pt x="20" y="62"/>
                  </a:cubicBezTo>
                  <a:cubicBezTo>
                    <a:pt x="19" y="65"/>
                    <a:pt x="20" y="68"/>
                    <a:pt x="23" y="71"/>
                  </a:cubicBezTo>
                  <a:cubicBezTo>
                    <a:pt x="25" y="73"/>
                    <a:pt x="35" y="74"/>
                    <a:pt x="35" y="75"/>
                  </a:cubicBezTo>
                  <a:cubicBezTo>
                    <a:pt x="35" y="75"/>
                    <a:pt x="29" y="75"/>
                    <a:pt x="22" y="75"/>
                  </a:cubicBezTo>
                  <a:cubicBezTo>
                    <a:pt x="15" y="75"/>
                    <a:pt x="9" y="75"/>
                    <a:pt x="9" y="75"/>
                  </a:cubicBezTo>
                  <a:cubicBezTo>
                    <a:pt x="9" y="72"/>
                    <a:pt x="22" y="75"/>
                    <a:pt x="19" y="72"/>
                  </a:cubicBezTo>
                  <a:cubicBezTo>
                    <a:pt x="17" y="70"/>
                    <a:pt x="16" y="66"/>
                    <a:pt x="17" y="62"/>
                  </a:cubicBezTo>
                  <a:cubicBezTo>
                    <a:pt x="19" y="59"/>
                    <a:pt x="19" y="55"/>
                    <a:pt x="19" y="51"/>
                  </a:cubicBezTo>
                  <a:cubicBezTo>
                    <a:pt x="19" y="47"/>
                    <a:pt x="19" y="45"/>
                    <a:pt x="20" y="42"/>
                  </a:cubicBezTo>
                  <a:cubicBezTo>
                    <a:pt x="19" y="43"/>
                    <a:pt x="18" y="43"/>
                    <a:pt x="18" y="40"/>
                  </a:cubicBezTo>
                  <a:cubicBezTo>
                    <a:pt x="18" y="40"/>
                    <a:pt x="17" y="38"/>
                    <a:pt x="15" y="39"/>
                  </a:cubicBezTo>
                  <a:cubicBezTo>
                    <a:pt x="14" y="39"/>
                    <a:pt x="11" y="40"/>
                    <a:pt x="10"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34"/>
            <p:cNvSpPr>
              <a:spLocks/>
            </p:cNvSpPr>
            <p:nvPr/>
          </p:nvSpPr>
          <p:spPr bwMode="auto">
            <a:xfrm>
              <a:off x="6006820" y="5168570"/>
              <a:ext cx="58594" cy="95147"/>
            </a:xfrm>
            <a:custGeom>
              <a:avLst/>
              <a:gdLst/>
              <a:ahLst/>
              <a:cxnLst>
                <a:cxn ang="0">
                  <a:pos x="11" y="39"/>
                </a:cxn>
                <a:cxn ang="0">
                  <a:pos x="5" y="34"/>
                </a:cxn>
                <a:cxn ang="0">
                  <a:pos x="2" y="32"/>
                </a:cxn>
                <a:cxn ang="0">
                  <a:pos x="2" y="30"/>
                </a:cxn>
                <a:cxn ang="0">
                  <a:pos x="2" y="21"/>
                </a:cxn>
                <a:cxn ang="0">
                  <a:pos x="4" y="21"/>
                </a:cxn>
                <a:cxn ang="0">
                  <a:pos x="8" y="15"/>
                </a:cxn>
                <a:cxn ang="0">
                  <a:pos x="11" y="11"/>
                </a:cxn>
                <a:cxn ang="0">
                  <a:pos x="13" y="9"/>
                </a:cxn>
                <a:cxn ang="0">
                  <a:pos x="15" y="8"/>
                </a:cxn>
                <a:cxn ang="0">
                  <a:pos x="21" y="3"/>
                </a:cxn>
                <a:cxn ang="0">
                  <a:pos x="23" y="4"/>
                </a:cxn>
                <a:cxn ang="0">
                  <a:pos x="27" y="3"/>
                </a:cxn>
                <a:cxn ang="0">
                  <a:pos x="30" y="5"/>
                </a:cxn>
                <a:cxn ang="0">
                  <a:pos x="34" y="6"/>
                </a:cxn>
                <a:cxn ang="0">
                  <a:pos x="37" y="9"/>
                </a:cxn>
                <a:cxn ang="0">
                  <a:pos x="38" y="14"/>
                </a:cxn>
                <a:cxn ang="0">
                  <a:pos x="37" y="18"/>
                </a:cxn>
                <a:cxn ang="0">
                  <a:pos x="40" y="20"/>
                </a:cxn>
                <a:cxn ang="0">
                  <a:pos x="41" y="23"/>
                </a:cxn>
                <a:cxn ang="0">
                  <a:pos x="40" y="25"/>
                </a:cxn>
                <a:cxn ang="0">
                  <a:pos x="41" y="30"/>
                </a:cxn>
                <a:cxn ang="0">
                  <a:pos x="39" y="31"/>
                </a:cxn>
                <a:cxn ang="0">
                  <a:pos x="39" y="34"/>
                </a:cxn>
                <a:cxn ang="0">
                  <a:pos x="36" y="33"/>
                </a:cxn>
                <a:cxn ang="0">
                  <a:pos x="35" y="38"/>
                </a:cxn>
                <a:cxn ang="0">
                  <a:pos x="33" y="36"/>
                </a:cxn>
                <a:cxn ang="0">
                  <a:pos x="30" y="39"/>
                </a:cxn>
                <a:cxn ang="0">
                  <a:pos x="28" y="42"/>
                </a:cxn>
                <a:cxn ang="0">
                  <a:pos x="25" y="43"/>
                </a:cxn>
                <a:cxn ang="0">
                  <a:pos x="23" y="41"/>
                </a:cxn>
                <a:cxn ang="0">
                  <a:pos x="23" y="41"/>
                </a:cxn>
                <a:cxn ang="0">
                  <a:pos x="22" y="50"/>
                </a:cxn>
                <a:cxn ang="0">
                  <a:pos x="21" y="62"/>
                </a:cxn>
                <a:cxn ang="0">
                  <a:pos x="24" y="71"/>
                </a:cxn>
                <a:cxn ang="0">
                  <a:pos x="35" y="74"/>
                </a:cxn>
                <a:cxn ang="0">
                  <a:pos x="22" y="75"/>
                </a:cxn>
                <a:cxn ang="0">
                  <a:pos x="10" y="74"/>
                </a:cxn>
                <a:cxn ang="0">
                  <a:pos x="20" y="72"/>
                </a:cxn>
                <a:cxn ang="0">
                  <a:pos x="18" y="62"/>
                </a:cxn>
                <a:cxn ang="0">
                  <a:pos x="20" y="51"/>
                </a:cxn>
                <a:cxn ang="0">
                  <a:pos x="20" y="42"/>
                </a:cxn>
                <a:cxn ang="0">
                  <a:pos x="19" y="40"/>
                </a:cxn>
                <a:cxn ang="0">
                  <a:pos x="16" y="38"/>
                </a:cxn>
                <a:cxn ang="0">
                  <a:pos x="11" y="39"/>
                </a:cxn>
              </a:cxnLst>
              <a:rect l="0" t="0" r="r" b="b"/>
              <a:pathLst>
                <a:path w="46" h="75">
                  <a:moveTo>
                    <a:pt x="11" y="39"/>
                  </a:moveTo>
                  <a:cubicBezTo>
                    <a:pt x="10" y="38"/>
                    <a:pt x="4" y="36"/>
                    <a:pt x="5" y="34"/>
                  </a:cubicBezTo>
                  <a:cubicBezTo>
                    <a:pt x="5" y="33"/>
                    <a:pt x="2" y="33"/>
                    <a:pt x="2" y="32"/>
                  </a:cubicBezTo>
                  <a:cubicBezTo>
                    <a:pt x="3" y="32"/>
                    <a:pt x="2" y="30"/>
                    <a:pt x="2" y="30"/>
                  </a:cubicBezTo>
                  <a:cubicBezTo>
                    <a:pt x="0" y="26"/>
                    <a:pt x="2" y="25"/>
                    <a:pt x="2" y="21"/>
                  </a:cubicBezTo>
                  <a:cubicBezTo>
                    <a:pt x="2" y="20"/>
                    <a:pt x="4" y="23"/>
                    <a:pt x="4" y="21"/>
                  </a:cubicBezTo>
                  <a:cubicBezTo>
                    <a:pt x="5" y="18"/>
                    <a:pt x="6" y="15"/>
                    <a:pt x="8" y="15"/>
                  </a:cubicBezTo>
                  <a:cubicBezTo>
                    <a:pt x="10" y="15"/>
                    <a:pt x="10" y="10"/>
                    <a:pt x="11" y="11"/>
                  </a:cubicBezTo>
                  <a:cubicBezTo>
                    <a:pt x="12" y="12"/>
                    <a:pt x="12" y="10"/>
                    <a:pt x="13" y="9"/>
                  </a:cubicBezTo>
                  <a:cubicBezTo>
                    <a:pt x="14" y="6"/>
                    <a:pt x="13" y="10"/>
                    <a:pt x="15" y="8"/>
                  </a:cubicBezTo>
                  <a:cubicBezTo>
                    <a:pt x="19" y="4"/>
                    <a:pt x="17" y="6"/>
                    <a:pt x="21" y="3"/>
                  </a:cubicBezTo>
                  <a:cubicBezTo>
                    <a:pt x="23" y="2"/>
                    <a:pt x="22" y="4"/>
                    <a:pt x="23" y="4"/>
                  </a:cubicBezTo>
                  <a:cubicBezTo>
                    <a:pt x="24" y="4"/>
                    <a:pt x="26" y="1"/>
                    <a:pt x="27" y="3"/>
                  </a:cubicBezTo>
                  <a:cubicBezTo>
                    <a:pt x="28" y="7"/>
                    <a:pt x="30" y="0"/>
                    <a:pt x="30" y="5"/>
                  </a:cubicBezTo>
                  <a:cubicBezTo>
                    <a:pt x="30" y="6"/>
                    <a:pt x="34" y="6"/>
                    <a:pt x="34" y="6"/>
                  </a:cubicBezTo>
                  <a:cubicBezTo>
                    <a:pt x="38" y="6"/>
                    <a:pt x="34" y="10"/>
                    <a:pt x="37" y="9"/>
                  </a:cubicBezTo>
                  <a:cubicBezTo>
                    <a:pt x="42" y="7"/>
                    <a:pt x="36" y="13"/>
                    <a:pt x="38" y="14"/>
                  </a:cubicBezTo>
                  <a:cubicBezTo>
                    <a:pt x="42" y="15"/>
                    <a:pt x="37" y="17"/>
                    <a:pt x="37" y="18"/>
                  </a:cubicBezTo>
                  <a:cubicBezTo>
                    <a:pt x="37" y="18"/>
                    <a:pt x="42" y="19"/>
                    <a:pt x="40" y="20"/>
                  </a:cubicBezTo>
                  <a:cubicBezTo>
                    <a:pt x="38" y="21"/>
                    <a:pt x="41" y="21"/>
                    <a:pt x="41" y="23"/>
                  </a:cubicBezTo>
                  <a:cubicBezTo>
                    <a:pt x="42" y="24"/>
                    <a:pt x="38" y="23"/>
                    <a:pt x="40" y="25"/>
                  </a:cubicBezTo>
                  <a:cubicBezTo>
                    <a:pt x="46" y="29"/>
                    <a:pt x="38" y="24"/>
                    <a:pt x="41" y="30"/>
                  </a:cubicBezTo>
                  <a:cubicBezTo>
                    <a:pt x="42" y="31"/>
                    <a:pt x="41" y="31"/>
                    <a:pt x="39" y="31"/>
                  </a:cubicBezTo>
                  <a:cubicBezTo>
                    <a:pt x="38" y="31"/>
                    <a:pt x="39" y="33"/>
                    <a:pt x="39" y="34"/>
                  </a:cubicBezTo>
                  <a:cubicBezTo>
                    <a:pt x="38" y="34"/>
                    <a:pt x="37" y="31"/>
                    <a:pt x="36" y="33"/>
                  </a:cubicBezTo>
                  <a:cubicBezTo>
                    <a:pt x="36" y="34"/>
                    <a:pt x="35" y="38"/>
                    <a:pt x="35" y="38"/>
                  </a:cubicBezTo>
                  <a:cubicBezTo>
                    <a:pt x="34" y="38"/>
                    <a:pt x="34" y="36"/>
                    <a:pt x="33" y="36"/>
                  </a:cubicBezTo>
                  <a:cubicBezTo>
                    <a:pt x="32" y="37"/>
                    <a:pt x="32" y="43"/>
                    <a:pt x="30" y="39"/>
                  </a:cubicBezTo>
                  <a:cubicBezTo>
                    <a:pt x="29" y="38"/>
                    <a:pt x="29" y="43"/>
                    <a:pt x="28" y="42"/>
                  </a:cubicBezTo>
                  <a:cubicBezTo>
                    <a:pt x="26" y="41"/>
                    <a:pt x="27" y="41"/>
                    <a:pt x="25" y="43"/>
                  </a:cubicBezTo>
                  <a:cubicBezTo>
                    <a:pt x="24" y="43"/>
                    <a:pt x="24" y="41"/>
                    <a:pt x="23" y="41"/>
                  </a:cubicBezTo>
                  <a:cubicBezTo>
                    <a:pt x="23" y="41"/>
                    <a:pt x="23" y="41"/>
                    <a:pt x="23" y="41"/>
                  </a:cubicBezTo>
                  <a:cubicBezTo>
                    <a:pt x="22" y="44"/>
                    <a:pt x="22" y="46"/>
                    <a:pt x="22" y="50"/>
                  </a:cubicBezTo>
                  <a:cubicBezTo>
                    <a:pt x="22" y="54"/>
                    <a:pt x="23" y="58"/>
                    <a:pt x="21" y="62"/>
                  </a:cubicBezTo>
                  <a:cubicBezTo>
                    <a:pt x="20" y="65"/>
                    <a:pt x="21" y="68"/>
                    <a:pt x="24" y="71"/>
                  </a:cubicBezTo>
                  <a:cubicBezTo>
                    <a:pt x="26" y="73"/>
                    <a:pt x="35" y="74"/>
                    <a:pt x="35" y="74"/>
                  </a:cubicBezTo>
                  <a:cubicBezTo>
                    <a:pt x="35" y="75"/>
                    <a:pt x="30" y="75"/>
                    <a:pt x="22" y="75"/>
                  </a:cubicBezTo>
                  <a:cubicBezTo>
                    <a:pt x="15" y="75"/>
                    <a:pt x="10" y="75"/>
                    <a:pt x="10" y="74"/>
                  </a:cubicBezTo>
                  <a:cubicBezTo>
                    <a:pt x="9" y="72"/>
                    <a:pt x="23" y="75"/>
                    <a:pt x="20" y="72"/>
                  </a:cubicBezTo>
                  <a:cubicBezTo>
                    <a:pt x="18" y="70"/>
                    <a:pt x="16" y="66"/>
                    <a:pt x="18" y="62"/>
                  </a:cubicBezTo>
                  <a:cubicBezTo>
                    <a:pt x="19" y="58"/>
                    <a:pt x="20" y="55"/>
                    <a:pt x="20" y="51"/>
                  </a:cubicBezTo>
                  <a:cubicBezTo>
                    <a:pt x="20" y="47"/>
                    <a:pt x="20" y="45"/>
                    <a:pt x="20" y="42"/>
                  </a:cubicBezTo>
                  <a:cubicBezTo>
                    <a:pt x="20" y="43"/>
                    <a:pt x="19" y="43"/>
                    <a:pt x="19" y="40"/>
                  </a:cubicBezTo>
                  <a:cubicBezTo>
                    <a:pt x="19" y="40"/>
                    <a:pt x="17" y="38"/>
                    <a:pt x="16" y="38"/>
                  </a:cubicBezTo>
                  <a:cubicBezTo>
                    <a:pt x="14" y="39"/>
                    <a:pt x="12" y="40"/>
                    <a:pt x="11"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35"/>
            <p:cNvSpPr>
              <a:spLocks/>
            </p:cNvSpPr>
            <p:nvPr/>
          </p:nvSpPr>
          <p:spPr bwMode="auto">
            <a:xfrm>
              <a:off x="6314301" y="5152443"/>
              <a:ext cx="86009" cy="143527"/>
            </a:xfrm>
            <a:custGeom>
              <a:avLst/>
              <a:gdLst/>
              <a:ahLst/>
              <a:cxnLst>
                <a:cxn ang="0">
                  <a:pos x="16" y="58"/>
                </a:cxn>
                <a:cxn ang="0">
                  <a:pos x="7" y="51"/>
                </a:cxn>
                <a:cxn ang="0">
                  <a:pos x="3" y="48"/>
                </a:cxn>
                <a:cxn ang="0">
                  <a:pos x="2" y="45"/>
                </a:cxn>
                <a:cxn ang="0">
                  <a:pos x="3" y="32"/>
                </a:cxn>
                <a:cxn ang="0">
                  <a:pos x="6" y="31"/>
                </a:cxn>
                <a:cxn ang="0">
                  <a:pos x="12" y="22"/>
                </a:cxn>
                <a:cxn ang="0">
                  <a:pos x="15" y="17"/>
                </a:cxn>
                <a:cxn ang="0">
                  <a:pos x="19" y="13"/>
                </a:cxn>
                <a:cxn ang="0">
                  <a:pos x="22" y="13"/>
                </a:cxn>
                <a:cxn ang="0">
                  <a:pos x="31" y="5"/>
                </a:cxn>
                <a:cxn ang="0">
                  <a:pos x="33" y="5"/>
                </a:cxn>
                <a:cxn ang="0">
                  <a:pos x="39" y="4"/>
                </a:cxn>
                <a:cxn ang="0">
                  <a:pos x="45" y="7"/>
                </a:cxn>
                <a:cxn ang="0">
                  <a:pos x="51" y="10"/>
                </a:cxn>
                <a:cxn ang="0">
                  <a:pos x="54" y="14"/>
                </a:cxn>
                <a:cxn ang="0">
                  <a:pos x="56" y="20"/>
                </a:cxn>
                <a:cxn ang="0">
                  <a:pos x="55" y="27"/>
                </a:cxn>
                <a:cxn ang="0">
                  <a:pos x="59" y="30"/>
                </a:cxn>
                <a:cxn ang="0">
                  <a:pos x="61" y="34"/>
                </a:cxn>
                <a:cxn ang="0">
                  <a:pos x="59" y="37"/>
                </a:cxn>
                <a:cxn ang="0">
                  <a:pos x="61" y="45"/>
                </a:cxn>
                <a:cxn ang="0">
                  <a:pos x="58" y="46"/>
                </a:cxn>
                <a:cxn ang="0">
                  <a:pos x="58" y="50"/>
                </a:cxn>
                <a:cxn ang="0">
                  <a:pos x="53" y="50"/>
                </a:cxn>
                <a:cxn ang="0">
                  <a:pos x="51" y="57"/>
                </a:cxn>
                <a:cxn ang="0">
                  <a:pos x="49" y="54"/>
                </a:cxn>
                <a:cxn ang="0">
                  <a:pos x="45" y="59"/>
                </a:cxn>
                <a:cxn ang="0">
                  <a:pos x="41" y="63"/>
                </a:cxn>
                <a:cxn ang="0">
                  <a:pos x="36" y="64"/>
                </a:cxn>
                <a:cxn ang="0">
                  <a:pos x="34" y="61"/>
                </a:cxn>
                <a:cxn ang="0">
                  <a:pos x="34" y="61"/>
                </a:cxn>
                <a:cxn ang="0">
                  <a:pos x="32" y="75"/>
                </a:cxn>
                <a:cxn ang="0">
                  <a:pos x="31" y="93"/>
                </a:cxn>
                <a:cxn ang="0">
                  <a:pos x="35" y="106"/>
                </a:cxn>
                <a:cxn ang="0">
                  <a:pos x="52" y="111"/>
                </a:cxn>
                <a:cxn ang="0">
                  <a:pos x="33" y="113"/>
                </a:cxn>
                <a:cxn ang="0">
                  <a:pos x="14" y="111"/>
                </a:cxn>
                <a:cxn ang="0">
                  <a:pos x="30" y="108"/>
                </a:cxn>
                <a:cxn ang="0">
                  <a:pos x="26" y="93"/>
                </a:cxn>
                <a:cxn ang="0">
                  <a:pos x="29" y="76"/>
                </a:cxn>
                <a:cxn ang="0">
                  <a:pos x="30" y="62"/>
                </a:cxn>
                <a:cxn ang="0">
                  <a:pos x="28" y="59"/>
                </a:cxn>
                <a:cxn ang="0">
                  <a:pos x="23" y="58"/>
                </a:cxn>
                <a:cxn ang="0">
                  <a:pos x="16" y="58"/>
                </a:cxn>
              </a:cxnLst>
              <a:rect l="0" t="0" r="r" b="b"/>
              <a:pathLst>
                <a:path w="68" h="113">
                  <a:moveTo>
                    <a:pt x="16" y="58"/>
                  </a:moveTo>
                  <a:cubicBezTo>
                    <a:pt x="14" y="56"/>
                    <a:pt x="6" y="53"/>
                    <a:pt x="7" y="51"/>
                  </a:cubicBezTo>
                  <a:cubicBezTo>
                    <a:pt x="7" y="49"/>
                    <a:pt x="3" y="49"/>
                    <a:pt x="3" y="48"/>
                  </a:cubicBezTo>
                  <a:cubicBezTo>
                    <a:pt x="3" y="48"/>
                    <a:pt x="2" y="45"/>
                    <a:pt x="2" y="45"/>
                  </a:cubicBezTo>
                  <a:cubicBezTo>
                    <a:pt x="0" y="39"/>
                    <a:pt x="3" y="38"/>
                    <a:pt x="3" y="32"/>
                  </a:cubicBezTo>
                  <a:cubicBezTo>
                    <a:pt x="3" y="30"/>
                    <a:pt x="6" y="35"/>
                    <a:pt x="6" y="31"/>
                  </a:cubicBezTo>
                  <a:cubicBezTo>
                    <a:pt x="6" y="27"/>
                    <a:pt x="9" y="23"/>
                    <a:pt x="12" y="22"/>
                  </a:cubicBezTo>
                  <a:cubicBezTo>
                    <a:pt x="14" y="22"/>
                    <a:pt x="14" y="15"/>
                    <a:pt x="15" y="17"/>
                  </a:cubicBezTo>
                  <a:cubicBezTo>
                    <a:pt x="18" y="19"/>
                    <a:pt x="18" y="15"/>
                    <a:pt x="19" y="13"/>
                  </a:cubicBezTo>
                  <a:cubicBezTo>
                    <a:pt x="21" y="8"/>
                    <a:pt x="20" y="15"/>
                    <a:pt x="22" y="13"/>
                  </a:cubicBezTo>
                  <a:cubicBezTo>
                    <a:pt x="28" y="6"/>
                    <a:pt x="25" y="9"/>
                    <a:pt x="31" y="5"/>
                  </a:cubicBezTo>
                  <a:cubicBezTo>
                    <a:pt x="33" y="3"/>
                    <a:pt x="32" y="5"/>
                    <a:pt x="33" y="5"/>
                  </a:cubicBezTo>
                  <a:cubicBezTo>
                    <a:pt x="35" y="5"/>
                    <a:pt x="38" y="2"/>
                    <a:pt x="39" y="4"/>
                  </a:cubicBezTo>
                  <a:cubicBezTo>
                    <a:pt x="41" y="10"/>
                    <a:pt x="44" y="0"/>
                    <a:pt x="45" y="7"/>
                  </a:cubicBezTo>
                  <a:cubicBezTo>
                    <a:pt x="45" y="8"/>
                    <a:pt x="50" y="10"/>
                    <a:pt x="51" y="10"/>
                  </a:cubicBezTo>
                  <a:cubicBezTo>
                    <a:pt x="56" y="9"/>
                    <a:pt x="50" y="15"/>
                    <a:pt x="54" y="14"/>
                  </a:cubicBezTo>
                  <a:cubicBezTo>
                    <a:pt x="62" y="11"/>
                    <a:pt x="53" y="20"/>
                    <a:pt x="56" y="20"/>
                  </a:cubicBezTo>
                  <a:cubicBezTo>
                    <a:pt x="63" y="22"/>
                    <a:pt x="55" y="25"/>
                    <a:pt x="55" y="27"/>
                  </a:cubicBezTo>
                  <a:cubicBezTo>
                    <a:pt x="55" y="27"/>
                    <a:pt x="62" y="29"/>
                    <a:pt x="59" y="30"/>
                  </a:cubicBezTo>
                  <a:cubicBezTo>
                    <a:pt x="57" y="31"/>
                    <a:pt x="61" y="32"/>
                    <a:pt x="61" y="34"/>
                  </a:cubicBezTo>
                  <a:cubicBezTo>
                    <a:pt x="62" y="36"/>
                    <a:pt x="56" y="35"/>
                    <a:pt x="59" y="37"/>
                  </a:cubicBezTo>
                  <a:cubicBezTo>
                    <a:pt x="68" y="43"/>
                    <a:pt x="56" y="36"/>
                    <a:pt x="61" y="45"/>
                  </a:cubicBezTo>
                  <a:cubicBezTo>
                    <a:pt x="63" y="47"/>
                    <a:pt x="61" y="46"/>
                    <a:pt x="58" y="46"/>
                  </a:cubicBezTo>
                  <a:cubicBezTo>
                    <a:pt x="56" y="46"/>
                    <a:pt x="58" y="50"/>
                    <a:pt x="58" y="50"/>
                  </a:cubicBezTo>
                  <a:cubicBezTo>
                    <a:pt x="57" y="51"/>
                    <a:pt x="55" y="47"/>
                    <a:pt x="53" y="50"/>
                  </a:cubicBezTo>
                  <a:cubicBezTo>
                    <a:pt x="53" y="51"/>
                    <a:pt x="52" y="57"/>
                    <a:pt x="51" y="57"/>
                  </a:cubicBezTo>
                  <a:cubicBezTo>
                    <a:pt x="51" y="57"/>
                    <a:pt x="50" y="54"/>
                    <a:pt x="49" y="54"/>
                  </a:cubicBezTo>
                  <a:cubicBezTo>
                    <a:pt x="47" y="55"/>
                    <a:pt x="48" y="64"/>
                    <a:pt x="45" y="59"/>
                  </a:cubicBezTo>
                  <a:cubicBezTo>
                    <a:pt x="43" y="57"/>
                    <a:pt x="43" y="64"/>
                    <a:pt x="41" y="63"/>
                  </a:cubicBezTo>
                  <a:cubicBezTo>
                    <a:pt x="38" y="62"/>
                    <a:pt x="40" y="61"/>
                    <a:pt x="36" y="64"/>
                  </a:cubicBezTo>
                  <a:cubicBezTo>
                    <a:pt x="35" y="65"/>
                    <a:pt x="36" y="61"/>
                    <a:pt x="34" y="61"/>
                  </a:cubicBezTo>
                  <a:cubicBezTo>
                    <a:pt x="34" y="61"/>
                    <a:pt x="34" y="61"/>
                    <a:pt x="34" y="61"/>
                  </a:cubicBezTo>
                  <a:cubicBezTo>
                    <a:pt x="33" y="65"/>
                    <a:pt x="32" y="69"/>
                    <a:pt x="32" y="75"/>
                  </a:cubicBezTo>
                  <a:cubicBezTo>
                    <a:pt x="32" y="81"/>
                    <a:pt x="34" y="86"/>
                    <a:pt x="31" y="93"/>
                  </a:cubicBezTo>
                  <a:cubicBezTo>
                    <a:pt x="29" y="98"/>
                    <a:pt x="31" y="102"/>
                    <a:pt x="35" y="106"/>
                  </a:cubicBezTo>
                  <a:cubicBezTo>
                    <a:pt x="39" y="109"/>
                    <a:pt x="52" y="111"/>
                    <a:pt x="52" y="111"/>
                  </a:cubicBezTo>
                  <a:cubicBezTo>
                    <a:pt x="52" y="112"/>
                    <a:pt x="44" y="113"/>
                    <a:pt x="33" y="113"/>
                  </a:cubicBezTo>
                  <a:cubicBezTo>
                    <a:pt x="22" y="113"/>
                    <a:pt x="14" y="112"/>
                    <a:pt x="14" y="111"/>
                  </a:cubicBezTo>
                  <a:cubicBezTo>
                    <a:pt x="14" y="108"/>
                    <a:pt x="34" y="112"/>
                    <a:pt x="30" y="108"/>
                  </a:cubicBezTo>
                  <a:cubicBezTo>
                    <a:pt x="26" y="104"/>
                    <a:pt x="24" y="98"/>
                    <a:pt x="26" y="93"/>
                  </a:cubicBezTo>
                  <a:cubicBezTo>
                    <a:pt x="28" y="87"/>
                    <a:pt x="29" y="82"/>
                    <a:pt x="29" y="76"/>
                  </a:cubicBezTo>
                  <a:cubicBezTo>
                    <a:pt x="29" y="71"/>
                    <a:pt x="29" y="67"/>
                    <a:pt x="30" y="62"/>
                  </a:cubicBezTo>
                  <a:cubicBezTo>
                    <a:pt x="29" y="64"/>
                    <a:pt x="28" y="65"/>
                    <a:pt x="28" y="59"/>
                  </a:cubicBezTo>
                  <a:cubicBezTo>
                    <a:pt x="28" y="59"/>
                    <a:pt x="25" y="56"/>
                    <a:pt x="23" y="58"/>
                  </a:cubicBezTo>
                  <a:cubicBezTo>
                    <a:pt x="21" y="58"/>
                    <a:pt x="17" y="60"/>
                    <a:pt x="16" y="5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36"/>
            <p:cNvSpPr>
              <a:spLocks/>
            </p:cNvSpPr>
            <p:nvPr/>
          </p:nvSpPr>
          <p:spPr bwMode="auto">
            <a:xfrm>
              <a:off x="5369281" y="5008916"/>
              <a:ext cx="175243" cy="229536"/>
            </a:xfrm>
            <a:custGeom>
              <a:avLst/>
              <a:gdLst/>
              <a:ahLst/>
              <a:cxnLst>
                <a:cxn ang="0">
                  <a:pos x="23" y="99"/>
                </a:cxn>
                <a:cxn ang="0">
                  <a:pos x="21" y="90"/>
                </a:cxn>
                <a:cxn ang="0">
                  <a:pos x="20" y="81"/>
                </a:cxn>
                <a:cxn ang="0">
                  <a:pos x="28" y="63"/>
                </a:cxn>
                <a:cxn ang="0">
                  <a:pos x="33" y="52"/>
                </a:cxn>
                <a:cxn ang="0">
                  <a:pos x="45" y="39"/>
                </a:cxn>
                <a:cxn ang="0">
                  <a:pos x="67" y="0"/>
                </a:cxn>
                <a:cxn ang="0">
                  <a:pos x="82" y="28"/>
                </a:cxn>
                <a:cxn ang="0">
                  <a:pos x="85" y="34"/>
                </a:cxn>
                <a:cxn ang="0">
                  <a:pos x="86" y="43"/>
                </a:cxn>
                <a:cxn ang="0">
                  <a:pos x="91" y="50"/>
                </a:cxn>
                <a:cxn ang="0">
                  <a:pos x="98" y="54"/>
                </a:cxn>
                <a:cxn ang="0">
                  <a:pos x="101" y="59"/>
                </a:cxn>
                <a:cxn ang="0">
                  <a:pos x="103" y="75"/>
                </a:cxn>
                <a:cxn ang="0">
                  <a:pos x="103" y="82"/>
                </a:cxn>
                <a:cxn ang="0">
                  <a:pos x="103" y="90"/>
                </a:cxn>
                <a:cxn ang="0">
                  <a:pos x="98" y="97"/>
                </a:cxn>
                <a:cxn ang="0">
                  <a:pos x="102" y="107"/>
                </a:cxn>
                <a:cxn ang="0">
                  <a:pos x="117" y="119"/>
                </a:cxn>
                <a:cxn ang="0">
                  <a:pos x="128" y="138"/>
                </a:cxn>
                <a:cxn ang="0">
                  <a:pos x="121" y="153"/>
                </a:cxn>
                <a:cxn ang="0">
                  <a:pos x="138" y="157"/>
                </a:cxn>
                <a:cxn ang="0">
                  <a:pos x="100" y="164"/>
                </a:cxn>
                <a:cxn ang="0">
                  <a:pos x="81" y="166"/>
                </a:cxn>
                <a:cxn ang="0">
                  <a:pos x="71" y="180"/>
                </a:cxn>
                <a:cxn ang="0">
                  <a:pos x="50" y="179"/>
                </a:cxn>
                <a:cxn ang="0">
                  <a:pos x="56" y="165"/>
                </a:cxn>
                <a:cxn ang="0">
                  <a:pos x="38" y="168"/>
                </a:cxn>
                <a:cxn ang="0">
                  <a:pos x="29" y="164"/>
                </a:cxn>
                <a:cxn ang="0">
                  <a:pos x="0" y="158"/>
                </a:cxn>
                <a:cxn ang="0">
                  <a:pos x="14" y="140"/>
                </a:cxn>
                <a:cxn ang="0">
                  <a:pos x="8" y="133"/>
                </a:cxn>
                <a:cxn ang="0">
                  <a:pos x="5" y="125"/>
                </a:cxn>
                <a:cxn ang="0">
                  <a:pos x="20" y="115"/>
                </a:cxn>
                <a:cxn ang="0">
                  <a:pos x="17" y="111"/>
                </a:cxn>
                <a:cxn ang="0">
                  <a:pos x="14" y="100"/>
                </a:cxn>
              </a:cxnLst>
              <a:rect l="0" t="0" r="r" b="b"/>
              <a:pathLst>
                <a:path w="138" h="181">
                  <a:moveTo>
                    <a:pt x="14" y="100"/>
                  </a:moveTo>
                  <a:cubicBezTo>
                    <a:pt x="18" y="101"/>
                    <a:pt x="21" y="100"/>
                    <a:pt x="23" y="99"/>
                  </a:cubicBezTo>
                  <a:cubicBezTo>
                    <a:pt x="22" y="97"/>
                    <a:pt x="22" y="96"/>
                    <a:pt x="24" y="94"/>
                  </a:cubicBezTo>
                  <a:cubicBezTo>
                    <a:pt x="21" y="93"/>
                    <a:pt x="21" y="93"/>
                    <a:pt x="21" y="90"/>
                  </a:cubicBezTo>
                  <a:cubicBezTo>
                    <a:pt x="24" y="90"/>
                    <a:pt x="27" y="88"/>
                    <a:pt x="29" y="86"/>
                  </a:cubicBezTo>
                  <a:cubicBezTo>
                    <a:pt x="25" y="85"/>
                    <a:pt x="23" y="85"/>
                    <a:pt x="20" y="81"/>
                  </a:cubicBezTo>
                  <a:cubicBezTo>
                    <a:pt x="29" y="80"/>
                    <a:pt x="38" y="76"/>
                    <a:pt x="42" y="68"/>
                  </a:cubicBezTo>
                  <a:cubicBezTo>
                    <a:pt x="39" y="66"/>
                    <a:pt x="30" y="66"/>
                    <a:pt x="28" y="63"/>
                  </a:cubicBezTo>
                  <a:cubicBezTo>
                    <a:pt x="33" y="61"/>
                    <a:pt x="37" y="58"/>
                    <a:pt x="39" y="54"/>
                  </a:cubicBezTo>
                  <a:cubicBezTo>
                    <a:pt x="36" y="54"/>
                    <a:pt x="35" y="54"/>
                    <a:pt x="33" y="52"/>
                  </a:cubicBezTo>
                  <a:cubicBezTo>
                    <a:pt x="40" y="50"/>
                    <a:pt x="45" y="46"/>
                    <a:pt x="48" y="42"/>
                  </a:cubicBezTo>
                  <a:cubicBezTo>
                    <a:pt x="45" y="43"/>
                    <a:pt x="45" y="42"/>
                    <a:pt x="45" y="39"/>
                  </a:cubicBezTo>
                  <a:cubicBezTo>
                    <a:pt x="42" y="40"/>
                    <a:pt x="38" y="40"/>
                    <a:pt x="36" y="38"/>
                  </a:cubicBezTo>
                  <a:cubicBezTo>
                    <a:pt x="47" y="34"/>
                    <a:pt x="62" y="14"/>
                    <a:pt x="67" y="0"/>
                  </a:cubicBezTo>
                  <a:cubicBezTo>
                    <a:pt x="70" y="10"/>
                    <a:pt x="73" y="18"/>
                    <a:pt x="81" y="24"/>
                  </a:cubicBezTo>
                  <a:cubicBezTo>
                    <a:pt x="78" y="27"/>
                    <a:pt x="78" y="26"/>
                    <a:pt x="82" y="28"/>
                  </a:cubicBezTo>
                  <a:cubicBezTo>
                    <a:pt x="81" y="29"/>
                    <a:pt x="81" y="29"/>
                    <a:pt x="81" y="30"/>
                  </a:cubicBezTo>
                  <a:cubicBezTo>
                    <a:pt x="83" y="30"/>
                    <a:pt x="89" y="33"/>
                    <a:pt x="85" y="34"/>
                  </a:cubicBezTo>
                  <a:cubicBezTo>
                    <a:pt x="89" y="37"/>
                    <a:pt x="90" y="39"/>
                    <a:pt x="95" y="41"/>
                  </a:cubicBezTo>
                  <a:cubicBezTo>
                    <a:pt x="92" y="42"/>
                    <a:pt x="89" y="42"/>
                    <a:pt x="86" y="43"/>
                  </a:cubicBezTo>
                  <a:cubicBezTo>
                    <a:pt x="88" y="46"/>
                    <a:pt x="86" y="45"/>
                    <a:pt x="83" y="45"/>
                  </a:cubicBezTo>
                  <a:cubicBezTo>
                    <a:pt x="84" y="48"/>
                    <a:pt x="88" y="50"/>
                    <a:pt x="91" y="50"/>
                  </a:cubicBezTo>
                  <a:cubicBezTo>
                    <a:pt x="92" y="52"/>
                    <a:pt x="92" y="52"/>
                    <a:pt x="91" y="54"/>
                  </a:cubicBezTo>
                  <a:cubicBezTo>
                    <a:pt x="94" y="54"/>
                    <a:pt x="95" y="54"/>
                    <a:pt x="98" y="54"/>
                  </a:cubicBezTo>
                  <a:cubicBezTo>
                    <a:pt x="98" y="56"/>
                    <a:pt x="97" y="56"/>
                    <a:pt x="95" y="57"/>
                  </a:cubicBezTo>
                  <a:cubicBezTo>
                    <a:pt x="96" y="60"/>
                    <a:pt x="99" y="59"/>
                    <a:pt x="101" y="59"/>
                  </a:cubicBezTo>
                  <a:cubicBezTo>
                    <a:pt x="99" y="63"/>
                    <a:pt x="93" y="63"/>
                    <a:pt x="89" y="63"/>
                  </a:cubicBezTo>
                  <a:cubicBezTo>
                    <a:pt x="92" y="67"/>
                    <a:pt x="96" y="72"/>
                    <a:pt x="103" y="75"/>
                  </a:cubicBezTo>
                  <a:cubicBezTo>
                    <a:pt x="101" y="78"/>
                    <a:pt x="96" y="76"/>
                    <a:pt x="92" y="77"/>
                  </a:cubicBezTo>
                  <a:cubicBezTo>
                    <a:pt x="96" y="79"/>
                    <a:pt x="99" y="81"/>
                    <a:pt x="103" y="82"/>
                  </a:cubicBezTo>
                  <a:cubicBezTo>
                    <a:pt x="103" y="84"/>
                    <a:pt x="101" y="84"/>
                    <a:pt x="99" y="85"/>
                  </a:cubicBezTo>
                  <a:cubicBezTo>
                    <a:pt x="101" y="88"/>
                    <a:pt x="102" y="87"/>
                    <a:pt x="103" y="90"/>
                  </a:cubicBezTo>
                  <a:cubicBezTo>
                    <a:pt x="104" y="91"/>
                    <a:pt x="106" y="91"/>
                    <a:pt x="108" y="91"/>
                  </a:cubicBezTo>
                  <a:cubicBezTo>
                    <a:pt x="107" y="96"/>
                    <a:pt x="102" y="97"/>
                    <a:pt x="98" y="97"/>
                  </a:cubicBezTo>
                  <a:cubicBezTo>
                    <a:pt x="102" y="99"/>
                    <a:pt x="104" y="102"/>
                    <a:pt x="111" y="102"/>
                  </a:cubicBezTo>
                  <a:cubicBezTo>
                    <a:pt x="111" y="106"/>
                    <a:pt x="105" y="106"/>
                    <a:pt x="102" y="107"/>
                  </a:cubicBezTo>
                  <a:cubicBezTo>
                    <a:pt x="110" y="113"/>
                    <a:pt x="113" y="114"/>
                    <a:pt x="122" y="114"/>
                  </a:cubicBezTo>
                  <a:cubicBezTo>
                    <a:pt x="122" y="117"/>
                    <a:pt x="120" y="118"/>
                    <a:pt x="117" y="119"/>
                  </a:cubicBezTo>
                  <a:cubicBezTo>
                    <a:pt x="117" y="126"/>
                    <a:pt x="110" y="127"/>
                    <a:pt x="104" y="128"/>
                  </a:cubicBezTo>
                  <a:cubicBezTo>
                    <a:pt x="112" y="134"/>
                    <a:pt x="118" y="136"/>
                    <a:pt x="128" y="138"/>
                  </a:cubicBezTo>
                  <a:cubicBezTo>
                    <a:pt x="128" y="144"/>
                    <a:pt x="114" y="141"/>
                    <a:pt x="110" y="143"/>
                  </a:cubicBezTo>
                  <a:cubicBezTo>
                    <a:pt x="114" y="146"/>
                    <a:pt x="113" y="148"/>
                    <a:pt x="121" y="153"/>
                  </a:cubicBezTo>
                  <a:cubicBezTo>
                    <a:pt x="120" y="155"/>
                    <a:pt x="120" y="155"/>
                    <a:pt x="118" y="155"/>
                  </a:cubicBezTo>
                  <a:cubicBezTo>
                    <a:pt x="124" y="157"/>
                    <a:pt x="130" y="158"/>
                    <a:pt x="138" y="157"/>
                  </a:cubicBezTo>
                  <a:cubicBezTo>
                    <a:pt x="138" y="161"/>
                    <a:pt x="123" y="164"/>
                    <a:pt x="119" y="164"/>
                  </a:cubicBezTo>
                  <a:cubicBezTo>
                    <a:pt x="112" y="169"/>
                    <a:pt x="109" y="167"/>
                    <a:pt x="100" y="164"/>
                  </a:cubicBezTo>
                  <a:cubicBezTo>
                    <a:pt x="101" y="168"/>
                    <a:pt x="103" y="171"/>
                    <a:pt x="107" y="176"/>
                  </a:cubicBezTo>
                  <a:cubicBezTo>
                    <a:pt x="99" y="178"/>
                    <a:pt x="87" y="170"/>
                    <a:pt x="81" y="166"/>
                  </a:cubicBezTo>
                  <a:cubicBezTo>
                    <a:pt x="81" y="172"/>
                    <a:pt x="84" y="177"/>
                    <a:pt x="89" y="180"/>
                  </a:cubicBezTo>
                  <a:cubicBezTo>
                    <a:pt x="83" y="181"/>
                    <a:pt x="80" y="178"/>
                    <a:pt x="71" y="180"/>
                  </a:cubicBezTo>
                  <a:cubicBezTo>
                    <a:pt x="69" y="180"/>
                    <a:pt x="64" y="178"/>
                    <a:pt x="64" y="178"/>
                  </a:cubicBezTo>
                  <a:cubicBezTo>
                    <a:pt x="59" y="179"/>
                    <a:pt x="55" y="180"/>
                    <a:pt x="50" y="179"/>
                  </a:cubicBezTo>
                  <a:cubicBezTo>
                    <a:pt x="55" y="176"/>
                    <a:pt x="57" y="174"/>
                    <a:pt x="60" y="168"/>
                  </a:cubicBezTo>
                  <a:cubicBezTo>
                    <a:pt x="57" y="168"/>
                    <a:pt x="55" y="168"/>
                    <a:pt x="56" y="165"/>
                  </a:cubicBezTo>
                  <a:cubicBezTo>
                    <a:pt x="50" y="168"/>
                    <a:pt x="48" y="173"/>
                    <a:pt x="43" y="164"/>
                  </a:cubicBezTo>
                  <a:cubicBezTo>
                    <a:pt x="42" y="166"/>
                    <a:pt x="40" y="167"/>
                    <a:pt x="38" y="168"/>
                  </a:cubicBezTo>
                  <a:cubicBezTo>
                    <a:pt x="37" y="166"/>
                    <a:pt x="33" y="169"/>
                    <a:pt x="30" y="170"/>
                  </a:cubicBezTo>
                  <a:cubicBezTo>
                    <a:pt x="31" y="168"/>
                    <a:pt x="30" y="166"/>
                    <a:pt x="29" y="164"/>
                  </a:cubicBezTo>
                  <a:cubicBezTo>
                    <a:pt x="24" y="159"/>
                    <a:pt x="9" y="173"/>
                    <a:pt x="7" y="161"/>
                  </a:cubicBezTo>
                  <a:cubicBezTo>
                    <a:pt x="5" y="161"/>
                    <a:pt x="0" y="161"/>
                    <a:pt x="0" y="158"/>
                  </a:cubicBezTo>
                  <a:cubicBezTo>
                    <a:pt x="12" y="158"/>
                    <a:pt x="19" y="150"/>
                    <a:pt x="25" y="141"/>
                  </a:cubicBezTo>
                  <a:cubicBezTo>
                    <a:pt x="22" y="142"/>
                    <a:pt x="16" y="143"/>
                    <a:pt x="14" y="140"/>
                  </a:cubicBezTo>
                  <a:cubicBezTo>
                    <a:pt x="15" y="139"/>
                    <a:pt x="15" y="138"/>
                    <a:pt x="15" y="137"/>
                  </a:cubicBezTo>
                  <a:cubicBezTo>
                    <a:pt x="11" y="137"/>
                    <a:pt x="9" y="137"/>
                    <a:pt x="8" y="133"/>
                  </a:cubicBezTo>
                  <a:cubicBezTo>
                    <a:pt x="11" y="133"/>
                    <a:pt x="11" y="132"/>
                    <a:pt x="12" y="131"/>
                  </a:cubicBezTo>
                  <a:cubicBezTo>
                    <a:pt x="9" y="130"/>
                    <a:pt x="6" y="128"/>
                    <a:pt x="5" y="125"/>
                  </a:cubicBezTo>
                  <a:cubicBezTo>
                    <a:pt x="14" y="125"/>
                    <a:pt x="22" y="122"/>
                    <a:pt x="26" y="116"/>
                  </a:cubicBezTo>
                  <a:cubicBezTo>
                    <a:pt x="23" y="117"/>
                    <a:pt x="23" y="117"/>
                    <a:pt x="20" y="115"/>
                  </a:cubicBezTo>
                  <a:cubicBezTo>
                    <a:pt x="21" y="115"/>
                    <a:pt x="22" y="114"/>
                    <a:pt x="22" y="113"/>
                  </a:cubicBezTo>
                  <a:cubicBezTo>
                    <a:pt x="20" y="113"/>
                    <a:pt x="19" y="112"/>
                    <a:pt x="17" y="111"/>
                  </a:cubicBezTo>
                  <a:cubicBezTo>
                    <a:pt x="20" y="110"/>
                    <a:pt x="22" y="108"/>
                    <a:pt x="23" y="107"/>
                  </a:cubicBezTo>
                  <a:cubicBezTo>
                    <a:pt x="23" y="107"/>
                    <a:pt x="12" y="105"/>
                    <a:pt x="14" y="100"/>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37"/>
            <p:cNvSpPr>
              <a:spLocks/>
            </p:cNvSpPr>
            <p:nvPr/>
          </p:nvSpPr>
          <p:spPr bwMode="auto">
            <a:xfrm>
              <a:off x="5227367" y="5080948"/>
              <a:ext cx="132238" cy="174168"/>
            </a:xfrm>
            <a:custGeom>
              <a:avLst/>
              <a:gdLst/>
              <a:ahLst/>
              <a:cxnLst>
                <a:cxn ang="0">
                  <a:pos x="17" y="75"/>
                </a:cxn>
                <a:cxn ang="0">
                  <a:pos x="16" y="68"/>
                </a:cxn>
                <a:cxn ang="0">
                  <a:pos x="15" y="62"/>
                </a:cxn>
                <a:cxn ang="0">
                  <a:pos x="21" y="47"/>
                </a:cxn>
                <a:cxn ang="0">
                  <a:pos x="24" y="39"/>
                </a:cxn>
                <a:cxn ang="0">
                  <a:pos x="34" y="29"/>
                </a:cxn>
                <a:cxn ang="0">
                  <a:pos x="50" y="0"/>
                </a:cxn>
                <a:cxn ang="0">
                  <a:pos x="61" y="21"/>
                </a:cxn>
                <a:cxn ang="0">
                  <a:pos x="64" y="26"/>
                </a:cxn>
                <a:cxn ang="0">
                  <a:pos x="64" y="32"/>
                </a:cxn>
                <a:cxn ang="0">
                  <a:pos x="69" y="38"/>
                </a:cxn>
                <a:cxn ang="0">
                  <a:pos x="74" y="41"/>
                </a:cxn>
                <a:cxn ang="0">
                  <a:pos x="76" y="45"/>
                </a:cxn>
                <a:cxn ang="0">
                  <a:pos x="77" y="57"/>
                </a:cxn>
                <a:cxn ang="0">
                  <a:pos x="78" y="62"/>
                </a:cxn>
                <a:cxn ang="0">
                  <a:pos x="77" y="68"/>
                </a:cxn>
                <a:cxn ang="0">
                  <a:pos x="74" y="74"/>
                </a:cxn>
                <a:cxn ang="0">
                  <a:pos x="77" y="81"/>
                </a:cxn>
                <a:cxn ang="0">
                  <a:pos x="88" y="90"/>
                </a:cxn>
                <a:cxn ang="0">
                  <a:pos x="96" y="104"/>
                </a:cxn>
                <a:cxn ang="0">
                  <a:pos x="91" y="115"/>
                </a:cxn>
                <a:cxn ang="0">
                  <a:pos x="104" y="119"/>
                </a:cxn>
                <a:cxn ang="0">
                  <a:pos x="76" y="124"/>
                </a:cxn>
                <a:cxn ang="0">
                  <a:pos x="61" y="126"/>
                </a:cxn>
                <a:cxn ang="0">
                  <a:pos x="53" y="136"/>
                </a:cxn>
                <a:cxn ang="0">
                  <a:pos x="37" y="136"/>
                </a:cxn>
                <a:cxn ang="0">
                  <a:pos x="42" y="125"/>
                </a:cxn>
                <a:cxn ang="0">
                  <a:pos x="29" y="127"/>
                </a:cxn>
                <a:cxn ang="0">
                  <a:pos x="22" y="124"/>
                </a:cxn>
                <a:cxn ang="0">
                  <a:pos x="0" y="119"/>
                </a:cxn>
                <a:cxn ang="0">
                  <a:pos x="10" y="106"/>
                </a:cxn>
                <a:cxn ang="0">
                  <a:pos x="6" y="101"/>
                </a:cxn>
                <a:cxn ang="0">
                  <a:pos x="3" y="94"/>
                </a:cxn>
                <a:cxn ang="0">
                  <a:pos x="15" y="87"/>
                </a:cxn>
                <a:cxn ang="0">
                  <a:pos x="13" y="84"/>
                </a:cxn>
                <a:cxn ang="0">
                  <a:pos x="10" y="76"/>
                </a:cxn>
              </a:cxnLst>
              <a:rect l="0" t="0" r="r" b="b"/>
              <a:pathLst>
                <a:path w="104" h="137">
                  <a:moveTo>
                    <a:pt x="10" y="76"/>
                  </a:moveTo>
                  <a:cubicBezTo>
                    <a:pt x="14" y="76"/>
                    <a:pt x="16" y="76"/>
                    <a:pt x="17" y="75"/>
                  </a:cubicBezTo>
                  <a:cubicBezTo>
                    <a:pt x="16" y="73"/>
                    <a:pt x="16" y="73"/>
                    <a:pt x="18" y="71"/>
                  </a:cubicBezTo>
                  <a:cubicBezTo>
                    <a:pt x="16" y="70"/>
                    <a:pt x="15" y="70"/>
                    <a:pt x="16" y="68"/>
                  </a:cubicBezTo>
                  <a:cubicBezTo>
                    <a:pt x="18" y="68"/>
                    <a:pt x="20" y="67"/>
                    <a:pt x="22" y="65"/>
                  </a:cubicBezTo>
                  <a:cubicBezTo>
                    <a:pt x="18" y="64"/>
                    <a:pt x="17" y="64"/>
                    <a:pt x="15" y="62"/>
                  </a:cubicBezTo>
                  <a:cubicBezTo>
                    <a:pt x="21" y="61"/>
                    <a:pt x="29" y="57"/>
                    <a:pt x="32" y="52"/>
                  </a:cubicBezTo>
                  <a:cubicBezTo>
                    <a:pt x="29" y="50"/>
                    <a:pt x="22" y="50"/>
                    <a:pt x="21" y="47"/>
                  </a:cubicBezTo>
                  <a:cubicBezTo>
                    <a:pt x="25" y="46"/>
                    <a:pt x="28" y="44"/>
                    <a:pt x="29" y="41"/>
                  </a:cubicBezTo>
                  <a:cubicBezTo>
                    <a:pt x="27" y="41"/>
                    <a:pt x="26" y="41"/>
                    <a:pt x="24" y="39"/>
                  </a:cubicBezTo>
                  <a:cubicBezTo>
                    <a:pt x="30" y="38"/>
                    <a:pt x="33" y="35"/>
                    <a:pt x="36" y="32"/>
                  </a:cubicBezTo>
                  <a:cubicBezTo>
                    <a:pt x="34" y="32"/>
                    <a:pt x="33" y="32"/>
                    <a:pt x="34" y="29"/>
                  </a:cubicBezTo>
                  <a:cubicBezTo>
                    <a:pt x="32" y="30"/>
                    <a:pt x="29" y="30"/>
                    <a:pt x="27" y="29"/>
                  </a:cubicBezTo>
                  <a:cubicBezTo>
                    <a:pt x="35" y="25"/>
                    <a:pt x="47" y="11"/>
                    <a:pt x="50" y="0"/>
                  </a:cubicBezTo>
                  <a:cubicBezTo>
                    <a:pt x="53" y="7"/>
                    <a:pt x="55" y="14"/>
                    <a:pt x="61" y="18"/>
                  </a:cubicBezTo>
                  <a:cubicBezTo>
                    <a:pt x="58" y="20"/>
                    <a:pt x="58" y="20"/>
                    <a:pt x="61" y="21"/>
                  </a:cubicBezTo>
                  <a:cubicBezTo>
                    <a:pt x="61" y="22"/>
                    <a:pt x="61" y="22"/>
                    <a:pt x="61" y="23"/>
                  </a:cubicBezTo>
                  <a:cubicBezTo>
                    <a:pt x="62" y="23"/>
                    <a:pt x="67" y="25"/>
                    <a:pt x="64" y="26"/>
                  </a:cubicBezTo>
                  <a:cubicBezTo>
                    <a:pt x="67" y="28"/>
                    <a:pt x="68" y="29"/>
                    <a:pt x="72" y="31"/>
                  </a:cubicBezTo>
                  <a:cubicBezTo>
                    <a:pt x="69" y="32"/>
                    <a:pt x="67" y="32"/>
                    <a:pt x="64" y="32"/>
                  </a:cubicBezTo>
                  <a:cubicBezTo>
                    <a:pt x="66" y="34"/>
                    <a:pt x="64" y="34"/>
                    <a:pt x="62" y="34"/>
                  </a:cubicBezTo>
                  <a:cubicBezTo>
                    <a:pt x="63" y="37"/>
                    <a:pt x="67" y="38"/>
                    <a:pt x="69" y="38"/>
                  </a:cubicBezTo>
                  <a:cubicBezTo>
                    <a:pt x="69" y="39"/>
                    <a:pt x="69" y="39"/>
                    <a:pt x="69" y="40"/>
                  </a:cubicBezTo>
                  <a:cubicBezTo>
                    <a:pt x="71" y="40"/>
                    <a:pt x="72" y="41"/>
                    <a:pt x="74" y="41"/>
                  </a:cubicBezTo>
                  <a:cubicBezTo>
                    <a:pt x="74" y="42"/>
                    <a:pt x="73" y="42"/>
                    <a:pt x="72" y="43"/>
                  </a:cubicBezTo>
                  <a:cubicBezTo>
                    <a:pt x="73" y="45"/>
                    <a:pt x="74" y="45"/>
                    <a:pt x="76" y="45"/>
                  </a:cubicBezTo>
                  <a:cubicBezTo>
                    <a:pt x="75" y="48"/>
                    <a:pt x="70" y="48"/>
                    <a:pt x="67" y="48"/>
                  </a:cubicBezTo>
                  <a:cubicBezTo>
                    <a:pt x="69" y="51"/>
                    <a:pt x="72" y="54"/>
                    <a:pt x="77" y="57"/>
                  </a:cubicBezTo>
                  <a:cubicBezTo>
                    <a:pt x="76" y="59"/>
                    <a:pt x="72" y="58"/>
                    <a:pt x="70" y="58"/>
                  </a:cubicBezTo>
                  <a:cubicBezTo>
                    <a:pt x="72" y="59"/>
                    <a:pt x="74" y="61"/>
                    <a:pt x="78" y="62"/>
                  </a:cubicBezTo>
                  <a:cubicBezTo>
                    <a:pt x="77" y="64"/>
                    <a:pt x="76" y="63"/>
                    <a:pt x="75" y="64"/>
                  </a:cubicBezTo>
                  <a:cubicBezTo>
                    <a:pt x="76" y="66"/>
                    <a:pt x="77" y="66"/>
                    <a:pt x="77" y="68"/>
                  </a:cubicBezTo>
                  <a:cubicBezTo>
                    <a:pt x="79" y="69"/>
                    <a:pt x="80" y="69"/>
                    <a:pt x="81" y="69"/>
                  </a:cubicBezTo>
                  <a:cubicBezTo>
                    <a:pt x="81" y="73"/>
                    <a:pt x="77" y="73"/>
                    <a:pt x="74" y="74"/>
                  </a:cubicBezTo>
                  <a:cubicBezTo>
                    <a:pt x="77" y="75"/>
                    <a:pt x="78" y="77"/>
                    <a:pt x="84" y="77"/>
                  </a:cubicBezTo>
                  <a:cubicBezTo>
                    <a:pt x="84" y="80"/>
                    <a:pt x="79" y="80"/>
                    <a:pt x="77" y="81"/>
                  </a:cubicBezTo>
                  <a:cubicBezTo>
                    <a:pt x="83" y="85"/>
                    <a:pt x="85" y="86"/>
                    <a:pt x="92" y="86"/>
                  </a:cubicBezTo>
                  <a:cubicBezTo>
                    <a:pt x="92" y="88"/>
                    <a:pt x="90" y="89"/>
                    <a:pt x="88" y="90"/>
                  </a:cubicBezTo>
                  <a:cubicBezTo>
                    <a:pt x="88" y="96"/>
                    <a:pt x="83" y="96"/>
                    <a:pt x="78" y="96"/>
                  </a:cubicBezTo>
                  <a:cubicBezTo>
                    <a:pt x="84" y="102"/>
                    <a:pt x="89" y="103"/>
                    <a:pt x="96" y="104"/>
                  </a:cubicBezTo>
                  <a:cubicBezTo>
                    <a:pt x="96" y="109"/>
                    <a:pt x="86" y="107"/>
                    <a:pt x="83" y="108"/>
                  </a:cubicBezTo>
                  <a:cubicBezTo>
                    <a:pt x="86" y="110"/>
                    <a:pt x="85" y="112"/>
                    <a:pt x="91" y="115"/>
                  </a:cubicBezTo>
                  <a:cubicBezTo>
                    <a:pt x="91" y="117"/>
                    <a:pt x="90" y="117"/>
                    <a:pt x="89" y="117"/>
                  </a:cubicBezTo>
                  <a:cubicBezTo>
                    <a:pt x="94" y="118"/>
                    <a:pt x="98" y="119"/>
                    <a:pt x="104" y="119"/>
                  </a:cubicBezTo>
                  <a:cubicBezTo>
                    <a:pt x="104" y="122"/>
                    <a:pt x="93" y="124"/>
                    <a:pt x="90" y="124"/>
                  </a:cubicBezTo>
                  <a:cubicBezTo>
                    <a:pt x="84" y="127"/>
                    <a:pt x="82" y="126"/>
                    <a:pt x="76" y="124"/>
                  </a:cubicBezTo>
                  <a:cubicBezTo>
                    <a:pt x="76" y="127"/>
                    <a:pt x="78" y="129"/>
                    <a:pt x="81" y="133"/>
                  </a:cubicBezTo>
                  <a:cubicBezTo>
                    <a:pt x="75" y="135"/>
                    <a:pt x="65" y="129"/>
                    <a:pt x="61" y="126"/>
                  </a:cubicBezTo>
                  <a:cubicBezTo>
                    <a:pt x="61" y="130"/>
                    <a:pt x="63" y="134"/>
                    <a:pt x="67" y="136"/>
                  </a:cubicBezTo>
                  <a:cubicBezTo>
                    <a:pt x="62" y="137"/>
                    <a:pt x="60" y="135"/>
                    <a:pt x="53" y="136"/>
                  </a:cubicBezTo>
                  <a:cubicBezTo>
                    <a:pt x="52" y="136"/>
                    <a:pt x="48" y="135"/>
                    <a:pt x="48" y="135"/>
                  </a:cubicBezTo>
                  <a:cubicBezTo>
                    <a:pt x="44" y="135"/>
                    <a:pt x="41" y="136"/>
                    <a:pt x="37" y="136"/>
                  </a:cubicBezTo>
                  <a:cubicBezTo>
                    <a:pt x="41" y="133"/>
                    <a:pt x="43" y="132"/>
                    <a:pt x="45" y="127"/>
                  </a:cubicBezTo>
                  <a:cubicBezTo>
                    <a:pt x="43" y="127"/>
                    <a:pt x="42" y="127"/>
                    <a:pt x="42" y="125"/>
                  </a:cubicBezTo>
                  <a:cubicBezTo>
                    <a:pt x="38" y="127"/>
                    <a:pt x="36" y="131"/>
                    <a:pt x="32" y="124"/>
                  </a:cubicBezTo>
                  <a:cubicBezTo>
                    <a:pt x="31" y="125"/>
                    <a:pt x="30" y="126"/>
                    <a:pt x="29" y="127"/>
                  </a:cubicBezTo>
                  <a:cubicBezTo>
                    <a:pt x="27" y="126"/>
                    <a:pt x="25" y="128"/>
                    <a:pt x="23" y="128"/>
                  </a:cubicBezTo>
                  <a:cubicBezTo>
                    <a:pt x="23" y="127"/>
                    <a:pt x="22" y="125"/>
                    <a:pt x="22" y="124"/>
                  </a:cubicBezTo>
                  <a:cubicBezTo>
                    <a:pt x="18" y="120"/>
                    <a:pt x="7" y="131"/>
                    <a:pt x="5" y="122"/>
                  </a:cubicBezTo>
                  <a:cubicBezTo>
                    <a:pt x="3" y="122"/>
                    <a:pt x="0" y="122"/>
                    <a:pt x="0" y="119"/>
                  </a:cubicBezTo>
                  <a:cubicBezTo>
                    <a:pt x="9" y="119"/>
                    <a:pt x="14" y="113"/>
                    <a:pt x="19" y="107"/>
                  </a:cubicBezTo>
                  <a:cubicBezTo>
                    <a:pt x="16" y="107"/>
                    <a:pt x="12" y="108"/>
                    <a:pt x="10" y="106"/>
                  </a:cubicBezTo>
                  <a:cubicBezTo>
                    <a:pt x="11" y="105"/>
                    <a:pt x="11" y="104"/>
                    <a:pt x="11" y="104"/>
                  </a:cubicBezTo>
                  <a:cubicBezTo>
                    <a:pt x="8" y="103"/>
                    <a:pt x="6" y="104"/>
                    <a:pt x="6" y="101"/>
                  </a:cubicBezTo>
                  <a:cubicBezTo>
                    <a:pt x="8" y="101"/>
                    <a:pt x="8" y="100"/>
                    <a:pt x="9" y="99"/>
                  </a:cubicBezTo>
                  <a:cubicBezTo>
                    <a:pt x="6" y="98"/>
                    <a:pt x="5" y="97"/>
                    <a:pt x="3" y="94"/>
                  </a:cubicBezTo>
                  <a:cubicBezTo>
                    <a:pt x="11" y="94"/>
                    <a:pt x="16" y="92"/>
                    <a:pt x="20" y="88"/>
                  </a:cubicBezTo>
                  <a:cubicBezTo>
                    <a:pt x="17" y="88"/>
                    <a:pt x="17" y="89"/>
                    <a:pt x="15" y="87"/>
                  </a:cubicBezTo>
                  <a:cubicBezTo>
                    <a:pt x="16" y="87"/>
                    <a:pt x="16" y="86"/>
                    <a:pt x="16" y="86"/>
                  </a:cubicBezTo>
                  <a:cubicBezTo>
                    <a:pt x="15" y="85"/>
                    <a:pt x="14" y="85"/>
                    <a:pt x="13" y="84"/>
                  </a:cubicBezTo>
                  <a:cubicBezTo>
                    <a:pt x="15" y="83"/>
                    <a:pt x="16" y="82"/>
                    <a:pt x="17" y="80"/>
                  </a:cubicBezTo>
                  <a:cubicBezTo>
                    <a:pt x="17" y="80"/>
                    <a:pt x="9" y="79"/>
                    <a:pt x="10" y="76"/>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38"/>
            <p:cNvSpPr>
              <a:spLocks/>
            </p:cNvSpPr>
            <p:nvPr/>
          </p:nvSpPr>
          <p:spPr bwMode="auto">
            <a:xfrm>
              <a:off x="5184362" y="5110514"/>
              <a:ext cx="115574" cy="152128"/>
            </a:xfrm>
            <a:custGeom>
              <a:avLst/>
              <a:gdLst/>
              <a:ahLst/>
              <a:cxnLst>
                <a:cxn ang="0">
                  <a:pos x="15" y="65"/>
                </a:cxn>
                <a:cxn ang="0">
                  <a:pos x="14" y="59"/>
                </a:cxn>
                <a:cxn ang="0">
                  <a:pos x="13" y="54"/>
                </a:cxn>
                <a:cxn ang="0">
                  <a:pos x="19" y="41"/>
                </a:cxn>
                <a:cxn ang="0">
                  <a:pos x="22" y="34"/>
                </a:cxn>
                <a:cxn ang="0">
                  <a:pos x="30" y="26"/>
                </a:cxn>
                <a:cxn ang="0">
                  <a:pos x="44" y="0"/>
                </a:cxn>
                <a:cxn ang="0">
                  <a:pos x="54" y="19"/>
                </a:cxn>
                <a:cxn ang="0">
                  <a:pos x="56" y="23"/>
                </a:cxn>
                <a:cxn ang="0">
                  <a:pos x="57" y="28"/>
                </a:cxn>
                <a:cxn ang="0">
                  <a:pos x="60" y="33"/>
                </a:cxn>
                <a:cxn ang="0">
                  <a:pos x="65" y="36"/>
                </a:cxn>
                <a:cxn ang="0">
                  <a:pos x="67" y="39"/>
                </a:cxn>
                <a:cxn ang="0">
                  <a:pos x="68" y="49"/>
                </a:cxn>
                <a:cxn ang="0">
                  <a:pos x="68" y="54"/>
                </a:cxn>
                <a:cxn ang="0">
                  <a:pos x="68" y="60"/>
                </a:cxn>
                <a:cxn ang="0">
                  <a:pos x="65" y="64"/>
                </a:cxn>
                <a:cxn ang="0">
                  <a:pos x="68" y="70"/>
                </a:cxn>
                <a:cxn ang="0">
                  <a:pos x="78" y="79"/>
                </a:cxn>
                <a:cxn ang="0">
                  <a:pos x="84" y="91"/>
                </a:cxn>
                <a:cxn ang="0">
                  <a:pos x="80" y="101"/>
                </a:cxn>
                <a:cxn ang="0">
                  <a:pos x="91" y="104"/>
                </a:cxn>
                <a:cxn ang="0">
                  <a:pos x="66" y="108"/>
                </a:cxn>
                <a:cxn ang="0">
                  <a:pos x="54" y="110"/>
                </a:cxn>
                <a:cxn ang="0">
                  <a:pos x="47" y="119"/>
                </a:cxn>
                <a:cxn ang="0">
                  <a:pos x="33" y="118"/>
                </a:cxn>
                <a:cxn ang="0">
                  <a:pos x="37" y="109"/>
                </a:cxn>
                <a:cxn ang="0">
                  <a:pos x="25" y="111"/>
                </a:cxn>
                <a:cxn ang="0">
                  <a:pos x="19" y="108"/>
                </a:cxn>
                <a:cxn ang="0">
                  <a:pos x="0" y="104"/>
                </a:cxn>
                <a:cxn ang="0">
                  <a:pos x="9" y="92"/>
                </a:cxn>
                <a:cxn ang="0">
                  <a:pos x="5" y="88"/>
                </a:cxn>
                <a:cxn ang="0">
                  <a:pos x="3" y="82"/>
                </a:cxn>
                <a:cxn ang="0">
                  <a:pos x="14" y="76"/>
                </a:cxn>
                <a:cxn ang="0">
                  <a:pos x="11" y="73"/>
                </a:cxn>
                <a:cxn ang="0">
                  <a:pos x="9" y="66"/>
                </a:cxn>
              </a:cxnLst>
              <a:rect l="0" t="0" r="r" b="b"/>
              <a:pathLst>
                <a:path w="91" h="120">
                  <a:moveTo>
                    <a:pt x="9" y="66"/>
                  </a:moveTo>
                  <a:cubicBezTo>
                    <a:pt x="12" y="66"/>
                    <a:pt x="14" y="66"/>
                    <a:pt x="15" y="65"/>
                  </a:cubicBezTo>
                  <a:cubicBezTo>
                    <a:pt x="14" y="64"/>
                    <a:pt x="15" y="63"/>
                    <a:pt x="16" y="62"/>
                  </a:cubicBezTo>
                  <a:cubicBezTo>
                    <a:pt x="14" y="61"/>
                    <a:pt x="14" y="61"/>
                    <a:pt x="14" y="59"/>
                  </a:cubicBezTo>
                  <a:cubicBezTo>
                    <a:pt x="16" y="59"/>
                    <a:pt x="18" y="58"/>
                    <a:pt x="19" y="57"/>
                  </a:cubicBezTo>
                  <a:cubicBezTo>
                    <a:pt x="16" y="56"/>
                    <a:pt x="15" y="56"/>
                    <a:pt x="13" y="54"/>
                  </a:cubicBezTo>
                  <a:cubicBezTo>
                    <a:pt x="19" y="53"/>
                    <a:pt x="25" y="50"/>
                    <a:pt x="28" y="45"/>
                  </a:cubicBezTo>
                  <a:cubicBezTo>
                    <a:pt x="26" y="44"/>
                    <a:pt x="20" y="43"/>
                    <a:pt x="19" y="41"/>
                  </a:cubicBezTo>
                  <a:cubicBezTo>
                    <a:pt x="22" y="40"/>
                    <a:pt x="25" y="38"/>
                    <a:pt x="26" y="36"/>
                  </a:cubicBezTo>
                  <a:cubicBezTo>
                    <a:pt x="24" y="36"/>
                    <a:pt x="23" y="35"/>
                    <a:pt x="22" y="34"/>
                  </a:cubicBezTo>
                  <a:cubicBezTo>
                    <a:pt x="26" y="33"/>
                    <a:pt x="30" y="30"/>
                    <a:pt x="32" y="28"/>
                  </a:cubicBezTo>
                  <a:cubicBezTo>
                    <a:pt x="30" y="28"/>
                    <a:pt x="30" y="28"/>
                    <a:pt x="30" y="26"/>
                  </a:cubicBezTo>
                  <a:cubicBezTo>
                    <a:pt x="28" y="26"/>
                    <a:pt x="25" y="27"/>
                    <a:pt x="24" y="25"/>
                  </a:cubicBezTo>
                  <a:cubicBezTo>
                    <a:pt x="31" y="22"/>
                    <a:pt x="41" y="9"/>
                    <a:pt x="44" y="0"/>
                  </a:cubicBezTo>
                  <a:cubicBezTo>
                    <a:pt x="46" y="6"/>
                    <a:pt x="48" y="12"/>
                    <a:pt x="54" y="16"/>
                  </a:cubicBezTo>
                  <a:cubicBezTo>
                    <a:pt x="51" y="18"/>
                    <a:pt x="51" y="17"/>
                    <a:pt x="54" y="19"/>
                  </a:cubicBezTo>
                  <a:cubicBezTo>
                    <a:pt x="54" y="19"/>
                    <a:pt x="54" y="19"/>
                    <a:pt x="54" y="20"/>
                  </a:cubicBezTo>
                  <a:cubicBezTo>
                    <a:pt x="55" y="20"/>
                    <a:pt x="59" y="21"/>
                    <a:pt x="56" y="23"/>
                  </a:cubicBezTo>
                  <a:cubicBezTo>
                    <a:pt x="59" y="25"/>
                    <a:pt x="60" y="26"/>
                    <a:pt x="63" y="27"/>
                  </a:cubicBezTo>
                  <a:cubicBezTo>
                    <a:pt x="61" y="28"/>
                    <a:pt x="59" y="28"/>
                    <a:pt x="57" y="28"/>
                  </a:cubicBezTo>
                  <a:cubicBezTo>
                    <a:pt x="58" y="30"/>
                    <a:pt x="56" y="30"/>
                    <a:pt x="55" y="30"/>
                  </a:cubicBezTo>
                  <a:cubicBezTo>
                    <a:pt x="55" y="32"/>
                    <a:pt x="58" y="33"/>
                    <a:pt x="60" y="33"/>
                  </a:cubicBezTo>
                  <a:cubicBezTo>
                    <a:pt x="61" y="34"/>
                    <a:pt x="61" y="34"/>
                    <a:pt x="60" y="35"/>
                  </a:cubicBezTo>
                  <a:cubicBezTo>
                    <a:pt x="62" y="35"/>
                    <a:pt x="63" y="36"/>
                    <a:pt x="65" y="36"/>
                  </a:cubicBezTo>
                  <a:cubicBezTo>
                    <a:pt x="65" y="37"/>
                    <a:pt x="64" y="37"/>
                    <a:pt x="63" y="38"/>
                  </a:cubicBezTo>
                  <a:cubicBezTo>
                    <a:pt x="64" y="39"/>
                    <a:pt x="65" y="39"/>
                    <a:pt x="67" y="39"/>
                  </a:cubicBezTo>
                  <a:cubicBezTo>
                    <a:pt x="66" y="42"/>
                    <a:pt x="61" y="42"/>
                    <a:pt x="59" y="42"/>
                  </a:cubicBezTo>
                  <a:cubicBezTo>
                    <a:pt x="61" y="44"/>
                    <a:pt x="63" y="47"/>
                    <a:pt x="68" y="49"/>
                  </a:cubicBezTo>
                  <a:cubicBezTo>
                    <a:pt x="67" y="52"/>
                    <a:pt x="63" y="50"/>
                    <a:pt x="61" y="51"/>
                  </a:cubicBezTo>
                  <a:cubicBezTo>
                    <a:pt x="63" y="52"/>
                    <a:pt x="65" y="53"/>
                    <a:pt x="68" y="54"/>
                  </a:cubicBezTo>
                  <a:cubicBezTo>
                    <a:pt x="68" y="55"/>
                    <a:pt x="67" y="55"/>
                    <a:pt x="65" y="56"/>
                  </a:cubicBezTo>
                  <a:cubicBezTo>
                    <a:pt x="67" y="58"/>
                    <a:pt x="67" y="57"/>
                    <a:pt x="68" y="60"/>
                  </a:cubicBezTo>
                  <a:cubicBezTo>
                    <a:pt x="69" y="60"/>
                    <a:pt x="70" y="60"/>
                    <a:pt x="71" y="60"/>
                  </a:cubicBezTo>
                  <a:cubicBezTo>
                    <a:pt x="71" y="63"/>
                    <a:pt x="68" y="64"/>
                    <a:pt x="65" y="64"/>
                  </a:cubicBezTo>
                  <a:cubicBezTo>
                    <a:pt x="67" y="65"/>
                    <a:pt x="69" y="67"/>
                    <a:pt x="74" y="67"/>
                  </a:cubicBezTo>
                  <a:cubicBezTo>
                    <a:pt x="73" y="70"/>
                    <a:pt x="70" y="70"/>
                    <a:pt x="68" y="70"/>
                  </a:cubicBezTo>
                  <a:cubicBezTo>
                    <a:pt x="73" y="74"/>
                    <a:pt x="75" y="75"/>
                    <a:pt x="80" y="75"/>
                  </a:cubicBezTo>
                  <a:cubicBezTo>
                    <a:pt x="80" y="77"/>
                    <a:pt x="79" y="78"/>
                    <a:pt x="78" y="79"/>
                  </a:cubicBezTo>
                  <a:cubicBezTo>
                    <a:pt x="78" y="83"/>
                    <a:pt x="73" y="84"/>
                    <a:pt x="69" y="84"/>
                  </a:cubicBezTo>
                  <a:cubicBezTo>
                    <a:pt x="74" y="89"/>
                    <a:pt x="78" y="90"/>
                    <a:pt x="84" y="91"/>
                  </a:cubicBezTo>
                  <a:cubicBezTo>
                    <a:pt x="84" y="95"/>
                    <a:pt x="75" y="93"/>
                    <a:pt x="73" y="94"/>
                  </a:cubicBezTo>
                  <a:cubicBezTo>
                    <a:pt x="75" y="96"/>
                    <a:pt x="75" y="98"/>
                    <a:pt x="80" y="101"/>
                  </a:cubicBezTo>
                  <a:cubicBezTo>
                    <a:pt x="79" y="102"/>
                    <a:pt x="79" y="102"/>
                    <a:pt x="78" y="102"/>
                  </a:cubicBezTo>
                  <a:cubicBezTo>
                    <a:pt x="82" y="103"/>
                    <a:pt x="86" y="104"/>
                    <a:pt x="91" y="104"/>
                  </a:cubicBezTo>
                  <a:cubicBezTo>
                    <a:pt x="91" y="106"/>
                    <a:pt x="81" y="108"/>
                    <a:pt x="78" y="108"/>
                  </a:cubicBezTo>
                  <a:cubicBezTo>
                    <a:pt x="74" y="111"/>
                    <a:pt x="72" y="110"/>
                    <a:pt x="66" y="108"/>
                  </a:cubicBezTo>
                  <a:cubicBezTo>
                    <a:pt x="67" y="111"/>
                    <a:pt x="68" y="113"/>
                    <a:pt x="71" y="116"/>
                  </a:cubicBezTo>
                  <a:cubicBezTo>
                    <a:pt x="66" y="118"/>
                    <a:pt x="57" y="112"/>
                    <a:pt x="54" y="110"/>
                  </a:cubicBezTo>
                  <a:cubicBezTo>
                    <a:pt x="54" y="114"/>
                    <a:pt x="55" y="117"/>
                    <a:pt x="59" y="119"/>
                  </a:cubicBezTo>
                  <a:cubicBezTo>
                    <a:pt x="55" y="120"/>
                    <a:pt x="53" y="118"/>
                    <a:pt x="47" y="119"/>
                  </a:cubicBezTo>
                  <a:cubicBezTo>
                    <a:pt x="45" y="119"/>
                    <a:pt x="42" y="117"/>
                    <a:pt x="42" y="117"/>
                  </a:cubicBezTo>
                  <a:cubicBezTo>
                    <a:pt x="39" y="118"/>
                    <a:pt x="36" y="119"/>
                    <a:pt x="33" y="118"/>
                  </a:cubicBezTo>
                  <a:cubicBezTo>
                    <a:pt x="36" y="116"/>
                    <a:pt x="38" y="115"/>
                    <a:pt x="39" y="111"/>
                  </a:cubicBezTo>
                  <a:cubicBezTo>
                    <a:pt x="37" y="111"/>
                    <a:pt x="37" y="111"/>
                    <a:pt x="37" y="109"/>
                  </a:cubicBezTo>
                  <a:cubicBezTo>
                    <a:pt x="33" y="111"/>
                    <a:pt x="32" y="114"/>
                    <a:pt x="29" y="108"/>
                  </a:cubicBezTo>
                  <a:cubicBezTo>
                    <a:pt x="28" y="109"/>
                    <a:pt x="27" y="110"/>
                    <a:pt x="25" y="111"/>
                  </a:cubicBezTo>
                  <a:cubicBezTo>
                    <a:pt x="24" y="110"/>
                    <a:pt x="22" y="112"/>
                    <a:pt x="20" y="112"/>
                  </a:cubicBezTo>
                  <a:cubicBezTo>
                    <a:pt x="20" y="111"/>
                    <a:pt x="20" y="109"/>
                    <a:pt x="19" y="108"/>
                  </a:cubicBezTo>
                  <a:cubicBezTo>
                    <a:pt x="16" y="105"/>
                    <a:pt x="6" y="114"/>
                    <a:pt x="5" y="106"/>
                  </a:cubicBezTo>
                  <a:cubicBezTo>
                    <a:pt x="3" y="106"/>
                    <a:pt x="0" y="106"/>
                    <a:pt x="0" y="104"/>
                  </a:cubicBezTo>
                  <a:cubicBezTo>
                    <a:pt x="8" y="104"/>
                    <a:pt x="12" y="99"/>
                    <a:pt x="17" y="93"/>
                  </a:cubicBezTo>
                  <a:cubicBezTo>
                    <a:pt x="14" y="93"/>
                    <a:pt x="11" y="94"/>
                    <a:pt x="9" y="92"/>
                  </a:cubicBezTo>
                  <a:cubicBezTo>
                    <a:pt x="10" y="92"/>
                    <a:pt x="10" y="91"/>
                    <a:pt x="10" y="90"/>
                  </a:cubicBezTo>
                  <a:cubicBezTo>
                    <a:pt x="8" y="90"/>
                    <a:pt x="6" y="90"/>
                    <a:pt x="5" y="88"/>
                  </a:cubicBezTo>
                  <a:cubicBezTo>
                    <a:pt x="7" y="88"/>
                    <a:pt x="8" y="87"/>
                    <a:pt x="8" y="86"/>
                  </a:cubicBezTo>
                  <a:cubicBezTo>
                    <a:pt x="6" y="86"/>
                    <a:pt x="4" y="85"/>
                    <a:pt x="3" y="82"/>
                  </a:cubicBezTo>
                  <a:cubicBezTo>
                    <a:pt x="10" y="82"/>
                    <a:pt x="14" y="81"/>
                    <a:pt x="17" y="77"/>
                  </a:cubicBezTo>
                  <a:cubicBezTo>
                    <a:pt x="16" y="77"/>
                    <a:pt x="15" y="77"/>
                    <a:pt x="14" y="76"/>
                  </a:cubicBezTo>
                  <a:cubicBezTo>
                    <a:pt x="14" y="76"/>
                    <a:pt x="14" y="75"/>
                    <a:pt x="14" y="75"/>
                  </a:cubicBezTo>
                  <a:cubicBezTo>
                    <a:pt x="13" y="74"/>
                    <a:pt x="12" y="74"/>
                    <a:pt x="11" y="73"/>
                  </a:cubicBezTo>
                  <a:cubicBezTo>
                    <a:pt x="13" y="72"/>
                    <a:pt x="14" y="72"/>
                    <a:pt x="15" y="70"/>
                  </a:cubicBezTo>
                  <a:cubicBezTo>
                    <a:pt x="15" y="70"/>
                    <a:pt x="8" y="69"/>
                    <a:pt x="9" y="66"/>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39"/>
            <p:cNvSpPr>
              <a:spLocks/>
            </p:cNvSpPr>
            <p:nvPr/>
          </p:nvSpPr>
          <p:spPr bwMode="auto">
            <a:xfrm>
              <a:off x="5084915" y="5145992"/>
              <a:ext cx="89234" cy="117725"/>
            </a:xfrm>
            <a:custGeom>
              <a:avLst/>
              <a:gdLst/>
              <a:ahLst/>
              <a:cxnLst>
                <a:cxn ang="0">
                  <a:pos x="11" y="50"/>
                </a:cxn>
                <a:cxn ang="0">
                  <a:pos x="10" y="46"/>
                </a:cxn>
                <a:cxn ang="0">
                  <a:pos x="10" y="42"/>
                </a:cxn>
                <a:cxn ang="0">
                  <a:pos x="14" y="32"/>
                </a:cxn>
                <a:cxn ang="0">
                  <a:pos x="16" y="27"/>
                </a:cxn>
                <a:cxn ang="0">
                  <a:pos x="23" y="20"/>
                </a:cxn>
                <a:cxn ang="0">
                  <a:pos x="34" y="0"/>
                </a:cxn>
                <a:cxn ang="0">
                  <a:pos x="41" y="14"/>
                </a:cxn>
                <a:cxn ang="0">
                  <a:pos x="43" y="17"/>
                </a:cxn>
                <a:cxn ang="0">
                  <a:pos x="43" y="22"/>
                </a:cxn>
                <a:cxn ang="0">
                  <a:pos x="46" y="26"/>
                </a:cxn>
                <a:cxn ang="0">
                  <a:pos x="50" y="28"/>
                </a:cxn>
                <a:cxn ang="0">
                  <a:pos x="51" y="30"/>
                </a:cxn>
                <a:cxn ang="0">
                  <a:pos x="52" y="38"/>
                </a:cxn>
                <a:cxn ang="0">
                  <a:pos x="52" y="42"/>
                </a:cxn>
                <a:cxn ang="0">
                  <a:pos x="52" y="46"/>
                </a:cxn>
                <a:cxn ang="0">
                  <a:pos x="50" y="50"/>
                </a:cxn>
                <a:cxn ang="0">
                  <a:pos x="52" y="55"/>
                </a:cxn>
                <a:cxn ang="0">
                  <a:pos x="59" y="61"/>
                </a:cxn>
                <a:cxn ang="0">
                  <a:pos x="65" y="71"/>
                </a:cxn>
                <a:cxn ang="0">
                  <a:pos x="61" y="78"/>
                </a:cxn>
                <a:cxn ang="0">
                  <a:pos x="70" y="80"/>
                </a:cxn>
                <a:cxn ang="0">
                  <a:pos x="51" y="84"/>
                </a:cxn>
                <a:cxn ang="0">
                  <a:pos x="41" y="85"/>
                </a:cxn>
                <a:cxn ang="0">
                  <a:pos x="35" y="92"/>
                </a:cxn>
                <a:cxn ang="0">
                  <a:pos x="25" y="92"/>
                </a:cxn>
                <a:cxn ang="0">
                  <a:pos x="28" y="84"/>
                </a:cxn>
                <a:cxn ang="0">
                  <a:pos x="19" y="86"/>
                </a:cxn>
                <a:cxn ang="0">
                  <a:pos x="14" y="84"/>
                </a:cxn>
                <a:cxn ang="0">
                  <a:pos x="0" y="81"/>
                </a:cxn>
                <a:cxn ang="0">
                  <a:pos x="6" y="72"/>
                </a:cxn>
                <a:cxn ang="0">
                  <a:pos x="4" y="68"/>
                </a:cxn>
                <a:cxn ang="0">
                  <a:pos x="2" y="64"/>
                </a:cxn>
                <a:cxn ang="0">
                  <a:pos x="10" y="59"/>
                </a:cxn>
                <a:cxn ang="0">
                  <a:pos x="8" y="57"/>
                </a:cxn>
                <a:cxn ang="0">
                  <a:pos x="6" y="51"/>
                </a:cxn>
              </a:cxnLst>
              <a:rect l="0" t="0" r="r" b="b"/>
              <a:pathLst>
                <a:path w="70" h="93">
                  <a:moveTo>
                    <a:pt x="6" y="51"/>
                  </a:moveTo>
                  <a:cubicBezTo>
                    <a:pt x="9" y="51"/>
                    <a:pt x="10" y="51"/>
                    <a:pt x="11" y="50"/>
                  </a:cubicBezTo>
                  <a:cubicBezTo>
                    <a:pt x="11" y="49"/>
                    <a:pt x="11" y="49"/>
                    <a:pt x="11" y="48"/>
                  </a:cubicBezTo>
                  <a:cubicBezTo>
                    <a:pt x="10" y="47"/>
                    <a:pt x="10" y="47"/>
                    <a:pt x="10" y="46"/>
                  </a:cubicBezTo>
                  <a:cubicBezTo>
                    <a:pt x="12" y="46"/>
                    <a:pt x="13" y="45"/>
                    <a:pt x="14" y="44"/>
                  </a:cubicBezTo>
                  <a:cubicBezTo>
                    <a:pt x="12" y="44"/>
                    <a:pt x="11" y="43"/>
                    <a:pt x="10" y="42"/>
                  </a:cubicBezTo>
                  <a:cubicBezTo>
                    <a:pt x="14" y="41"/>
                    <a:pt x="19" y="39"/>
                    <a:pt x="21" y="35"/>
                  </a:cubicBezTo>
                  <a:cubicBezTo>
                    <a:pt x="19" y="34"/>
                    <a:pt x="15" y="33"/>
                    <a:pt x="14" y="32"/>
                  </a:cubicBezTo>
                  <a:cubicBezTo>
                    <a:pt x="16" y="31"/>
                    <a:pt x="18" y="30"/>
                    <a:pt x="19" y="28"/>
                  </a:cubicBezTo>
                  <a:cubicBezTo>
                    <a:pt x="18" y="27"/>
                    <a:pt x="17" y="27"/>
                    <a:pt x="16" y="27"/>
                  </a:cubicBezTo>
                  <a:cubicBezTo>
                    <a:pt x="20" y="25"/>
                    <a:pt x="22" y="23"/>
                    <a:pt x="24" y="22"/>
                  </a:cubicBezTo>
                  <a:cubicBezTo>
                    <a:pt x="22" y="22"/>
                    <a:pt x="22" y="21"/>
                    <a:pt x="23" y="20"/>
                  </a:cubicBezTo>
                  <a:cubicBezTo>
                    <a:pt x="21" y="20"/>
                    <a:pt x="19" y="21"/>
                    <a:pt x="18" y="19"/>
                  </a:cubicBezTo>
                  <a:cubicBezTo>
                    <a:pt x="23" y="17"/>
                    <a:pt x="31" y="7"/>
                    <a:pt x="34" y="0"/>
                  </a:cubicBezTo>
                  <a:cubicBezTo>
                    <a:pt x="35" y="5"/>
                    <a:pt x="37" y="9"/>
                    <a:pt x="41" y="12"/>
                  </a:cubicBezTo>
                  <a:cubicBezTo>
                    <a:pt x="39" y="13"/>
                    <a:pt x="39" y="13"/>
                    <a:pt x="41" y="14"/>
                  </a:cubicBezTo>
                  <a:cubicBezTo>
                    <a:pt x="41" y="15"/>
                    <a:pt x="41" y="15"/>
                    <a:pt x="41" y="15"/>
                  </a:cubicBezTo>
                  <a:cubicBezTo>
                    <a:pt x="42" y="15"/>
                    <a:pt x="45" y="17"/>
                    <a:pt x="43" y="17"/>
                  </a:cubicBezTo>
                  <a:cubicBezTo>
                    <a:pt x="45" y="19"/>
                    <a:pt x="46" y="20"/>
                    <a:pt x="48" y="21"/>
                  </a:cubicBezTo>
                  <a:cubicBezTo>
                    <a:pt x="46" y="21"/>
                    <a:pt x="45" y="22"/>
                    <a:pt x="43" y="22"/>
                  </a:cubicBezTo>
                  <a:cubicBezTo>
                    <a:pt x="44" y="23"/>
                    <a:pt x="43" y="23"/>
                    <a:pt x="42" y="23"/>
                  </a:cubicBezTo>
                  <a:cubicBezTo>
                    <a:pt x="42" y="25"/>
                    <a:pt x="45" y="25"/>
                    <a:pt x="46" y="26"/>
                  </a:cubicBezTo>
                  <a:cubicBezTo>
                    <a:pt x="47" y="26"/>
                    <a:pt x="46" y="27"/>
                    <a:pt x="46" y="27"/>
                  </a:cubicBezTo>
                  <a:cubicBezTo>
                    <a:pt x="47" y="27"/>
                    <a:pt x="48" y="28"/>
                    <a:pt x="50" y="28"/>
                  </a:cubicBezTo>
                  <a:cubicBezTo>
                    <a:pt x="49" y="28"/>
                    <a:pt x="49" y="29"/>
                    <a:pt x="48" y="29"/>
                  </a:cubicBezTo>
                  <a:cubicBezTo>
                    <a:pt x="49" y="31"/>
                    <a:pt x="50" y="30"/>
                    <a:pt x="51" y="30"/>
                  </a:cubicBezTo>
                  <a:cubicBezTo>
                    <a:pt x="50" y="32"/>
                    <a:pt x="47" y="32"/>
                    <a:pt x="45" y="32"/>
                  </a:cubicBezTo>
                  <a:cubicBezTo>
                    <a:pt x="46" y="34"/>
                    <a:pt x="49" y="37"/>
                    <a:pt x="52" y="38"/>
                  </a:cubicBezTo>
                  <a:cubicBezTo>
                    <a:pt x="51" y="40"/>
                    <a:pt x="48" y="39"/>
                    <a:pt x="47" y="39"/>
                  </a:cubicBezTo>
                  <a:cubicBezTo>
                    <a:pt x="48" y="40"/>
                    <a:pt x="50" y="41"/>
                    <a:pt x="52" y="42"/>
                  </a:cubicBezTo>
                  <a:cubicBezTo>
                    <a:pt x="52" y="43"/>
                    <a:pt x="51" y="43"/>
                    <a:pt x="50" y="43"/>
                  </a:cubicBezTo>
                  <a:cubicBezTo>
                    <a:pt x="51" y="45"/>
                    <a:pt x="51" y="44"/>
                    <a:pt x="52" y="46"/>
                  </a:cubicBezTo>
                  <a:cubicBezTo>
                    <a:pt x="53" y="47"/>
                    <a:pt x="54" y="47"/>
                    <a:pt x="55" y="47"/>
                  </a:cubicBezTo>
                  <a:cubicBezTo>
                    <a:pt x="54" y="49"/>
                    <a:pt x="52" y="49"/>
                    <a:pt x="50" y="50"/>
                  </a:cubicBezTo>
                  <a:cubicBezTo>
                    <a:pt x="51" y="51"/>
                    <a:pt x="53" y="52"/>
                    <a:pt x="56" y="52"/>
                  </a:cubicBezTo>
                  <a:cubicBezTo>
                    <a:pt x="56" y="54"/>
                    <a:pt x="53" y="54"/>
                    <a:pt x="52" y="55"/>
                  </a:cubicBezTo>
                  <a:cubicBezTo>
                    <a:pt x="56" y="58"/>
                    <a:pt x="57" y="58"/>
                    <a:pt x="62" y="58"/>
                  </a:cubicBezTo>
                  <a:cubicBezTo>
                    <a:pt x="62" y="60"/>
                    <a:pt x="61" y="60"/>
                    <a:pt x="59" y="61"/>
                  </a:cubicBezTo>
                  <a:cubicBezTo>
                    <a:pt x="59" y="65"/>
                    <a:pt x="56" y="65"/>
                    <a:pt x="53" y="65"/>
                  </a:cubicBezTo>
                  <a:cubicBezTo>
                    <a:pt x="57" y="69"/>
                    <a:pt x="60" y="70"/>
                    <a:pt x="65" y="71"/>
                  </a:cubicBezTo>
                  <a:cubicBezTo>
                    <a:pt x="65" y="74"/>
                    <a:pt x="58" y="72"/>
                    <a:pt x="56" y="73"/>
                  </a:cubicBezTo>
                  <a:cubicBezTo>
                    <a:pt x="58" y="74"/>
                    <a:pt x="57" y="76"/>
                    <a:pt x="61" y="78"/>
                  </a:cubicBezTo>
                  <a:cubicBezTo>
                    <a:pt x="61" y="79"/>
                    <a:pt x="61" y="79"/>
                    <a:pt x="60" y="79"/>
                  </a:cubicBezTo>
                  <a:cubicBezTo>
                    <a:pt x="63" y="80"/>
                    <a:pt x="66" y="81"/>
                    <a:pt x="70" y="80"/>
                  </a:cubicBezTo>
                  <a:cubicBezTo>
                    <a:pt x="70" y="82"/>
                    <a:pt x="63" y="84"/>
                    <a:pt x="60" y="84"/>
                  </a:cubicBezTo>
                  <a:cubicBezTo>
                    <a:pt x="56" y="86"/>
                    <a:pt x="55" y="85"/>
                    <a:pt x="51" y="84"/>
                  </a:cubicBezTo>
                  <a:cubicBezTo>
                    <a:pt x="51" y="86"/>
                    <a:pt x="52" y="87"/>
                    <a:pt x="54" y="90"/>
                  </a:cubicBezTo>
                  <a:cubicBezTo>
                    <a:pt x="50" y="91"/>
                    <a:pt x="44" y="87"/>
                    <a:pt x="41" y="85"/>
                  </a:cubicBezTo>
                  <a:cubicBezTo>
                    <a:pt x="41" y="88"/>
                    <a:pt x="42" y="90"/>
                    <a:pt x="45" y="92"/>
                  </a:cubicBezTo>
                  <a:cubicBezTo>
                    <a:pt x="42" y="93"/>
                    <a:pt x="40" y="91"/>
                    <a:pt x="35" y="92"/>
                  </a:cubicBezTo>
                  <a:cubicBezTo>
                    <a:pt x="35" y="92"/>
                    <a:pt x="32" y="91"/>
                    <a:pt x="32" y="91"/>
                  </a:cubicBezTo>
                  <a:cubicBezTo>
                    <a:pt x="30" y="92"/>
                    <a:pt x="27" y="92"/>
                    <a:pt x="25" y="92"/>
                  </a:cubicBezTo>
                  <a:cubicBezTo>
                    <a:pt x="27" y="90"/>
                    <a:pt x="29" y="89"/>
                    <a:pt x="30" y="86"/>
                  </a:cubicBezTo>
                  <a:cubicBezTo>
                    <a:pt x="28" y="86"/>
                    <a:pt x="28" y="86"/>
                    <a:pt x="28" y="84"/>
                  </a:cubicBezTo>
                  <a:cubicBezTo>
                    <a:pt x="25" y="86"/>
                    <a:pt x="24" y="88"/>
                    <a:pt x="22" y="84"/>
                  </a:cubicBezTo>
                  <a:cubicBezTo>
                    <a:pt x="21" y="85"/>
                    <a:pt x="20" y="85"/>
                    <a:pt x="19" y="86"/>
                  </a:cubicBezTo>
                  <a:cubicBezTo>
                    <a:pt x="18" y="85"/>
                    <a:pt x="16" y="87"/>
                    <a:pt x="15" y="87"/>
                  </a:cubicBezTo>
                  <a:cubicBezTo>
                    <a:pt x="15" y="86"/>
                    <a:pt x="15" y="85"/>
                    <a:pt x="14" y="84"/>
                  </a:cubicBezTo>
                  <a:cubicBezTo>
                    <a:pt x="12" y="81"/>
                    <a:pt x="4" y="89"/>
                    <a:pt x="3" y="82"/>
                  </a:cubicBezTo>
                  <a:cubicBezTo>
                    <a:pt x="2" y="82"/>
                    <a:pt x="0" y="82"/>
                    <a:pt x="0" y="81"/>
                  </a:cubicBezTo>
                  <a:cubicBezTo>
                    <a:pt x="6" y="81"/>
                    <a:pt x="9" y="76"/>
                    <a:pt x="12" y="72"/>
                  </a:cubicBezTo>
                  <a:cubicBezTo>
                    <a:pt x="10" y="72"/>
                    <a:pt x="7" y="73"/>
                    <a:pt x="6" y="72"/>
                  </a:cubicBezTo>
                  <a:cubicBezTo>
                    <a:pt x="7" y="71"/>
                    <a:pt x="7" y="71"/>
                    <a:pt x="7" y="70"/>
                  </a:cubicBezTo>
                  <a:cubicBezTo>
                    <a:pt x="5" y="70"/>
                    <a:pt x="4" y="70"/>
                    <a:pt x="4" y="68"/>
                  </a:cubicBezTo>
                  <a:cubicBezTo>
                    <a:pt x="5" y="68"/>
                    <a:pt x="5" y="68"/>
                    <a:pt x="6" y="67"/>
                  </a:cubicBezTo>
                  <a:cubicBezTo>
                    <a:pt x="4" y="67"/>
                    <a:pt x="3" y="66"/>
                    <a:pt x="2" y="64"/>
                  </a:cubicBezTo>
                  <a:cubicBezTo>
                    <a:pt x="7" y="64"/>
                    <a:pt x="10" y="62"/>
                    <a:pt x="13" y="59"/>
                  </a:cubicBezTo>
                  <a:cubicBezTo>
                    <a:pt x="11" y="60"/>
                    <a:pt x="11" y="60"/>
                    <a:pt x="10" y="59"/>
                  </a:cubicBezTo>
                  <a:cubicBezTo>
                    <a:pt x="10" y="59"/>
                    <a:pt x="10" y="58"/>
                    <a:pt x="10" y="58"/>
                  </a:cubicBezTo>
                  <a:cubicBezTo>
                    <a:pt x="10" y="57"/>
                    <a:pt x="9" y="57"/>
                    <a:pt x="8" y="57"/>
                  </a:cubicBezTo>
                  <a:cubicBezTo>
                    <a:pt x="10" y="56"/>
                    <a:pt x="11" y="55"/>
                    <a:pt x="11" y="54"/>
                  </a:cubicBezTo>
                  <a:cubicBezTo>
                    <a:pt x="11" y="54"/>
                    <a:pt x="6" y="53"/>
                    <a:pt x="6" y="51"/>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40"/>
            <p:cNvSpPr>
              <a:spLocks/>
            </p:cNvSpPr>
            <p:nvPr/>
          </p:nvSpPr>
          <p:spPr bwMode="auto">
            <a:xfrm>
              <a:off x="4991381" y="5204048"/>
              <a:ext cx="46767" cy="61281"/>
            </a:xfrm>
            <a:custGeom>
              <a:avLst/>
              <a:gdLst/>
              <a:ahLst/>
              <a:cxnLst>
                <a:cxn ang="0">
                  <a:pos x="6" y="26"/>
                </a:cxn>
                <a:cxn ang="0">
                  <a:pos x="6" y="24"/>
                </a:cxn>
                <a:cxn ang="0">
                  <a:pos x="5" y="22"/>
                </a:cxn>
                <a:cxn ang="0">
                  <a:pos x="7" y="17"/>
                </a:cxn>
                <a:cxn ang="0">
                  <a:pos x="9" y="14"/>
                </a:cxn>
                <a:cxn ang="0">
                  <a:pos x="12" y="10"/>
                </a:cxn>
                <a:cxn ang="0">
                  <a:pos x="18" y="0"/>
                </a:cxn>
                <a:cxn ang="0">
                  <a:pos x="22" y="8"/>
                </a:cxn>
                <a:cxn ang="0">
                  <a:pos x="23" y="9"/>
                </a:cxn>
                <a:cxn ang="0">
                  <a:pos x="23" y="11"/>
                </a:cxn>
                <a:cxn ang="0">
                  <a:pos x="24" y="13"/>
                </a:cxn>
                <a:cxn ang="0">
                  <a:pos x="26" y="14"/>
                </a:cxn>
                <a:cxn ang="0">
                  <a:pos x="27" y="16"/>
                </a:cxn>
                <a:cxn ang="0">
                  <a:pos x="27" y="20"/>
                </a:cxn>
                <a:cxn ang="0">
                  <a:pos x="28" y="22"/>
                </a:cxn>
                <a:cxn ang="0">
                  <a:pos x="27" y="24"/>
                </a:cxn>
                <a:cxn ang="0">
                  <a:pos x="26" y="26"/>
                </a:cxn>
                <a:cxn ang="0">
                  <a:pos x="27" y="29"/>
                </a:cxn>
                <a:cxn ang="0">
                  <a:pos x="31" y="32"/>
                </a:cxn>
                <a:cxn ang="0">
                  <a:pos x="34" y="37"/>
                </a:cxn>
                <a:cxn ang="0">
                  <a:pos x="32" y="41"/>
                </a:cxn>
                <a:cxn ang="0">
                  <a:pos x="37" y="42"/>
                </a:cxn>
                <a:cxn ang="0">
                  <a:pos x="27" y="44"/>
                </a:cxn>
                <a:cxn ang="0">
                  <a:pos x="22" y="44"/>
                </a:cxn>
                <a:cxn ang="0">
                  <a:pos x="19" y="48"/>
                </a:cxn>
                <a:cxn ang="0">
                  <a:pos x="13" y="48"/>
                </a:cxn>
                <a:cxn ang="0">
                  <a:pos x="15" y="44"/>
                </a:cxn>
                <a:cxn ang="0">
                  <a:pos x="10" y="45"/>
                </a:cxn>
                <a:cxn ang="0">
                  <a:pos x="8" y="44"/>
                </a:cxn>
                <a:cxn ang="0">
                  <a:pos x="0" y="42"/>
                </a:cxn>
                <a:cxn ang="0">
                  <a:pos x="4" y="37"/>
                </a:cxn>
                <a:cxn ang="0">
                  <a:pos x="2" y="36"/>
                </a:cxn>
                <a:cxn ang="0">
                  <a:pos x="1" y="33"/>
                </a:cxn>
                <a:cxn ang="0">
                  <a:pos x="5" y="31"/>
                </a:cxn>
                <a:cxn ang="0">
                  <a:pos x="4" y="30"/>
                </a:cxn>
                <a:cxn ang="0">
                  <a:pos x="4" y="27"/>
                </a:cxn>
              </a:cxnLst>
              <a:rect l="0" t="0" r="r" b="b"/>
              <a:pathLst>
                <a:path w="37" h="48">
                  <a:moveTo>
                    <a:pt x="4" y="27"/>
                  </a:moveTo>
                  <a:cubicBezTo>
                    <a:pt x="5" y="27"/>
                    <a:pt x="6" y="27"/>
                    <a:pt x="6" y="26"/>
                  </a:cubicBezTo>
                  <a:cubicBezTo>
                    <a:pt x="6" y="26"/>
                    <a:pt x="6" y="26"/>
                    <a:pt x="6" y="25"/>
                  </a:cubicBezTo>
                  <a:cubicBezTo>
                    <a:pt x="6" y="25"/>
                    <a:pt x="5" y="25"/>
                    <a:pt x="6" y="24"/>
                  </a:cubicBezTo>
                  <a:cubicBezTo>
                    <a:pt x="6" y="24"/>
                    <a:pt x="7" y="24"/>
                    <a:pt x="8" y="23"/>
                  </a:cubicBezTo>
                  <a:cubicBezTo>
                    <a:pt x="6" y="23"/>
                    <a:pt x="6" y="23"/>
                    <a:pt x="5" y="22"/>
                  </a:cubicBezTo>
                  <a:cubicBezTo>
                    <a:pt x="8" y="21"/>
                    <a:pt x="10" y="20"/>
                    <a:pt x="11" y="18"/>
                  </a:cubicBezTo>
                  <a:cubicBezTo>
                    <a:pt x="10" y="18"/>
                    <a:pt x="8" y="18"/>
                    <a:pt x="7" y="17"/>
                  </a:cubicBezTo>
                  <a:cubicBezTo>
                    <a:pt x="9" y="16"/>
                    <a:pt x="10" y="15"/>
                    <a:pt x="10" y="14"/>
                  </a:cubicBezTo>
                  <a:cubicBezTo>
                    <a:pt x="10" y="14"/>
                    <a:pt x="9" y="14"/>
                    <a:pt x="9" y="14"/>
                  </a:cubicBezTo>
                  <a:cubicBezTo>
                    <a:pt x="10" y="13"/>
                    <a:pt x="12" y="12"/>
                    <a:pt x="13" y="11"/>
                  </a:cubicBezTo>
                  <a:cubicBezTo>
                    <a:pt x="12" y="11"/>
                    <a:pt x="12" y="11"/>
                    <a:pt x="12" y="10"/>
                  </a:cubicBezTo>
                  <a:cubicBezTo>
                    <a:pt x="11" y="11"/>
                    <a:pt x="10" y="11"/>
                    <a:pt x="9" y="10"/>
                  </a:cubicBezTo>
                  <a:cubicBezTo>
                    <a:pt x="12" y="9"/>
                    <a:pt x="16" y="4"/>
                    <a:pt x="18" y="0"/>
                  </a:cubicBezTo>
                  <a:cubicBezTo>
                    <a:pt x="19" y="3"/>
                    <a:pt x="19" y="5"/>
                    <a:pt x="22" y="6"/>
                  </a:cubicBezTo>
                  <a:cubicBezTo>
                    <a:pt x="21" y="7"/>
                    <a:pt x="21" y="7"/>
                    <a:pt x="22" y="8"/>
                  </a:cubicBezTo>
                  <a:cubicBezTo>
                    <a:pt x="22" y="8"/>
                    <a:pt x="22" y="8"/>
                    <a:pt x="22" y="8"/>
                  </a:cubicBezTo>
                  <a:cubicBezTo>
                    <a:pt x="22" y="8"/>
                    <a:pt x="24" y="9"/>
                    <a:pt x="23" y="9"/>
                  </a:cubicBezTo>
                  <a:cubicBezTo>
                    <a:pt x="24" y="10"/>
                    <a:pt x="24" y="10"/>
                    <a:pt x="25" y="11"/>
                  </a:cubicBezTo>
                  <a:cubicBezTo>
                    <a:pt x="24" y="11"/>
                    <a:pt x="24" y="11"/>
                    <a:pt x="23" y="11"/>
                  </a:cubicBezTo>
                  <a:cubicBezTo>
                    <a:pt x="23" y="12"/>
                    <a:pt x="23" y="12"/>
                    <a:pt x="22" y="12"/>
                  </a:cubicBezTo>
                  <a:cubicBezTo>
                    <a:pt x="22" y="13"/>
                    <a:pt x="24" y="13"/>
                    <a:pt x="24" y="13"/>
                  </a:cubicBezTo>
                  <a:cubicBezTo>
                    <a:pt x="25" y="14"/>
                    <a:pt x="24" y="14"/>
                    <a:pt x="24" y="14"/>
                  </a:cubicBezTo>
                  <a:cubicBezTo>
                    <a:pt x="25" y="14"/>
                    <a:pt x="25" y="14"/>
                    <a:pt x="26" y="14"/>
                  </a:cubicBezTo>
                  <a:cubicBezTo>
                    <a:pt x="26" y="15"/>
                    <a:pt x="26" y="15"/>
                    <a:pt x="25" y="15"/>
                  </a:cubicBezTo>
                  <a:cubicBezTo>
                    <a:pt x="26" y="16"/>
                    <a:pt x="26" y="16"/>
                    <a:pt x="27" y="16"/>
                  </a:cubicBezTo>
                  <a:cubicBezTo>
                    <a:pt x="27" y="17"/>
                    <a:pt x="25" y="17"/>
                    <a:pt x="24" y="17"/>
                  </a:cubicBezTo>
                  <a:cubicBezTo>
                    <a:pt x="24" y="18"/>
                    <a:pt x="26" y="19"/>
                    <a:pt x="27" y="20"/>
                  </a:cubicBezTo>
                  <a:cubicBezTo>
                    <a:pt x="27" y="21"/>
                    <a:pt x="25" y="20"/>
                    <a:pt x="25" y="20"/>
                  </a:cubicBezTo>
                  <a:cubicBezTo>
                    <a:pt x="25" y="21"/>
                    <a:pt x="26" y="22"/>
                    <a:pt x="28" y="22"/>
                  </a:cubicBezTo>
                  <a:cubicBezTo>
                    <a:pt x="27" y="22"/>
                    <a:pt x="27" y="22"/>
                    <a:pt x="26" y="23"/>
                  </a:cubicBezTo>
                  <a:cubicBezTo>
                    <a:pt x="27" y="23"/>
                    <a:pt x="27" y="23"/>
                    <a:pt x="27" y="24"/>
                  </a:cubicBezTo>
                  <a:cubicBezTo>
                    <a:pt x="28" y="24"/>
                    <a:pt x="28" y="24"/>
                    <a:pt x="29" y="24"/>
                  </a:cubicBezTo>
                  <a:cubicBezTo>
                    <a:pt x="29" y="26"/>
                    <a:pt x="27" y="26"/>
                    <a:pt x="26" y="26"/>
                  </a:cubicBezTo>
                  <a:cubicBezTo>
                    <a:pt x="27" y="26"/>
                    <a:pt x="28" y="27"/>
                    <a:pt x="30" y="27"/>
                  </a:cubicBezTo>
                  <a:cubicBezTo>
                    <a:pt x="30" y="28"/>
                    <a:pt x="28" y="28"/>
                    <a:pt x="27" y="29"/>
                  </a:cubicBezTo>
                  <a:cubicBezTo>
                    <a:pt x="29" y="30"/>
                    <a:pt x="30" y="30"/>
                    <a:pt x="32" y="30"/>
                  </a:cubicBezTo>
                  <a:cubicBezTo>
                    <a:pt x="32" y="31"/>
                    <a:pt x="32" y="31"/>
                    <a:pt x="31" y="32"/>
                  </a:cubicBezTo>
                  <a:cubicBezTo>
                    <a:pt x="31" y="34"/>
                    <a:pt x="29" y="34"/>
                    <a:pt x="28" y="34"/>
                  </a:cubicBezTo>
                  <a:cubicBezTo>
                    <a:pt x="30" y="36"/>
                    <a:pt x="32" y="36"/>
                    <a:pt x="34" y="37"/>
                  </a:cubicBezTo>
                  <a:cubicBezTo>
                    <a:pt x="34" y="38"/>
                    <a:pt x="30" y="38"/>
                    <a:pt x="29" y="38"/>
                  </a:cubicBezTo>
                  <a:cubicBezTo>
                    <a:pt x="30" y="39"/>
                    <a:pt x="30" y="40"/>
                    <a:pt x="32" y="41"/>
                  </a:cubicBezTo>
                  <a:cubicBezTo>
                    <a:pt x="32" y="41"/>
                    <a:pt x="32" y="41"/>
                    <a:pt x="31" y="42"/>
                  </a:cubicBezTo>
                  <a:cubicBezTo>
                    <a:pt x="33" y="42"/>
                    <a:pt x="35" y="42"/>
                    <a:pt x="37" y="42"/>
                  </a:cubicBezTo>
                  <a:cubicBezTo>
                    <a:pt x="37" y="43"/>
                    <a:pt x="33" y="44"/>
                    <a:pt x="32" y="44"/>
                  </a:cubicBezTo>
                  <a:cubicBezTo>
                    <a:pt x="30" y="45"/>
                    <a:pt x="29" y="45"/>
                    <a:pt x="27" y="44"/>
                  </a:cubicBezTo>
                  <a:cubicBezTo>
                    <a:pt x="27" y="45"/>
                    <a:pt x="28" y="46"/>
                    <a:pt x="29" y="47"/>
                  </a:cubicBezTo>
                  <a:cubicBezTo>
                    <a:pt x="26" y="48"/>
                    <a:pt x="23" y="46"/>
                    <a:pt x="22" y="44"/>
                  </a:cubicBezTo>
                  <a:cubicBezTo>
                    <a:pt x="22" y="46"/>
                    <a:pt x="22" y="47"/>
                    <a:pt x="24" y="48"/>
                  </a:cubicBezTo>
                  <a:cubicBezTo>
                    <a:pt x="22" y="48"/>
                    <a:pt x="21" y="48"/>
                    <a:pt x="19" y="48"/>
                  </a:cubicBezTo>
                  <a:cubicBezTo>
                    <a:pt x="18" y="48"/>
                    <a:pt x="17" y="48"/>
                    <a:pt x="17" y="48"/>
                  </a:cubicBezTo>
                  <a:cubicBezTo>
                    <a:pt x="16" y="48"/>
                    <a:pt x="14" y="48"/>
                    <a:pt x="13" y="48"/>
                  </a:cubicBezTo>
                  <a:cubicBezTo>
                    <a:pt x="15" y="47"/>
                    <a:pt x="15" y="47"/>
                    <a:pt x="16" y="45"/>
                  </a:cubicBezTo>
                  <a:cubicBezTo>
                    <a:pt x="15" y="45"/>
                    <a:pt x="15" y="45"/>
                    <a:pt x="15" y="44"/>
                  </a:cubicBezTo>
                  <a:cubicBezTo>
                    <a:pt x="13" y="45"/>
                    <a:pt x="13" y="46"/>
                    <a:pt x="11" y="44"/>
                  </a:cubicBezTo>
                  <a:cubicBezTo>
                    <a:pt x="11" y="44"/>
                    <a:pt x="11" y="45"/>
                    <a:pt x="10" y="45"/>
                  </a:cubicBezTo>
                  <a:cubicBezTo>
                    <a:pt x="10" y="44"/>
                    <a:pt x="9" y="45"/>
                    <a:pt x="8" y="45"/>
                  </a:cubicBezTo>
                  <a:cubicBezTo>
                    <a:pt x="8" y="45"/>
                    <a:pt x="8" y="44"/>
                    <a:pt x="8" y="44"/>
                  </a:cubicBezTo>
                  <a:cubicBezTo>
                    <a:pt x="6" y="43"/>
                    <a:pt x="2" y="46"/>
                    <a:pt x="2" y="43"/>
                  </a:cubicBezTo>
                  <a:cubicBezTo>
                    <a:pt x="1" y="43"/>
                    <a:pt x="0" y="43"/>
                    <a:pt x="0" y="42"/>
                  </a:cubicBezTo>
                  <a:cubicBezTo>
                    <a:pt x="3" y="42"/>
                    <a:pt x="5" y="40"/>
                    <a:pt x="7" y="38"/>
                  </a:cubicBezTo>
                  <a:cubicBezTo>
                    <a:pt x="6" y="38"/>
                    <a:pt x="4" y="38"/>
                    <a:pt x="4" y="37"/>
                  </a:cubicBezTo>
                  <a:cubicBezTo>
                    <a:pt x="4" y="37"/>
                    <a:pt x="4" y="37"/>
                    <a:pt x="4" y="37"/>
                  </a:cubicBezTo>
                  <a:cubicBezTo>
                    <a:pt x="3" y="36"/>
                    <a:pt x="2" y="37"/>
                    <a:pt x="2" y="36"/>
                  </a:cubicBezTo>
                  <a:cubicBezTo>
                    <a:pt x="3" y="36"/>
                    <a:pt x="3" y="35"/>
                    <a:pt x="3" y="35"/>
                  </a:cubicBezTo>
                  <a:cubicBezTo>
                    <a:pt x="2" y="35"/>
                    <a:pt x="2" y="34"/>
                    <a:pt x="1" y="33"/>
                  </a:cubicBezTo>
                  <a:cubicBezTo>
                    <a:pt x="4" y="33"/>
                    <a:pt x="6" y="33"/>
                    <a:pt x="7" y="31"/>
                  </a:cubicBezTo>
                  <a:cubicBezTo>
                    <a:pt x="6" y="31"/>
                    <a:pt x="6" y="31"/>
                    <a:pt x="5" y="31"/>
                  </a:cubicBezTo>
                  <a:cubicBezTo>
                    <a:pt x="5" y="31"/>
                    <a:pt x="6" y="30"/>
                    <a:pt x="6" y="30"/>
                  </a:cubicBezTo>
                  <a:cubicBezTo>
                    <a:pt x="5" y="30"/>
                    <a:pt x="5" y="30"/>
                    <a:pt x="4" y="30"/>
                  </a:cubicBezTo>
                  <a:cubicBezTo>
                    <a:pt x="5" y="29"/>
                    <a:pt x="6" y="29"/>
                    <a:pt x="6" y="28"/>
                  </a:cubicBezTo>
                  <a:cubicBezTo>
                    <a:pt x="6" y="28"/>
                    <a:pt x="3" y="28"/>
                    <a:pt x="4" y="27"/>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41"/>
            <p:cNvSpPr>
              <a:spLocks/>
            </p:cNvSpPr>
            <p:nvPr/>
          </p:nvSpPr>
          <p:spPr bwMode="auto">
            <a:xfrm>
              <a:off x="4740881" y="5218025"/>
              <a:ext cx="56981" cy="75258"/>
            </a:xfrm>
            <a:custGeom>
              <a:avLst/>
              <a:gdLst/>
              <a:ahLst/>
              <a:cxnLst>
                <a:cxn ang="0">
                  <a:pos x="8" y="33"/>
                </a:cxn>
                <a:cxn ang="0">
                  <a:pos x="7" y="30"/>
                </a:cxn>
                <a:cxn ang="0">
                  <a:pos x="7" y="27"/>
                </a:cxn>
                <a:cxn ang="0">
                  <a:pos x="9" y="21"/>
                </a:cxn>
                <a:cxn ang="0">
                  <a:pos x="11" y="17"/>
                </a:cxn>
                <a:cxn ang="0">
                  <a:pos x="15" y="13"/>
                </a:cxn>
                <a:cxn ang="0">
                  <a:pos x="22" y="0"/>
                </a:cxn>
                <a:cxn ang="0">
                  <a:pos x="27" y="10"/>
                </a:cxn>
                <a:cxn ang="0">
                  <a:pos x="28" y="12"/>
                </a:cxn>
                <a:cxn ang="0">
                  <a:pos x="28" y="14"/>
                </a:cxn>
                <a:cxn ang="0">
                  <a:pos x="30" y="17"/>
                </a:cxn>
                <a:cxn ang="0">
                  <a:pos x="32" y="18"/>
                </a:cxn>
                <a:cxn ang="0">
                  <a:pos x="33" y="20"/>
                </a:cxn>
                <a:cxn ang="0">
                  <a:pos x="34" y="25"/>
                </a:cxn>
                <a:cxn ang="0">
                  <a:pos x="34" y="27"/>
                </a:cxn>
                <a:cxn ang="0">
                  <a:pos x="34" y="30"/>
                </a:cxn>
                <a:cxn ang="0">
                  <a:pos x="32" y="32"/>
                </a:cxn>
                <a:cxn ang="0">
                  <a:pos x="34" y="35"/>
                </a:cxn>
                <a:cxn ang="0">
                  <a:pos x="38" y="39"/>
                </a:cxn>
                <a:cxn ang="0">
                  <a:pos x="42" y="45"/>
                </a:cxn>
                <a:cxn ang="0">
                  <a:pos x="40" y="50"/>
                </a:cxn>
                <a:cxn ang="0">
                  <a:pos x="45" y="52"/>
                </a:cxn>
                <a:cxn ang="0">
                  <a:pos x="33" y="54"/>
                </a:cxn>
                <a:cxn ang="0">
                  <a:pos x="27" y="55"/>
                </a:cxn>
                <a:cxn ang="0">
                  <a:pos x="23" y="59"/>
                </a:cxn>
                <a:cxn ang="0">
                  <a:pos x="16" y="59"/>
                </a:cxn>
                <a:cxn ang="0">
                  <a:pos x="19" y="54"/>
                </a:cxn>
                <a:cxn ang="0">
                  <a:pos x="13" y="55"/>
                </a:cxn>
                <a:cxn ang="0">
                  <a:pos x="10" y="54"/>
                </a:cxn>
                <a:cxn ang="0">
                  <a:pos x="0" y="52"/>
                </a:cxn>
                <a:cxn ang="0">
                  <a:pos x="5" y="46"/>
                </a:cxn>
                <a:cxn ang="0">
                  <a:pos x="3" y="44"/>
                </a:cxn>
                <a:cxn ang="0">
                  <a:pos x="2" y="41"/>
                </a:cxn>
                <a:cxn ang="0">
                  <a:pos x="7" y="38"/>
                </a:cxn>
                <a:cxn ang="0">
                  <a:pos x="6" y="37"/>
                </a:cxn>
                <a:cxn ang="0">
                  <a:pos x="5" y="33"/>
                </a:cxn>
              </a:cxnLst>
              <a:rect l="0" t="0" r="r" b="b"/>
              <a:pathLst>
                <a:path w="45" h="59">
                  <a:moveTo>
                    <a:pt x="5" y="33"/>
                  </a:moveTo>
                  <a:cubicBezTo>
                    <a:pt x="6" y="33"/>
                    <a:pt x="7" y="33"/>
                    <a:pt x="8" y="33"/>
                  </a:cubicBezTo>
                  <a:cubicBezTo>
                    <a:pt x="7" y="32"/>
                    <a:pt x="7" y="32"/>
                    <a:pt x="8" y="31"/>
                  </a:cubicBezTo>
                  <a:cubicBezTo>
                    <a:pt x="7" y="31"/>
                    <a:pt x="7" y="31"/>
                    <a:pt x="7" y="30"/>
                  </a:cubicBezTo>
                  <a:cubicBezTo>
                    <a:pt x="8" y="30"/>
                    <a:pt x="9" y="29"/>
                    <a:pt x="10" y="29"/>
                  </a:cubicBezTo>
                  <a:cubicBezTo>
                    <a:pt x="8" y="28"/>
                    <a:pt x="8" y="28"/>
                    <a:pt x="7" y="27"/>
                  </a:cubicBezTo>
                  <a:cubicBezTo>
                    <a:pt x="10" y="27"/>
                    <a:pt x="13" y="25"/>
                    <a:pt x="14" y="23"/>
                  </a:cubicBezTo>
                  <a:cubicBezTo>
                    <a:pt x="13" y="22"/>
                    <a:pt x="10" y="22"/>
                    <a:pt x="9" y="21"/>
                  </a:cubicBezTo>
                  <a:cubicBezTo>
                    <a:pt x="11" y="20"/>
                    <a:pt x="12" y="19"/>
                    <a:pt x="13" y="18"/>
                  </a:cubicBezTo>
                  <a:cubicBezTo>
                    <a:pt x="12" y="18"/>
                    <a:pt x="12" y="18"/>
                    <a:pt x="11" y="17"/>
                  </a:cubicBezTo>
                  <a:cubicBezTo>
                    <a:pt x="13" y="17"/>
                    <a:pt x="15" y="15"/>
                    <a:pt x="16" y="14"/>
                  </a:cubicBezTo>
                  <a:cubicBezTo>
                    <a:pt x="15" y="14"/>
                    <a:pt x="15" y="14"/>
                    <a:pt x="15" y="13"/>
                  </a:cubicBezTo>
                  <a:cubicBezTo>
                    <a:pt x="14" y="14"/>
                    <a:pt x="13" y="14"/>
                    <a:pt x="12" y="13"/>
                  </a:cubicBezTo>
                  <a:cubicBezTo>
                    <a:pt x="15" y="11"/>
                    <a:pt x="20" y="5"/>
                    <a:pt x="22" y="0"/>
                  </a:cubicBezTo>
                  <a:cubicBezTo>
                    <a:pt x="23" y="4"/>
                    <a:pt x="24" y="6"/>
                    <a:pt x="27" y="8"/>
                  </a:cubicBezTo>
                  <a:cubicBezTo>
                    <a:pt x="25" y="9"/>
                    <a:pt x="26" y="9"/>
                    <a:pt x="27" y="10"/>
                  </a:cubicBezTo>
                  <a:cubicBezTo>
                    <a:pt x="27" y="10"/>
                    <a:pt x="27" y="10"/>
                    <a:pt x="27" y="10"/>
                  </a:cubicBezTo>
                  <a:cubicBezTo>
                    <a:pt x="27" y="10"/>
                    <a:pt x="29" y="11"/>
                    <a:pt x="28" y="12"/>
                  </a:cubicBezTo>
                  <a:cubicBezTo>
                    <a:pt x="29" y="13"/>
                    <a:pt x="30" y="13"/>
                    <a:pt x="31" y="14"/>
                  </a:cubicBezTo>
                  <a:cubicBezTo>
                    <a:pt x="30" y="14"/>
                    <a:pt x="29" y="14"/>
                    <a:pt x="28" y="14"/>
                  </a:cubicBezTo>
                  <a:cubicBezTo>
                    <a:pt x="29" y="15"/>
                    <a:pt x="28" y="15"/>
                    <a:pt x="27" y="15"/>
                  </a:cubicBezTo>
                  <a:cubicBezTo>
                    <a:pt x="27" y="16"/>
                    <a:pt x="29" y="17"/>
                    <a:pt x="30" y="17"/>
                  </a:cubicBezTo>
                  <a:cubicBezTo>
                    <a:pt x="30" y="17"/>
                    <a:pt x="30" y="17"/>
                    <a:pt x="30" y="18"/>
                  </a:cubicBezTo>
                  <a:cubicBezTo>
                    <a:pt x="31" y="18"/>
                    <a:pt x="31" y="18"/>
                    <a:pt x="32" y="18"/>
                  </a:cubicBezTo>
                  <a:cubicBezTo>
                    <a:pt x="32" y="19"/>
                    <a:pt x="32" y="19"/>
                    <a:pt x="31" y="19"/>
                  </a:cubicBezTo>
                  <a:cubicBezTo>
                    <a:pt x="32" y="20"/>
                    <a:pt x="32" y="20"/>
                    <a:pt x="33" y="20"/>
                  </a:cubicBezTo>
                  <a:cubicBezTo>
                    <a:pt x="33" y="21"/>
                    <a:pt x="30" y="21"/>
                    <a:pt x="29" y="21"/>
                  </a:cubicBezTo>
                  <a:cubicBezTo>
                    <a:pt x="30" y="22"/>
                    <a:pt x="31" y="24"/>
                    <a:pt x="34" y="25"/>
                  </a:cubicBezTo>
                  <a:cubicBezTo>
                    <a:pt x="33" y="26"/>
                    <a:pt x="31" y="25"/>
                    <a:pt x="30" y="25"/>
                  </a:cubicBezTo>
                  <a:cubicBezTo>
                    <a:pt x="31" y="26"/>
                    <a:pt x="32" y="27"/>
                    <a:pt x="34" y="27"/>
                  </a:cubicBezTo>
                  <a:cubicBezTo>
                    <a:pt x="34" y="28"/>
                    <a:pt x="33" y="28"/>
                    <a:pt x="32" y="28"/>
                  </a:cubicBezTo>
                  <a:cubicBezTo>
                    <a:pt x="33" y="29"/>
                    <a:pt x="33" y="29"/>
                    <a:pt x="34" y="30"/>
                  </a:cubicBezTo>
                  <a:cubicBezTo>
                    <a:pt x="34" y="30"/>
                    <a:pt x="35" y="30"/>
                    <a:pt x="35" y="30"/>
                  </a:cubicBezTo>
                  <a:cubicBezTo>
                    <a:pt x="35" y="32"/>
                    <a:pt x="34" y="32"/>
                    <a:pt x="32" y="32"/>
                  </a:cubicBezTo>
                  <a:cubicBezTo>
                    <a:pt x="33" y="33"/>
                    <a:pt x="34" y="34"/>
                    <a:pt x="36" y="34"/>
                  </a:cubicBezTo>
                  <a:cubicBezTo>
                    <a:pt x="36" y="35"/>
                    <a:pt x="35" y="35"/>
                    <a:pt x="34" y="35"/>
                  </a:cubicBezTo>
                  <a:cubicBezTo>
                    <a:pt x="36" y="37"/>
                    <a:pt x="37" y="37"/>
                    <a:pt x="40" y="38"/>
                  </a:cubicBezTo>
                  <a:cubicBezTo>
                    <a:pt x="40" y="39"/>
                    <a:pt x="39" y="39"/>
                    <a:pt x="38" y="39"/>
                  </a:cubicBezTo>
                  <a:cubicBezTo>
                    <a:pt x="38" y="42"/>
                    <a:pt x="36" y="42"/>
                    <a:pt x="34" y="42"/>
                  </a:cubicBezTo>
                  <a:cubicBezTo>
                    <a:pt x="37" y="44"/>
                    <a:pt x="39" y="45"/>
                    <a:pt x="42" y="45"/>
                  </a:cubicBezTo>
                  <a:cubicBezTo>
                    <a:pt x="42" y="47"/>
                    <a:pt x="37" y="46"/>
                    <a:pt x="36" y="47"/>
                  </a:cubicBezTo>
                  <a:cubicBezTo>
                    <a:pt x="37" y="48"/>
                    <a:pt x="37" y="49"/>
                    <a:pt x="40" y="50"/>
                  </a:cubicBezTo>
                  <a:cubicBezTo>
                    <a:pt x="39" y="51"/>
                    <a:pt x="39" y="51"/>
                    <a:pt x="39" y="51"/>
                  </a:cubicBezTo>
                  <a:cubicBezTo>
                    <a:pt x="41" y="51"/>
                    <a:pt x="43" y="52"/>
                    <a:pt x="45" y="52"/>
                  </a:cubicBezTo>
                  <a:cubicBezTo>
                    <a:pt x="45" y="53"/>
                    <a:pt x="40" y="54"/>
                    <a:pt x="39" y="54"/>
                  </a:cubicBezTo>
                  <a:cubicBezTo>
                    <a:pt x="37" y="55"/>
                    <a:pt x="36" y="55"/>
                    <a:pt x="33" y="54"/>
                  </a:cubicBezTo>
                  <a:cubicBezTo>
                    <a:pt x="33" y="55"/>
                    <a:pt x="34" y="56"/>
                    <a:pt x="35" y="58"/>
                  </a:cubicBezTo>
                  <a:cubicBezTo>
                    <a:pt x="33" y="59"/>
                    <a:pt x="29" y="56"/>
                    <a:pt x="27" y="55"/>
                  </a:cubicBezTo>
                  <a:cubicBezTo>
                    <a:pt x="27" y="57"/>
                    <a:pt x="28" y="58"/>
                    <a:pt x="29" y="59"/>
                  </a:cubicBezTo>
                  <a:cubicBezTo>
                    <a:pt x="27" y="59"/>
                    <a:pt x="26" y="59"/>
                    <a:pt x="23" y="59"/>
                  </a:cubicBezTo>
                  <a:cubicBezTo>
                    <a:pt x="23" y="59"/>
                    <a:pt x="21" y="58"/>
                    <a:pt x="21" y="58"/>
                  </a:cubicBezTo>
                  <a:cubicBezTo>
                    <a:pt x="20" y="59"/>
                    <a:pt x="18" y="59"/>
                    <a:pt x="16" y="59"/>
                  </a:cubicBezTo>
                  <a:cubicBezTo>
                    <a:pt x="18" y="58"/>
                    <a:pt x="19" y="57"/>
                    <a:pt x="20" y="55"/>
                  </a:cubicBezTo>
                  <a:cubicBezTo>
                    <a:pt x="19" y="55"/>
                    <a:pt x="18" y="55"/>
                    <a:pt x="19" y="54"/>
                  </a:cubicBezTo>
                  <a:cubicBezTo>
                    <a:pt x="17" y="55"/>
                    <a:pt x="16" y="57"/>
                    <a:pt x="14" y="54"/>
                  </a:cubicBezTo>
                  <a:cubicBezTo>
                    <a:pt x="14" y="54"/>
                    <a:pt x="13" y="55"/>
                    <a:pt x="13" y="55"/>
                  </a:cubicBezTo>
                  <a:cubicBezTo>
                    <a:pt x="12" y="55"/>
                    <a:pt x="11" y="56"/>
                    <a:pt x="10" y="56"/>
                  </a:cubicBezTo>
                  <a:cubicBezTo>
                    <a:pt x="10" y="55"/>
                    <a:pt x="10" y="55"/>
                    <a:pt x="10" y="54"/>
                  </a:cubicBezTo>
                  <a:cubicBezTo>
                    <a:pt x="8" y="52"/>
                    <a:pt x="3" y="57"/>
                    <a:pt x="3" y="53"/>
                  </a:cubicBezTo>
                  <a:cubicBezTo>
                    <a:pt x="2" y="53"/>
                    <a:pt x="0" y="53"/>
                    <a:pt x="0" y="52"/>
                  </a:cubicBezTo>
                  <a:cubicBezTo>
                    <a:pt x="4" y="52"/>
                    <a:pt x="6" y="49"/>
                    <a:pt x="8" y="46"/>
                  </a:cubicBezTo>
                  <a:cubicBezTo>
                    <a:pt x="7" y="47"/>
                    <a:pt x="5" y="47"/>
                    <a:pt x="5" y="46"/>
                  </a:cubicBezTo>
                  <a:cubicBezTo>
                    <a:pt x="5" y="46"/>
                    <a:pt x="5" y="45"/>
                    <a:pt x="5" y="45"/>
                  </a:cubicBezTo>
                  <a:cubicBezTo>
                    <a:pt x="4" y="45"/>
                    <a:pt x="3" y="45"/>
                    <a:pt x="3" y="44"/>
                  </a:cubicBezTo>
                  <a:cubicBezTo>
                    <a:pt x="4" y="44"/>
                    <a:pt x="4" y="44"/>
                    <a:pt x="4" y="43"/>
                  </a:cubicBezTo>
                  <a:cubicBezTo>
                    <a:pt x="3" y="43"/>
                    <a:pt x="2" y="42"/>
                    <a:pt x="2" y="41"/>
                  </a:cubicBezTo>
                  <a:cubicBezTo>
                    <a:pt x="5" y="41"/>
                    <a:pt x="7" y="40"/>
                    <a:pt x="9" y="38"/>
                  </a:cubicBezTo>
                  <a:cubicBezTo>
                    <a:pt x="8" y="38"/>
                    <a:pt x="8" y="39"/>
                    <a:pt x="7" y="38"/>
                  </a:cubicBezTo>
                  <a:cubicBezTo>
                    <a:pt x="7" y="38"/>
                    <a:pt x="7" y="38"/>
                    <a:pt x="7" y="37"/>
                  </a:cubicBezTo>
                  <a:cubicBezTo>
                    <a:pt x="7" y="37"/>
                    <a:pt x="6" y="37"/>
                    <a:pt x="6" y="37"/>
                  </a:cubicBezTo>
                  <a:cubicBezTo>
                    <a:pt x="7" y="36"/>
                    <a:pt x="7" y="36"/>
                    <a:pt x="8" y="35"/>
                  </a:cubicBezTo>
                  <a:cubicBezTo>
                    <a:pt x="8" y="35"/>
                    <a:pt x="4" y="35"/>
                    <a:pt x="5" y="33"/>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42"/>
            <p:cNvSpPr>
              <a:spLocks/>
            </p:cNvSpPr>
            <p:nvPr/>
          </p:nvSpPr>
          <p:spPr bwMode="auto">
            <a:xfrm>
              <a:off x="4902147" y="5194372"/>
              <a:ext cx="66119" cy="88697"/>
            </a:xfrm>
            <a:custGeom>
              <a:avLst/>
              <a:gdLst/>
              <a:ahLst/>
              <a:cxnLst>
                <a:cxn ang="0">
                  <a:pos x="8" y="38"/>
                </a:cxn>
                <a:cxn ang="0">
                  <a:pos x="8" y="35"/>
                </a:cxn>
                <a:cxn ang="0">
                  <a:pos x="7" y="31"/>
                </a:cxn>
                <a:cxn ang="0">
                  <a:pos x="11" y="24"/>
                </a:cxn>
                <a:cxn ang="0">
                  <a:pos x="12" y="20"/>
                </a:cxn>
                <a:cxn ang="0">
                  <a:pos x="17" y="15"/>
                </a:cxn>
                <a:cxn ang="0">
                  <a:pos x="25" y="0"/>
                </a:cxn>
                <a:cxn ang="0">
                  <a:pos x="31" y="11"/>
                </a:cxn>
                <a:cxn ang="0">
                  <a:pos x="32" y="13"/>
                </a:cxn>
                <a:cxn ang="0">
                  <a:pos x="32" y="17"/>
                </a:cxn>
                <a:cxn ang="0">
                  <a:pos x="35" y="19"/>
                </a:cxn>
                <a:cxn ang="0">
                  <a:pos x="37" y="21"/>
                </a:cxn>
                <a:cxn ang="0">
                  <a:pos x="39" y="23"/>
                </a:cxn>
                <a:cxn ang="0">
                  <a:pos x="39" y="29"/>
                </a:cxn>
                <a:cxn ang="0">
                  <a:pos x="39" y="31"/>
                </a:cxn>
                <a:cxn ang="0">
                  <a:pos x="39" y="35"/>
                </a:cxn>
                <a:cxn ang="0">
                  <a:pos x="37" y="37"/>
                </a:cxn>
                <a:cxn ang="0">
                  <a:pos x="39" y="41"/>
                </a:cxn>
                <a:cxn ang="0">
                  <a:pos x="45" y="46"/>
                </a:cxn>
                <a:cxn ang="0">
                  <a:pos x="49" y="53"/>
                </a:cxn>
                <a:cxn ang="0">
                  <a:pos x="46" y="59"/>
                </a:cxn>
                <a:cxn ang="0">
                  <a:pos x="52" y="60"/>
                </a:cxn>
                <a:cxn ang="0">
                  <a:pos x="38" y="63"/>
                </a:cxn>
                <a:cxn ang="0">
                  <a:pos x="31" y="64"/>
                </a:cxn>
                <a:cxn ang="0">
                  <a:pos x="27" y="69"/>
                </a:cxn>
                <a:cxn ang="0">
                  <a:pos x="19" y="69"/>
                </a:cxn>
                <a:cxn ang="0">
                  <a:pos x="21" y="63"/>
                </a:cxn>
                <a:cxn ang="0">
                  <a:pos x="14" y="64"/>
                </a:cxn>
                <a:cxn ang="0">
                  <a:pos x="11" y="63"/>
                </a:cxn>
                <a:cxn ang="0">
                  <a:pos x="0" y="61"/>
                </a:cxn>
                <a:cxn ang="0">
                  <a:pos x="5" y="54"/>
                </a:cxn>
                <a:cxn ang="0">
                  <a:pos x="3" y="51"/>
                </a:cxn>
                <a:cxn ang="0">
                  <a:pos x="1" y="48"/>
                </a:cxn>
                <a:cxn ang="0">
                  <a:pos x="7" y="44"/>
                </a:cxn>
                <a:cxn ang="0">
                  <a:pos x="6" y="43"/>
                </a:cxn>
                <a:cxn ang="0">
                  <a:pos x="5" y="38"/>
                </a:cxn>
              </a:cxnLst>
              <a:rect l="0" t="0" r="r" b="b"/>
              <a:pathLst>
                <a:path w="52" h="70">
                  <a:moveTo>
                    <a:pt x="5" y="38"/>
                  </a:moveTo>
                  <a:cubicBezTo>
                    <a:pt x="7" y="39"/>
                    <a:pt x="8" y="38"/>
                    <a:pt x="8" y="38"/>
                  </a:cubicBezTo>
                  <a:cubicBezTo>
                    <a:pt x="8" y="37"/>
                    <a:pt x="8" y="37"/>
                    <a:pt x="9" y="36"/>
                  </a:cubicBezTo>
                  <a:cubicBezTo>
                    <a:pt x="8" y="36"/>
                    <a:pt x="8" y="36"/>
                    <a:pt x="8" y="35"/>
                  </a:cubicBezTo>
                  <a:cubicBezTo>
                    <a:pt x="9" y="34"/>
                    <a:pt x="10" y="34"/>
                    <a:pt x="11" y="33"/>
                  </a:cubicBezTo>
                  <a:cubicBezTo>
                    <a:pt x="9" y="33"/>
                    <a:pt x="9" y="33"/>
                    <a:pt x="7" y="31"/>
                  </a:cubicBezTo>
                  <a:cubicBezTo>
                    <a:pt x="11" y="31"/>
                    <a:pt x="14" y="29"/>
                    <a:pt x="16" y="26"/>
                  </a:cubicBezTo>
                  <a:cubicBezTo>
                    <a:pt x="15" y="26"/>
                    <a:pt x="11" y="25"/>
                    <a:pt x="11" y="24"/>
                  </a:cubicBezTo>
                  <a:cubicBezTo>
                    <a:pt x="12" y="23"/>
                    <a:pt x="14" y="22"/>
                    <a:pt x="15" y="21"/>
                  </a:cubicBezTo>
                  <a:cubicBezTo>
                    <a:pt x="14" y="21"/>
                    <a:pt x="13" y="21"/>
                    <a:pt x="12" y="20"/>
                  </a:cubicBezTo>
                  <a:cubicBezTo>
                    <a:pt x="15" y="19"/>
                    <a:pt x="17" y="18"/>
                    <a:pt x="18" y="16"/>
                  </a:cubicBezTo>
                  <a:cubicBezTo>
                    <a:pt x="17" y="17"/>
                    <a:pt x="17" y="16"/>
                    <a:pt x="17" y="15"/>
                  </a:cubicBezTo>
                  <a:cubicBezTo>
                    <a:pt x="16" y="15"/>
                    <a:pt x="14" y="16"/>
                    <a:pt x="13" y="15"/>
                  </a:cubicBezTo>
                  <a:cubicBezTo>
                    <a:pt x="17" y="13"/>
                    <a:pt x="23" y="6"/>
                    <a:pt x="25" y="0"/>
                  </a:cubicBezTo>
                  <a:cubicBezTo>
                    <a:pt x="27" y="4"/>
                    <a:pt x="27" y="7"/>
                    <a:pt x="31" y="9"/>
                  </a:cubicBezTo>
                  <a:cubicBezTo>
                    <a:pt x="29" y="10"/>
                    <a:pt x="29" y="10"/>
                    <a:pt x="31" y="11"/>
                  </a:cubicBezTo>
                  <a:cubicBezTo>
                    <a:pt x="31" y="11"/>
                    <a:pt x="31" y="11"/>
                    <a:pt x="31" y="12"/>
                  </a:cubicBezTo>
                  <a:cubicBezTo>
                    <a:pt x="31" y="12"/>
                    <a:pt x="34" y="13"/>
                    <a:pt x="32" y="13"/>
                  </a:cubicBezTo>
                  <a:cubicBezTo>
                    <a:pt x="34" y="14"/>
                    <a:pt x="34" y="15"/>
                    <a:pt x="36" y="16"/>
                  </a:cubicBezTo>
                  <a:cubicBezTo>
                    <a:pt x="35" y="16"/>
                    <a:pt x="34" y="16"/>
                    <a:pt x="32" y="17"/>
                  </a:cubicBezTo>
                  <a:cubicBezTo>
                    <a:pt x="33" y="18"/>
                    <a:pt x="32" y="17"/>
                    <a:pt x="31" y="17"/>
                  </a:cubicBezTo>
                  <a:cubicBezTo>
                    <a:pt x="32" y="19"/>
                    <a:pt x="34" y="19"/>
                    <a:pt x="35" y="19"/>
                  </a:cubicBezTo>
                  <a:cubicBezTo>
                    <a:pt x="35" y="20"/>
                    <a:pt x="35" y="20"/>
                    <a:pt x="35" y="21"/>
                  </a:cubicBezTo>
                  <a:cubicBezTo>
                    <a:pt x="36" y="21"/>
                    <a:pt x="36" y="21"/>
                    <a:pt x="37" y="21"/>
                  </a:cubicBezTo>
                  <a:cubicBezTo>
                    <a:pt x="37" y="21"/>
                    <a:pt x="37" y="22"/>
                    <a:pt x="36" y="22"/>
                  </a:cubicBezTo>
                  <a:cubicBezTo>
                    <a:pt x="37" y="23"/>
                    <a:pt x="37" y="23"/>
                    <a:pt x="39" y="23"/>
                  </a:cubicBezTo>
                  <a:cubicBezTo>
                    <a:pt x="38" y="24"/>
                    <a:pt x="35" y="24"/>
                    <a:pt x="34" y="24"/>
                  </a:cubicBezTo>
                  <a:cubicBezTo>
                    <a:pt x="35" y="26"/>
                    <a:pt x="36" y="28"/>
                    <a:pt x="39" y="29"/>
                  </a:cubicBezTo>
                  <a:cubicBezTo>
                    <a:pt x="38" y="30"/>
                    <a:pt x="36" y="29"/>
                    <a:pt x="35" y="29"/>
                  </a:cubicBezTo>
                  <a:cubicBezTo>
                    <a:pt x="36" y="30"/>
                    <a:pt x="37" y="31"/>
                    <a:pt x="39" y="31"/>
                  </a:cubicBezTo>
                  <a:cubicBezTo>
                    <a:pt x="39" y="32"/>
                    <a:pt x="38" y="32"/>
                    <a:pt x="38" y="33"/>
                  </a:cubicBezTo>
                  <a:cubicBezTo>
                    <a:pt x="38" y="34"/>
                    <a:pt x="39" y="33"/>
                    <a:pt x="39" y="35"/>
                  </a:cubicBezTo>
                  <a:cubicBezTo>
                    <a:pt x="40" y="35"/>
                    <a:pt x="40" y="35"/>
                    <a:pt x="41" y="35"/>
                  </a:cubicBezTo>
                  <a:cubicBezTo>
                    <a:pt x="41" y="37"/>
                    <a:pt x="39" y="37"/>
                    <a:pt x="37" y="37"/>
                  </a:cubicBezTo>
                  <a:cubicBezTo>
                    <a:pt x="39" y="38"/>
                    <a:pt x="40" y="39"/>
                    <a:pt x="42" y="39"/>
                  </a:cubicBezTo>
                  <a:cubicBezTo>
                    <a:pt x="42" y="41"/>
                    <a:pt x="40" y="41"/>
                    <a:pt x="39" y="41"/>
                  </a:cubicBezTo>
                  <a:cubicBezTo>
                    <a:pt x="42" y="43"/>
                    <a:pt x="43" y="44"/>
                    <a:pt x="46" y="44"/>
                  </a:cubicBezTo>
                  <a:cubicBezTo>
                    <a:pt x="46" y="45"/>
                    <a:pt x="46" y="45"/>
                    <a:pt x="45" y="46"/>
                  </a:cubicBezTo>
                  <a:cubicBezTo>
                    <a:pt x="45" y="49"/>
                    <a:pt x="42" y="49"/>
                    <a:pt x="40" y="49"/>
                  </a:cubicBezTo>
                  <a:cubicBezTo>
                    <a:pt x="43" y="52"/>
                    <a:pt x="45" y="52"/>
                    <a:pt x="49" y="53"/>
                  </a:cubicBezTo>
                  <a:cubicBezTo>
                    <a:pt x="49" y="55"/>
                    <a:pt x="43" y="54"/>
                    <a:pt x="42" y="55"/>
                  </a:cubicBezTo>
                  <a:cubicBezTo>
                    <a:pt x="43" y="56"/>
                    <a:pt x="43" y="57"/>
                    <a:pt x="46" y="59"/>
                  </a:cubicBezTo>
                  <a:cubicBezTo>
                    <a:pt x="46" y="59"/>
                    <a:pt x="46" y="59"/>
                    <a:pt x="45" y="60"/>
                  </a:cubicBezTo>
                  <a:cubicBezTo>
                    <a:pt x="47" y="60"/>
                    <a:pt x="49" y="61"/>
                    <a:pt x="52" y="60"/>
                  </a:cubicBezTo>
                  <a:cubicBezTo>
                    <a:pt x="52" y="62"/>
                    <a:pt x="47" y="63"/>
                    <a:pt x="45" y="63"/>
                  </a:cubicBezTo>
                  <a:cubicBezTo>
                    <a:pt x="42" y="65"/>
                    <a:pt x="41" y="64"/>
                    <a:pt x="38" y="63"/>
                  </a:cubicBezTo>
                  <a:cubicBezTo>
                    <a:pt x="38" y="64"/>
                    <a:pt x="39" y="66"/>
                    <a:pt x="41" y="67"/>
                  </a:cubicBezTo>
                  <a:cubicBezTo>
                    <a:pt x="38" y="68"/>
                    <a:pt x="33" y="65"/>
                    <a:pt x="31" y="64"/>
                  </a:cubicBezTo>
                  <a:cubicBezTo>
                    <a:pt x="31" y="66"/>
                    <a:pt x="32" y="68"/>
                    <a:pt x="34" y="69"/>
                  </a:cubicBezTo>
                  <a:cubicBezTo>
                    <a:pt x="31" y="70"/>
                    <a:pt x="30" y="69"/>
                    <a:pt x="27" y="69"/>
                  </a:cubicBezTo>
                  <a:cubicBezTo>
                    <a:pt x="26" y="69"/>
                    <a:pt x="24" y="68"/>
                    <a:pt x="24" y="68"/>
                  </a:cubicBezTo>
                  <a:cubicBezTo>
                    <a:pt x="22" y="69"/>
                    <a:pt x="21" y="69"/>
                    <a:pt x="19" y="69"/>
                  </a:cubicBezTo>
                  <a:cubicBezTo>
                    <a:pt x="21" y="68"/>
                    <a:pt x="21" y="67"/>
                    <a:pt x="22" y="65"/>
                  </a:cubicBezTo>
                  <a:cubicBezTo>
                    <a:pt x="21" y="65"/>
                    <a:pt x="21" y="65"/>
                    <a:pt x="21" y="63"/>
                  </a:cubicBezTo>
                  <a:cubicBezTo>
                    <a:pt x="19" y="64"/>
                    <a:pt x="18" y="66"/>
                    <a:pt x="16" y="63"/>
                  </a:cubicBezTo>
                  <a:cubicBezTo>
                    <a:pt x="16" y="64"/>
                    <a:pt x="15" y="64"/>
                    <a:pt x="14" y="64"/>
                  </a:cubicBezTo>
                  <a:cubicBezTo>
                    <a:pt x="14" y="64"/>
                    <a:pt x="12" y="65"/>
                    <a:pt x="11" y="65"/>
                  </a:cubicBezTo>
                  <a:cubicBezTo>
                    <a:pt x="11" y="65"/>
                    <a:pt x="11" y="64"/>
                    <a:pt x="11" y="63"/>
                  </a:cubicBezTo>
                  <a:cubicBezTo>
                    <a:pt x="9" y="61"/>
                    <a:pt x="3" y="67"/>
                    <a:pt x="2" y="62"/>
                  </a:cubicBezTo>
                  <a:cubicBezTo>
                    <a:pt x="1" y="62"/>
                    <a:pt x="0" y="62"/>
                    <a:pt x="0" y="61"/>
                  </a:cubicBezTo>
                  <a:cubicBezTo>
                    <a:pt x="4" y="61"/>
                    <a:pt x="7" y="57"/>
                    <a:pt x="9" y="54"/>
                  </a:cubicBezTo>
                  <a:cubicBezTo>
                    <a:pt x="8" y="54"/>
                    <a:pt x="6" y="55"/>
                    <a:pt x="5" y="54"/>
                  </a:cubicBezTo>
                  <a:cubicBezTo>
                    <a:pt x="5" y="53"/>
                    <a:pt x="5" y="53"/>
                    <a:pt x="5" y="53"/>
                  </a:cubicBezTo>
                  <a:cubicBezTo>
                    <a:pt x="4" y="52"/>
                    <a:pt x="3" y="53"/>
                    <a:pt x="3" y="51"/>
                  </a:cubicBezTo>
                  <a:cubicBezTo>
                    <a:pt x="4" y="51"/>
                    <a:pt x="4" y="51"/>
                    <a:pt x="4" y="50"/>
                  </a:cubicBezTo>
                  <a:cubicBezTo>
                    <a:pt x="3" y="50"/>
                    <a:pt x="2" y="49"/>
                    <a:pt x="1" y="48"/>
                  </a:cubicBezTo>
                  <a:cubicBezTo>
                    <a:pt x="5" y="48"/>
                    <a:pt x="8" y="47"/>
                    <a:pt x="10" y="45"/>
                  </a:cubicBezTo>
                  <a:cubicBezTo>
                    <a:pt x="9" y="45"/>
                    <a:pt x="8" y="45"/>
                    <a:pt x="7" y="44"/>
                  </a:cubicBezTo>
                  <a:cubicBezTo>
                    <a:pt x="8" y="44"/>
                    <a:pt x="8" y="44"/>
                    <a:pt x="8" y="44"/>
                  </a:cubicBezTo>
                  <a:cubicBezTo>
                    <a:pt x="7" y="43"/>
                    <a:pt x="7" y="43"/>
                    <a:pt x="6" y="43"/>
                  </a:cubicBezTo>
                  <a:cubicBezTo>
                    <a:pt x="7" y="42"/>
                    <a:pt x="8" y="42"/>
                    <a:pt x="8" y="41"/>
                  </a:cubicBezTo>
                  <a:cubicBezTo>
                    <a:pt x="8" y="41"/>
                    <a:pt x="4" y="40"/>
                    <a:pt x="5" y="38"/>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grpSp>
      <p:sp>
        <p:nvSpPr>
          <p:cNvPr id="56" name="Freeform 61"/>
          <p:cNvSpPr>
            <a:spLocks noChangeAspect="1"/>
          </p:cNvSpPr>
          <p:nvPr/>
        </p:nvSpPr>
        <p:spPr bwMode="auto">
          <a:xfrm>
            <a:off x="1672466" y="3116918"/>
            <a:ext cx="637200" cy="175078"/>
          </a:xfrm>
          <a:custGeom>
            <a:avLst/>
            <a:gdLst/>
            <a:ahLst/>
            <a:cxnLst>
              <a:cxn ang="0">
                <a:pos x="24" y="314"/>
              </a:cxn>
              <a:cxn ang="0">
                <a:pos x="40" y="331"/>
              </a:cxn>
              <a:cxn ang="0">
                <a:pos x="52" y="381"/>
              </a:cxn>
              <a:cxn ang="0">
                <a:pos x="76" y="225"/>
              </a:cxn>
              <a:cxn ang="0">
                <a:pos x="213" y="215"/>
              </a:cxn>
              <a:cxn ang="0">
                <a:pos x="231" y="267"/>
              </a:cxn>
              <a:cxn ang="0">
                <a:pos x="250" y="303"/>
              </a:cxn>
              <a:cxn ang="0">
                <a:pos x="274" y="262"/>
              </a:cxn>
              <a:cxn ang="0">
                <a:pos x="413" y="303"/>
              </a:cxn>
              <a:cxn ang="0">
                <a:pos x="435" y="26"/>
              </a:cxn>
              <a:cxn ang="0">
                <a:pos x="609" y="296"/>
              </a:cxn>
              <a:cxn ang="0">
                <a:pos x="643" y="305"/>
              </a:cxn>
              <a:cxn ang="0">
                <a:pos x="652" y="425"/>
              </a:cxn>
              <a:cxn ang="0">
                <a:pos x="763" y="3"/>
              </a:cxn>
              <a:cxn ang="0">
                <a:pos x="848" y="312"/>
              </a:cxn>
              <a:cxn ang="0">
                <a:pos x="857" y="411"/>
              </a:cxn>
              <a:cxn ang="0">
                <a:pos x="914" y="310"/>
              </a:cxn>
              <a:cxn ang="0">
                <a:pos x="940" y="260"/>
              </a:cxn>
              <a:cxn ang="0">
                <a:pos x="1044" y="454"/>
              </a:cxn>
              <a:cxn ang="0">
                <a:pos x="1089" y="454"/>
              </a:cxn>
              <a:cxn ang="0">
                <a:pos x="1124" y="355"/>
              </a:cxn>
              <a:cxn ang="0">
                <a:pos x="1240" y="331"/>
              </a:cxn>
              <a:cxn ang="0">
                <a:pos x="1252" y="357"/>
              </a:cxn>
              <a:cxn ang="0">
                <a:pos x="1387" y="388"/>
              </a:cxn>
              <a:cxn ang="0">
                <a:pos x="1448" y="326"/>
              </a:cxn>
              <a:cxn ang="0">
                <a:pos x="1457" y="279"/>
              </a:cxn>
              <a:cxn ang="0">
                <a:pos x="1491" y="234"/>
              </a:cxn>
              <a:cxn ang="0">
                <a:pos x="1516" y="296"/>
              </a:cxn>
              <a:cxn ang="0">
                <a:pos x="1533" y="378"/>
              </a:cxn>
              <a:cxn ang="0">
                <a:pos x="1540" y="286"/>
              </a:cxn>
              <a:cxn ang="0">
                <a:pos x="1568" y="296"/>
              </a:cxn>
              <a:cxn ang="0">
                <a:pos x="1623" y="319"/>
              </a:cxn>
              <a:cxn ang="0">
                <a:pos x="1696" y="404"/>
              </a:cxn>
              <a:cxn ang="0">
                <a:pos x="1750" y="300"/>
              </a:cxn>
              <a:cxn ang="0">
                <a:pos x="1866" y="459"/>
              </a:cxn>
              <a:cxn ang="0">
                <a:pos x="1975" y="402"/>
              </a:cxn>
              <a:cxn ang="0">
                <a:pos x="2128" y="437"/>
              </a:cxn>
              <a:cxn ang="0">
                <a:pos x="2251" y="409"/>
              </a:cxn>
              <a:cxn ang="0">
                <a:pos x="2329" y="402"/>
              </a:cxn>
              <a:cxn ang="0">
                <a:pos x="2395" y="480"/>
              </a:cxn>
              <a:cxn ang="0">
                <a:pos x="2450" y="416"/>
              </a:cxn>
              <a:cxn ang="0">
                <a:pos x="2532" y="477"/>
              </a:cxn>
              <a:cxn ang="0">
                <a:pos x="2622" y="477"/>
              </a:cxn>
              <a:cxn ang="0">
                <a:pos x="2750" y="442"/>
              </a:cxn>
              <a:cxn ang="0">
                <a:pos x="2825" y="319"/>
              </a:cxn>
              <a:cxn ang="0">
                <a:pos x="2934" y="378"/>
              </a:cxn>
              <a:cxn ang="0">
                <a:pos x="2998" y="189"/>
              </a:cxn>
              <a:cxn ang="0">
                <a:pos x="3054" y="187"/>
              </a:cxn>
              <a:cxn ang="0">
                <a:pos x="3113" y="416"/>
              </a:cxn>
              <a:cxn ang="0">
                <a:pos x="3168" y="291"/>
              </a:cxn>
              <a:cxn ang="0">
                <a:pos x="3262" y="336"/>
              </a:cxn>
              <a:cxn ang="0">
                <a:pos x="3406" y="239"/>
              </a:cxn>
              <a:cxn ang="0">
                <a:pos x="0" y="532"/>
              </a:cxn>
            </a:cxnLst>
            <a:rect l="0" t="0" r="r" b="b"/>
            <a:pathLst>
              <a:path w="3449" h="532">
                <a:moveTo>
                  <a:pt x="0" y="532"/>
                </a:moveTo>
                <a:lnTo>
                  <a:pt x="0" y="310"/>
                </a:lnTo>
                <a:lnTo>
                  <a:pt x="24" y="310"/>
                </a:lnTo>
                <a:lnTo>
                  <a:pt x="24" y="314"/>
                </a:lnTo>
                <a:lnTo>
                  <a:pt x="33" y="314"/>
                </a:lnTo>
                <a:lnTo>
                  <a:pt x="33" y="326"/>
                </a:lnTo>
                <a:lnTo>
                  <a:pt x="40" y="326"/>
                </a:lnTo>
                <a:lnTo>
                  <a:pt x="40" y="331"/>
                </a:lnTo>
                <a:lnTo>
                  <a:pt x="45" y="331"/>
                </a:lnTo>
                <a:lnTo>
                  <a:pt x="45" y="364"/>
                </a:lnTo>
                <a:lnTo>
                  <a:pt x="52" y="364"/>
                </a:lnTo>
                <a:lnTo>
                  <a:pt x="52" y="381"/>
                </a:lnTo>
                <a:lnTo>
                  <a:pt x="59" y="381"/>
                </a:lnTo>
                <a:lnTo>
                  <a:pt x="59" y="262"/>
                </a:lnTo>
                <a:lnTo>
                  <a:pt x="76" y="262"/>
                </a:lnTo>
                <a:lnTo>
                  <a:pt x="76" y="225"/>
                </a:lnTo>
                <a:lnTo>
                  <a:pt x="87" y="225"/>
                </a:lnTo>
                <a:lnTo>
                  <a:pt x="87" y="215"/>
                </a:lnTo>
                <a:lnTo>
                  <a:pt x="151" y="184"/>
                </a:lnTo>
                <a:lnTo>
                  <a:pt x="213" y="215"/>
                </a:lnTo>
                <a:lnTo>
                  <a:pt x="213" y="225"/>
                </a:lnTo>
                <a:lnTo>
                  <a:pt x="222" y="225"/>
                </a:lnTo>
                <a:lnTo>
                  <a:pt x="222" y="262"/>
                </a:lnTo>
                <a:lnTo>
                  <a:pt x="231" y="267"/>
                </a:lnTo>
                <a:lnTo>
                  <a:pt x="231" y="345"/>
                </a:lnTo>
                <a:lnTo>
                  <a:pt x="241" y="345"/>
                </a:lnTo>
                <a:lnTo>
                  <a:pt x="250" y="373"/>
                </a:lnTo>
                <a:lnTo>
                  <a:pt x="250" y="303"/>
                </a:lnTo>
                <a:lnTo>
                  <a:pt x="267" y="303"/>
                </a:lnTo>
                <a:lnTo>
                  <a:pt x="267" y="279"/>
                </a:lnTo>
                <a:lnTo>
                  <a:pt x="274" y="279"/>
                </a:lnTo>
                <a:lnTo>
                  <a:pt x="274" y="262"/>
                </a:lnTo>
                <a:lnTo>
                  <a:pt x="404" y="260"/>
                </a:lnTo>
                <a:lnTo>
                  <a:pt x="404" y="277"/>
                </a:lnTo>
                <a:lnTo>
                  <a:pt x="413" y="277"/>
                </a:lnTo>
                <a:lnTo>
                  <a:pt x="413" y="303"/>
                </a:lnTo>
                <a:lnTo>
                  <a:pt x="425" y="303"/>
                </a:lnTo>
                <a:lnTo>
                  <a:pt x="425" y="369"/>
                </a:lnTo>
                <a:lnTo>
                  <a:pt x="435" y="369"/>
                </a:lnTo>
                <a:lnTo>
                  <a:pt x="435" y="26"/>
                </a:lnTo>
                <a:lnTo>
                  <a:pt x="529" y="0"/>
                </a:lnTo>
                <a:lnTo>
                  <a:pt x="607" y="19"/>
                </a:lnTo>
                <a:lnTo>
                  <a:pt x="607" y="291"/>
                </a:lnTo>
                <a:lnTo>
                  <a:pt x="609" y="296"/>
                </a:lnTo>
                <a:lnTo>
                  <a:pt x="624" y="258"/>
                </a:lnTo>
                <a:lnTo>
                  <a:pt x="635" y="296"/>
                </a:lnTo>
                <a:lnTo>
                  <a:pt x="640" y="286"/>
                </a:lnTo>
                <a:lnTo>
                  <a:pt x="643" y="305"/>
                </a:lnTo>
                <a:lnTo>
                  <a:pt x="643" y="355"/>
                </a:lnTo>
                <a:lnTo>
                  <a:pt x="645" y="357"/>
                </a:lnTo>
                <a:lnTo>
                  <a:pt x="645" y="425"/>
                </a:lnTo>
                <a:lnTo>
                  <a:pt x="652" y="425"/>
                </a:lnTo>
                <a:lnTo>
                  <a:pt x="652" y="343"/>
                </a:lnTo>
                <a:lnTo>
                  <a:pt x="659" y="343"/>
                </a:lnTo>
                <a:lnTo>
                  <a:pt x="659" y="26"/>
                </a:lnTo>
                <a:lnTo>
                  <a:pt x="763" y="3"/>
                </a:lnTo>
                <a:lnTo>
                  <a:pt x="834" y="22"/>
                </a:lnTo>
                <a:lnTo>
                  <a:pt x="834" y="277"/>
                </a:lnTo>
                <a:lnTo>
                  <a:pt x="848" y="288"/>
                </a:lnTo>
                <a:lnTo>
                  <a:pt x="848" y="312"/>
                </a:lnTo>
                <a:lnTo>
                  <a:pt x="855" y="312"/>
                </a:lnTo>
                <a:lnTo>
                  <a:pt x="855" y="329"/>
                </a:lnTo>
                <a:lnTo>
                  <a:pt x="857" y="329"/>
                </a:lnTo>
                <a:lnTo>
                  <a:pt x="857" y="411"/>
                </a:lnTo>
                <a:lnTo>
                  <a:pt x="865" y="411"/>
                </a:lnTo>
                <a:lnTo>
                  <a:pt x="865" y="385"/>
                </a:lnTo>
                <a:lnTo>
                  <a:pt x="914" y="385"/>
                </a:lnTo>
                <a:lnTo>
                  <a:pt x="914" y="310"/>
                </a:lnTo>
                <a:lnTo>
                  <a:pt x="935" y="310"/>
                </a:lnTo>
                <a:lnTo>
                  <a:pt x="935" y="274"/>
                </a:lnTo>
                <a:lnTo>
                  <a:pt x="940" y="274"/>
                </a:lnTo>
                <a:lnTo>
                  <a:pt x="940" y="260"/>
                </a:lnTo>
                <a:lnTo>
                  <a:pt x="942" y="260"/>
                </a:lnTo>
                <a:lnTo>
                  <a:pt x="942" y="251"/>
                </a:lnTo>
                <a:lnTo>
                  <a:pt x="1044" y="248"/>
                </a:lnTo>
                <a:lnTo>
                  <a:pt x="1044" y="454"/>
                </a:lnTo>
                <a:lnTo>
                  <a:pt x="1063" y="454"/>
                </a:lnTo>
                <a:lnTo>
                  <a:pt x="1063" y="463"/>
                </a:lnTo>
                <a:lnTo>
                  <a:pt x="1089" y="463"/>
                </a:lnTo>
                <a:lnTo>
                  <a:pt x="1089" y="454"/>
                </a:lnTo>
                <a:lnTo>
                  <a:pt x="1103" y="454"/>
                </a:lnTo>
                <a:lnTo>
                  <a:pt x="1103" y="447"/>
                </a:lnTo>
                <a:lnTo>
                  <a:pt x="1124" y="447"/>
                </a:lnTo>
                <a:lnTo>
                  <a:pt x="1124" y="355"/>
                </a:lnTo>
                <a:lnTo>
                  <a:pt x="1134" y="355"/>
                </a:lnTo>
                <a:lnTo>
                  <a:pt x="1134" y="300"/>
                </a:lnTo>
                <a:lnTo>
                  <a:pt x="1240" y="300"/>
                </a:lnTo>
                <a:lnTo>
                  <a:pt x="1240" y="331"/>
                </a:lnTo>
                <a:lnTo>
                  <a:pt x="1242" y="331"/>
                </a:lnTo>
                <a:lnTo>
                  <a:pt x="1242" y="347"/>
                </a:lnTo>
                <a:lnTo>
                  <a:pt x="1252" y="347"/>
                </a:lnTo>
                <a:lnTo>
                  <a:pt x="1252" y="357"/>
                </a:lnTo>
                <a:lnTo>
                  <a:pt x="1259" y="357"/>
                </a:lnTo>
                <a:lnTo>
                  <a:pt x="1259" y="267"/>
                </a:lnTo>
                <a:lnTo>
                  <a:pt x="1387" y="267"/>
                </a:lnTo>
                <a:lnTo>
                  <a:pt x="1387" y="388"/>
                </a:lnTo>
                <a:lnTo>
                  <a:pt x="1405" y="388"/>
                </a:lnTo>
                <a:lnTo>
                  <a:pt x="1405" y="288"/>
                </a:lnTo>
                <a:lnTo>
                  <a:pt x="1448" y="288"/>
                </a:lnTo>
                <a:lnTo>
                  <a:pt x="1448" y="326"/>
                </a:lnTo>
                <a:lnTo>
                  <a:pt x="1455" y="326"/>
                </a:lnTo>
                <a:lnTo>
                  <a:pt x="1455" y="310"/>
                </a:lnTo>
                <a:lnTo>
                  <a:pt x="1457" y="310"/>
                </a:lnTo>
                <a:lnTo>
                  <a:pt x="1457" y="279"/>
                </a:lnTo>
                <a:lnTo>
                  <a:pt x="1460" y="279"/>
                </a:lnTo>
                <a:lnTo>
                  <a:pt x="1476" y="234"/>
                </a:lnTo>
                <a:lnTo>
                  <a:pt x="1483" y="189"/>
                </a:lnTo>
                <a:lnTo>
                  <a:pt x="1491" y="234"/>
                </a:lnTo>
                <a:lnTo>
                  <a:pt x="1507" y="279"/>
                </a:lnTo>
                <a:lnTo>
                  <a:pt x="1512" y="279"/>
                </a:lnTo>
                <a:lnTo>
                  <a:pt x="1512" y="296"/>
                </a:lnTo>
                <a:lnTo>
                  <a:pt x="1516" y="296"/>
                </a:lnTo>
                <a:lnTo>
                  <a:pt x="1516" y="322"/>
                </a:lnTo>
                <a:lnTo>
                  <a:pt x="1519" y="322"/>
                </a:lnTo>
                <a:lnTo>
                  <a:pt x="1519" y="378"/>
                </a:lnTo>
                <a:lnTo>
                  <a:pt x="1533" y="378"/>
                </a:lnTo>
                <a:lnTo>
                  <a:pt x="1533" y="312"/>
                </a:lnTo>
                <a:lnTo>
                  <a:pt x="1535" y="312"/>
                </a:lnTo>
                <a:lnTo>
                  <a:pt x="1535" y="286"/>
                </a:lnTo>
                <a:lnTo>
                  <a:pt x="1540" y="286"/>
                </a:lnTo>
                <a:lnTo>
                  <a:pt x="1550" y="218"/>
                </a:lnTo>
                <a:lnTo>
                  <a:pt x="1561" y="284"/>
                </a:lnTo>
                <a:lnTo>
                  <a:pt x="1568" y="286"/>
                </a:lnTo>
                <a:lnTo>
                  <a:pt x="1568" y="296"/>
                </a:lnTo>
                <a:lnTo>
                  <a:pt x="1585" y="296"/>
                </a:lnTo>
                <a:lnTo>
                  <a:pt x="1585" y="310"/>
                </a:lnTo>
                <a:lnTo>
                  <a:pt x="1623" y="310"/>
                </a:lnTo>
                <a:lnTo>
                  <a:pt x="1623" y="319"/>
                </a:lnTo>
                <a:lnTo>
                  <a:pt x="1679" y="336"/>
                </a:lnTo>
                <a:lnTo>
                  <a:pt x="1679" y="378"/>
                </a:lnTo>
                <a:lnTo>
                  <a:pt x="1696" y="378"/>
                </a:lnTo>
                <a:lnTo>
                  <a:pt x="1696" y="404"/>
                </a:lnTo>
                <a:lnTo>
                  <a:pt x="1713" y="404"/>
                </a:lnTo>
                <a:lnTo>
                  <a:pt x="1713" y="376"/>
                </a:lnTo>
                <a:lnTo>
                  <a:pt x="1750" y="376"/>
                </a:lnTo>
                <a:lnTo>
                  <a:pt x="1750" y="300"/>
                </a:lnTo>
                <a:lnTo>
                  <a:pt x="1835" y="300"/>
                </a:lnTo>
                <a:lnTo>
                  <a:pt x="1835" y="347"/>
                </a:lnTo>
                <a:lnTo>
                  <a:pt x="1866" y="347"/>
                </a:lnTo>
                <a:lnTo>
                  <a:pt x="1866" y="459"/>
                </a:lnTo>
                <a:lnTo>
                  <a:pt x="1904" y="459"/>
                </a:lnTo>
                <a:lnTo>
                  <a:pt x="1904" y="376"/>
                </a:lnTo>
                <a:lnTo>
                  <a:pt x="1975" y="376"/>
                </a:lnTo>
                <a:lnTo>
                  <a:pt x="1975" y="402"/>
                </a:lnTo>
                <a:lnTo>
                  <a:pt x="2013" y="402"/>
                </a:lnTo>
                <a:lnTo>
                  <a:pt x="2013" y="24"/>
                </a:lnTo>
                <a:lnTo>
                  <a:pt x="2128" y="24"/>
                </a:lnTo>
                <a:lnTo>
                  <a:pt x="2128" y="437"/>
                </a:lnTo>
                <a:lnTo>
                  <a:pt x="2142" y="437"/>
                </a:lnTo>
                <a:lnTo>
                  <a:pt x="2142" y="24"/>
                </a:lnTo>
                <a:lnTo>
                  <a:pt x="2251" y="24"/>
                </a:lnTo>
                <a:lnTo>
                  <a:pt x="2251" y="409"/>
                </a:lnTo>
                <a:lnTo>
                  <a:pt x="2265" y="409"/>
                </a:lnTo>
                <a:lnTo>
                  <a:pt x="2265" y="338"/>
                </a:lnTo>
                <a:lnTo>
                  <a:pt x="2329" y="338"/>
                </a:lnTo>
                <a:lnTo>
                  <a:pt x="2329" y="402"/>
                </a:lnTo>
                <a:lnTo>
                  <a:pt x="2364" y="402"/>
                </a:lnTo>
                <a:lnTo>
                  <a:pt x="2364" y="423"/>
                </a:lnTo>
                <a:lnTo>
                  <a:pt x="2395" y="423"/>
                </a:lnTo>
                <a:lnTo>
                  <a:pt x="2395" y="480"/>
                </a:lnTo>
                <a:lnTo>
                  <a:pt x="2428" y="480"/>
                </a:lnTo>
                <a:lnTo>
                  <a:pt x="2428" y="437"/>
                </a:lnTo>
                <a:lnTo>
                  <a:pt x="2450" y="437"/>
                </a:lnTo>
                <a:lnTo>
                  <a:pt x="2450" y="416"/>
                </a:lnTo>
                <a:lnTo>
                  <a:pt x="2511" y="416"/>
                </a:lnTo>
                <a:lnTo>
                  <a:pt x="2511" y="437"/>
                </a:lnTo>
                <a:lnTo>
                  <a:pt x="2532" y="437"/>
                </a:lnTo>
                <a:lnTo>
                  <a:pt x="2532" y="477"/>
                </a:lnTo>
                <a:lnTo>
                  <a:pt x="2556" y="477"/>
                </a:lnTo>
                <a:lnTo>
                  <a:pt x="2556" y="333"/>
                </a:lnTo>
                <a:lnTo>
                  <a:pt x="2622" y="333"/>
                </a:lnTo>
                <a:lnTo>
                  <a:pt x="2622" y="477"/>
                </a:lnTo>
                <a:lnTo>
                  <a:pt x="2648" y="477"/>
                </a:lnTo>
                <a:lnTo>
                  <a:pt x="2648" y="255"/>
                </a:lnTo>
                <a:lnTo>
                  <a:pt x="2750" y="291"/>
                </a:lnTo>
                <a:lnTo>
                  <a:pt x="2750" y="442"/>
                </a:lnTo>
                <a:lnTo>
                  <a:pt x="2780" y="442"/>
                </a:lnTo>
                <a:lnTo>
                  <a:pt x="2780" y="357"/>
                </a:lnTo>
                <a:lnTo>
                  <a:pt x="2825" y="357"/>
                </a:lnTo>
                <a:lnTo>
                  <a:pt x="2825" y="319"/>
                </a:lnTo>
                <a:lnTo>
                  <a:pt x="2889" y="319"/>
                </a:lnTo>
                <a:lnTo>
                  <a:pt x="2889" y="442"/>
                </a:lnTo>
                <a:lnTo>
                  <a:pt x="2934" y="442"/>
                </a:lnTo>
                <a:lnTo>
                  <a:pt x="2934" y="378"/>
                </a:lnTo>
                <a:lnTo>
                  <a:pt x="2981" y="378"/>
                </a:lnTo>
                <a:lnTo>
                  <a:pt x="2981" y="241"/>
                </a:lnTo>
                <a:lnTo>
                  <a:pt x="2998" y="229"/>
                </a:lnTo>
                <a:lnTo>
                  <a:pt x="2998" y="189"/>
                </a:lnTo>
                <a:lnTo>
                  <a:pt x="3024" y="175"/>
                </a:lnTo>
                <a:lnTo>
                  <a:pt x="3026" y="111"/>
                </a:lnTo>
                <a:lnTo>
                  <a:pt x="3028" y="175"/>
                </a:lnTo>
                <a:lnTo>
                  <a:pt x="3054" y="187"/>
                </a:lnTo>
                <a:lnTo>
                  <a:pt x="3057" y="229"/>
                </a:lnTo>
                <a:lnTo>
                  <a:pt x="3073" y="239"/>
                </a:lnTo>
                <a:lnTo>
                  <a:pt x="3073" y="416"/>
                </a:lnTo>
                <a:lnTo>
                  <a:pt x="3113" y="416"/>
                </a:lnTo>
                <a:lnTo>
                  <a:pt x="3113" y="329"/>
                </a:lnTo>
                <a:lnTo>
                  <a:pt x="3142" y="329"/>
                </a:lnTo>
                <a:lnTo>
                  <a:pt x="3142" y="291"/>
                </a:lnTo>
                <a:lnTo>
                  <a:pt x="3168" y="291"/>
                </a:lnTo>
                <a:lnTo>
                  <a:pt x="3168" y="213"/>
                </a:lnTo>
                <a:lnTo>
                  <a:pt x="3231" y="213"/>
                </a:lnTo>
                <a:lnTo>
                  <a:pt x="3231" y="336"/>
                </a:lnTo>
                <a:lnTo>
                  <a:pt x="3262" y="336"/>
                </a:lnTo>
                <a:lnTo>
                  <a:pt x="3262" y="265"/>
                </a:lnTo>
                <a:lnTo>
                  <a:pt x="3335" y="265"/>
                </a:lnTo>
                <a:lnTo>
                  <a:pt x="3335" y="239"/>
                </a:lnTo>
                <a:lnTo>
                  <a:pt x="3406" y="239"/>
                </a:lnTo>
                <a:lnTo>
                  <a:pt x="3406" y="359"/>
                </a:lnTo>
                <a:lnTo>
                  <a:pt x="3449" y="359"/>
                </a:lnTo>
                <a:lnTo>
                  <a:pt x="3449" y="532"/>
                </a:lnTo>
                <a:lnTo>
                  <a:pt x="0" y="532"/>
                </a:lnTo>
                <a:lnTo>
                  <a:pt x="0" y="532"/>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Rectangle 1"/>
          <p:cNvSpPr/>
          <p:nvPr/>
        </p:nvSpPr>
        <p:spPr>
          <a:xfrm>
            <a:off x="1044867" y="2889112"/>
            <a:ext cx="726353" cy="276999"/>
          </a:xfrm>
          <a:prstGeom prst="rect">
            <a:avLst/>
          </a:prstGeom>
        </p:spPr>
        <p:txBody>
          <a:bodyPr wrap="none">
            <a:spAutoFit/>
          </a:bodyPr>
          <a:lstStyle/>
          <a:p>
            <a:r>
              <a:rPr lang="en-US" sz="1200" b="1" dirty="0"/>
              <a:t>HABITAT</a:t>
            </a:r>
            <a:endParaRPr lang="nl-BE" sz="1200" dirty="0"/>
          </a:p>
        </p:txBody>
      </p:sp>
      <p:sp>
        <p:nvSpPr>
          <p:cNvPr id="57" name="Oval 56"/>
          <p:cNvSpPr/>
          <p:nvPr/>
        </p:nvSpPr>
        <p:spPr>
          <a:xfrm>
            <a:off x="466715" y="1366490"/>
            <a:ext cx="641031" cy="64103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400" b="1" dirty="0">
                <a:solidFill>
                  <a:schemeClr val="accent1"/>
                </a:solidFill>
              </a:rPr>
              <a:t>48%</a:t>
            </a:r>
          </a:p>
        </p:txBody>
      </p:sp>
      <p:sp>
        <p:nvSpPr>
          <p:cNvPr id="58" name="Oval 57"/>
          <p:cNvSpPr/>
          <p:nvPr/>
        </p:nvSpPr>
        <p:spPr>
          <a:xfrm>
            <a:off x="1289275" y="1877907"/>
            <a:ext cx="641031" cy="64103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400" b="1" dirty="0">
                <a:solidFill>
                  <a:schemeClr val="accent5"/>
                </a:solidFill>
              </a:rPr>
              <a:t>52%</a:t>
            </a:r>
          </a:p>
        </p:txBody>
      </p:sp>
      <p:sp>
        <p:nvSpPr>
          <p:cNvPr id="3" name="Rectangle 2"/>
          <p:cNvSpPr/>
          <p:nvPr/>
        </p:nvSpPr>
        <p:spPr>
          <a:xfrm>
            <a:off x="1161823" y="944839"/>
            <a:ext cx="492443" cy="276999"/>
          </a:xfrm>
          <a:prstGeom prst="rect">
            <a:avLst/>
          </a:prstGeom>
        </p:spPr>
        <p:txBody>
          <a:bodyPr wrap="none">
            <a:spAutoFit/>
          </a:bodyPr>
          <a:lstStyle/>
          <a:p>
            <a:pPr algn="ctr" fontAlgn="b"/>
            <a:r>
              <a:rPr lang="en-US" sz="1200" b="1" dirty="0"/>
              <a:t>SEXE</a:t>
            </a:r>
          </a:p>
        </p:txBody>
      </p:sp>
      <p:sp>
        <p:nvSpPr>
          <p:cNvPr id="5" name="Rectangle 4"/>
          <p:cNvSpPr/>
          <p:nvPr/>
        </p:nvSpPr>
        <p:spPr>
          <a:xfrm>
            <a:off x="4253263" y="944839"/>
            <a:ext cx="448905" cy="276999"/>
          </a:xfrm>
          <a:prstGeom prst="rect">
            <a:avLst/>
          </a:prstGeom>
        </p:spPr>
        <p:txBody>
          <a:bodyPr wrap="none">
            <a:spAutoFit/>
          </a:bodyPr>
          <a:lstStyle/>
          <a:p>
            <a:pPr algn="ctr"/>
            <a:r>
              <a:rPr lang="en-US" sz="1200" b="1" dirty="0"/>
              <a:t>ÂGE</a:t>
            </a:r>
          </a:p>
        </p:txBody>
      </p:sp>
      <p:sp>
        <p:nvSpPr>
          <p:cNvPr id="60" name="Rectangle 59"/>
          <p:cNvSpPr/>
          <p:nvPr/>
        </p:nvSpPr>
        <p:spPr>
          <a:xfrm>
            <a:off x="6934215" y="944839"/>
            <a:ext cx="1409810" cy="276999"/>
          </a:xfrm>
          <a:prstGeom prst="rect">
            <a:avLst/>
          </a:prstGeom>
        </p:spPr>
        <p:txBody>
          <a:bodyPr wrap="none">
            <a:spAutoFit/>
          </a:bodyPr>
          <a:lstStyle/>
          <a:p>
            <a:pPr algn="ctr"/>
            <a:r>
              <a:rPr lang="en-US" sz="1200" b="1" dirty="0"/>
              <a:t>TAILLE DE MÉNAGE</a:t>
            </a:r>
          </a:p>
        </p:txBody>
      </p:sp>
      <p:sp>
        <p:nvSpPr>
          <p:cNvPr id="15" name="Rectangle 14"/>
          <p:cNvSpPr/>
          <p:nvPr/>
        </p:nvSpPr>
        <p:spPr>
          <a:xfrm>
            <a:off x="3043421" y="2886269"/>
            <a:ext cx="1609415" cy="276999"/>
          </a:xfrm>
          <a:prstGeom prst="rect">
            <a:avLst/>
          </a:prstGeom>
        </p:spPr>
        <p:txBody>
          <a:bodyPr wrap="none">
            <a:spAutoFit/>
          </a:bodyPr>
          <a:lstStyle/>
          <a:p>
            <a:r>
              <a:rPr lang="en-US" sz="1200" b="1" dirty="0"/>
              <a:t>NIVEAU D’ÉDUCATION</a:t>
            </a:r>
          </a:p>
        </p:txBody>
      </p:sp>
      <p:sp>
        <p:nvSpPr>
          <p:cNvPr id="61" name="Rectangle 60"/>
          <p:cNvSpPr/>
          <p:nvPr/>
        </p:nvSpPr>
        <p:spPr>
          <a:xfrm>
            <a:off x="7459427" y="2886270"/>
            <a:ext cx="1029384" cy="276999"/>
          </a:xfrm>
          <a:prstGeom prst="rect">
            <a:avLst/>
          </a:prstGeom>
        </p:spPr>
        <p:txBody>
          <a:bodyPr wrap="none">
            <a:spAutoFit/>
          </a:bodyPr>
          <a:lstStyle/>
          <a:p>
            <a:pPr algn="ctr"/>
            <a:r>
              <a:rPr lang="en-US" sz="1200" b="1" dirty="0"/>
              <a:t>OCCUPATION</a:t>
            </a:r>
          </a:p>
        </p:txBody>
      </p:sp>
      <p:sp>
        <p:nvSpPr>
          <p:cNvPr id="17" name="Oval 16"/>
          <p:cNvSpPr/>
          <p:nvPr/>
        </p:nvSpPr>
        <p:spPr>
          <a:xfrm>
            <a:off x="4563835" y="2879178"/>
            <a:ext cx="396000" cy="3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1" name="Freeform 16"/>
          <p:cNvSpPr>
            <a:spLocks noChangeAspect="1" noEditPoints="1"/>
          </p:cNvSpPr>
          <p:nvPr/>
        </p:nvSpPr>
        <p:spPr bwMode="auto">
          <a:xfrm>
            <a:off x="4625989" y="2984819"/>
            <a:ext cx="271690" cy="184717"/>
          </a:xfrm>
          <a:custGeom>
            <a:avLst/>
            <a:gdLst/>
            <a:ahLst/>
            <a:cxnLst>
              <a:cxn ang="0">
                <a:pos x="134" y="0"/>
              </a:cxn>
              <a:cxn ang="0">
                <a:pos x="265" y="40"/>
              </a:cxn>
              <a:cxn ang="0">
                <a:pos x="267" y="42"/>
              </a:cxn>
              <a:cxn ang="0">
                <a:pos x="265" y="45"/>
              </a:cxn>
              <a:cxn ang="0">
                <a:pos x="213" y="68"/>
              </a:cxn>
              <a:cxn ang="0">
                <a:pos x="227" y="79"/>
              </a:cxn>
              <a:cxn ang="0">
                <a:pos x="236" y="118"/>
              </a:cxn>
              <a:cxn ang="0">
                <a:pos x="243" y="127"/>
              </a:cxn>
              <a:cxn ang="0">
                <a:pos x="242" y="131"/>
              </a:cxn>
              <a:cxn ang="0">
                <a:pos x="260" y="176"/>
              </a:cxn>
              <a:cxn ang="0">
                <a:pos x="236" y="181"/>
              </a:cxn>
              <a:cxn ang="0">
                <a:pos x="232" y="135"/>
              </a:cxn>
              <a:cxn ang="0">
                <a:pos x="226" y="126"/>
              </a:cxn>
              <a:cxn ang="0">
                <a:pos x="229" y="120"/>
              </a:cxn>
              <a:cxn ang="0">
                <a:pos x="220" y="82"/>
              </a:cxn>
              <a:cxn ang="0">
                <a:pos x="202" y="71"/>
              </a:cxn>
              <a:cxn ang="0">
                <a:pos x="131" y="45"/>
              </a:cxn>
              <a:cxn ang="0">
                <a:pos x="130" y="44"/>
              </a:cxn>
              <a:cxn ang="0">
                <a:pos x="132" y="49"/>
              </a:cxn>
              <a:cxn ang="0">
                <a:pos x="195" y="76"/>
              </a:cxn>
              <a:cxn ang="0">
                <a:pos x="135" y="103"/>
              </a:cxn>
              <a:cxn ang="0">
                <a:pos x="132" y="103"/>
              </a:cxn>
              <a:cxn ang="0">
                <a:pos x="2" y="45"/>
              </a:cxn>
              <a:cxn ang="0">
                <a:pos x="0" y="42"/>
              </a:cxn>
              <a:cxn ang="0">
                <a:pos x="2" y="40"/>
              </a:cxn>
              <a:cxn ang="0">
                <a:pos x="133" y="0"/>
              </a:cxn>
              <a:cxn ang="0">
                <a:pos x="134" y="0"/>
              </a:cxn>
              <a:cxn ang="0">
                <a:pos x="57" y="79"/>
              </a:cxn>
              <a:cxn ang="0">
                <a:pos x="54" y="136"/>
              </a:cxn>
              <a:cxn ang="0">
                <a:pos x="54" y="137"/>
              </a:cxn>
              <a:cxn ang="0">
                <a:pos x="56" y="137"/>
              </a:cxn>
              <a:cxn ang="0">
                <a:pos x="132" y="173"/>
              </a:cxn>
              <a:cxn ang="0">
                <a:pos x="134" y="173"/>
              </a:cxn>
              <a:cxn ang="0">
                <a:pos x="211" y="137"/>
              </a:cxn>
              <a:cxn ang="0">
                <a:pos x="213" y="137"/>
              </a:cxn>
              <a:cxn ang="0">
                <a:pos x="213" y="136"/>
              </a:cxn>
              <a:cxn ang="0">
                <a:pos x="209" y="80"/>
              </a:cxn>
              <a:cxn ang="0">
                <a:pos x="139" y="111"/>
              </a:cxn>
              <a:cxn ang="0">
                <a:pos x="128" y="111"/>
              </a:cxn>
              <a:cxn ang="0">
                <a:pos x="57" y="79"/>
              </a:cxn>
            </a:cxnLst>
            <a:rect l="0" t="0" r="r" b="b"/>
            <a:pathLst>
              <a:path w="267" h="181">
                <a:moveTo>
                  <a:pt x="134" y="0"/>
                </a:moveTo>
                <a:cubicBezTo>
                  <a:pt x="265" y="40"/>
                  <a:pt x="265" y="40"/>
                  <a:pt x="265" y="40"/>
                </a:cubicBezTo>
                <a:cubicBezTo>
                  <a:pt x="266" y="40"/>
                  <a:pt x="267" y="41"/>
                  <a:pt x="267" y="42"/>
                </a:cubicBezTo>
                <a:cubicBezTo>
                  <a:pt x="267" y="44"/>
                  <a:pt x="267" y="45"/>
                  <a:pt x="265" y="45"/>
                </a:cubicBezTo>
                <a:cubicBezTo>
                  <a:pt x="213" y="68"/>
                  <a:pt x="213" y="68"/>
                  <a:pt x="213" y="68"/>
                </a:cubicBezTo>
                <a:cubicBezTo>
                  <a:pt x="220" y="72"/>
                  <a:pt x="223" y="71"/>
                  <a:pt x="227" y="79"/>
                </a:cubicBezTo>
                <a:cubicBezTo>
                  <a:pt x="230" y="86"/>
                  <a:pt x="233" y="101"/>
                  <a:pt x="236" y="118"/>
                </a:cubicBezTo>
                <a:cubicBezTo>
                  <a:pt x="241" y="119"/>
                  <a:pt x="243" y="125"/>
                  <a:pt x="243" y="127"/>
                </a:cubicBezTo>
                <a:cubicBezTo>
                  <a:pt x="243" y="130"/>
                  <a:pt x="243" y="130"/>
                  <a:pt x="242" y="131"/>
                </a:cubicBezTo>
                <a:cubicBezTo>
                  <a:pt x="260" y="176"/>
                  <a:pt x="260" y="176"/>
                  <a:pt x="260" y="176"/>
                </a:cubicBezTo>
                <a:cubicBezTo>
                  <a:pt x="236" y="181"/>
                  <a:pt x="236" y="181"/>
                  <a:pt x="236" y="181"/>
                </a:cubicBezTo>
                <a:cubicBezTo>
                  <a:pt x="232" y="135"/>
                  <a:pt x="232" y="135"/>
                  <a:pt x="232" y="135"/>
                </a:cubicBezTo>
                <a:cubicBezTo>
                  <a:pt x="228" y="134"/>
                  <a:pt x="225" y="129"/>
                  <a:pt x="226" y="126"/>
                </a:cubicBezTo>
                <a:cubicBezTo>
                  <a:pt x="226" y="123"/>
                  <a:pt x="227" y="121"/>
                  <a:pt x="229" y="120"/>
                </a:cubicBezTo>
                <a:cubicBezTo>
                  <a:pt x="226" y="103"/>
                  <a:pt x="223" y="88"/>
                  <a:pt x="220" y="82"/>
                </a:cubicBezTo>
                <a:cubicBezTo>
                  <a:pt x="218" y="76"/>
                  <a:pt x="209" y="73"/>
                  <a:pt x="202" y="71"/>
                </a:cubicBezTo>
                <a:cubicBezTo>
                  <a:pt x="178" y="61"/>
                  <a:pt x="155" y="53"/>
                  <a:pt x="131" y="45"/>
                </a:cubicBezTo>
                <a:cubicBezTo>
                  <a:pt x="130" y="45"/>
                  <a:pt x="130" y="45"/>
                  <a:pt x="130" y="44"/>
                </a:cubicBezTo>
                <a:cubicBezTo>
                  <a:pt x="129" y="46"/>
                  <a:pt x="130" y="48"/>
                  <a:pt x="132" y="49"/>
                </a:cubicBezTo>
                <a:cubicBezTo>
                  <a:pt x="150" y="56"/>
                  <a:pt x="170" y="64"/>
                  <a:pt x="195" y="76"/>
                </a:cubicBezTo>
                <a:cubicBezTo>
                  <a:pt x="135" y="103"/>
                  <a:pt x="135" y="103"/>
                  <a:pt x="135" y="103"/>
                </a:cubicBezTo>
                <a:cubicBezTo>
                  <a:pt x="134" y="103"/>
                  <a:pt x="133" y="103"/>
                  <a:pt x="132" y="103"/>
                </a:cubicBezTo>
                <a:cubicBezTo>
                  <a:pt x="2" y="45"/>
                  <a:pt x="2" y="45"/>
                  <a:pt x="2" y="45"/>
                </a:cubicBezTo>
                <a:cubicBezTo>
                  <a:pt x="1" y="45"/>
                  <a:pt x="0" y="44"/>
                  <a:pt x="0" y="42"/>
                </a:cubicBezTo>
                <a:cubicBezTo>
                  <a:pt x="0" y="41"/>
                  <a:pt x="1" y="40"/>
                  <a:pt x="2" y="40"/>
                </a:cubicBezTo>
                <a:cubicBezTo>
                  <a:pt x="133" y="0"/>
                  <a:pt x="133" y="0"/>
                  <a:pt x="133" y="0"/>
                </a:cubicBezTo>
                <a:cubicBezTo>
                  <a:pt x="133" y="0"/>
                  <a:pt x="134" y="0"/>
                  <a:pt x="134" y="0"/>
                </a:cubicBezTo>
                <a:close/>
                <a:moveTo>
                  <a:pt x="57" y="79"/>
                </a:moveTo>
                <a:cubicBezTo>
                  <a:pt x="54" y="136"/>
                  <a:pt x="54" y="136"/>
                  <a:pt x="54" y="136"/>
                </a:cubicBezTo>
                <a:cubicBezTo>
                  <a:pt x="54" y="136"/>
                  <a:pt x="54" y="137"/>
                  <a:pt x="54" y="137"/>
                </a:cubicBezTo>
                <a:cubicBezTo>
                  <a:pt x="55" y="137"/>
                  <a:pt x="55" y="137"/>
                  <a:pt x="56" y="137"/>
                </a:cubicBezTo>
                <a:cubicBezTo>
                  <a:pt x="82" y="131"/>
                  <a:pt x="111" y="144"/>
                  <a:pt x="132" y="173"/>
                </a:cubicBezTo>
                <a:cubicBezTo>
                  <a:pt x="133" y="174"/>
                  <a:pt x="134" y="174"/>
                  <a:pt x="134" y="173"/>
                </a:cubicBezTo>
                <a:cubicBezTo>
                  <a:pt x="155" y="144"/>
                  <a:pt x="185" y="131"/>
                  <a:pt x="211" y="137"/>
                </a:cubicBezTo>
                <a:cubicBezTo>
                  <a:pt x="212" y="137"/>
                  <a:pt x="212" y="137"/>
                  <a:pt x="213" y="137"/>
                </a:cubicBezTo>
                <a:cubicBezTo>
                  <a:pt x="213" y="137"/>
                  <a:pt x="213" y="136"/>
                  <a:pt x="213" y="136"/>
                </a:cubicBezTo>
                <a:cubicBezTo>
                  <a:pt x="209" y="80"/>
                  <a:pt x="209" y="80"/>
                  <a:pt x="209" y="80"/>
                </a:cubicBezTo>
                <a:cubicBezTo>
                  <a:pt x="139" y="111"/>
                  <a:pt x="139" y="111"/>
                  <a:pt x="139" y="111"/>
                </a:cubicBezTo>
                <a:cubicBezTo>
                  <a:pt x="135" y="112"/>
                  <a:pt x="131" y="112"/>
                  <a:pt x="128" y="111"/>
                </a:cubicBezTo>
                <a:cubicBezTo>
                  <a:pt x="57" y="79"/>
                  <a:pt x="57" y="79"/>
                  <a:pt x="57" y="79"/>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Rounded Rectangle 62"/>
          <p:cNvSpPr/>
          <p:nvPr/>
        </p:nvSpPr>
        <p:spPr>
          <a:xfrm>
            <a:off x="5120640" y="2814732"/>
            <a:ext cx="1836000" cy="1647201"/>
          </a:xfrm>
          <a:prstGeom prst="roundRect">
            <a:avLst>
              <a:gd name="adj" fmla="val 29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4" name="Rectangle 63"/>
          <p:cNvSpPr/>
          <p:nvPr/>
        </p:nvSpPr>
        <p:spPr>
          <a:xfrm>
            <a:off x="5643337" y="2886270"/>
            <a:ext cx="790601" cy="276999"/>
          </a:xfrm>
          <a:prstGeom prst="rect">
            <a:avLst/>
          </a:prstGeom>
        </p:spPr>
        <p:txBody>
          <a:bodyPr wrap="none">
            <a:spAutoFit/>
          </a:bodyPr>
          <a:lstStyle/>
          <a:p>
            <a:pPr algn="ctr"/>
            <a:r>
              <a:rPr lang="en-US" sz="1200" b="1" dirty="0"/>
              <a:t>ANIMAL*</a:t>
            </a:r>
          </a:p>
        </p:txBody>
      </p:sp>
      <p:graphicFrame>
        <p:nvGraphicFramePr>
          <p:cNvPr id="67" name="Object 7"/>
          <p:cNvGraphicFramePr>
            <a:graphicFrameLocks noChangeAspect="1"/>
          </p:cNvGraphicFramePr>
          <p:nvPr>
            <p:extLst>
              <p:ext uri="{D42A27DB-BD31-4B8C-83A1-F6EECF244321}">
                <p14:modId xmlns:p14="http://schemas.microsoft.com/office/powerpoint/2010/main" val="2981580150"/>
              </p:ext>
            </p:extLst>
          </p:nvPr>
        </p:nvGraphicFramePr>
        <p:xfrm>
          <a:off x="5120640" y="2819870"/>
          <a:ext cx="1836000" cy="1647201"/>
        </p:xfrm>
        <a:graphic>
          <a:graphicData uri="http://schemas.openxmlformats.org/drawingml/2006/chart">
            <c:chart xmlns:c="http://schemas.openxmlformats.org/drawingml/2006/chart" xmlns:r="http://schemas.openxmlformats.org/officeDocument/2006/relationships" r:id="rId7"/>
          </a:graphicData>
        </a:graphic>
      </p:graphicFrame>
      <p:sp>
        <p:nvSpPr>
          <p:cNvPr id="68" name="Freeform 32"/>
          <p:cNvSpPr>
            <a:spLocks noChangeAspect="1"/>
          </p:cNvSpPr>
          <p:nvPr/>
        </p:nvSpPr>
        <p:spPr bwMode="auto">
          <a:xfrm>
            <a:off x="5420036" y="3913536"/>
            <a:ext cx="304801" cy="359275"/>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18"/>
          <p:cNvSpPr>
            <a:spLocks noChangeAspect="1"/>
          </p:cNvSpPr>
          <p:nvPr/>
        </p:nvSpPr>
        <p:spPr bwMode="auto">
          <a:xfrm>
            <a:off x="6366521" y="3985552"/>
            <a:ext cx="268690" cy="280931"/>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TextBox 73"/>
          <p:cNvSpPr txBox="1"/>
          <p:nvPr/>
        </p:nvSpPr>
        <p:spPr>
          <a:xfrm>
            <a:off x="225425" y="543048"/>
            <a:ext cx="1536699" cy="215444"/>
          </a:xfrm>
          <a:prstGeom prst="rect">
            <a:avLst/>
          </a:prstGeom>
        </p:spPr>
        <p:txBody>
          <a:bodyPr vert="horz" wrap="square" lIns="0" tIns="0" rIns="0" bIns="0" rtlCol="0">
            <a:spAutoFit/>
          </a:bodyPr>
          <a:lstStyle/>
          <a:p>
            <a:pPr marL="4763"/>
            <a:r>
              <a:rPr lang="nl-BE" sz="1400" b="1" dirty="0">
                <a:solidFill>
                  <a:srgbClr val="781D7E"/>
                </a:solidFill>
              </a:rPr>
              <a:t>BRUXELLES</a:t>
            </a:r>
          </a:p>
        </p:txBody>
      </p:sp>
      <p:graphicFrame>
        <p:nvGraphicFramePr>
          <p:cNvPr id="70" name="Table 69"/>
          <p:cNvGraphicFramePr>
            <a:graphicFrameLocks noGrp="1"/>
          </p:cNvGraphicFramePr>
          <p:nvPr>
            <p:extLst>
              <p:ext uri="{D42A27DB-BD31-4B8C-83A1-F6EECF244321}">
                <p14:modId xmlns:p14="http://schemas.microsoft.com/office/powerpoint/2010/main" val="3527210066"/>
              </p:ext>
            </p:extLst>
          </p:nvPr>
        </p:nvGraphicFramePr>
        <p:xfrm>
          <a:off x="6434132" y="1524623"/>
          <a:ext cx="824380" cy="1008000"/>
        </p:xfrm>
        <a:graphic>
          <a:graphicData uri="http://schemas.openxmlformats.org/drawingml/2006/table">
            <a:tbl>
              <a:tblPr>
                <a:tableStyleId>{5C22544A-7EE6-4342-B048-85BDC9FD1C3A}</a:tableStyleId>
              </a:tblPr>
              <a:tblGrid>
                <a:gridCol w="824380">
                  <a:extLst>
                    <a:ext uri="{9D8B030D-6E8A-4147-A177-3AD203B41FA5}">
                      <a16:colId xmlns:a16="http://schemas.microsoft.com/office/drawing/2014/main" xmlns="" val="20000"/>
                    </a:ext>
                  </a:extLst>
                </a:gridCol>
              </a:tblGrid>
              <a:tr h="252000">
                <a:tc>
                  <a:txBody>
                    <a:bodyPr/>
                    <a:lstStyle/>
                    <a:p>
                      <a:pPr algn="r" fontAlgn="b"/>
                      <a:r>
                        <a:rPr lang="nl-BE" sz="1000" b="1" i="0" u="none" strike="noStrike" dirty="0">
                          <a:solidFill>
                            <a:schemeClr val="accent1"/>
                          </a:solidFill>
                          <a:effectLst/>
                          <a:latin typeface="Calibri"/>
                        </a:rPr>
                        <a:t>1 </a:t>
                      </a:r>
                      <a:r>
                        <a:rPr lang="nl-BE" sz="1000" b="1" i="0" u="none" strike="noStrike" dirty="0" err="1">
                          <a:solidFill>
                            <a:schemeClr val="accent1"/>
                          </a:solidFill>
                          <a:effectLst/>
                          <a:latin typeface="Calibri"/>
                        </a:rPr>
                        <a:t>personne</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52000">
                <a:tc>
                  <a:txBody>
                    <a:bodyPr/>
                    <a:lstStyle/>
                    <a:p>
                      <a:pPr algn="r" fontAlgn="b"/>
                      <a:r>
                        <a:rPr lang="nl-BE" sz="1000" b="1" i="0" u="none" strike="noStrike" dirty="0">
                          <a:solidFill>
                            <a:schemeClr val="accent1"/>
                          </a:solidFill>
                          <a:effectLst/>
                          <a:latin typeface="Calibri"/>
                        </a:rPr>
                        <a:t>2 </a:t>
                      </a:r>
                      <a:r>
                        <a:rPr lang="nl-BE" sz="1000" b="1" i="0" u="none" strike="noStrike" dirty="0" err="1">
                          <a:solidFill>
                            <a:schemeClr val="accent1"/>
                          </a:solidFill>
                          <a:effectLst/>
                          <a:latin typeface="Calibri"/>
                        </a:rPr>
                        <a:t>personnes</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52000">
                <a:tc>
                  <a:txBody>
                    <a:bodyPr/>
                    <a:lstStyle/>
                    <a:p>
                      <a:pPr algn="r" fontAlgn="b"/>
                      <a:r>
                        <a:rPr lang="nl-BE" sz="1000" b="1" i="0" u="none" strike="noStrike" dirty="0">
                          <a:solidFill>
                            <a:schemeClr val="accent1"/>
                          </a:solidFill>
                          <a:effectLst/>
                          <a:latin typeface="Calibri"/>
                        </a:rPr>
                        <a:t>3 </a:t>
                      </a:r>
                      <a:r>
                        <a:rPr lang="nl-BE" sz="1000" b="1" i="0" u="none" strike="noStrike" dirty="0" err="1">
                          <a:solidFill>
                            <a:schemeClr val="accent1"/>
                          </a:solidFill>
                          <a:effectLst/>
                          <a:latin typeface="Calibri"/>
                        </a:rPr>
                        <a:t>personnes</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52000">
                <a:tc>
                  <a:txBody>
                    <a:bodyPr/>
                    <a:lstStyle/>
                    <a:p>
                      <a:pPr algn="r" fontAlgn="b"/>
                      <a:r>
                        <a:rPr lang="nl-BE" sz="1000" b="1" i="0" u="none" strike="noStrike" dirty="0">
                          <a:solidFill>
                            <a:schemeClr val="accent1"/>
                          </a:solidFill>
                          <a:effectLst/>
                          <a:latin typeface="Calibri"/>
                        </a:rPr>
                        <a:t>4+ </a:t>
                      </a:r>
                      <a:r>
                        <a:rPr lang="nl-BE" sz="1000" b="1" i="0" u="none" strike="noStrike" dirty="0" err="1">
                          <a:solidFill>
                            <a:schemeClr val="accent1"/>
                          </a:solidFill>
                          <a:effectLst/>
                          <a:latin typeface="Calibri"/>
                        </a:rPr>
                        <a:t>personnes</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62" name="TextBox 61"/>
          <p:cNvSpPr txBox="1"/>
          <p:nvPr/>
        </p:nvSpPr>
        <p:spPr>
          <a:xfrm>
            <a:off x="5120641" y="4485050"/>
            <a:ext cx="1836000" cy="138499"/>
          </a:xfrm>
          <a:prstGeom prst="rect">
            <a:avLst/>
          </a:prstGeom>
        </p:spPr>
        <p:txBody>
          <a:bodyPr vert="horz" wrap="square" lIns="0" tIns="0" rIns="0" bIns="0" rtlCol="0">
            <a:spAutoFit/>
          </a:bodyPr>
          <a:lstStyle/>
          <a:p>
            <a:pPr marL="4763" algn="ctr"/>
            <a:r>
              <a:rPr lang="nl-BE" sz="900" b="1" dirty="0">
                <a:solidFill>
                  <a:srgbClr val="781D7E"/>
                </a:solidFill>
              </a:rPr>
              <a:t>*Question oui/non</a:t>
            </a:r>
          </a:p>
        </p:txBody>
      </p:sp>
      <p:sp>
        <p:nvSpPr>
          <p:cNvPr id="66" name="Freeform 157"/>
          <p:cNvSpPr>
            <a:spLocks/>
          </p:cNvSpPr>
          <p:nvPr/>
        </p:nvSpPr>
        <p:spPr bwMode="auto">
          <a:xfrm>
            <a:off x="1147432" y="533552"/>
            <a:ext cx="256093" cy="235459"/>
          </a:xfrm>
          <a:custGeom>
            <a:avLst/>
            <a:gdLst>
              <a:gd name="T0" fmla="*/ 23 w 293"/>
              <a:gd name="T1" fmla="*/ 101 h 269"/>
              <a:gd name="T2" fmla="*/ 21 w 293"/>
              <a:gd name="T3" fmla="*/ 106 h 269"/>
              <a:gd name="T4" fmla="*/ 16 w 293"/>
              <a:gd name="T5" fmla="*/ 111 h 269"/>
              <a:gd name="T6" fmla="*/ 7 w 293"/>
              <a:gd name="T7" fmla="*/ 120 h 269"/>
              <a:gd name="T8" fmla="*/ 0 w 293"/>
              <a:gd name="T9" fmla="*/ 137 h 269"/>
              <a:gd name="T10" fmla="*/ 2 w 293"/>
              <a:gd name="T11" fmla="*/ 146 h 269"/>
              <a:gd name="T12" fmla="*/ 14 w 293"/>
              <a:gd name="T13" fmla="*/ 153 h 269"/>
              <a:gd name="T14" fmla="*/ 47 w 293"/>
              <a:gd name="T15" fmla="*/ 174 h 269"/>
              <a:gd name="T16" fmla="*/ 66 w 293"/>
              <a:gd name="T17" fmla="*/ 181 h 269"/>
              <a:gd name="T18" fmla="*/ 75 w 293"/>
              <a:gd name="T19" fmla="*/ 191 h 269"/>
              <a:gd name="T20" fmla="*/ 75 w 293"/>
              <a:gd name="T21" fmla="*/ 205 h 269"/>
              <a:gd name="T22" fmla="*/ 71 w 293"/>
              <a:gd name="T23" fmla="*/ 217 h 269"/>
              <a:gd name="T24" fmla="*/ 75 w 293"/>
              <a:gd name="T25" fmla="*/ 231 h 269"/>
              <a:gd name="T26" fmla="*/ 94 w 293"/>
              <a:gd name="T27" fmla="*/ 241 h 269"/>
              <a:gd name="T28" fmla="*/ 156 w 293"/>
              <a:gd name="T29" fmla="*/ 252 h 269"/>
              <a:gd name="T30" fmla="*/ 179 w 293"/>
              <a:gd name="T31" fmla="*/ 262 h 269"/>
              <a:gd name="T32" fmla="*/ 215 w 293"/>
              <a:gd name="T33" fmla="*/ 266 h 269"/>
              <a:gd name="T34" fmla="*/ 227 w 293"/>
              <a:gd name="T35" fmla="*/ 269 h 269"/>
              <a:gd name="T36" fmla="*/ 229 w 293"/>
              <a:gd name="T37" fmla="*/ 266 h 269"/>
              <a:gd name="T38" fmla="*/ 238 w 293"/>
              <a:gd name="T39" fmla="*/ 264 h 269"/>
              <a:gd name="T40" fmla="*/ 245 w 293"/>
              <a:gd name="T41" fmla="*/ 257 h 269"/>
              <a:gd name="T42" fmla="*/ 253 w 293"/>
              <a:gd name="T43" fmla="*/ 248 h 269"/>
              <a:gd name="T44" fmla="*/ 260 w 293"/>
              <a:gd name="T45" fmla="*/ 245 h 269"/>
              <a:gd name="T46" fmla="*/ 260 w 293"/>
              <a:gd name="T47" fmla="*/ 233 h 269"/>
              <a:gd name="T48" fmla="*/ 250 w 293"/>
              <a:gd name="T49" fmla="*/ 215 h 269"/>
              <a:gd name="T50" fmla="*/ 250 w 293"/>
              <a:gd name="T51" fmla="*/ 179 h 269"/>
              <a:gd name="T52" fmla="*/ 260 w 293"/>
              <a:gd name="T53" fmla="*/ 163 h 269"/>
              <a:gd name="T54" fmla="*/ 281 w 293"/>
              <a:gd name="T55" fmla="*/ 151 h 269"/>
              <a:gd name="T56" fmla="*/ 290 w 293"/>
              <a:gd name="T57" fmla="*/ 141 h 269"/>
              <a:gd name="T58" fmla="*/ 286 w 293"/>
              <a:gd name="T59" fmla="*/ 134 h 269"/>
              <a:gd name="T60" fmla="*/ 276 w 293"/>
              <a:gd name="T61" fmla="*/ 132 h 269"/>
              <a:gd name="T62" fmla="*/ 267 w 293"/>
              <a:gd name="T63" fmla="*/ 132 h 269"/>
              <a:gd name="T64" fmla="*/ 245 w 293"/>
              <a:gd name="T65" fmla="*/ 122 h 269"/>
              <a:gd name="T66" fmla="*/ 236 w 293"/>
              <a:gd name="T67" fmla="*/ 106 h 269"/>
              <a:gd name="T68" fmla="*/ 238 w 293"/>
              <a:gd name="T69" fmla="*/ 94 h 269"/>
              <a:gd name="T70" fmla="*/ 248 w 293"/>
              <a:gd name="T71" fmla="*/ 82 h 269"/>
              <a:gd name="T72" fmla="*/ 262 w 293"/>
              <a:gd name="T73" fmla="*/ 68 h 269"/>
              <a:gd name="T74" fmla="*/ 267 w 293"/>
              <a:gd name="T75" fmla="*/ 59 h 269"/>
              <a:gd name="T76" fmla="*/ 274 w 293"/>
              <a:gd name="T77" fmla="*/ 47 h 269"/>
              <a:gd name="T78" fmla="*/ 279 w 293"/>
              <a:gd name="T79" fmla="*/ 33 h 269"/>
              <a:gd name="T80" fmla="*/ 279 w 293"/>
              <a:gd name="T81" fmla="*/ 23 h 269"/>
              <a:gd name="T82" fmla="*/ 271 w 293"/>
              <a:gd name="T83" fmla="*/ 11 h 269"/>
              <a:gd name="T84" fmla="*/ 260 w 293"/>
              <a:gd name="T85" fmla="*/ 7 h 269"/>
              <a:gd name="T86" fmla="*/ 222 w 293"/>
              <a:gd name="T87" fmla="*/ 2 h 269"/>
              <a:gd name="T88" fmla="*/ 184 w 293"/>
              <a:gd name="T89" fmla="*/ 0 h 269"/>
              <a:gd name="T90" fmla="*/ 156 w 293"/>
              <a:gd name="T91" fmla="*/ 18 h 269"/>
              <a:gd name="T92" fmla="*/ 127 w 293"/>
              <a:gd name="T93" fmla="*/ 23 h 269"/>
              <a:gd name="T94" fmla="*/ 116 w 293"/>
              <a:gd name="T95" fmla="*/ 33 h 269"/>
              <a:gd name="T96" fmla="*/ 99 w 293"/>
              <a:gd name="T97" fmla="*/ 44 h 269"/>
              <a:gd name="T98" fmla="*/ 75 w 293"/>
              <a:gd name="T99" fmla="*/ 56 h 269"/>
              <a:gd name="T100" fmla="*/ 42 w 293"/>
              <a:gd name="T101" fmla="*/ 73 h 269"/>
              <a:gd name="T102" fmla="*/ 31 w 293"/>
              <a:gd name="T103" fmla="*/ 87 h 2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3"/>
              <a:gd name="T157" fmla="*/ 0 h 269"/>
              <a:gd name="T158" fmla="*/ 293 w 293"/>
              <a:gd name="T159" fmla="*/ 269 h 2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3" h="269">
                <a:moveTo>
                  <a:pt x="31" y="87"/>
                </a:moveTo>
                <a:lnTo>
                  <a:pt x="28" y="94"/>
                </a:lnTo>
                <a:lnTo>
                  <a:pt x="23" y="101"/>
                </a:lnTo>
                <a:lnTo>
                  <a:pt x="21" y="103"/>
                </a:lnTo>
                <a:lnTo>
                  <a:pt x="21" y="106"/>
                </a:lnTo>
                <a:lnTo>
                  <a:pt x="19" y="108"/>
                </a:lnTo>
                <a:lnTo>
                  <a:pt x="16" y="111"/>
                </a:lnTo>
                <a:lnTo>
                  <a:pt x="14" y="113"/>
                </a:lnTo>
                <a:lnTo>
                  <a:pt x="7" y="120"/>
                </a:lnTo>
                <a:lnTo>
                  <a:pt x="2" y="127"/>
                </a:lnTo>
                <a:lnTo>
                  <a:pt x="0" y="132"/>
                </a:lnTo>
                <a:lnTo>
                  <a:pt x="0" y="137"/>
                </a:lnTo>
                <a:lnTo>
                  <a:pt x="0" y="141"/>
                </a:lnTo>
                <a:lnTo>
                  <a:pt x="0" y="144"/>
                </a:lnTo>
                <a:lnTo>
                  <a:pt x="2" y="146"/>
                </a:lnTo>
                <a:lnTo>
                  <a:pt x="5" y="148"/>
                </a:lnTo>
                <a:lnTo>
                  <a:pt x="7" y="151"/>
                </a:lnTo>
                <a:lnTo>
                  <a:pt x="14" y="153"/>
                </a:lnTo>
                <a:lnTo>
                  <a:pt x="28" y="160"/>
                </a:lnTo>
                <a:lnTo>
                  <a:pt x="40" y="170"/>
                </a:lnTo>
                <a:lnTo>
                  <a:pt x="47" y="174"/>
                </a:lnTo>
                <a:lnTo>
                  <a:pt x="52" y="177"/>
                </a:lnTo>
                <a:lnTo>
                  <a:pt x="64" y="181"/>
                </a:lnTo>
                <a:lnTo>
                  <a:pt x="66" y="181"/>
                </a:lnTo>
                <a:lnTo>
                  <a:pt x="68" y="184"/>
                </a:lnTo>
                <a:lnTo>
                  <a:pt x="73" y="189"/>
                </a:lnTo>
                <a:lnTo>
                  <a:pt x="75" y="191"/>
                </a:lnTo>
                <a:lnTo>
                  <a:pt x="78" y="193"/>
                </a:lnTo>
                <a:lnTo>
                  <a:pt x="78" y="200"/>
                </a:lnTo>
                <a:lnTo>
                  <a:pt x="75" y="205"/>
                </a:lnTo>
                <a:lnTo>
                  <a:pt x="75" y="210"/>
                </a:lnTo>
                <a:lnTo>
                  <a:pt x="73" y="212"/>
                </a:lnTo>
                <a:lnTo>
                  <a:pt x="71" y="217"/>
                </a:lnTo>
                <a:lnTo>
                  <a:pt x="71" y="219"/>
                </a:lnTo>
                <a:lnTo>
                  <a:pt x="75" y="226"/>
                </a:lnTo>
                <a:lnTo>
                  <a:pt x="75" y="231"/>
                </a:lnTo>
                <a:lnTo>
                  <a:pt x="80" y="233"/>
                </a:lnTo>
                <a:lnTo>
                  <a:pt x="85" y="236"/>
                </a:lnTo>
                <a:lnTo>
                  <a:pt x="94" y="241"/>
                </a:lnTo>
                <a:lnTo>
                  <a:pt x="123" y="245"/>
                </a:lnTo>
                <a:lnTo>
                  <a:pt x="151" y="252"/>
                </a:lnTo>
                <a:lnTo>
                  <a:pt x="156" y="252"/>
                </a:lnTo>
                <a:lnTo>
                  <a:pt x="160" y="255"/>
                </a:lnTo>
                <a:lnTo>
                  <a:pt x="170" y="259"/>
                </a:lnTo>
                <a:lnTo>
                  <a:pt x="179" y="262"/>
                </a:lnTo>
                <a:lnTo>
                  <a:pt x="189" y="264"/>
                </a:lnTo>
                <a:lnTo>
                  <a:pt x="212" y="266"/>
                </a:lnTo>
                <a:lnTo>
                  <a:pt x="215" y="266"/>
                </a:lnTo>
                <a:lnTo>
                  <a:pt x="220" y="269"/>
                </a:lnTo>
                <a:lnTo>
                  <a:pt x="222" y="269"/>
                </a:lnTo>
                <a:lnTo>
                  <a:pt x="227" y="269"/>
                </a:lnTo>
                <a:lnTo>
                  <a:pt x="229" y="266"/>
                </a:lnTo>
                <a:lnTo>
                  <a:pt x="231" y="266"/>
                </a:lnTo>
                <a:lnTo>
                  <a:pt x="238" y="264"/>
                </a:lnTo>
                <a:lnTo>
                  <a:pt x="243" y="262"/>
                </a:lnTo>
                <a:lnTo>
                  <a:pt x="243" y="259"/>
                </a:lnTo>
                <a:lnTo>
                  <a:pt x="245" y="257"/>
                </a:lnTo>
                <a:lnTo>
                  <a:pt x="250" y="252"/>
                </a:lnTo>
                <a:lnTo>
                  <a:pt x="250" y="250"/>
                </a:lnTo>
                <a:lnTo>
                  <a:pt x="253" y="248"/>
                </a:lnTo>
                <a:lnTo>
                  <a:pt x="253" y="245"/>
                </a:lnTo>
                <a:lnTo>
                  <a:pt x="255" y="245"/>
                </a:lnTo>
                <a:lnTo>
                  <a:pt x="260" y="245"/>
                </a:lnTo>
                <a:lnTo>
                  <a:pt x="269" y="245"/>
                </a:lnTo>
                <a:lnTo>
                  <a:pt x="262" y="238"/>
                </a:lnTo>
                <a:lnTo>
                  <a:pt x="260" y="233"/>
                </a:lnTo>
                <a:lnTo>
                  <a:pt x="255" y="226"/>
                </a:lnTo>
                <a:lnTo>
                  <a:pt x="250" y="219"/>
                </a:lnTo>
                <a:lnTo>
                  <a:pt x="250" y="215"/>
                </a:lnTo>
                <a:lnTo>
                  <a:pt x="250" y="212"/>
                </a:lnTo>
                <a:lnTo>
                  <a:pt x="250" y="193"/>
                </a:lnTo>
                <a:lnTo>
                  <a:pt x="250" y="179"/>
                </a:lnTo>
                <a:lnTo>
                  <a:pt x="253" y="172"/>
                </a:lnTo>
                <a:lnTo>
                  <a:pt x="255" y="167"/>
                </a:lnTo>
                <a:lnTo>
                  <a:pt x="260" y="163"/>
                </a:lnTo>
                <a:lnTo>
                  <a:pt x="269" y="160"/>
                </a:lnTo>
                <a:lnTo>
                  <a:pt x="276" y="155"/>
                </a:lnTo>
                <a:lnTo>
                  <a:pt x="281" y="151"/>
                </a:lnTo>
                <a:lnTo>
                  <a:pt x="288" y="148"/>
                </a:lnTo>
                <a:lnTo>
                  <a:pt x="293" y="146"/>
                </a:lnTo>
                <a:lnTo>
                  <a:pt x="290" y="141"/>
                </a:lnTo>
                <a:lnTo>
                  <a:pt x="290" y="139"/>
                </a:lnTo>
                <a:lnTo>
                  <a:pt x="288" y="137"/>
                </a:lnTo>
                <a:lnTo>
                  <a:pt x="286" y="134"/>
                </a:lnTo>
                <a:lnTo>
                  <a:pt x="283" y="134"/>
                </a:lnTo>
                <a:lnTo>
                  <a:pt x="281" y="134"/>
                </a:lnTo>
                <a:lnTo>
                  <a:pt x="276" y="132"/>
                </a:lnTo>
                <a:lnTo>
                  <a:pt x="274" y="134"/>
                </a:lnTo>
                <a:lnTo>
                  <a:pt x="269" y="132"/>
                </a:lnTo>
                <a:lnTo>
                  <a:pt x="267" y="132"/>
                </a:lnTo>
                <a:lnTo>
                  <a:pt x="257" y="129"/>
                </a:lnTo>
                <a:lnTo>
                  <a:pt x="248" y="125"/>
                </a:lnTo>
                <a:lnTo>
                  <a:pt x="245" y="122"/>
                </a:lnTo>
                <a:lnTo>
                  <a:pt x="241" y="118"/>
                </a:lnTo>
                <a:lnTo>
                  <a:pt x="238" y="111"/>
                </a:lnTo>
                <a:lnTo>
                  <a:pt x="236" y="106"/>
                </a:lnTo>
                <a:lnTo>
                  <a:pt x="236" y="103"/>
                </a:lnTo>
                <a:lnTo>
                  <a:pt x="236" y="96"/>
                </a:lnTo>
                <a:lnTo>
                  <a:pt x="238" y="94"/>
                </a:lnTo>
                <a:lnTo>
                  <a:pt x="243" y="89"/>
                </a:lnTo>
                <a:lnTo>
                  <a:pt x="248" y="85"/>
                </a:lnTo>
                <a:lnTo>
                  <a:pt x="248" y="82"/>
                </a:lnTo>
                <a:lnTo>
                  <a:pt x="253" y="80"/>
                </a:lnTo>
                <a:lnTo>
                  <a:pt x="257" y="73"/>
                </a:lnTo>
                <a:lnTo>
                  <a:pt x="262" y="68"/>
                </a:lnTo>
                <a:lnTo>
                  <a:pt x="264" y="61"/>
                </a:lnTo>
                <a:lnTo>
                  <a:pt x="267" y="61"/>
                </a:lnTo>
                <a:lnTo>
                  <a:pt x="267" y="59"/>
                </a:lnTo>
                <a:lnTo>
                  <a:pt x="269" y="56"/>
                </a:lnTo>
                <a:lnTo>
                  <a:pt x="271" y="49"/>
                </a:lnTo>
                <a:lnTo>
                  <a:pt x="274" y="47"/>
                </a:lnTo>
                <a:lnTo>
                  <a:pt x="276" y="42"/>
                </a:lnTo>
                <a:lnTo>
                  <a:pt x="279" y="35"/>
                </a:lnTo>
                <a:lnTo>
                  <a:pt x="279" y="33"/>
                </a:lnTo>
                <a:lnTo>
                  <a:pt x="279" y="30"/>
                </a:lnTo>
                <a:lnTo>
                  <a:pt x="279" y="28"/>
                </a:lnTo>
                <a:lnTo>
                  <a:pt x="279" y="23"/>
                </a:lnTo>
                <a:lnTo>
                  <a:pt x="276" y="18"/>
                </a:lnTo>
                <a:lnTo>
                  <a:pt x="274" y="14"/>
                </a:lnTo>
                <a:lnTo>
                  <a:pt x="271" y="11"/>
                </a:lnTo>
                <a:lnTo>
                  <a:pt x="267" y="9"/>
                </a:lnTo>
                <a:lnTo>
                  <a:pt x="264" y="9"/>
                </a:lnTo>
                <a:lnTo>
                  <a:pt x="260" y="7"/>
                </a:lnTo>
                <a:lnTo>
                  <a:pt x="255" y="7"/>
                </a:lnTo>
                <a:lnTo>
                  <a:pt x="245" y="4"/>
                </a:lnTo>
                <a:lnTo>
                  <a:pt x="222" y="2"/>
                </a:lnTo>
                <a:lnTo>
                  <a:pt x="208" y="0"/>
                </a:lnTo>
                <a:lnTo>
                  <a:pt x="191" y="0"/>
                </a:lnTo>
                <a:lnTo>
                  <a:pt x="184" y="0"/>
                </a:lnTo>
                <a:lnTo>
                  <a:pt x="179" y="2"/>
                </a:lnTo>
                <a:lnTo>
                  <a:pt x="165" y="9"/>
                </a:lnTo>
                <a:lnTo>
                  <a:pt x="156" y="18"/>
                </a:lnTo>
                <a:lnTo>
                  <a:pt x="144" y="16"/>
                </a:lnTo>
                <a:lnTo>
                  <a:pt x="134" y="18"/>
                </a:lnTo>
                <a:lnTo>
                  <a:pt x="127" y="23"/>
                </a:lnTo>
                <a:lnTo>
                  <a:pt x="120" y="30"/>
                </a:lnTo>
                <a:lnTo>
                  <a:pt x="118" y="33"/>
                </a:lnTo>
                <a:lnTo>
                  <a:pt x="116" y="33"/>
                </a:lnTo>
                <a:lnTo>
                  <a:pt x="113" y="37"/>
                </a:lnTo>
                <a:lnTo>
                  <a:pt x="104" y="42"/>
                </a:lnTo>
                <a:lnTo>
                  <a:pt x="99" y="44"/>
                </a:lnTo>
                <a:lnTo>
                  <a:pt x="94" y="47"/>
                </a:lnTo>
                <a:lnTo>
                  <a:pt x="85" y="52"/>
                </a:lnTo>
                <a:lnTo>
                  <a:pt x="75" y="56"/>
                </a:lnTo>
                <a:lnTo>
                  <a:pt x="64" y="61"/>
                </a:lnTo>
                <a:lnTo>
                  <a:pt x="52" y="68"/>
                </a:lnTo>
                <a:lnTo>
                  <a:pt x="42" y="73"/>
                </a:lnTo>
                <a:lnTo>
                  <a:pt x="35" y="82"/>
                </a:lnTo>
                <a:lnTo>
                  <a:pt x="33" y="85"/>
                </a:lnTo>
                <a:lnTo>
                  <a:pt x="31" y="87"/>
                </a:lnTo>
                <a:close/>
              </a:path>
            </a:pathLst>
          </a:custGeom>
          <a:solidFill>
            <a:srgbClr val="781D7E"/>
          </a:solidFill>
          <a:ln w="9525">
            <a:solidFill>
              <a:schemeClr val="bg1"/>
            </a:solidFill>
            <a:round/>
            <a:headEnd/>
            <a:tailEnd/>
          </a:ln>
        </p:spPr>
        <p:txBody>
          <a:bodyPr/>
          <a:lstStyle/>
          <a:p>
            <a:endParaRPr lang="en-US">
              <a:solidFill>
                <a:srgbClr val="004E69"/>
              </a:solidFill>
            </a:endParaRPr>
          </a:p>
        </p:txBody>
      </p:sp>
    </p:spTree>
    <p:extLst>
      <p:ext uri="{BB962C8B-B14F-4D97-AF65-F5344CB8AC3E}">
        <p14:creationId xmlns:p14="http://schemas.microsoft.com/office/powerpoint/2010/main" val="3781656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4163"/>
            <a:ext cx="4445000" cy="485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0"/>
            <a:ext cx="2857500" cy="449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itle 10"/>
          <p:cNvSpPr>
            <a:spLocks noGrp="1"/>
          </p:cNvSpPr>
          <p:nvPr>
            <p:ph type="title"/>
          </p:nvPr>
        </p:nvSpPr>
        <p:spPr/>
        <p:txBody>
          <a:bodyPr/>
          <a:lstStyle/>
          <a:p>
            <a:pPr lvl="0">
              <a:lnSpc>
                <a:spcPct val="100000"/>
              </a:lnSpc>
            </a:pPr>
            <a:r>
              <a:rPr lang="en-AU" dirty="0"/>
              <a:t>RÉSULTATS</a:t>
            </a:r>
            <a:endParaRPr lang="en-GB" dirty="0"/>
          </a:p>
        </p:txBody>
      </p:sp>
      <p:grpSp>
        <p:nvGrpSpPr>
          <p:cNvPr id="28" name="Group 27"/>
          <p:cNvGrpSpPr/>
          <p:nvPr/>
        </p:nvGrpSpPr>
        <p:grpSpPr>
          <a:xfrm>
            <a:off x="2703133" y="1079"/>
            <a:ext cx="2892126" cy="5142421"/>
            <a:chOff x="3973515" y="1587"/>
            <a:chExt cx="4251328" cy="7561267"/>
          </a:xfrm>
        </p:grpSpPr>
        <p:sp>
          <p:nvSpPr>
            <p:cNvPr id="29" name="Freeform 6"/>
            <p:cNvSpPr>
              <a:spLocks/>
            </p:cNvSpPr>
            <p:nvPr/>
          </p:nvSpPr>
          <p:spPr bwMode="white">
            <a:xfrm flipH="1">
              <a:off x="3973516" y="3175"/>
              <a:ext cx="2865895" cy="7559679"/>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7"/>
            <p:cNvSpPr>
              <a:spLocks/>
            </p:cNvSpPr>
            <p:nvPr/>
          </p:nvSpPr>
          <p:spPr bwMode="ltGray">
            <a:xfrm flipH="1">
              <a:off x="3973515" y="1587"/>
              <a:ext cx="4251328" cy="3200402"/>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tx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8"/>
            <p:cNvSpPr>
              <a:spLocks/>
            </p:cNvSpPr>
            <p:nvPr/>
          </p:nvSpPr>
          <p:spPr bwMode="ltGray">
            <a:xfrm flipH="1">
              <a:off x="4732341" y="2278063"/>
              <a:ext cx="1800227" cy="2657477"/>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9"/>
            <p:cNvSpPr>
              <a:spLocks/>
            </p:cNvSpPr>
            <p:nvPr/>
          </p:nvSpPr>
          <p:spPr bwMode="ltGray">
            <a:xfrm flipH="1">
              <a:off x="5116515" y="862013"/>
              <a:ext cx="866776" cy="866775"/>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10"/>
            <p:cNvSpPr>
              <a:spLocks/>
            </p:cNvSpPr>
            <p:nvPr/>
          </p:nvSpPr>
          <p:spPr bwMode="ltGray">
            <a:xfrm flipH="1">
              <a:off x="4438652" y="3582989"/>
              <a:ext cx="1355726" cy="2019302"/>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11"/>
            <p:cNvSpPr>
              <a:spLocks/>
            </p:cNvSpPr>
            <p:nvPr/>
          </p:nvSpPr>
          <p:spPr bwMode="ltGray">
            <a:xfrm flipH="1">
              <a:off x="6684962" y="989013"/>
              <a:ext cx="647701" cy="660401"/>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1" name="TextBox 20"/>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5</a:t>
            </a:fld>
            <a:endParaRPr lang="en-GB" sz="800" kern="1200" dirty="0">
              <a:solidFill>
                <a:schemeClr val="bg1"/>
              </a:solidFill>
              <a:latin typeface="+mn-lt"/>
              <a:ea typeface="+mn-ea"/>
              <a:cs typeface="+mn-cs"/>
            </a:endParaRPr>
          </a:p>
        </p:txBody>
      </p:sp>
    </p:spTree>
    <p:extLst>
      <p:ext uri="{BB962C8B-B14F-4D97-AF65-F5344CB8AC3E}">
        <p14:creationId xmlns:p14="http://schemas.microsoft.com/office/powerpoint/2010/main" val="1604746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762125" y="2784998"/>
            <a:ext cx="6248400" cy="1185340"/>
          </a:xfrm>
        </p:spPr>
        <p:txBody>
          <a:bodyPr/>
          <a:lstStyle/>
          <a:p>
            <a:r>
              <a:rPr lang="fr-FR" dirty="0"/>
              <a:t>EXPÉRIMENTATIONS SUR CHIENS </a:t>
            </a:r>
            <a:r>
              <a:rPr lang="fr-FR"/>
              <a:t>ET CHATS</a:t>
            </a:r>
            <a:endParaRPr lang="nl-BE" dirty="0"/>
          </a:p>
        </p:txBody>
      </p:sp>
      <p:pic>
        <p:nvPicPr>
          <p:cNvPr id="4" name="Picture 3"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5" name="Picture 4" descr="IPSOS_GAMECHANGERS_blue.png"/>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6" name="Picture 3" descr="J:\Sales\Templates\Ipsos Logo's\Brand logo\IPSOS-PUBLIC-AFFAIRS\PublicAffairs-WT-electronic-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a:grpSpLocks noChangeAspect="1"/>
          </p:cNvGrpSpPr>
          <p:nvPr/>
        </p:nvGrpSpPr>
        <p:grpSpPr>
          <a:xfrm>
            <a:off x="750473" y="2934139"/>
            <a:ext cx="437328" cy="792000"/>
            <a:chOff x="5180013" y="5430838"/>
            <a:chExt cx="461963" cy="836613"/>
          </a:xfrm>
          <a:solidFill>
            <a:schemeClr val="tx1"/>
          </a:solidFill>
        </p:grpSpPr>
        <p:sp>
          <p:nvSpPr>
            <p:cNvPr id="10" name="Freeform 59"/>
            <p:cNvSpPr>
              <a:spLocks noEditPoints="1"/>
            </p:cNvSpPr>
            <p:nvPr/>
          </p:nvSpPr>
          <p:spPr bwMode="auto">
            <a:xfrm>
              <a:off x="5180013" y="5611813"/>
              <a:ext cx="461963" cy="655638"/>
            </a:xfrm>
            <a:custGeom>
              <a:avLst/>
              <a:gdLst/>
              <a:ahLst/>
              <a:cxnLst>
                <a:cxn ang="0">
                  <a:pos x="381" y="102"/>
                </a:cxn>
                <a:cxn ang="0">
                  <a:pos x="288" y="24"/>
                </a:cxn>
                <a:cxn ang="0">
                  <a:pos x="282" y="9"/>
                </a:cxn>
                <a:cxn ang="0">
                  <a:pos x="282" y="0"/>
                </a:cxn>
                <a:cxn ang="0">
                  <a:pos x="113" y="0"/>
                </a:cxn>
                <a:cxn ang="0">
                  <a:pos x="113" y="9"/>
                </a:cxn>
                <a:cxn ang="0">
                  <a:pos x="106" y="24"/>
                </a:cxn>
                <a:cxn ang="0">
                  <a:pos x="14" y="102"/>
                </a:cxn>
                <a:cxn ang="0">
                  <a:pos x="0" y="131"/>
                </a:cxn>
                <a:cxn ang="0">
                  <a:pos x="0" y="543"/>
                </a:cxn>
                <a:cxn ang="0">
                  <a:pos x="18" y="561"/>
                </a:cxn>
                <a:cxn ang="0">
                  <a:pos x="377" y="561"/>
                </a:cxn>
                <a:cxn ang="0">
                  <a:pos x="395" y="543"/>
                </a:cxn>
                <a:cxn ang="0">
                  <a:pos x="395" y="131"/>
                </a:cxn>
                <a:cxn ang="0">
                  <a:pos x="381" y="102"/>
                </a:cxn>
                <a:cxn ang="0">
                  <a:pos x="303" y="340"/>
                </a:cxn>
                <a:cxn ang="0">
                  <a:pos x="292" y="351"/>
                </a:cxn>
                <a:cxn ang="0">
                  <a:pos x="250" y="351"/>
                </a:cxn>
                <a:cxn ang="0">
                  <a:pos x="245" y="356"/>
                </a:cxn>
                <a:cxn ang="0">
                  <a:pos x="245" y="397"/>
                </a:cxn>
                <a:cxn ang="0">
                  <a:pos x="234" y="408"/>
                </a:cxn>
                <a:cxn ang="0">
                  <a:pos x="161" y="408"/>
                </a:cxn>
                <a:cxn ang="0">
                  <a:pos x="150" y="397"/>
                </a:cxn>
                <a:cxn ang="0">
                  <a:pos x="150" y="356"/>
                </a:cxn>
                <a:cxn ang="0">
                  <a:pos x="145" y="351"/>
                </a:cxn>
                <a:cxn ang="0">
                  <a:pos x="103" y="351"/>
                </a:cxn>
                <a:cxn ang="0">
                  <a:pos x="92" y="340"/>
                </a:cxn>
                <a:cxn ang="0">
                  <a:pos x="92" y="266"/>
                </a:cxn>
                <a:cxn ang="0">
                  <a:pos x="103" y="256"/>
                </a:cxn>
                <a:cxn ang="0">
                  <a:pos x="145" y="256"/>
                </a:cxn>
                <a:cxn ang="0">
                  <a:pos x="150" y="250"/>
                </a:cxn>
                <a:cxn ang="0">
                  <a:pos x="150" y="209"/>
                </a:cxn>
                <a:cxn ang="0">
                  <a:pos x="161" y="198"/>
                </a:cxn>
                <a:cxn ang="0">
                  <a:pos x="234" y="198"/>
                </a:cxn>
                <a:cxn ang="0">
                  <a:pos x="245" y="209"/>
                </a:cxn>
                <a:cxn ang="0">
                  <a:pos x="245" y="250"/>
                </a:cxn>
                <a:cxn ang="0">
                  <a:pos x="250" y="256"/>
                </a:cxn>
                <a:cxn ang="0">
                  <a:pos x="292" y="256"/>
                </a:cxn>
                <a:cxn ang="0">
                  <a:pos x="303" y="266"/>
                </a:cxn>
                <a:cxn ang="0">
                  <a:pos x="303" y="340"/>
                </a:cxn>
              </a:cxnLst>
              <a:rect l="0" t="0" r="r" b="b"/>
              <a:pathLst>
                <a:path w="395" h="561">
                  <a:moveTo>
                    <a:pt x="381" y="102"/>
                  </a:moveTo>
                  <a:cubicBezTo>
                    <a:pt x="288" y="24"/>
                    <a:pt x="288" y="24"/>
                    <a:pt x="288" y="24"/>
                  </a:cubicBezTo>
                  <a:cubicBezTo>
                    <a:pt x="284" y="20"/>
                    <a:pt x="282" y="15"/>
                    <a:pt x="282" y="9"/>
                  </a:cubicBezTo>
                  <a:cubicBezTo>
                    <a:pt x="282" y="0"/>
                    <a:pt x="282" y="0"/>
                    <a:pt x="282" y="0"/>
                  </a:cubicBezTo>
                  <a:cubicBezTo>
                    <a:pt x="113" y="0"/>
                    <a:pt x="113" y="0"/>
                    <a:pt x="113" y="0"/>
                  </a:cubicBezTo>
                  <a:cubicBezTo>
                    <a:pt x="113" y="9"/>
                    <a:pt x="113" y="9"/>
                    <a:pt x="113" y="9"/>
                  </a:cubicBezTo>
                  <a:cubicBezTo>
                    <a:pt x="113" y="15"/>
                    <a:pt x="111" y="20"/>
                    <a:pt x="106" y="24"/>
                  </a:cubicBezTo>
                  <a:cubicBezTo>
                    <a:pt x="14" y="102"/>
                    <a:pt x="14" y="102"/>
                    <a:pt x="14" y="102"/>
                  </a:cubicBezTo>
                  <a:cubicBezTo>
                    <a:pt x="5" y="109"/>
                    <a:pt x="0" y="120"/>
                    <a:pt x="0" y="131"/>
                  </a:cubicBezTo>
                  <a:cubicBezTo>
                    <a:pt x="0" y="543"/>
                    <a:pt x="0" y="543"/>
                    <a:pt x="0" y="543"/>
                  </a:cubicBezTo>
                  <a:cubicBezTo>
                    <a:pt x="0" y="553"/>
                    <a:pt x="8" y="561"/>
                    <a:pt x="18" y="561"/>
                  </a:cubicBezTo>
                  <a:cubicBezTo>
                    <a:pt x="377" y="561"/>
                    <a:pt x="377" y="561"/>
                    <a:pt x="377" y="561"/>
                  </a:cubicBezTo>
                  <a:cubicBezTo>
                    <a:pt x="387" y="561"/>
                    <a:pt x="395" y="553"/>
                    <a:pt x="395" y="543"/>
                  </a:cubicBezTo>
                  <a:cubicBezTo>
                    <a:pt x="395" y="131"/>
                    <a:pt x="395" y="131"/>
                    <a:pt x="395" y="131"/>
                  </a:cubicBezTo>
                  <a:cubicBezTo>
                    <a:pt x="395" y="120"/>
                    <a:pt x="390" y="109"/>
                    <a:pt x="381" y="102"/>
                  </a:cubicBezTo>
                  <a:close/>
                  <a:moveTo>
                    <a:pt x="303" y="340"/>
                  </a:moveTo>
                  <a:cubicBezTo>
                    <a:pt x="303" y="346"/>
                    <a:pt x="298" y="351"/>
                    <a:pt x="292" y="351"/>
                  </a:cubicBezTo>
                  <a:cubicBezTo>
                    <a:pt x="250" y="351"/>
                    <a:pt x="250" y="351"/>
                    <a:pt x="250" y="351"/>
                  </a:cubicBezTo>
                  <a:cubicBezTo>
                    <a:pt x="247" y="351"/>
                    <a:pt x="245" y="353"/>
                    <a:pt x="245" y="356"/>
                  </a:cubicBezTo>
                  <a:cubicBezTo>
                    <a:pt x="245" y="397"/>
                    <a:pt x="245" y="397"/>
                    <a:pt x="245" y="397"/>
                  </a:cubicBezTo>
                  <a:cubicBezTo>
                    <a:pt x="245" y="403"/>
                    <a:pt x="240" y="408"/>
                    <a:pt x="234" y="408"/>
                  </a:cubicBezTo>
                  <a:cubicBezTo>
                    <a:pt x="161" y="408"/>
                    <a:pt x="161" y="408"/>
                    <a:pt x="161" y="408"/>
                  </a:cubicBezTo>
                  <a:cubicBezTo>
                    <a:pt x="155" y="408"/>
                    <a:pt x="150" y="403"/>
                    <a:pt x="150" y="397"/>
                  </a:cubicBezTo>
                  <a:cubicBezTo>
                    <a:pt x="150" y="356"/>
                    <a:pt x="150" y="356"/>
                    <a:pt x="150" y="356"/>
                  </a:cubicBezTo>
                  <a:cubicBezTo>
                    <a:pt x="150" y="353"/>
                    <a:pt x="148" y="351"/>
                    <a:pt x="145" y="351"/>
                  </a:cubicBezTo>
                  <a:cubicBezTo>
                    <a:pt x="103" y="351"/>
                    <a:pt x="103" y="351"/>
                    <a:pt x="103" y="351"/>
                  </a:cubicBezTo>
                  <a:cubicBezTo>
                    <a:pt x="97" y="351"/>
                    <a:pt x="92" y="346"/>
                    <a:pt x="92" y="340"/>
                  </a:cubicBezTo>
                  <a:cubicBezTo>
                    <a:pt x="92" y="266"/>
                    <a:pt x="92" y="266"/>
                    <a:pt x="92" y="266"/>
                  </a:cubicBezTo>
                  <a:cubicBezTo>
                    <a:pt x="92" y="260"/>
                    <a:pt x="97" y="256"/>
                    <a:pt x="103" y="256"/>
                  </a:cubicBezTo>
                  <a:cubicBezTo>
                    <a:pt x="145" y="256"/>
                    <a:pt x="145" y="256"/>
                    <a:pt x="145" y="256"/>
                  </a:cubicBezTo>
                  <a:cubicBezTo>
                    <a:pt x="148" y="256"/>
                    <a:pt x="150" y="253"/>
                    <a:pt x="150" y="250"/>
                  </a:cubicBezTo>
                  <a:cubicBezTo>
                    <a:pt x="150" y="209"/>
                    <a:pt x="150" y="209"/>
                    <a:pt x="150" y="209"/>
                  </a:cubicBezTo>
                  <a:cubicBezTo>
                    <a:pt x="150" y="203"/>
                    <a:pt x="155" y="198"/>
                    <a:pt x="161" y="198"/>
                  </a:cubicBezTo>
                  <a:cubicBezTo>
                    <a:pt x="234" y="198"/>
                    <a:pt x="234" y="198"/>
                    <a:pt x="234" y="198"/>
                  </a:cubicBezTo>
                  <a:cubicBezTo>
                    <a:pt x="240" y="198"/>
                    <a:pt x="245" y="203"/>
                    <a:pt x="245" y="209"/>
                  </a:cubicBezTo>
                  <a:cubicBezTo>
                    <a:pt x="245" y="250"/>
                    <a:pt x="245" y="250"/>
                    <a:pt x="245" y="250"/>
                  </a:cubicBezTo>
                  <a:cubicBezTo>
                    <a:pt x="245" y="253"/>
                    <a:pt x="247" y="256"/>
                    <a:pt x="250" y="256"/>
                  </a:cubicBezTo>
                  <a:cubicBezTo>
                    <a:pt x="292" y="256"/>
                    <a:pt x="292" y="256"/>
                    <a:pt x="292" y="256"/>
                  </a:cubicBezTo>
                  <a:cubicBezTo>
                    <a:pt x="298" y="256"/>
                    <a:pt x="303" y="260"/>
                    <a:pt x="303" y="266"/>
                  </a:cubicBezTo>
                  <a:lnTo>
                    <a:pt x="303" y="34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60"/>
            <p:cNvSpPr>
              <a:spLocks/>
            </p:cNvSpPr>
            <p:nvPr/>
          </p:nvSpPr>
          <p:spPr bwMode="auto">
            <a:xfrm>
              <a:off x="5235575" y="5430838"/>
              <a:ext cx="349250" cy="149225"/>
            </a:xfrm>
            <a:custGeom>
              <a:avLst/>
              <a:gdLst/>
              <a:ahLst/>
              <a:cxnLst>
                <a:cxn ang="0">
                  <a:pos x="65" y="128"/>
                </a:cxn>
                <a:cxn ang="0">
                  <a:pos x="234" y="128"/>
                </a:cxn>
                <a:cxn ang="0">
                  <a:pos x="270" y="128"/>
                </a:cxn>
                <a:cxn ang="0">
                  <a:pos x="299" y="99"/>
                </a:cxn>
                <a:cxn ang="0">
                  <a:pos x="299" y="29"/>
                </a:cxn>
                <a:cxn ang="0">
                  <a:pos x="270" y="0"/>
                </a:cxn>
                <a:cxn ang="0">
                  <a:pos x="29" y="0"/>
                </a:cxn>
                <a:cxn ang="0">
                  <a:pos x="0" y="29"/>
                </a:cxn>
                <a:cxn ang="0">
                  <a:pos x="0" y="99"/>
                </a:cxn>
                <a:cxn ang="0">
                  <a:pos x="29" y="128"/>
                </a:cxn>
                <a:cxn ang="0">
                  <a:pos x="65" y="128"/>
                </a:cxn>
              </a:cxnLst>
              <a:rect l="0" t="0" r="r" b="b"/>
              <a:pathLst>
                <a:path w="299" h="128">
                  <a:moveTo>
                    <a:pt x="65" y="128"/>
                  </a:moveTo>
                  <a:cubicBezTo>
                    <a:pt x="234" y="128"/>
                    <a:pt x="234" y="128"/>
                    <a:pt x="234" y="128"/>
                  </a:cubicBezTo>
                  <a:cubicBezTo>
                    <a:pt x="270" y="128"/>
                    <a:pt x="270" y="128"/>
                    <a:pt x="270" y="128"/>
                  </a:cubicBezTo>
                  <a:cubicBezTo>
                    <a:pt x="286" y="128"/>
                    <a:pt x="299" y="115"/>
                    <a:pt x="299" y="99"/>
                  </a:cubicBezTo>
                  <a:cubicBezTo>
                    <a:pt x="299" y="29"/>
                    <a:pt x="299" y="29"/>
                    <a:pt x="299" y="29"/>
                  </a:cubicBezTo>
                  <a:cubicBezTo>
                    <a:pt x="299" y="13"/>
                    <a:pt x="286" y="0"/>
                    <a:pt x="270" y="0"/>
                  </a:cubicBezTo>
                  <a:cubicBezTo>
                    <a:pt x="29" y="0"/>
                    <a:pt x="29" y="0"/>
                    <a:pt x="29" y="0"/>
                  </a:cubicBezTo>
                  <a:cubicBezTo>
                    <a:pt x="13" y="0"/>
                    <a:pt x="0" y="13"/>
                    <a:pt x="0" y="29"/>
                  </a:cubicBezTo>
                  <a:cubicBezTo>
                    <a:pt x="0" y="99"/>
                    <a:pt x="0" y="99"/>
                    <a:pt x="0" y="99"/>
                  </a:cubicBezTo>
                  <a:cubicBezTo>
                    <a:pt x="0" y="115"/>
                    <a:pt x="13" y="128"/>
                    <a:pt x="29" y="128"/>
                  </a:cubicBezTo>
                  <a:lnTo>
                    <a:pt x="65" y="12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200085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24287" y="196566"/>
            <a:ext cx="6379078" cy="540000"/>
          </a:xfrm>
        </p:spPr>
        <p:txBody>
          <a:bodyPr/>
          <a:lstStyle/>
          <a:p>
            <a:r>
              <a:rPr lang="fr-BE" sz="1400" dirty="0"/>
              <a:t>37% des Bruxellois indiquent que des expériences/expérimentations sur des chiens sont réalisées à Bruxelles, tandis que 35% pensent que c’est également le cas pour les chats.</a:t>
            </a:r>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a:t>
            </a:r>
            <a:r>
              <a:rPr lang="en-US" sz="700" cap="none" dirty="0" err="1"/>
              <a:t>Bruxelles</a:t>
            </a:r>
            <a:r>
              <a:rPr lang="en-US" sz="700" cap="none" dirty="0"/>
              <a:t> (n=300)</a:t>
            </a:r>
          </a:p>
          <a:p>
            <a:pPr>
              <a:spcBef>
                <a:spcPts val="0"/>
              </a:spcBef>
              <a:spcAft>
                <a:spcPts val="0"/>
              </a:spcAft>
            </a:pPr>
            <a:r>
              <a:rPr lang="en-US" sz="700" cap="none" dirty="0"/>
              <a:t>Question: 	</a:t>
            </a:r>
            <a:r>
              <a:rPr lang="fr-FR" sz="700" cap="none" dirty="0"/>
              <a:t>Q1 Pensez-vous qu’à Bruxelles des expériences/ des expérimentations sont réalisées sur …?</a:t>
            </a:r>
            <a:br>
              <a:rPr lang="fr-FR" sz="700" cap="none" dirty="0"/>
            </a:br>
            <a:r>
              <a:rPr lang="en-US" sz="700" cap="none" dirty="0"/>
              <a:t>ABCD:	95% significance level</a:t>
            </a:r>
          </a:p>
          <a:p>
            <a:endParaRPr lang="en-GB" sz="700" dirty="0"/>
          </a:p>
        </p:txBody>
      </p:sp>
      <p:graphicFrame>
        <p:nvGraphicFramePr>
          <p:cNvPr id="5" name="Chart 4"/>
          <p:cNvGraphicFramePr/>
          <p:nvPr>
            <p:extLst>
              <p:ext uri="{D42A27DB-BD31-4B8C-83A1-F6EECF244321}">
                <p14:modId xmlns:p14="http://schemas.microsoft.com/office/powerpoint/2010/main" val="4198762831"/>
              </p:ext>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sp>
        <p:nvSpPr>
          <p:cNvPr id="40" name="Rounded Rectangle 39"/>
          <p:cNvSpPr/>
          <p:nvPr/>
        </p:nvSpPr>
        <p:spPr>
          <a:xfrm>
            <a:off x="5833484" y="2017593"/>
            <a:ext cx="277091"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500" dirty="0"/>
          </a:p>
        </p:txBody>
      </p:sp>
      <p:sp>
        <p:nvSpPr>
          <p:cNvPr id="41" name="Rounded Rectangle 40"/>
          <p:cNvSpPr/>
          <p:nvPr/>
        </p:nvSpPr>
        <p:spPr>
          <a:xfrm>
            <a:off x="5838314" y="3604964"/>
            <a:ext cx="277091"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2" name="Rounded Rectangle 41"/>
          <p:cNvSpPr/>
          <p:nvPr/>
        </p:nvSpPr>
        <p:spPr>
          <a:xfrm>
            <a:off x="6326182" y="2017592"/>
            <a:ext cx="1240478"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00" b="1" dirty="0"/>
              <a:t>PAS D’ACCORD (%)</a:t>
            </a:r>
          </a:p>
        </p:txBody>
      </p:sp>
      <p:sp>
        <p:nvSpPr>
          <p:cNvPr id="43" name="Rounded Rectangle 42"/>
          <p:cNvSpPr/>
          <p:nvPr/>
        </p:nvSpPr>
        <p:spPr>
          <a:xfrm>
            <a:off x="6326180" y="3604963"/>
            <a:ext cx="1240480"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00" b="1" dirty="0"/>
              <a:t>D’ACCORD  (%)</a:t>
            </a:r>
          </a:p>
        </p:txBody>
      </p:sp>
      <p:sp>
        <p:nvSpPr>
          <p:cNvPr id="44" name="TextBox 43"/>
          <p:cNvSpPr txBox="1"/>
          <p:nvPr/>
        </p:nvSpPr>
        <p:spPr>
          <a:xfrm>
            <a:off x="5831964" y="2011178"/>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65</a:t>
            </a:r>
          </a:p>
        </p:txBody>
      </p:sp>
      <p:sp>
        <p:nvSpPr>
          <p:cNvPr id="45" name="TextBox 44"/>
          <p:cNvSpPr txBox="1"/>
          <p:nvPr/>
        </p:nvSpPr>
        <p:spPr>
          <a:xfrm>
            <a:off x="5841883" y="3598549"/>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35</a:t>
            </a:r>
          </a:p>
        </p:txBody>
      </p:sp>
      <p:sp>
        <p:nvSpPr>
          <p:cNvPr id="7" name="TextBox 6"/>
          <p:cNvSpPr txBox="1"/>
          <p:nvPr/>
        </p:nvSpPr>
        <p:spPr>
          <a:xfrm>
            <a:off x="4538664" y="1033495"/>
            <a:ext cx="1573212" cy="215444"/>
          </a:xfrm>
          <a:prstGeom prst="rect">
            <a:avLst/>
          </a:prstGeom>
        </p:spPr>
        <p:txBody>
          <a:bodyPr vert="horz" wrap="square" lIns="0" tIns="0" rIns="0" bIns="0" rtlCol="0">
            <a:spAutoFit/>
          </a:bodyPr>
          <a:lstStyle/>
          <a:p>
            <a:pPr marL="4763" algn="r"/>
            <a:r>
              <a:rPr lang="nl-BE" sz="1400" b="1" dirty="0">
                <a:solidFill>
                  <a:schemeClr val="bg1"/>
                </a:solidFill>
              </a:rPr>
              <a:t>BRUXELLES</a:t>
            </a:r>
          </a:p>
        </p:txBody>
      </p:sp>
      <p:sp>
        <p:nvSpPr>
          <p:cNvPr id="26" name="Rounded Rectangle 25"/>
          <p:cNvSpPr/>
          <p:nvPr/>
        </p:nvSpPr>
        <p:spPr>
          <a:xfrm>
            <a:off x="2786349" y="2011178"/>
            <a:ext cx="277091"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500" dirty="0"/>
          </a:p>
        </p:txBody>
      </p:sp>
      <p:sp>
        <p:nvSpPr>
          <p:cNvPr id="27" name="Rounded Rectangle 26"/>
          <p:cNvSpPr/>
          <p:nvPr/>
        </p:nvSpPr>
        <p:spPr>
          <a:xfrm>
            <a:off x="2791179" y="3611378"/>
            <a:ext cx="277091"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TextBox 27"/>
          <p:cNvSpPr txBox="1"/>
          <p:nvPr/>
        </p:nvSpPr>
        <p:spPr>
          <a:xfrm>
            <a:off x="2784829" y="2004763"/>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63</a:t>
            </a:r>
          </a:p>
        </p:txBody>
      </p:sp>
      <p:sp>
        <p:nvSpPr>
          <p:cNvPr id="29" name="TextBox 28"/>
          <p:cNvSpPr txBox="1"/>
          <p:nvPr/>
        </p:nvSpPr>
        <p:spPr>
          <a:xfrm>
            <a:off x="2794748" y="3604963"/>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37</a:t>
            </a:r>
          </a:p>
        </p:txBody>
      </p:sp>
      <p:sp>
        <p:nvSpPr>
          <p:cNvPr id="46"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11" name="Table 10"/>
          <p:cNvGraphicFramePr>
            <a:graphicFrameLocks noGrp="1"/>
          </p:cNvGraphicFramePr>
          <p:nvPr>
            <p:extLst>
              <p:ext uri="{D42A27DB-BD31-4B8C-83A1-F6EECF244321}">
                <p14:modId xmlns:p14="http://schemas.microsoft.com/office/powerpoint/2010/main" val="619348991"/>
              </p:ext>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err="1">
                          <a:solidFill>
                            <a:schemeClr val="tx1"/>
                          </a:solidFill>
                        </a:rPr>
                        <a:t>Chiens</a:t>
                      </a:r>
                      <a:r>
                        <a:rPr lang="nl-BE" sz="1400" b="0" dirty="0">
                          <a:solidFill>
                            <a:schemeClr val="tx1"/>
                          </a:solidFill>
                        </a:rPr>
                        <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Chats</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30" name="Title 2"/>
          <p:cNvSpPr txBox="1">
            <a:spLocks/>
          </p:cNvSpPr>
          <p:nvPr/>
        </p:nvSpPr>
        <p:spPr>
          <a:xfrm>
            <a:off x="225289" y="1013611"/>
            <a:ext cx="8640000"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fr-FR" sz="1000" b="1" dirty="0">
                <a:solidFill>
                  <a:schemeClr val="bg1"/>
                </a:solidFill>
              </a:rPr>
              <a:t>PENSEZ-VOUS QU’A BRUXELLES DES EXPÉRIENCES/ DES EXPÉRIMENTATIONS </a:t>
            </a:r>
            <a:br>
              <a:rPr lang="fr-FR" sz="1000" b="1" dirty="0">
                <a:solidFill>
                  <a:schemeClr val="bg1"/>
                </a:solidFill>
              </a:rPr>
            </a:br>
            <a:r>
              <a:rPr lang="fr-FR" sz="1000" b="1" dirty="0">
                <a:solidFill>
                  <a:schemeClr val="bg1"/>
                </a:solidFill>
              </a:rPr>
              <a:t>SONT RÉALISÉES SUR DES…?</a:t>
            </a:r>
            <a:br>
              <a:rPr lang="fr-FR" sz="1000" b="1" dirty="0">
                <a:solidFill>
                  <a:schemeClr val="bg1"/>
                </a:solidFill>
              </a:rPr>
            </a:br>
            <a:endParaRPr lang="nl-BE" sz="1000" b="1" dirty="0">
              <a:solidFill>
                <a:schemeClr val="bg1"/>
              </a:solidFill>
            </a:endParaRPr>
          </a:p>
        </p:txBody>
      </p:sp>
      <p:sp>
        <p:nvSpPr>
          <p:cNvPr id="22" name="Freeform 157"/>
          <p:cNvSpPr>
            <a:spLocks/>
          </p:cNvSpPr>
          <p:nvPr/>
        </p:nvSpPr>
        <p:spPr bwMode="auto">
          <a:xfrm>
            <a:off x="6198133" y="1013611"/>
            <a:ext cx="256093" cy="235459"/>
          </a:xfrm>
          <a:custGeom>
            <a:avLst/>
            <a:gdLst>
              <a:gd name="T0" fmla="*/ 23 w 293"/>
              <a:gd name="T1" fmla="*/ 101 h 269"/>
              <a:gd name="T2" fmla="*/ 21 w 293"/>
              <a:gd name="T3" fmla="*/ 106 h 269"/>
              <a:gd name="T4" fmla="*/ 16 w 293"/>
              <a:gd name="T5" fmla="*/ 111 h 269"/>
              <a:gd name="T6" fmla="*/ 7 w 293"/>
              <a:gd name="T7" fmla="*/ 120 h 269"/>
              <a:gd name="T8" fmla="*/ 0 w 293"/>
              <a:gd name="T9" fmla="*/ 137 h 269"/>
              <a:gd name="T10" fmla="*/ 2 w 293"/>
              <a:gd name="T11" fmla="*/ 146 h 269"/>
              <a:gd name="T12" fmla="*/ 14 w 293"/>
              <a:gd name="T13" fmla="*/ 153 h 269"/>
              <a:gd name="T14" fmla="*/ 47 w 293"/>
              <a:gd name="T15" fmla="*/ 174 h 269"/>
              <a:gd name="T16" fmla="*/ 66 w 293"/>
              <a:gd name="T17" fmla="*/ 181 h 269"/>
              <a:gd name="T18" fmla="*/ 75 w 293"/>
              <a:gd name="T19" fmla="*/ 191 h 269"/>
              <a:gd name="T20" fmla="*/ 75 w 293"/>
              <a:gd name="T21" fmla="*/ 205 h 269"/>
              <a:gd name="T22" fmla="*/ 71 w 293"/>
              <a:gd name="T23" fmla="*/ 217 h 269"/>
              <a:gd name="T24" fmla="*/ 75 w 293"/>
              <a:gd name="T25" fmla="*/ 231 h 269"/>
              <a:gd name="T26" fmla="*/ 94 w 293"/>
              <a:gd name="T27" fmla="*/ 241 h 269"/>
              <a:gd name="T28" fmla="*/ 156 w 293"/>
              <a:gd name="T29" fmla="*/ 252 h 269"/>
              <a:gd name="T30" fmla="*/ 179 w 293"/>
              <a:gd name="T31" fmla="*/ 262 h 269"/>
              <a:gd name="T32" fmla="*/ 215 w 293"/>
              <a:gd name="T33" fmla="*/ 266 h 269"/>
              <a:gd name="T34" fmla="*/ 227 w 293"/>
              <a:gd name="T35" fmla="*/ 269 h 269"/>
              <a:gd name="T36" fmla="*/ 229 w 293"/>
              <a:gd name="T37" fmla="*/ 266 h 269"/>
              <a:gd name="T38" fmla="*/ 238 w 293"/>
              <a:gd name="T39" fmla="*/ 264 h 269"/>
              <a:gd name="T40" fmla="*/ 245 w 293"/>
              <a:gd name="T41" fmla="*/ 257 h 269"/>
              <a:gd name="T42" fmla="*/ 253 w 293"/>
              <a:gd name="T43" fmla="*/ 248 h 269"/>
              <a:gd name="T44" fmla="*/ 260 w 293"/>
              <a:gd name="T45" fmla="*/ 245 h 269"/>
              <a:gd name="T46" fmla="*/ 260 w 293"/>
              <a:gd name="T47" fmla="*/ 233 h 269"/>
              <a:gd name="T48" fmla="*/ 250 w 293"/>
              <a:gd name="T49" fmla="*/ 215 h 269"/>
              <a:gd name="T50" fmla="*/ 250 w 293"/>
              <a:gd name="T51" fmla="*/ 179 h 269"/>
              <a:gd name="T52" fmla="*/ 260 w 293"/>
              <a:gd name="T53" fmla="*/ 163 h 269"/>
              <a:gd name="T54" fmla="*/ 281 w 293"/>
              <a:gd name="T55" fmla="*/ 151 h 269"/>
              <a:gd name="T56" fmla="*/ 290 w 293"/>
              <a:gd name="T57" fmla="*/ 141 h 269"/>
              <a:gd name="T58" fmla="*/ 286 w 293"/>
              <a:gd name="T59" fmla="*/ 134 h 269"/>
              <a:gd name="T60" fmla="*/ 276 w 293"/>
              <a:gd name="T61" fmla="*/ 132 h 269"/>
              <a:gd name="T62" fmla="*/ 267 w 293"/>
              <a:gd name="T63" fmla="*/ 132 h 269"/>
              <a:gd name="T64" fmla="*/ 245 w 293"/>
              <a:gd name="T65" fmla="*/ 122 h 269"/>
              <a:gd name="T66" fmla="*/ 236 w 293"/>
              <a:gd name="T67" fmla="*/ 106 h 269"/>
              <a:gd name="T68" fmla="*/ 238 w 293"/>
              <a:gd name="T69" fmla="*/ 94 h 269"/>
              <a:gd name="T70" fmla="*/ 248 w 293"/>
              <a:gd name="T71" fmla="*/ 82 h 269"/>
              <a:gd name="T72" fmla="*/ 262 w 293"/>
              <a:gd name="T73" fmla="*/ 68 h 269"/>
              <a:gd name="T74" fmla="*/ 267 w 293"/>
              <a:gd name="T75" fmla="*/ 59 h 269"/>
              <a:gd name="T76" fmla="*/ 274 w 293"/>
              <a:gd name="T77" fmla="*/ 47 h 269"/>
              <a:gd name="T78" fmla="*/ 279 w 293"/>
              <a:gd name="T79" fmla="*/ 33 h 269"/>
              <a:gd name="T80" fmla="*/ 279 w 293"/>
              <a:gd name="T81" fmla="*/ 23 h 269"/>
              <a:gd name="T82" fmla="*/ 271 w 293"/>
              <a:gd name="T83" fmla="*/ 11 h 269"/>
              <a:gd name="T84" fmla="*/ 260 w 293"/>
              <a:gd name="T85" fmla="*/ 7 h 269"/>
              <a:gd name="T86" fmla="*/ 222 w 293"/>
              <a:gd name="T87" fmla="*/ 2 h 269"/>
              <a:gd name="T88" fmla="*/ 184 w 293"/>
              <a:gd name="T89" fmla="*/ 0 h 269"/>
              <a:gd name="T90" fmla="*/ 156 w 293"/>
              <a:gd name="T91" fmla="*/ 18 h 269"/>
              <a:gd name="T92" fmla="*/ 127 w 293"/>
              <a:gd name="T93" fmla="*/ 23 h 269"/>
              <a:gd name="T94" fmla="*/ 116 w 293"/>
              <a:gd name="T95" fmla="*/ 33 h 269"/>
              <a:gd name="T96" fmla="*/ 99 w 293"/>
              <a:gd name="T97" fmla="*/ 44 h 269"/>
              <a:gd name="T98" fmla="*/ 75 w 293"/>
              <a:gd name="T99" fmla="*/ 56 h 269"/>
              <a:gd name="T100" fmla="*/ 42 w 293"/>
              <a:gd name="T101" fmla="*/ 73 h 269"/>
              <a:gd name="T102" fmla="*/ 31 w 293"/>
              <a:gd name="T103" fmla="*/ 87 h 2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3"/>
              <a:gd name="T157" fmla="*/ 0 h 269"/>
              <a:gd name="T158" fmla="*/ 293 w 293"/>
              <a:gd name="T159" fmla="*/ 269 h 2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3" h="269">
                <a:moveTo>
                  <a:pt x="31" y="87"/>
                </a:moveTo>
                <a:lnTo>
                  <a:pt x="28" y="94"/>
                </a:lnTo>
                <a:lnTo>
                  <a:pt x="23" y="101"/>
                </a:lnTo>
                <a:lnTo>
                  <a:pt x="21" y="103"/>
                </a:lnTo>
                <a:lnTo>
                  <a:pt x="21" y="106"/>
                </a:lnTo>
                <a:lnTo>
                  <a:pt x="19" y="108"/>
                </a:lnTo>
                <a:lnTo>
                  <a:pt x="16" y="111"/>
                </a:lnTo>
                <a:lnTo>
                  <a:pt x="14" y="113"/>
                </a:lnTo>
                <a:lnTo>
                  <a:pt x="7" y="120"/>
                </a:lnTo>
                <a:lnTo>
                  <a:pt x="2" y="127"/>
                </a:lnTo>
                <a:lnTo>
                  <a:pt x="0" y="132"/>
                </a:lnTo>
                <a:lnTo>
                  <a:pt x="0" y="137"/>
                </a:lnTo>
                <a:lnTo>
                  <a:pt x="0" y="141"/>
                </a:lnTo>
                <a:lnTo>
                  <a:pt x="0" y="144"/>
                </a:lnTo>
                <a:lnTo>
                  <a:pt x="2" y="146"/>
                </a:lnTo>
                <a:lnTo>
                  <a:pt x="5" y="148"/>
                </a:lnTo>
                <a:lnTo>
                  <a:pt x="7" y="151"/>
                </a:lnTo>
                <a:lnTo>
                  <a:pt x="14" y="153"/>
                </a:lnTo>
                <a:lnTo>
                  <a:pt x="28" y="160"/>
                </a:lnTo>
                <a:lnTo>
                  <a:pt x="40" y="170"/>
                </a:lnTo>
                <a:lnTo>
                  <a:pt x="47" y="174"/>
                </a:lnTo>
                <a:lnTo>
                  <a:pt x="52" y="177"/>
                </a:lnTo>
                <a:lnTo>
                  <a:pt x="64" y="181"/>
                </a:lnTo>
                <a:lnTo>
                  <a:pt x="66" y="181"/>
                </a:lnTo>
                <a:lnTo>
                  <a:pt x="68" y="184"/>
                </a:lnTo>
                <a:lnTo>
                  <a:pt x="73" y="189"/>
                </a:lnTo>
                <a:lnTo>
                  <a:pt x="75" y="191"/>
                </a:lnTo>
                <a:lnTo>
                  <a:pt x="78" y="193"/>
                </a:lnTo>
                <a:lnTo>
                  <a:pt x="78" y="200"/>
                </a:lnTo>
                <a:lnTo>
                  <a:pt x="75" y="205"/>
                </a:lnTo>
                <a:lnTo>
                  <a:pt x="75" y="210"/>
                </a:lnTo>
                <a:lnTo>
                  <a:pt x="73" y="212"/>
                </a:lnTo>
                <a:lnTo>
                  <a:pt x="71" y="217"/>
                </a:lnTo>
                <a:lnTo>
                  <a:pt x="71" y="219"/>
                </a:lnTo>
                <a:lnTo>
                  <a:pt x="75" y="226"/>
                </a:lnTo>
                <a:lnTo>
                  <a:pt x="75" y="231"/>
                </a:lnTo>
                <a:lnTo>
                  <a:pt x="80" y="233"/>
                </a:lnTo>
                <a:lnTo>
                  <a:pt x="85" y="236"/>
                </a:lnTo>
                <a:lnTo>
                  <a:pt x="94" y="241"/>
                </a:lnTo>
                <a:lnTo>
                  <a:pt x="123" y="245"/>
                </a:lnTo>
                <a:lnTo>
                  <a:pt x="151" y="252"/>
                </a:lnTo>
                <a:lnTo>
                  <a:pt x="156" y="252"/>
                </a:lnTo>
                <a:lnTo>
                  <a:pt x="160" y="255"/>
                </a:lnTo>
                <a:lnTo>
                  <a:pt x="170" y="259"/>
                </a:lnTo>
                <a:lnTo>
                  <a:pt x="179" y="262"/>
                </a:lnTo>
                <a:lnTo>
                  <a:pt x="189" y="264"/>
                </a:lnTo>
                <a:lnTo>
                  <a:pt x="212" y="266"/>
                </a:lnTo>
                <a:lnTo>
                  <a:pt x="215" y="266"/>
                </a:lnTo>
                <a:lnTo>
                  <a:pt x="220" y="269"/>
                </a:lnTo>
                <a:lnTo>
                  <a:pt x="222" y="269"/>
                </a:lnTo>
                <a:lnTo>
                  <a:pt x="227" y="269"/>
                </a:lnTo>
                <a:lnTo>
                  <a:pt x="229" y="266"/>
                </a:lnTo>
                <a:lnTo>
                  <a:pt x="231" y="266"/>
                </a:lnTo>
                <a:lnTo>
                  <a:pt x="238" y="264"/>
                </a:lnTo>
                <a:lnTo>
                  <a:pt x="243" y="262"/>
                </a:lnTo>
                <a:lnTo>
                  <a:pt x="243" y="259"/>
                </a:lnTo>
                <a:lnTo>
                  <a:pt x="245" y="257"/>
                </a:lnTo>
                <a:lnTo>
                  <a:pt x="250" y="252"/>
                </a:lnTo>
                <a:lnTo>
                  <a:pt x="250" y="250"/>
                </a:lnTo>
                <a:lnTo>
                  <a:pt x="253" y="248"/>
                </a:lnTo>
                <a:lnTo>
                  <a:pt x="253" y="245"/>
                </a:lnTo>
                <a:lnTo>
                  <a:pt x="255" y="245"/>
                </a:lnTo>
                <a:lnTo>
                  <a:pt x="260" y="245"/>
                </a:lnTo>
                <a:lnTo>
                  <a:pt x="269" y="245"/>
                </a:lnTo>
                <a:lnTo>
                  <a:pt x="262" y="238"/>
                </a:lnTo>
                <a:lnTo>
                  <a:pt x="260" y="233"/>
                </a:lnTo>
                <a:lnTo>
                  <a:pt x="255" y="226"/>
                </a:lnTo>
                <a:lnTo>
                  <a:pt x="250" y="219"/>
                </a:lnTo>
                <a:lnTo>
                  <a:pt x="250" y="215"/>
                </a:lnTo>
                <a:lnTo>
                  <a:pt x="250" y="212"/>
                </a:lnTo>
                <a:lnTo>
                  <a:pt x="250" y="193"/>
                </a:lnTo>
                <a:lnTo>
                  <a:pt x="250" y="179"/>
                </a:lnTo>
                <a:lnTo>
                  <a:pt x="253" y="172"/>
                </a:lnTo>
                <a:lnTo>
                  <a:pt x="255" y="167"/>
                </a:lnTo>
                <a:lnTo>
                  <a:pt x="260" y="163"/>
                </a:lnTo>
                <a:lnTo>
                  <a:pt x="269" y="160"/>
                </a:lnTo>
                <a:lnTo>
                  <a:pt x="276" y="155"/>
                </a:lnTo>
                <a:lnTo>
                  <a:pt x="281" y="151"/>
                </a:lnTo>
                <a:lnTo>
                  <a:pt x="288" y="148"/>
                </a:lnTo>
                <a:lnTo>
                  <a:pt x="293" y="146"/>
                </a:lnTo>
                <a:lnTo>
                  <a:pt x="290" y="141"/>
                </a:lnTo>
                <a:lnTo>
                  <a:pt x="290" y="139"/>
                </a:lnTo>
                <a:lnTo>
                  <a:pt x="288" y="137"/>
                </a:lnTo>
                <a:lnTo>
                  <a:pt x="286" y="134"/>
                </a:lnTo>
                <a:lnTo>
                  <a:pt x="283" y="134"/>
                </a:lnTo>
                <a:lnTo>
                  <a:pt x="281" y="134"/>
                </a:lnTo>
                <a:lnTo>
                  <a:pt x="276" y="132"/>
                </a:lnTo>
                <a:lnTo>
                  <a:pt x="274" y="134"/>
                </a:lnTo>
                <a:lnTo>
                  <a:pt x="269" y="132"/>
                </a:lnTo>
                <a:lnTo>
                  <a:pt x="267" y="132"/>
                </a:lnTo>
                <a:lnTo>
                  <a:pt x="257" y="129"/>
                </a:lnTo>
                <a:lnTo>
                  <a:pt x="248" y="125"/>
                </a:lnTo>
                <a:lnTo>
                  <a:pt x="245" y="122"/>
                </a:lnTo>
                <a:lnTo>
                  <a:pt x="241" y="118"/>
                </a:lnTo>
                <a:lnTo>
                  <a:pt x="238" y="111"/>
                </a:lnTo>
                <a:lnTo>
                  <a:pt x="236" y="106"/>
                </a:lnTo>
                <a:lnTo>
                  <a:pt x="236" y="103"/>
                </a:lnTo>
                <a:lnTo>
                  <a:pt x="236" y="96"/>
                </a:lnTo>
                <a:lnTo>
                  <a:pt x="238" y="94"/>
                </a:lnTo>
                <a:lnTo>
                  <a:pt x="243" y="89"/>
                </a:lnTo>
                <a:lnTo>
                  <a:pt x="248" y="85"/>
                </a:lnTo>
                <a:lnTo>
                  <a:pt x="248" y="82"/>
                </a:lnTo>
                <a:lnTo>
                  <a:pt x="253" y="80"/>
                </a:lnTo>
                <a:lnTo>
                  <a:pt x="257" y="73"/>
                </a:lnTo>
                <a:lnTo>
                  <a:pt x="262" y="68"/>
                </a:lnTo>
                <a:lnTo>
                  <a:pt x="264" y="61"/>
                </a:lnTo>
                <a:lnTo>
                  <a:pt x="267" y="61"/>
                </a:lnTo>
                <a:lnTo>
                  <a:pt x="267" y="59"/>
                </a:lnTo>
                <a:lnTo>
                  <a:pt x="269" y="56"/>
                </a:lnTo>
                <a:lnTo>
                  <a:pt x="271" y="49"/>
                </a:lnTo>
                <a:lnTo>
                  <a:pt x="274" y="47"/>
                </a:lnTo>
                <a:lnTo>
                  <a:pt x="276" y="42"/>
                </a:lnTo>
                <a:lnTo>
                  <a:pt x="279" y="35"/>
                </a:lnTo>
                <a:lnTo>
                  <a:pt x="279" y="33"/>
                </a:lnTo>
                <a:lnTo>
                  <a:pt x="279" y="30"/>
                </a:lnTo>
                <a:lnTo>
                  <a:pt x="279" y="28"/>
                </a:lnTo>
                <a:lnTo>
                  <a:pt x="279" y="23"/>
                </a:lnTo>
                <a:lnTo>
                  <a:pt x="276" y="18"/>
                </a:lnTo>
                <a:lnTo>
                  <a:pt x="274" y="14"/>
                </a:lnTo>
                <a:lnTo>
                  <a:pt x="271" y="11"/>
                </a:lnTo>
                <a:lnTo>
                  <a:pt x="267" y="9"/>
                </a:lnTo>
                <a:lnTo>
                  <a:pt x="264" y="9"/>
                </a:lnTo>
                <a:lnTo>
                  <a:pt x="260" y="7"/>
                </a:lnTo>
                <a:lnTo>
                  <a:pt x="255" y="7"/>
                </a:lnTo>
                <a:lnTo>
                  <a:pt x="245" y="4"/>
                </a:lnTo>
                <a:lnTo>
                  <a:pt x="222" y="2"/>
                </a:lnTo>
                <a:lnTo>
                  <a:pt x="208" y="0"/>
                </a:lnTo>
                <a:lnTo>
                  <a:pt x="191" y="0"/>
                </a:lnTo>
                <a:lnTo>
                  <a:pt x="184" y="0"/>
                </a:lnTo>
                <a:lnTo>
                  <a:pt x="179" y="2"/>
                </a:lnTo>
                <a:lnTo>
                  <a:pt x="165" y="9"/>
                </a:lnTo>
                <a:lnTo>
                  <a:pt x="156" y="18"/>
                </a:lnTo>
                <a:lnTo>
                  <a:pt x="144" y="16"/>
                </a:lnTo>
                <a:lnTo>
                  <a:pt x="134" y="18"/>
                </a:lnTo>
                <a:lnTo>
                  <a:pt x="127" y="23"/>
                </a:lnTo>
                <a:lnTo>
                  <a:pt x="120" y="30"/>
                </a:lnTo>
                <a:lnTo>
                  <a:pt x="118" y="33"/>
                </a:lnTo>
                <a:lnTo>
                  <a:pt x="116" y="33"/>
                </a:lnTo>
                <a:lnTo>
                  <a:pt x="113" y="37"/>
                </a:lnTo>
                <a:lnTo>
                  <a:pt x="104" y="42"/>
                </a:lnTo>
                <a:lnTo>
                  <a:pt x="99" y="44"/>
                </a:lnTo>
                <a:lnTo>
                  <a:pt x="94" y="47"/>
                </a:lnTo>
                <a:lnTo>
                  <a:pt x="85" y="52"/>
                </a:lnTo>
                <a:lnTo>
                  <a:pt x="75" y="56"/>
                </a:lnTo>
                <a:lnTo>
                  <a:pt x="64" y="61"/>
                </a:lnTo>
                <a:lnTo>
                  <a:pt x="52" y="68"/>
                </a:lnTo>
                <a:lnTo>
                  <a:pt x="42" y="73"/>
                </a:lnTo>
                <a:lnTo>
                  <a:pt x="35" y="82"/>
                </a:lnTo>
                <a:lnTo>
                  <a:pt x="33" y="85"/>
                </a:lnTo>
                <a:lnTo>
                  <a:pt x="31" y="87"/>
                </a:lnTo>
                <a:close/>
              </a:path>
            </a:pathLst>
          </a:custGeom>
          <a:solidFill>
            <a:schemeClr val="bg1"/>
          </a:solidFill>
          <a:ln w="9525">
            <a:solidFill>
              <a:schemeClr val="bg1"/>
            </a:solidFill>
            <a:round/>
            <a:headEnd/>
            <a:tailEnd/>
          </a:ln>
        </p:spPr>
        <p:txBody>
          <a:bodyPr/>
          <a:lstStyle/>
          <a:p>
            <a:endParaRPr lang="en-US">
              <a:solidFill>
                <a:srgbClr val="004E69"/>
              </a:solidFill>
            </a:endParaRPr>
          </a:p>
        </p:txBody>
      </p:sp>
    </p:spTree>
    <p:extLst>
      <p:ext uri="{BB962C8B-B14F-4D97-AF65-F5344CB8AC3E}">
        <p14:creationId xmlns:p14="http://schemas.microsoft.com/office/powerpoint/2010/main" val="1289308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223963" y="3691073"/>
            <a:ext cx="7664174" cy="24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tangle 7"/>
          <p:cNvSpPr/>
          <p:nvPr/>
        </p:nvSpPr>
        <p:spPr>
          <a:xfrm>
            <a:off x="1223962" y="2451252"/>
            <a:ext cx="7664173" cy="259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ext Placeholder 3"/>
          <p:cNvSpPr>
            <a:spLocks noGrp="1"/>
          </p:cNvSpPr>
          <p:nvPr>
            <p:ph type="body" sz="quarter" idx="13"/>
          </p:nvPr>
        </p:nvSpPr>
        <p:spPr>
          <a:xfrm>
            <a:off x="131765" y="101069"/>
            <a:ext cx="6458222" cy="540000"/>
          </a:xfrm>
        </p:spPr>
        <p:txBody>
          <a:bodyPr/>
          <a:lstStyle/>
          <a:p>
            <a:r>
              <a:rPr lang="fr-BE" sz="1400" dirty="0"/>
              <a:t>A Bruxelles, les femmes et ceux </a:t>
            </a:r>
            <a:r>
              <a:rPr lang="fr-BE" sz="1400"/>
              <a:t>ayant un animal </a:t>
            </a:r>
            <a:r>
              <a:rPr lang="fr-BE" sz="1400" dirty="0"/>
              <a:t>de compagnie sont les plus convaincus que des expériences/expérimentations sont réalisées sur des chiens et/ou des chats. Les personnes ayant un niveau d’éducation moyen semblent être les moins convaincues.</a:t>
            </a:r>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a:t>
            </a:r>
            <a:r>
              <a:rPr lang="en-US" sz="700" cap="none" dirty="0" err="1"/>
              <a:t>Échantillon</a:t>
            </a:r>
            <a:r>
              <a:rPr lang="en-US" sz="700" cap="none" dirty="0"/>
              <a:t> total </a:t>
            </a:r>
            <a:r>
              <a:rPr lang="en-US" sz="700" cap="none" dirty="0" err="1"/>
              <a:t>Bruxelles</a:t>
            </a:r>
            <a:r>
              <a:rPr lang="en-US" sz="700" cap="none" dirty="0"/>
              <a:t> (n=300)</a:t>
            </a:r>
          </a:p>
          <a:p>
            <a:pPr>
              <a:spcBef>
                <a:spcPts val="0"/>
              </a:spcBef>
              <a:spcAft>
                <a:spcPts val="0"/>
              </a:spcAft>
            </a:pPr>
            <a:r>
              <a:rPr lang="en-US" sz="700" cap="none" dirty="0"/>
              <a:t>Question:	</a:t>
            </a:r>
            <a:r>
              <a:rPr lang="fr-FR" sz="700" cap="none" dirty="0"/>
              <a:t>Q1 Pensez-vous qu’à Bruxelles des expériences/ des expérimentations sont réalisées sur …?</a:t>
            </a:r>
            <a:br>
              <a:rPr lang="fr-FR" sz="700" cap="none" dirty="0"/>
            </a:br>
            <a:r>
              <a:rPr lang="en-US" sz="700" cap="none" dirty="0"/>
              <a:t>ABCD:	95% significance level</a:t>
            </a:r>
          </a:p>
          <a:p>
            <a:endParaRPr lang="en-GB" sz="700" dirty="0"/>
          </a:p>
        </p:txBody>
      </p:sp>
      <p:sp>
        <p:nvSpPr>
          <p:cNvPr id="46" name="Freeform 32"/>
          <p:cNvSpPr>
            <a:spLocks noChangeAspect="1"/>
          </p:cNvSpPr>
          <p:nvPr/>
        </p:nvSpPr>
        <p:spPr bwMode="auto">
          <a:xfrm>
            <a:off x="240585" y="1857157"/>
            <a:ext cx="718705" cy="847147"/>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p:cNvSpPr>
            <a:spLocks noChangeAspect="1"/>
          </p:cNvSpPr>
          <p:nvPr/>
        </p:nvSpPr>
        <p:spPr bwMode="auto">
          <a:xfrm>
            <a:off x="251480" y="3200875"/>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39" name="Chart 38"/>
          <p:cNvGraphicFramePr/>
          <p:nvPr>
            <p:extLst>
              <p:ext uri="{D42A27DB-BD31-4B8C-83A1-F6EECF244321}">
                <p14:modId xmlns:p14="http://schemas.microsoft.com/office/powerpoint/2010/main" val="1645561812"/>
              </p:ext>
            </p:extLst>
          </p:nvPr>
        </p:nvGraphicFramePr>
        <p:xfrm>
          <a:off x="1053548" y="1716154"/>
          <a:ext cx="8090452" cy="11173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2" name="Chart 41"/>
          <p:cNvGraphicFramePr/>
          <p:nvPr>
            <p:extLst>
              <p:ext uri="{D42A27DB-BD31-4B8C-83A1-F6EECF244321}">
                <p14:modId xmlns:p14="http://schemas.microsoft.com/office/powerpoint/2010/main" val="1055486405"/>
              </p:ext>
            </p:extLst>
          </p:nvPr>
        </p:nvGraphicFramePr>
        <p:xfrm>
          <a:off x="1051803" y="2938100"/>
          <a:ext cx="8090452" cy="11173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123846248"/>
              </p:ext>
            </p:extLst>
          </p:nvPr>
        </p:nvGraphicFramePr>
        <p:xfrm>
          <a:off x="1060863" y="2703534"/>
          <a:ext cx="7829998" cy="370840"/>
        </p:xfrm>
        <a:graphic>
          <a:graphicData uri="http://schemas.openxmlformats.org/drawingml/2006/table">
            <a:tbl>
              <a:tblPr firstRow="1" bandRow="1">
                <a:tableStyleId>{5C22544A-7EE6-4342-B048-85BDC9FD1C3A}</a:tableStyleId>
              </a:tblPr>
              <a:tblGrid>
                <a:gridCol w="711818">
                  <a:extLst>
                    <a:ext uri="{9D8B030D-6E8A-4147-A177-3AD203B41FA5}">
                      <a16:colId xmlns:a16="http://schemas.microsoft.com/office/drawing/2014/main" xmlns="" val="20000"/>
                    </a:ext>
                  </a:extLst>
                </a:gridCol>
                <a:gridCol w="711818">
                  <a:extLst>
                    <a:ext uri="{9D8B030D-6E8A-4147-A177-3AD203B41FA5}">
                      <a16:colId xmlns:a16="http://schemas.microsoft.com/office/drawing/2014/main" xmlns="" val="20001"/>
                    </a:ext>
                  </a:extLst>
                </a:gridCol>
                <a:gridCol w="711818">
                  <a:extLst>
                    <a:ext uri="{9D8B030D-6E8A-4147-A177-3AD203B41FA5}">
                      <a16:colId xmlns:a16="http://schemas.microsoft.com/office/drawing/2014/main" xmlns="" val="20002"/>
                    </a:ext>
                  </a:extLst>
                </a:gridCol>
                <a:gridCol w="711818">
                  <a:extLst>
                    <a:ext uri="{9D8B030D-6E8A-4147-A177-3AD203B41FA5}">
                      <a16:colId xmlns:a16="http://schemas.microsoft.com/office/drawing/2014/main" xmlns="" val="20003"/>
                    </a:ext>
                  </a:extLst>
                </a:gridCol>
                <a:gridCol w="711818">
                  <a:extLst>
                    <a:ext uri="{9D8B030D-6E8A-4147-A177-3AD203B41FA5}">
                      <a16:colId xmlns:a16="http://schemas.microsoft.com/office/drawing/2014/main" xmlns="" val="20004"/>
                    </a:ext>
                  </a:extLst>
                </a:gridCol>
                <a:gridCol w="711818">
                  <a:extLst>
                    <a:ext uri="{9D8B030D-6E8A-4147-A177-3AD203B41FA5}">
                      <a16:colId xmlns:a16="http://schemas.microsoft.com/office/drawing/2014/main" xmlns="" val="20005"/>
                    </a:ext>
                  </a:extLst>
                </a:gridCol>
                <a:gridCol w="711818">
                  <a:extLst>
                    <a:ext uri="{9D8B030D-6E8A-4147-A177-3AD203B41FA5}">
                      <a16:colId xmlns:a16="http://schemas.microsoft.com/office/drawing/2014/main" xmlns="" val="20013"/>
                    </a:ext>
                  </a:extLst>
                </a:gridCol>
                <a:gridCol w="711818">
                  <a:extLst>
                    <a:ext uri="{9D8B030D-6E8A-4147-A177-3AD203B41FA5}">
                      <a16:colId xmlns:a16="http://schemas.microsoft.com/office/drawing/2014/main" xmlns="" val="20014"/>
                    </a:ext>
                  </a:extLst>
                </a:gridCol>
                <a:gridCol w="711818">
                  <a:extLst>
                    <a:ext uri="{9D8B030D-6E8A-4147-A177-3AD203B41FA5}">
                      <a16:colId xmlns:a16="http://schemas.microsoft.com/office/drawing/2014/main" xmlns="" val="20015"/>
                    </a:ext>
                  </a:extLst>
                </a:gridCol>
                <a:gridCol w="711818">
                  <a:extLst>
                    <a:ext uri="{9D8B030D-6E8A-4147-A177-3AD203B41FA5}">
                      <a16:colId xmlns:a16="http://schemas.microsoft.com/office/drawing/2014/main" xmlns="" val="20016"/>
                    </a:ext>
                  </a:extLst>
                </a:gridCol>
                <a:gridCol w="711818">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F</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INF.</a:t>
                      </a:r>
                      <a:br>
                        <a:rPr lang="nl-BE" sz="750" b="0" dirty="0">
                          <a:solidFill>
                            <a:schemeClr val="tx1"/>
                          </a:solidFill>
                        </a:rPr>
                      </a:br>
                      <a:r>
                        <a:rPr lang="nl-BE" sz="700" b="0" dirty="0">
                          <a:solidFill>
                            <a:schemeClr val="tx1"/>
                          </a:solidFill>
                        </a:rPr>
                        <a:t>(F)</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MOY.</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SUP.</a:t>
                      </a:r>
                      <a:br>
                        <a:rPr lang="nl-BE" sz="750" b="0" dirty="0">
                          <a:solidFill>
                            <a:schemeClr val="tx1"/>
                          </a:solidFill>
                        </a:rPr>
                      </a:br>
                      <a:r>
                        <a:rPr lang="nl-BE" sz="750" b="0" dirty="0">
                          <a:solidFill>
                            <a:schemeClr val="tx1"/>
                          </a:solidFill>
                        </a:rPr>
                        <a:t>(</a:t>
                      </a:r>
                      <a:r>
                        <a:rPr lang="nl-BE" sz="700" b="0" dirty="0">
                          <a:solidFill>
                            <a:schemeClr val="tx1"/>
                          </a:solidFill>
                        </a:rPr>
                        <a:t>H)</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OUI</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NON</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54" name="Table 53"/>
          <p:cNvGraphicFramePr>
            <a:graphicFrameLocks noGrp="1"/>
          </p:cNvGraphicFramePr>
          <p:nvPr>
            <p:extLst>
              <p:ext uri="{D42A27DB-BD31-4B8C-83A1-F6EECF244321}">
                <p14:modId xmlns:p14="http://schemas.microsoft.com/office/powerpoint/2010/main" val="1354447652"/>
              </p:ext>
            </p:extLst>
          </p:nvPr>
        </p:nvGraphicFramePr>
        <p:xfrm>
          <a:off x="1060865" y="3922720"/>
          <a:ext cx="7829998" cy="370840"/>
        </p:xfrm>
        <a:graphic>
          <a:graphicData uri="http://schemas.openxmlformats.org/drawingml/2006/table">
            <a:tbl>
              <a:tblPr firstRow="1" bandRow="1">
                <a:tableStyleId>{5C22544A-7EE6-4342-B048-85BDC9FD1C3A}</a:tableStyleId>
              </a:tblPr>
              <a:tblGrid>
                <a:gridCol w="711818">
                  <a:extLst>
                    <a:ext uri="{9D8B030D-6E8A-4147-A177-3AD203B41FA5}">
                      <a16:colId xmlns:a16="http://schemas.microsoft.com/office/drawing/2014/main" xmlns="" val="20000"/>
                    </a:ext>
                  </a:extLst>
                </a:gridCol>
                <a:gridCol w="711818">
                  <a:extLst>
                    <a:ext uri="{9D8B030D-6E8A-4147-A177-3AD203B41FA5}">
                      <a16:colId xmlns:a16="http://schemas.microsoft.com/office/drawing/2014/main" xmlns="" val="20001"/>
                    </a:ext>
                  </a:extLst>
                </a:gridCol>
                <a:gridCol w="711818">
                  <a:extLst>
                    <a:ext uri="{9D8B030D-6E8A-4147-A177-3AD203B41FA5}">
                      <a16:colId xmlns:a16="http://schemas.microsoft.com/office/drawing/2014/main" xmlns="" val="20002"/>
                    </a:ext>
                  </a:extLst>
                </a:gridCol>
                <a:gridCol w="711818">
                  <a:extLst>
                    <a:ext uri="{9D8B030D-6E8A-4147-A177-3AD203B41FA5}">
                      <a16:colId xmlns:a16="http://schemas.microsoft.com/office/drawing/2014/main" xmlns="" val="20003"/>
                    </a:ext>
                  </a:extLst>
                </a:gridCol>
                <a:gridCol w="711818">
                  <a:extLst>
                    <a:ext uri="{9D8B030D-6E8A-4147-A177-3AD203B41FA5}">
                      <a16:colId xmlns:a16="http://schemas.microsoft.com/office/drawing/2014/main" xmlns="" val="20004"/>
                    </a:ext>
                  </a:extLst>
                </a:gridCol>
                <a:gridCol w="711818">
                  <a:extLst>
                    <a:ext uri="{9D8B030D-6E8A-4147-A177-3AD203B41FA5}">
                      <a16:colId xmlns:a16="http://schemas.microsoft.com/office/drawing/2014/main" xmlns="" val="20005"/>
                    </a:ext>
                  </a:extLst>
                </a:gridCol>
                <a:gridCol w="711818">
                  <a:extLst>
                    <a:ext uri="{9D8B030D-6E8A-4147-A177-3AD203B41FA5}">
                      <a16:colId xmlns:a16="http://schemas.microsoft.com/office/drawing/2014/main" xmlns="" val="20013"/>
                    </a:ext>
                  </a:extLst>
                </a:gridCol>
                <a:gridCol w="711818">
                  <a:extLst>
                    <a:ext uri="{9D8B030D-6E8A-4147-A177-3AD203B41FA5}">
                      <a16:colId xmlns:a16="http://schemas.microsoft.com/office/drawing/2014/main" xmlns="" val="20014"/>
                    </a:ext>
                  </a:extLst>
                </a:gridCol>
                <a:gridCol w="711818">
                  <a:extLst>
                    <a:ext uri="{9D8B030D-6E8A-4147-A177-3AD203B41FA5}">
                      <a16:colId xmlns:a16="http://schemas.microsoft.com/office/drawing/2014/main" xmlns="" val="20015"/>
                    </a:ext>
                  </a:extLst>
                </a:gridCol>
                <a:gridCol w="711818">
                  <a:extLst>
                    <a:ext uri="{9D8B030D-6E8A-4147-A177-3AD203B41FA5}">
                      <a16:colId xmlns:a16="http://schemas.microsoft.com/office/drawing/2014/main" xmlns="" val="20016"/>
                    </a:ext>
                  </a:extLst>
                </a:gridCol>
                <a:gridCol w="711818">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F</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INF.</a:t>
                      </a:r>
                      <a:br>
                        <a:rPr lang="nl-BE" sz="750" b="0" dirty="0">
                          <a:solidFill>
                            <a:schemeClr val="tx1"/>
                          </a:solidFill>
                        </a:rPr>
                      </a:br>
                      <a:r>
                        <a:rPr lang="nl-BE" sz="700" b="0" dirty="0">
                          <a:solidFill>
                            <a:schemeClr val="tx1"/>
                          </a:solidFill>
                        </a:rPr>
                        <a:t>(F)</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MOY.</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SUP.</a:t>
                      </a:r>
                      <a:br>
                        <a:rPr lang="nl-BE" sz="750" b="0" dirty="0">
                          <a:solidFill>
                            <a:schemeClr val="tx1"/>
                          </a:solidFill>
                        </a:rPr>
                      </a:br>
                      <a:r>
                        <a:rPr lang="nl-BE" sz="750" b="0" dirty="0">
                          <a:solidFill>
                            <a:schemeClr val="tx1"/>
                          </a:solidFill>
                        </a:rPr>
                        <a:t>(</a:t>
                      </a:r>
                      <a:r>
                        <a:rPr lang="nl-BE" sz="700" b="0" dirty="0">
                          <a:solidFill>
                            <a:schemeClr val="tx1"/>
                          </a:solidFill>
                        </a:rPr>
                        <a:t>H)</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OUI</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NON</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62" name="Chart 61"/>
          <p:cNvGraphicFramePr/>
          <p:nvPr>
            <p:extLst>
              <p:ext uri="{D42A27DB-BD31-4B8C-83A1-F6EECF244321}">
                <p14:modId xmlns:p14="http://schemas.microsoft.com/office/powerpoint/2010/main" val="1715276376"/>
              </p:ext>
            </p:extLst>
          </p:nvPr>
        </p:nvGraphicFramePr>
        <p:xfrm>
          <a:off x="7678022" y="1012347"/>
          <a:ext cx="892519" cy="407300"/>
        </p:xfrm>
        <a:graphic>
          <a:graphicData uri="http://schemas.openxmlformats.org/drawingml/2006/chart">
            <c:chart xmlns:c="http://schemas.openxmlformats.org/drawingml/2006/chart" xmlns:r="http://schemas.openxmlformats.org/officeDocument/2006/relationships" r:id="rId4"/>
          </a:graphicData>
        </a:graphic>
      </p:graphicFrame>
      <p:cxnSp>
        <p:nvCxnSpPr>
          <p:cNvPr id="65" name="Straight Connector 64"/>
          <p:cNvCxnSpPr/>
          <p:nvPr/>
        </p:nvCxnSpPr>
        <p:spPr>
          <a:xfrm>
            <a:off x="17502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66" name="Straight Connector 65"/>
          <p:cNvCxnSpPr/>
          <p:nvPr/>
        </p:nvCxnSpPr>
        <p:spPr>
          <a:xfrm>
            <a:off x="3195606"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67" name="Straight Connector 66"/>
          <p:cNvCxnSpPr/>
          <p:nvPr/>
        </p:nvCxnSpPr>
        <p:spPr>
          <a:xfrm>
            <a:off x="5330624"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0" name="Straight Connector 69"/>
          <p:cNvCxnSpPr/>
          <p:nvPr/>
        </p:nvCxnSpPr>
        <p:spPr>
          <a:xfrm>
            <a:off x="7465779"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1" name="Straight Connector 70"/>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sp>
        <p:nvSpPr>
          <p:cNvPr id="41" name="Title 2"/>
          <p:cNvSpPr txBox="1">
            <a:spLocks/>
          </p:cNvSpPr>
          <p:nvPr/>
        </p:nvSpPr>
        <p:spPr>
          <a:xfrm>
            <a:off x="225289" y="1013611"/>
            <a:ext cx="8640000"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fr-FR" sz="1000" b="1" dirty="0">
                <a:solidFill>
                  <a:schemeClr val="bg1"/>
                </a:solidFill>
              </a:rPr>
              <a:t>PENSEZ-VOUS QU’A BRUXELLES DES EXPÉRIENCES/ DES EXPÉRIMENTATIONS </a:t>
            </a:r>
            <a:br>
              <a:rPr lang="fr-FR" sz="1000" b="1" dirty="0">
                <a:solidFill>
                  <a:schemeClr val="bg1"/>
                </a:solidFill>
              </a:rPr>
            </a:br>
            <a:r>
              <a:rPr lang="fr-FR" sz="1000" b="1" dirty="0">
                <a:solidFill>
                  <a:schemeClr val="bg1"/>
                </a:solidFill>
              </a:rPr>
              <a:t>SONT RÉALISÉES SUR DES…?</a:t>
            </a:r>
            <a:br>
              <a:rPr lang="fr-FR" sz="1000" b="1" dirty="0">
                <a:solidFill>
                  <a:schemeClr val="bg1"/>
                </a:solidFill>
              </a:rPr>
            </a:br>
            <a:endParaRPr lang="nl-BE" sz="1000" b="1" dirty="0">
              <a:solidFill>
                <a:schemeClr val="bg1"/>
              </a:solidFill>
            </a:endParaRPr>
          </a:p>
        </p:txBody>
      </p:sp>
      <p:sp>
        <p:nvSpPr>
          <p:cNvPr id="61" name="Rounded Rectangle 60"/>
          <p:cNvSpPr/>
          <p:nvPr/>
        </p:nvSpPr>
        <p:spPr>
          <a:xfrm>
            <a:off x="1817108" y="1599481"/>
            <a:ext cx="130680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SEXE</a:t>
            </a:r>
          </a:p>
        </p:txBody>
      </p:sp>
      <p:sp>
        <p:nvSpPr>
          <p:cNvPr id="63" name="Rounded Rectangle 62"/>
          <p:cNvSpPr/>
          <p:nvPr/>
        </p:nvSpPr>
        <p:spPr>
          <a:xfrm>
            <a:off x="3271787" y="1599480"/>
            <a:ext cx="198000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ÂGE</a:t>
            </a:r>
          </a:p>
        </p:txBody>
      </p:sp>
      <p:sp>
        <p:nvSpPr>
          <p:cNvPr id="78" name="Rounded Rectangle 77"/>
          <p:cNvSpPr/>
          <p:nvPr/>
        </p:nvSpPr>
        <p:spPr>
          <a:xfrm>
            <a:off x="7524657" y="1599477"/>
            <a:ext cx="130680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ANIMAL</a:t>
            </a:r>
          </a:p>
        </p:txBody>
      </p:sp>
      <p:grpSp>
        <p:nvGrpSpPr>
          <p:cNvPr id="79" name="Group 78"/>
          <p:cNvGrpSpPr/>
          <p:nvPr/>
        </p:nvGrpSpPr>
        <p:grpSpPr>
          <a:xfrm>
            <a:off x="1210818" y="1556905"/>
            <a:ext cx="418128" cy="276999"/>
            <a:chOff x="1061663" y="1556905"/>
            <a:chExt cx="418128" cy="276999"/>
          </a:xfrm>
        </p:grpSpPr>
        <p:sp>
          <p:nvSpPr>
            <p:cNvPr id="80" name="Rounded Rectangle 79"/>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81" name="Rectangle 80"/>
            <p:cNvSpPr/>
            <p:nvPr/>
          </p:nvSpPr>
          <p:spPr>
            <a:xfrm>
              <a:off x="1061663" y="1556905"/>
              <a:ext cx="418128" cy="276999"/>
            </a:xfrm>
            <a:prstGeom prst="rect">
              <a:avLst/>
            </a:prstGeom>
          </p:spPr>
          <p:txBody>
            <a:bodyPr wrap="none">
              <a:spAutoFit/>
            </a:bodyPr>
            <a:lstStyle/>
            <a:p>
              <a:pPr algn="ctr"/>
              <a:r>
                <a:rPr lang="nl-BE" sz="1200" b="1" dirty="0">
                  <a:solidFill>
                    <a:schemeClr val="bg1"/>
                  </a:solidFill>
                </a:rPr>
                <a:t>BXL</a:t>
              </a:r>
            </a:p>
          </p:txBody>
        </p:sp>
      </p:grpSp>
      <p:sp>
        <p:nvSpPr>
          <p:cNvPr id="48" name="TextBox 47"/>
          <p:cNvSpPr txBox="1"/>
          <p:nvPr/>
        </p:nvSpPr>
        <p:spPr>
          <a:xfrm>
            <a:off x="7650709" y="2393764"/>
            <a:ext cx="328487" cy="153888"/>
          </a:xfrm>
          <a:prstGeom prst="rect">
            <a:avLst/>
          </a:prstGeom>
        </p:spPr>
        <p:txBody>
          <a:bodyPr vert="horz" wrap="square" lIns="0" tIns="0" rIns="0" bIns="0" rtlCol="0">
            <a:spAutoFit/>
          </a:bodyPr>
          <a:lstStyle/>
          <a:p>
            <a:pPr marL="4763" algn="ctr"/>
            <a:r>
              <a:rPr lang="nl-BE" sz="1000" dirty="0">
                <a:solidFill>
                  <a:schemeClr val="bg1"/>
                </a:solidFill>
              </a:rPr>
              <a:t>J</a:t>
            </a:r>
          </a:p>
        </p:txBody>
      </p:sp>
      <p:sp>
        <p:nvSpPr>
          <p:cNvPr id="50" name="Rounded Rectangle 49"/>
          <p:cNvSpPr/>
          <p:nvPr/>
        </p:nvSpPr>
        <p:spPr>
          <a:xfrm>
            <a:off x="5412500" y="1599478"/>
            <a:ext cx="198000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750" b="1" dirty="0">
                <a:solidFill>
                  <a:schemeClr val="tx1"/>
                </a:solidFill>
              </a:rPr>
              <a:t>NIVEAU D’ÉDUCATION</a:t>
            </a:r>
          </a:p>
        </p:txBody>
      </p:sp>
      <p:sp>
        <p:nvSpPr>
          <p:cNvPr id="45" name="TextBox 44"/>
          <p:cNvSpPr txBox="1"/>
          <p:nvPr/>
        </p:nvSpPr>
        <p:spPr>
          <a:xfrm>
            <a:off x="4538664" y="1033495"/>
            <a:ext cx="1573212" cy="215444"/>
          </a:xfrm>
          <a:prstGeom prst="rect">
            <a:avLst/>
          </a:prstGeom>
        </p:spPr>
        <p:txBody>
          <a:bodyPr vert="horz" wrap="square" lIns="0" tIns="0" rIns="0" bIns="0" rtlCol="0">
            <a:spAutoFit/>
          </a:bodyPr>
          <a:lstStyle/>
          <a:p>
            <a:pPr marL="4763" algn="r"/>
            <a:r>
              <a:rPr lang="nl-BE" sz="1400" b="1" dirty="0">
                <a:solidFill>
                  <a:schemeClr val="bg1"/>
                </a:solidFill>
              </a:rPr>
              <a:t>BRUXELLES</a:t>
            </a:r>
          </a:p>
        </p:txBody>
      </p:sp>
      <p:sp>
        <p:nvSpPr>
          <p:cNvPr id="51" name="Freeform 157"/>
          <p:cNvSpPr>
            <a:spLocks/>
          </p:cNvSpPr>
          <p:nvPr/>
        </p:nvSpPr>
        <p:spPr bwMode="auto">
          <a:xfrm>
            <a:off x="6198133" y="1013611"/>
            <a:ext cx="256093" cy="235459"/>
          </a:xfrm>
          <a:custGeom>
            <a:avLst/>
            <a:gdLst>
              <a:gd name="T0" fmla="*/ 23 w 293"/>
              <a:gd name="T1" fmla="*/ 101 h 269"/>
              <a:gd name="T2" fmla="*/ 21 w 293"/>
              <a:gd name="T3" fmla="*/ 106 h 269"/>
              <a:gd name="T4" fmla="*/ 16 w 293"/>
              <a:gd name="T5" fmla="*/ 111 h 269"/>
              <a:gd name="T6" fmla="*/ 7 w 293"/>
              <a:gd name="T7" fmla="*/ 120 h 269"/>
              <a:gd name="T8" fmla="*/ 0 w 293"/>
              <a:gd name="T9" fmla="*/ 137 h 269"/>
              <a:gd name="T10" fmla="*/ 2 w 293"/>
              <a:gd name="T11" fmla="*/ 146 h 269"/>
              <a:gd name="T12" fmla="*/ 14 w 293"/>
              <a:gd name="T13" fmla="*/ 153 h 269"/>
              <a:gd name="T14" fmla="*/ 47 w 293"/>
              <a:gd name="T15" fmla="*/ 174 h 269"/>
              <a:gd name="T16" fmla="*/ 66 w 293"/>
              <a:gd name="T17" fmla="*/ 181 h 269"/>
              <a:gd name="T18" fmla="*/ 75 w 293"/>
              <a:gd name="T19" fmla="*/ 191 h 269"/>
              <a:gd name="T20" fmla="*/ 75 w 293"/>
              <a:gd name="T21" fmla="*/ 205 h 269"/>
              <a:gd name="T22" fmla="*/ 71 w 293"/>
              <a:gd name="T23" fmla="*/ 217 h 269"/>
              <a:gd name="T24" fmla="*/ 75 w 293"/>
              <a:gd name="T25" fmla="*/ 231 h 269"/>
              <a:gd name="T26" fmla="*/ 94 w 293"/>
              <a:gd name="T27" fmla="*/ 241 h 269"/>
              <a:gd name="T28" fmla="*/ 156 w 293"/>
              <a:gd name="T29" fmla="*/ 252 h 269"/>
              <a:gd name="T30" fmla="*/ 179 w 293"/>
              <a:gd name="T31" fmla="*/ 262 h 269"/>
              <a:gd name="T32" fmla="*/ 215 w 293"/>
              <a:gd name="T33" fmla="*/ 266 h 269"/>
              <a:gd name="T34" fmla="*/ 227 w 293"/>
              <a:gd name="T35" fmla="*/ 269 h 269"/>
              <a:gd name="T36" fmla="*/ 229 w 293"/>
              <a:gd name="T37" fmla="*/ 266 h 269"/>
              <a:gd name="T38" fmla="*/ 238 w 293"/>
              <a:gd name="T39" fmla="*/ 264 h 269"/>
              <a:gd name="T40" fmla="*/ 245 w 293"/>
              <a:gd name="T41" fmla="*/ 257 h 269"/>
              <a:gd name="T42" fmla="*/ 253 w 293"/>
              <a:gd name="T43" fmla="*/ 248 h 269"/>
              <a:gd name="T44" fmla="*/ 260 w 293"/>
              <a:gd name="T45" fmla="*/ 245 h 269"/>
              <a:gd name="T46" fmla="*/ 260 w 293"/>
              <a:gd name="T47" fmla="*/ 233 h 269"/>
              <a:gd name="T48" fmla="*/ 250 w 293"/>
              <a:gd name="T49" fmla="*/ 215 h 269"/>
              <a:gd name="T50" fmla="*/ 250 w 293"/>
              <a:gd name="T51" fmla="*/ 179 h 269"/>
              <a:gd name="T52" fmla="*/ 260 w 293"/>
              <a:gd name="T53" fmla="*/ 163 h 269"/>
              <a:gd name="T54" fmla="*/ 281 w 293"/>
              <a:gd name="T55" fmla="*/ 151 h 269"/>
              <a:gd name="T56" fmla="*/ 290 w 293"/>
              <a:gd name="T57" fmla="*/ 141 h 269"/>
              <a:gd name="T58" fmla="*/ 286 w 293"/>
              <a:gd name="T59" fmla="*/ 134 h 269"/>
              <a:gd name="T60" fmla="*/ 276 w 293"/>
              <a:gd name="T61" fmla="*/ 132 h 269"/>
              <a:gd name="T62" fmla="*/ 267 w 293"/>
              <a:gd name="T63" fmla="*/ 132 h 269"/>
              <a:gd name="T64" fmla="*/ 245 w 293"/>
              <a:gd name="T65" fmla="*/ 122 h 269"/>
              <a:gd name="T66" fmla="*/ 236 w 293"/>
              <a:gd name="T67" fmla="*/ 106 h 269"/>
              <a:gd name="T68" fmla="*/ 238 w 293"/>
              <a:gd name="T69" fmla="*/ 94 h 269"/>
              <a:gd name="T70" fmla="*/ 248 w 293"/>
              <a:gd name="T71" fmla="*/ 82 h 269"/>
              <a:gd name="T72" fmla="*/ 262 w 293"/>
              <a:gd name="T73" fmla="*/ 68 h 269"/>
              <a:gd name="T74" fmla="*/ 267 w 293"/>
              <a:gd name="T75" fmla="*/ 59 h 269"/>
              <a:gd name="T76" fmla="*/ 274 w 293"/>
              <a:gd name="T77" fmla="*/ 47 h 269"/>
              <a:gd name="T78" fmla="*/ 279 w 293"/>
              <a:gd name="T79" fmla="*/ 33 h 269"/>
              <a:gd name="T80" fmla="*/ 279 w 293"/>
              <a:gd name="T81" fmla="*/ 23 h 269"/>
              <a:gd name="T82" fmla="*/ 271 w 293"/>
              <a:gd name="T83" fmla="*/ 11 h 269"/>
              <a:gd name="T84" fmla="*/ 260 w 293"/>
              <a:gd name="T85" fmla="*/ 7 h 269"/>
              <a:gd name="T86" fmla="*/ 222 w 293"/>
              <a:gd name="T87" fmla="*/ 2 h 269"/>
              <a:gd name="T88" fmla="*/ 184 w 293"/>
              <a:gd name="T89" fmla="*/ 0 h 269"/>
              <a:gd name="T90" fmla="*/ 156 w 293"/>
              <a:gd name="T91" fmla="*/ 18 h 269"/>
              <a:gd name="T92" fmla="*/ 127 w 293"/>
              <a:gd name="T93" fmla="*/ 23 h 269"/>
              <a:gd name="T94" fmla="*/ 116 w 293"/>
              <a:gd name="T95" fmla="*/ 33 h 269"/>
              <a:gd name="T96" fmla="*/ 99 w 293"/>
              <a:gd name="T97" fmla="*/ 44 h 269"/>
              <a:gd name="T98" fmla="*/ 75 w 293"/>
              <a:gd name="T99" fmla="*/ 56 h 269"/>
              <a:gd name="T100" fmla="*/ 42 w 293"/>
              <a:gd name="T101" fmla="*/ 73 h 269"/>
              <a:gd name="T102" fmla="*/ 31 w 293"/>
              <a:gd name="T103" fmla="*/ 87 h 2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3"/>
              <a:gd name="T157" fmla="*/ 0 h 269"/>
              <a:gd name="T158" fmla="*/ 293 w 293"/>
              <a:gd name="T159" fmla="*/ 269 h 2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3" h="269">
                <a:moveTo>
                  <a:pt x="31" y="87"/>
                </a:moveTo>
                <a:lnTo>
                  <a:pt x="28" y="94"/>
                </a:lnTo>
                <a:lnTo>
                  <a:pt x="23" y="101"/>
                </a:lnTo>
                <a:lnTo>
                  <a:pt x="21" y="103"/>
                </a:lnTo>
                <a:lnTo>
                  <a:pt x="21" y="106"/>
                </a:lnTo>
                <a:lnTo>
                  <a:pt x="19" y="108"/>
                </a:lnTo>
                <a:lnTo>
                  <a:pt x="16" y="111"/>
                </a:lnTo>
                <a:lnTo>
                  <a:pt x="14" y="113"/>
                </a:lnTo>
                <a:lnTo>
                  <a:pt x="7" y="120"/>
                </a:lnTo>
                <a:lnTo>
                  <a:pt x="2" y="127"/>
                </a:lnTo>
                <a:lnTo>
                  <a:pt x="0" y="132"/>
                </a:lnTo>
                <a:lnTo>
                  <a:pt x="0" y="137"/>
                </a:lnTo>
                <a:lnTo>
                  <a:pt x="0" y="141"/>
                </a:lnTo>
                <a:lnTo>
                  <a:pt x="0" y="144"/>
                </a:lnTo>
                <a:lnTo>
                  <a:pt x="2" y="146"/>
                </a:lnTo>
                <a:lnTo>
                  <a:pt x="5" y="148"/>
                </a:lnTo>
                <a:lnTo>
                  <a:pt x="7" y="151"/>
                </a:lnTo>
                <a:lnTo>
                  <a:pt x="14" y="153"/>
                </a:lnTo>
                <a:lnTo>
                  <a:pt x="28" y="160"/>
                </a:lnTo>
                <a:lnTo>
                  <a:pt x="40" y="170"/>
                </a:lnTo>
                <a:lnTo>
                  <a:pt x="47" y="174"/>
                </a:lnTo>
                <a:lnTo>
                  <a:pt x="52" y="177"/>
                </a:lnTo>
                <a:lnTo>
                  <a:pt x="64" y="181"/>
                </a:lnTo>
                <a:lnTo>
                  <a:pt x="66" y="181"/>
                </a:lnTo>
                <a:lnTo>
                  <a:pt x="68" y="184"/>
                </a:lnTo>
                <a:lnTo>
                  <a:pt x="73" y="189"/>
                </a:lnTo>
                <a:lnTo>
                  <a:pt x="75" y="191"/>
                </a:lnTo>
                <a:lnTo>
                  <a:pt x="78" y="193"/>
                </a:lnTo>
                <a:lnTo>
                  <a:pt x="78" y="200"/>
                </a:lnTo>
                <a:lnTo>
                  <a:pt x="75" y="205"/>
                </a:lnTo>
                <a:lnTo>
                  <a:pt x="75" y="210"/>
                </a:lnTo>
                <a:lnTo>
                  <a:pt x="73" y="212"/>
                </a:lnTo>
                <a:lnTo>
                  <a:pt x="71" y="217"/>
                </a:lnTo>
                <a:lnTo>
                  <a:pt x="71" y="219"/>
                </a:lnTo>
                <a:lnTo>
                  <a:pt x="75" y="226"/>
                </a:lnTo>
                <a:lnTo>
                  <a:pt x="75" y="231"/>
                </a:lnTo>
                <a:lnTo>
                  <a:pt x="80" y="233"/>
                </a:lnTo>
                <a:lnTo>
                  <a:pt x="85" y="236"/>
                </a:lnTo>
                <a:lnTo>
                  <a:pt x="94" y="241"/>
                </a:lnTo>
                <a:lnTo>
                  <a:pt x="123" y="245"/>
                </a:lnTo>
                <a:lnTo>
                  <a:pt x="151" y="252"/>
                </a:lnTo>
                <a:lnTo>
                  <a:pt x="156" y="252"/>
                </a:lnTo>
                <a:lnTo>
                  <a:pt x="160" y="255"/>
                </a:lnTo>
                <a:lnTo>
                  <a:pt x="170" y="259"/>
                </a:lnTo>
                <a:lnTo>
                  <a:pt x="179" y="262"/>
                </a:lnTo>
                <a:lnTo>
                  <a:pt x="189" y="264"/>
                </a:lnTo>
                <a:lnTo>
                  <a:pt x="212" y="266"/>
                </a:lnTo>
                <a:lnTo>
                  <a:pt x="215" y="266"/>
                </a:lnTo>
                <a:lnTo>
                  <a:pt x="220" y="269"/>
                </a:lnTo>
                <a:lnTo>
                  <a:pt x="222" y="269"/>
                </a:lnTo>
                <a:lnTo>
                  <a:pt x="227" y="269"/>
                </a:lnTo>
                <a:lnTo>
                  <a:pt x="229" y="266"/>
                </a:lnTo>
                <a:lnTo>
                  <a:pt x="231" y="266"/>
                </a:lnTo>
                <a:lnTo>
                  <a:pt x="238" y="264"/>
                </a:lnTo>
                <a:lnTo>
                  <a:pt x="243" y="262"/>
                </a:lnTo>
                <a:lnTo>
                  <a:pt x="243" y="259"/>
                </a:lnTo>
                <a:lnTo>
                  <a:pt x="245" y="257"/>
                </a:lnTo>
                <a:lnTo>
                  <a:pt x="250" y="252"/>
                </a:lnTo>
                <a:lnTo>
                  <a:pt x="250" y="250"/>
                </a:lnTo>
                <a:lnTo>
                  <a:pt x="253" y="248"/>
                </a:lnTo>
                <a:lnTo>
                  <a:pt x="253" y="245"/>
                </a:lnTo>
                <a:lnTo>
                  <a:pt x="255" y="245"/>
                </a:lnTo>
                <a:lnTo>
                  <a:pt x="260" y="245"/>
                </a:lnTo>
                <a:lnTo>
                  <a:pt x="269" y="245"/>
                </a:lnTo>
                <a:lnTo>
                  <a:pt x="262" y="238"/>
                </a:lnTo>
                <a:lnTo>
                  <a:pt x="260" y="233"/>
                </a:lnTo>
                <a:lnTo>
                  <a:pt x="255" y="226"/>
                </a:lnTo>
                <a:lnTo>
                  <a:pt x="250" y="219"/>
                </a:lnTo>
                <a:lnTo>
                  <a:pt x="250" y="215"/>
                </a:lnTo>
                <a:lnTo>
                  <a:pt x="250" y="212"/>
                </a:lnTo>
                <a:lnTo>
                  <a:pt x="250" y="193"/>
                </a:lnTo>
                <a:lnTo>
                  <a:pt x="250" y="179"/>
                </a:lnTo>
                <a:lnTo>
                  <a:pt x="253" y="172"/>
                </a:lnTo>
                <a:lnTo>
                  <a:pt x="255" y="167"/>
                </a:lnTo>
                <a:lnTo>
                  <a:pt x="260" y="163"/>
                </a:lnTo>
                <a:lnTo>
                  <a:pt x="269" y="160"/>
                </a:lnTo>
                <a:lnTo>
                  <a:pt x="276" y="155"/>
                </a:lnTo>
                <a:lnTo>
                  <a:pt x="281" y="151"/>
                </a:lnTo>
                <a:lnTo>
                  <a:pt x="288" y="148"/>
                </a:lnTo>
                <a:lnTo>
                  <a:pt x="293" y="146"/>
                </a:lnTo>
                <a:lnTo>
                  <a:pt x="290" y="141"/>
                </a:lnTo>
                <a:lnTo>
                  <a:pt x="290" y="139"/>
                </a:lnTo>
                <a:lnTo>
                  <a:pt x="288" y="137"/>
                </a:lnTo>
                <a:lnTo>
                  <a:pt x="286" y="134"/>
                </a:lnTo>
                <a:lnTo>
                  <a:pt x="283" y="134"/>
                </a:lnTo>
                <a:lnTo>
                  <a:pt x="281" y="134"/>
                </a:lnTo>
                <a:lnTo>
                  <a:pt x="276" y="132"/>
                </a:lnTo>
                <a:lnTo>
                  <a:pt x="274" y="134"/>
                </a:lnTo>
                <a:lnTo>
                  <a:pt x="269" y="132"/>
                </a:lnTo>
                <a:lnTo>
                  <a:pt x="267" y="132"/>
                </a:lnTo>
                <a:lnTo>
                  <a:pt x="257" y="129"/>
                </a:lnTo>
                <a:lnTo>
                  <a:pt x="248" y="125"/>
                </a:lnTo>
                <a:lnTo>
                  <a:pt x="245" y="122"/>
                </a:lnTo>
                <a:lnTo>
                  <a:pt x="241" y="118"/>
                </a:lnTo>
                <a:lnTo>
                  <a:pt x="238" y="111"/>
                </a:lnTo>
                <a:lnTo>
                  <a:pt x="236" y="106"/>
                </a:lnTo>
                <a:lnTo>
                  <a:pt x="236" y="103"/>
                </a:lnTo>
                <a:lnTo>
                  <a:pt x="236" y="96"/>
                </a:lnTo>
                <a:lnTo>
                  <a:pt x="238" y="94"/>
                </a:lnTo>
                <a:lnTo>
                  <a:pt x="243" y="89"/>
                </a:lnTo>
                <a:lnTo>
                  <a:pt x="248" y="85"/>
                </a:lnTo>
                <a:lnTo>
                  <a:pt x="248" y="82"/>
                </a:lnTo>
                <a:lnTo>
                  <a:pt x="253" y="80"/>
                </a:lnTo>
                <a:lnTo>
                  <a:pt x="257" y="73"/>
                </a:lnTo>
                <a:lnTo>
                  <a:pt x="262" y="68"/>
                </a:lnTo>
                <a:lnTo>
                  <a:pt x="264" y="61"/>
                </a:lnTo>
                <a:lnTo>
                  <a:pt x="267" y="61"/>
                </a:lnTo>
                <a:lnTo>
                  <a:pt x="267" y="59"/>
                </a:lnTo>
                <a:lnTo>
                  <a:pt x="269" y="56"/>
                </a:lnTo>
                <a:lnTo>
                  <a:pt x="271" y="49"/>
                </a:lnTo>
                <a:lnTo>
                  <a:pt x="274" y="47"/>
                </a:lnTo>
                <a:lnTo>
                  <a:pt x="276" y="42"/>
                </a:lnTo>
                <a:lnTo>
                  <a:pt x="279" y="35"/>
                </a:lnTo>
                <a:lnTo>
                  <a:pt x="279" y="33"/>
                </a:lnTo>
                <a:lnTo>
                  <a:pt x="279" y="30"/>
                </a:lnTo>
                <a:lnTo>
                  <a:pt x="279" y="28"/>
                </a:lnTo>
                <a:lnTo>
                  <a:pt x="279" y="23"/>
                </a:lnTo>
                <a:lnTo>
                  <a:pt x="276" y="18"/>
                </a:lnTo>
                <a:lnTo>
                  <a:pt x="274" y="14"/>
                </a:lnTo>
                <a:lnTo>
                  <a:pt x="271" y="11"/>
                </a:lnTo>
                <a:lnTo>
                  <a:pt x="267" y="9"/>
                </a:lnTo>
                <a:lnTo>
                  <a:pt x="264" y="9"/>
                </a:lnTo>
                <a:lnTo>
                  <a:pt x="260" y="7"/>
                </a:lnTo>
                <a:lnTo>
                  <a:pt x="255" y="7"/>
                </a:lnTo>
                <a:lnTo>
                  <a:pt x="245" y="4"/>
                </a:lnTo>
                <a:lnTo>
                  <a:pt x="222" y="2"/>
                </a:lnTo>
                <a:lnTo>
                  <a:pt x="208" y="0"/>
                </a:lnTo>
                <a:lnTo>
                  <a:pt x="191" y="0"/>
                </a:lnTo>
                <a:lnTo>
                  <a:pt x="184" y="0"/>
                </a:lnTo>
                <a:lnTo>
                  <a:pt x="179" y="2"/>
                </a:lnTo>
                <a:lnTo>
                  <a:pt x="165" y="9"/>
                </a:lnTo>
                <a:lnTo>
                  <a:pt x="156" y="18"/>
                </a:lnTo>
                <a:lnTo>
                  <a:pt x="144" y="16"/>
                </a:lnTo>
                <a:lnTo>
                  <a:pt x="134" y="18"/>
                </a:lnTo>
                <a:lnTo>
                  <a:pt x="127" y="23"/>
                </a:lnTo>
                <a:lnTo>
                  <a:pt x="120" y="30"/>
                </a:lnTo>
                <a:lnTo>
                  <a:pt x="118" y="33"/>
                </a:lnTo>
                <a:lnTo>
                  <a:pt x="116" y="33"/>
                </a:lnTo>
                <a:lnTo>
                  <a:pt x="113" y="37"/>
                </a:lnTo>
                <a:lnTo>
                  <a:pt x="104" y="42"/>
                </a:lnTo>
                <a:lnTo>
                  <a:pt x="99" y="44"/>
                </a:lnTo>
                <a:lnTo>
                  <a:pt x="94" y="47"/>
                </a:lnTo>
                <a:lnTo>
                  <a:pt x="85" y="52"/>
                </a:lnTo>
                <a:lnTo>
                  <a:pt x="75" y="56"/>
                </a:lnTo>
                <a:lnTo>
                  <a:pt x="64" y="61"/>
                </a:lnTo>
                <a:lnTo>
                  <a:pt x="52" y="68"/>
                </a:lnTo>
                <a:lnTo>
                  <a:pt x="42" y="73"/>
                </a:lnTo>
                <a:lnTo>
                  <a:pt x="35" y="82"/>
                </a:lnTo>
                <a:lnTo>
                  <a:pt x="33" y="85"/>
                </a:lnTo>
                <a:lnTo>
                  <a:pt x="31" y="87"/>
                </a:lnTo>
                <a:close/>
              </a:path>
            </a:pathLst>
          </a:custGeom>
          <a:solidFill>
            <a:schemeClr val="bg1"/>
          </a:solidFill>
          <a:ln w="9525">
            <a:solidFill>
              <a:schemeClr val="bg1"/>
            </a:solidFill>
            <a:round/>
            <a:headEnd/>
            <a:tailEnd/>
          </a:ln>
        </p:spPr>
        <p:txBody>
          <a:bodyPr/>
          <a:lstStyle/>
          <a:p>
            <a:endParaRPr lang="en-US">
              <a:solidFill>
                <a:srgbClr val="004E69"/>
              </a:solidFill>
            </a:endParaRPr>
          </a:p>
        </p:txBody>
      </p:sp>
      <p:sp>
        <p:nvSpPr>
          <p:cNvPr id="52" name="TextBox 51"/>
          <p:cNvSpPr txBox="1"/>
          <p:nvPr/>
        </p:nvSpPr>
        <p:spPr>
          <a:xfrm>
            <a:off x="2670049" y="2409764"/>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Tree>
    <p:extLst>
      <p:ext uri="{BB962C8B-B14F-4D97-AF65-F5344CB8AC3E}">
        <p14:creationId xmlns:p14="http://schemas.microsoft.com/office/powerpoint/2010/main" val="872156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762125" y="2784998"/>
            <a:ext cx="6248400" cy="1185340"/>
          </a:xfrm>
        </p:spPr>
        <p:txBody>
          <a:bodyPr/>
          <a:lstStyle/>
          <a:p>
            <a:r>
              <a:rPr lang="nl-BE" dirty="0"/>
              <a:t>INTERDICTION DES EXPERIENCES SUR CHIENS ET CHATS</a:t>
            </a:r>
          </a:p>
        </p:txBody>
      </p:sp>
      <p:pic>
        <p:nvPicPr>
          <p:cNvPr id="4" name="Picture 3"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5" name="Picture 4" descr="IPSOS_GAMECHANGERS_blue.png"/>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6" name="Picture 3" descr="J:\Sales\Templates\Ipsos Logo's\Brand logo\IPSOS-PUBLIC-AFFAIRS\PublicAffairs-WT-electronic-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13525" y="2861035"/>
            <a:ext cx="911225" cy="938213"/>
            <a:chOff x="230188" y="1960331"/>
            <a:chExt cx="911225" cy="938213"/>
          </a:xfrm>
        </p:grpSpPr>
        <p:grpSp>
          <p:nvGrpSpPr>
            <p:cNvPr id="8" name="Group 7"/>
            <p:cNvGrpSpPr>
              <a:grpSpLocks noChangeAspect="1"/>
            </p:cNvGrpSpPr>
            <p:nvPr/>
          </p:nvGrpSpPr>
          <p:grpSpPr>
            <a:xfrm>
              <a:off x="521515" y="2131916"/>
              <a:ext cx="328571" cy="595041"/>
              <a:chOff x="5180013" y="5430838"/>
              <a:chExt cx="461963" cy="836613"/>
            </a:xfrm>
            <a:solidFill>
              <a:schemeClr val="tx1"/>
            </a:solidFill>
          </p:grpSpPr>
          <p:sp>
            <p:nvSpPr>
              <p:cNvPr id="10" name="Freeform 59"/>
              <p:cNvSpPr>
                <a:spLocks noEditPoints="1"/>
              </p:cNvSpPr>
              <p:nvPr/>
            </p:nvSpPr>
            <p:spPr bwMode="auto">
              <a:xfrm>
                <a:off x="5180013" y="5611813"/>
                <a:ext cx="461963" cy="655638"/>
              </a:xfrm>
              <a:custGeom>
                <a:avLst/>
                <a:gdLst/>
                <a:ahLst/>
                <a:cxnLst>
                  <a:cxn ang="0">
                    <a:pos x="381" y="102"/>
                  </a:cxn>
                  <a:cxn ang="0">
                    <a:pos x="288" y="24"/>
                  </a:cxn>
                  <a:cxn ang="0">
                    <a:pos x="282" y="9"/>
                  </a:cxn>
                  <a:cxn ang="0">
                    <a:pos x="282" y="0"/>
                  </a:cxn>
                  <a:cxn ang="0">
                    <a:pos x="113" y="0"/>
                  </a:cxn>
                  <a:cxn ang="0">
                    <a:pos x="113" y="9"/>
                  </a:cxn>
                  <a:cxn ang="0">
                    <a:pos x="106" y="24"/>
                  </a:cxn>
                  <a:cxn ang="0">
                    <a:pos x="14" y="102"/>
                  </a:cxn>
                  <a:cxn ang="0">
                    <a:pos x="0" y="131"/>
                  </a:cxn>
                  <a:cxn ang="0">
                    <a:pos x="0" y="543"/>
                  </a:cxn>
                  <a:cxn ang="0">
                    <a:pos x="18" y="561"/>
                  </a:cxn>
                  <a:cxn ang="0">
                    <a:pos x="377" y="561"/>
                  </a:cxn>
                  <a:cxn ang="0">
                    <a:pos x="395" y="543"/>
                  </a:cxn>
                  <a:cxn ang="0">
                    <a:pos x="395" y="131"/>
                  </a:cxn>
                  <a:cxn ang="0">
                    <a:pos x="381" y="102"/>
                  </a:cxn>
                  <a:cxn ang="0">
                    <a:pos x="303" y="340"/>
                  </a:cxn>
                  <a:cxn ang="0">
                    <a:pos x="292" y="351"/>
                  </a:cxn>
                  <a:cxn ang="0">
                    <a:pos x="250" y="351"/>
                  </a:cxn>
                  <a:cxn ang="0">
                    <a:pos x="245" y="356"/>
                  </a:cxn>
                  <a:cxn ang="0">
                    <a:pos x="245" y="397"/>
                  </a:cxn>
                  <a:cxn ang="0">
                    <a:pos x="234" y="408"/>
                  </a:cxn>
                  <a:cxn ang="0">
                    <a:pos x="161" y="408"/>
                  </a:cxn>
                  <a:cxn ang="0">
                    <a:pos x="150" y="397"/>
                  </a:cxn>
                  <a:cxn ang="0">
                    <a:pos x="150" y="356"/>
                  </a:cxn>
                  <a:cxn ang="0">
                    <a:pos x="145" y="351"/>
                  </a:cxn>
                  <a:cxn ang="0">
                    <a:pos x="103" y="351"/>
                  </a:cxn>
                  <a:cxn ang="0">
                    <a:pos x="92" y="340"/>
                  </a:cxn>
                  <a:cxn ang="0">
                    <a:pos x="92" y="266"/>
                  </a:cxn>
                  <a:cxn ang="0">
                    <a:pos x="103" y="256"/>
                  </a:cxn>
                  <a:cxn ang="0">
                    <a:pos x="145" y="256"/>
                  </a:cxn>
                  <a:cxn ang="0">
                    <a:pos x="150" y="250"/>
                  </a:cxn>
                  <a:cxn ang="0">
                    <a:pos x="150" y="209"/>
                  </a:cxn>
                  <a:cxn ang="0">
                    <a:pos x="161" y="198"/>
                  </a:cxn>
                  <a:cxn ang="0">
                    <a:pos x="234" y="198"/>
                  </a:cxn>
                  <a:cxn ang="0">
                    <a:pos x="245" y="209"/>
                  </a:cxn>
                  <a:cxn ang="0">
                    <a:pos x="245" y="250"/>
                  </a:cxn>
                  <a:cxn ang="0">
                    <a:pos x="250" y="256"/>
                  </a:cxn>
                  <a:cxn ang="0">
                    <a:pos x="292" y="256"/>
                  </a:cxn>
                  <a:cxn ang="0">
                    <a:pos x="303" y="266"/>
                  </a:cxn>
                  <a:cxn ang="0">
                    <a:pos x="303" y="340"/>
                  </a:cxn>
                </a:cxnLst>
                <a:rect l="0" t="0" r="r" b="b"/>
                <a:pathLst>
                  <a:path w="395" h="561">
                    <a:moveTo>
                      <a:pt x="381" y="102"/>
                    </a:moveTo>
                    <a:cubicBezTo>
                      <a:pt x="288" y="24"/>
                      <a:pt x="288" y="24"/>
                      <a:pt x="288" y="24"/>
                    </a:cubicBezTo>
                    <a:cubicBezTo>
                      <a:pt x="284" y="20"/>
                      <a:pt x="282" y="15"/>
                      <a:pt x="282" y="9"/>
                    </a:cubicBezTo>
                    <a:cubicBezTo>
                      <a:pt x="282" y="0"/>
                      <a:pt x="282" y="0"/>
                      <a:pt x="282" y="0"/>
                    </a:cubicBezTo>
                    <a:cubicBezTo>
                      <a:pt x="113" y="0"/>
                      <a:pt x="113" y="0"/>
                      <a:pt x="113" y="0"/>
                    </a:cubicBezTo>
                    <a:cubicBezTo>
                      <a:pt x="113" y="9"/>
                      <a:pt x="113" y="9"/>
                      <a:pt x="113" y="9"/>
                    </a:cubicBezTo>
                    <a:cubicBezTo>
                      <a:pt x="113" y="15"/>
                      <a:pt x="111" y="20"/>
                      <a:pt x="106" y="24"/>
                    </a:cubicBezTo>
                    <a:cubicBezTo>
                      <a:pt x="14" y="102"/>
                      <a:pt x="14" y="102"/>
                      <a:pt x="14" y="102"/>
                    </a:cubicBezTo>
                    <a:cubicBezTo>
                      <a:pt x="5" y="109"/>
                      <a:pt x="0" y="120"/>
                      <a:pt x="0" y="131"/>
                    </a:cubicBezTo>
                    <a:cubicBezTo>
                      <a:pt x="0" y="543"/>
                      <a:pt x="0" y="543"/>
                      <a:pt x="0" y="543"/>
                    </a:cubicBezTo>
                    <a:cubicBezTo>
                      <a:pt x="0" y="553"/>
                      <a:pt x="8" y="561"/>
                      <a:pt x="18" y="561"/>
                    </a:cubicBezTo>
                    <a:cubicBezTo>
                      <a:pt x="377" y="561"/>
                      <a:pt x="377" y="561"/>
                      <a:pt x="377" y="561"/>
                    </a:cubicBezTo>
                    <a:cubicBezTo>
                      <a:pt x="387" y="561"/>
                      <a:pt x="395" y="553"/>
                      <a:pt x="395" y="543"/>
                    </a:cubicBezTo>
                    <a:cubicBezTo>
                      <a:pt x="395" y="131"/>
                      <a:pt x="395" y="131"/>
                      <a:pt x="395" y="131"/>
                    </a:cubicBezTo>
                    <a:cubicBezTo>
                      <a:pt x="395" y="120"/>
                      <a:pt x="390" y="109"/>
                      <a:pt x="381" y="102"/>
                    </a:cubicBezTo>
                    <a:close/>
                    <a:moveTo>
                      <a:pt x="303" y="340"/>
                    </a:moveTo>
                    <a:cubicBezTo>
                      <a:pt x="303" y="346"/>
                      <a:pt x="298" y="351"/>
                      <a:pt x="292" y="351"/>
                    </a:cubicBezTo>
                    <a:cubicBezTo>
                      <a:pt x="250" y="351"/>
                      <a:pt x="250" y="351"/>
                      <a:pt x="250" y="351"/>
                    </a:cubicBezTo>
                    <a:cubicBezTo>
                      <a:pt x="247" y="351"/>
                      <a:pt x="245" y="353"/>
                      <a:pt x="245" y="356"/>
                    </a:cubicBezTo>
                    <a:cubicBezTo>
                      <a:pt x="245" y="397"/>
                      <a:pt x="245" y="397"/>
                      <a:pt x="245" y="397"/>
                    </a:cubicBezTo>
                    <a:cubicBezTo>
                      <a:pt x="245" y="403"/>
                      <a:pt x="240" y="408"/>
                      <a:pt x="234" y="408"/>
                    </a:cubicBezTo>
                    <a:cubicBezTo>
                      <a:pt x="161" y="408"/>
                      <a:pt x="161" y="408"/>
                      <a:pt x="161" y="408"/>
                    </a:cubicBezTo>
                    <a:cubicBezTo>
                      <a:pt x="155" y="408"/>
                      <a:pt x="150" y="403"/>
                      <a:pt x="150" y="397"/>
                    </a:cubicBezTo>
                    <a:cubicBezTo>
                      <a:pt x="150" y="356"/>
                      <a:pt x="150" y="356"/>
                      <a:pt x="150" y="356"/>
                    </a:cubicBezTo>
                    <a:cubicBezTo>
                      <a:pt x="150" y="353"/>
                      <a:pt x="148" y="351"/>
                      <a:pt x="145" y="351"/>
                    </a:cubicBezTo>
                    <a:cubicBezTo>
                      <a:pt x="103" y="351"/>
                      <a:pt x="103" y="351"/>
                      <a:pt x="103" y="351"/>
                    </a:cubicBezTo>
                    <a:cubicBezTo>
                      <a:pt x="97" y="351"/>
                      <a:pt x="92" y="346"/>
                      <a:pt x="92" y="340"/>
                    </a:cubicBezTo>
                    <a:cubicBezTo>
                      <a:pt x="92" y="266"/>
                      <a:pt x="92" y="266"/>
                      <a:pt x="92" y="266"/>
                    </a:cubicBezTo>
                    <a:cubicBezTo>
                      <a:pt x="92" y="260"/>
                      <a:pt x="97" y="256"/>
                      <a:pt x="103" y="256"/>
                    </a:cubicBezTo>
                    <a:cubicBezTo>
                      <a:pt x="145" y="256"/>
                      <a:pt x="145" y="256"/>
                      <a:pt x="145" y="256"/>
                    </a:cubicBezTo>
                    <a:cubicBezTo>
                      <a:pt x="148" y="256"/>
                      <a:pt x="150" y="253"/>
                      <a:pt x="150" y="250"/>
                    </a:cubicBezTo>
                    <a:cubicBezTo>
                      <a:pt x="150" y="209"/>
                      <a:pt x="150" y="209"/>
                      <a:pt x="150" y="209"/>
                    </a:cubicBezTo>
                    <a:cubicBezTo>
                      <a:pt x="150" y="203"/>
                      <a:pt x="155" y="198"/>
                      <a:pt x="161" y="198"/>
                    </a:cubicBezTo>
                    <a:cubicBezTo>
                      <a:pt x="234" y="198"/>
                      <a:pt x="234" y="198"/>
                      <a:pt x="234" y="198"/>
                    </a:cubicBezTo>
                    <a:cubicBezTo>
                      <a:pt x="240" y="198"/>
                      <a:pt x="245" y="203"/>
                      <a:pt x="245" y="209"/>
                    </a:cubicBezTo>
                    <a:cubicBezTo>
                      <a:pt x="245" y="250"/>
                      <a:pt x="245" y="250"/>
                      <a:pt x="245" y="250"/>
                    </a:cubicBezTo>
                    <a:cubicBezTo>
                      <a:pt x="245" y="253"/>
                      <a:pt x="247" y="256"/>
                      <a:pt x="250" y="256"/>
                    </a:cubicBezTo>
                    <a:cubicBezTo>
                      <a:pt x="292" y="256"/>
                      <a:pt x="292" y="256"/>
                      <a:pt x="292" y="256"/>
                    </a:cubicBezTo>
                    <a:cubicBezTo>
                      <a:pt x="298" y="256"/>
                      <a:pt x="303" y="260"/>
                      <a:pt x="303" y="266"/>
                    </a:cubicBezTo>
                    <a:lnTo>
                      <a:pt x="303" y="34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60"/>
              <p:cNvSpPr>
                <a:spLocks/>
              </p:cNvSpPr>
              <p:nvPr/>
            </p:nvSpPr>
            <p:spPr bwMode="auto">
              <a:xfrm>
                <a:off x="5235575" y="5430838"/>
                <a:ext cx="349250" cy="149225"/>
              </a:xfrm>
              <a:custGeom>
                <a:avLst/>
                <a:gdLst/>
                <a:ahLst/>
                <a:cxnLst>
                  <a:cxn ang="0">
                    <a:pos x="65" y="128"/>
                  </a:cxn>
                  <a:cxn ang="0">
                    <a:pos x="234" y="128"/>
                  </a:cxn>
                  <a:cxn ang="0">
                    <a:pos x="270" y="128"/>
                  </a:cxn>
                  <a:cxn ang="0">
                    <a:pos x="299" y="99"/>
                  </a:cxn>
                  <a:cxn ang="0">
                    <a:pos x="299" y="29"/>
                  </a:cxn>
                  <a:cxn ang="0">
                    <a:pos x="270" y="0"/>
                  </a:cxn>
                  <a:cxn ang="0">
                    <a:pos x="29" y="0"/>
                  </a:cxn>
                  <a:cxn ang="0">
                    <a:pos x="0" y="29"/>
                  </a:cxn>
                  <a:cxn ang="0">
                    <a:pos x="0" y="99"/>
                  </a:cxn>
                  <a:cxn ang="0">
                    <a:pos x="29" y="128"/>
                  </a:cxn>
                  <a:cxn ang="0">
                    <a:pos x="65" y="128"/>
                  </a:cxn>
                </a:cxnLst>
                <a:rect l="0" t="0" r="r" b="b"/>
                <a:pathLst>
                  <a:path w="299" h="128">
                    <a:moveTo>
                      <a:pt x="65" y="128"/>
                    </a:moveTo>
                    <a:cubicBezTo>
                      <a:pt x="234" y="128"/>
                      <a:pt x="234" y="128"/>
                      <a:pt x="234" y="128"/>
                    </a:cubicBezTo>
                    <a:cubicBezTo>
                      <a:pt x="270" y="128"/>
                      <a:pt x="270" y="128"/>
                      <a:pt x="270" y="128"/>
                    </a:cubicBezTo>
                    <a:cubicBezTo>
                      <a:pt x="286" y="128"/>
                      <a:pt x="299" y="115"/>
                      <a:pt x="299" y="99"/>
                    </a:cubicBezTo>
                    <a:cubicBezTo>
                      <a:pt x="299" y="29"/>
                      <a:pt x="299" y="29"/>
                      <a:pt x="299" y="29"/>
                    </a:cubicBezTo>
                    <a:cubicBezTo>
                      <a:pt x="299" y="13"/>
                      <a:pt x="286" y="0"/>
                      <a:pt x="270" y="0"/>
                    </a:cubicBezTo>
                    <a:cubicBezTo>
                      <a:pt x="29" y="0"/>
                      <a:pt x="29" y="0"/>
                      <a:pt x="29" y="0"/>
                    </a:cubicBezTo>
                    <a:cubicBezTo>
                      <a:pt x="13" y="0"/>
                      <a:pt x="0" y="13"/>
                      <a:pt x="0" y="29"/>
                    </a:cubicBezTo>
                    <a:cubicBezTo>
                      <a:pt x="0" y="99"/>
                      <a:pt x="0" y="99"/>
                      <a:pt x="0" y="99"/>
                    </a:cubicBezTo>
                    <a:cubicBezTo>
                      <a:pt x="0" y="115"/>
                      <a:pt x="13" y="128"/>
                      <a:pt x="29" y="128"/>
                    </a:cubicBezTo>
                    <a:lnTo>
                      <a:pt x="65" y="12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 name="&quot;No&quot; Symbol 8"/>
            <p:cNvSpPr/>
            <p:nvPr/>
          </p:nvSpPr>
          <p:spPr>
            <a:xfrm>
              <a:off x="230188" y="1960331"/>
              <a:ext cx="911225" cy="938213"/>
            </a:xfrm>
            <a:prstGeom prst="noSmoking">
              <a:avLst>
                <a:gd name="adj" fmla="val 1021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spTree>
    <p:extLst>
      <p:ext uri="{BB962C8B-B14F-4D97-AF65-F5344CB8AC3E}">
        <p14:creationId xmlns:p14="http://schemas.microsoft.com/office/powerpoint/2010/main" val="3149783524"/>
      </p:ext>
    </p:extLst>
  </p:cSld>
  <p:clrMapOvr>
    <a:masterClrMapping/>
  </p:clrMapOvr>
</p:sld>
</file>

<file path=ppt/theme/theme1.xml><?xml version="1.0" encoding="utf-8"?>
<a:theme xmlns:a="http://schemas.openxmlformats.org/drawingml/2006/main" name="Ipsos_Gaia_Proeven op dieren_Rapport 2016_Bruxelles">
  <a:themeElements>
    <a:clrScheme name="Ipsos 2015">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a:solidFill>
            <a:schemeClr val="bg2"/>
          </a:solidFill>
          <a:round/>
          <a:headEnd/>
          <a:tailEnd/>
        </a:ln>
        <a:effectLst/>
        <a:extLst>
          <a:ext uri="{909E8E84-426E-40dd-AFC4-6F175D3DCCD1}">
            <a14:hiddenFill xmlns:a14="http://schemas.microsoft.com/office/drawing/2010/main">
              <a:noFill/>
            </a14:hiddenFill>
          </a:ext>
        </a:extLst>
      </a:spPr>
      <a:bodyPr/>
      <a:lstStyle/>
    </a:lnDef>
    <a:txDef>
      <a:spPr/>
      <a:bodyPr vert="horz" wrap="square" lIns="0" tIns="0" rIns="0" bIns="0" rtlCol="0">
        <a:spAutoFit/>
      </a:bodyPr>
      <a:lstStyle>
        <a:defPPr marL="4763">
          <a:defRPr sz="11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B75AD9DC4239A47AB6FDC49FCFB618A" ma:contentTypeVersion="4" ma:contentTypeDescription="Create a new document." ma:contentTypeScope="" ma:versionID="69aeba2f3a8f0d49e26a660b2f0c621c">
  <xsd:schema xmlns:xsd="http://www.w3.org/2001/XMLSchema" xmlns:xs="http://www.w3.org/2001/XMLSchema" xmlns:p="http://schemas.microsoft.com/office/2006/metadata/properties" xmlns:ns2="85c76272-7e4d-4f8f-89d1-3b227e52ef43" targetNamespace="http://schemas.microsoft.com/office/2006/metadata/properties" ma:root="true" ma:fieldsID="60422ddc67bd77b235c83972511a9145" ns2:_="">
    <xsd:import namespace="85c76272-7e4d-4f8f-89d1-3b227e52ef43"/>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76272-7e4d-4f8f-89d1-3b227e52ef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948CCA-4F85-4630-9AB1-27DCFFEA2689}">
  <ds:schemaRefs>
    <ds:schemaRef ds:uri="http://schemas.microsoft.com/office/2006/documentManagement/types"/>
    <ds:schemaRef ds:uri="http://purl.org/dc/dcmitype/"/>
    <ds:schemaRef ds:uri="http://www.w3.org/XML/1998/namespace"/>
    <ds:schemaRef ds:uri="85c76272-7e4d-4f8f-89d1-3b227e52ef43"/>
    <ds:schemaRef ds:uri="http://schemas.microsoft.com/office/2006/metadata/properties"/>
    <ds:schemaRef ds:uri="http://schemas.microsoft.com/office/infopath/2007/PartnerControls"/>
    <ds:schemaRef ds:uri="http://schemas.openxmlformats.org/package/2006/metadata/core-properties"/>
    <ds:schemaRef ds:uri="http://purl.org/dc/terms/"/>
    <ds:schemaRef ds:uri="http://purl.org/dc/elements/1.1/"/>
  </ds:schemaRefs>
</ds:datastoreItem>
</file>

<file path=customXml/itemProps2.xml><?xml version="1.0" encoding="utf-8"?>
<ds:datastoreItem xmlns:ds="http://schemas.openxmlformats.org/officeDocument/2006/customXml" ds:itemID="{C9C8ED1B-130A-4588-9B30-76EB8C94E8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c76272-7e4d-4f8f-89d1-3b227e52ef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FC554E-8D47-4D17-AFD7-8E3F8AD70F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Ipsos_Gaia_Proeven op dieren_Rapport 2016_Brabant Wallon</Template>
  <TotalTime>425</TotalTime>
  <Words>1338</Words>
  <Application>Microsoft Macintosh PowerPoint</Application>
  <PresentationFormat>On-screen Show (16:9)</PresentationFormat>
  <Paragraphs>304</Paragraphs>
  <Slides>25</Slides>
  <Notes>8</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Ipsos_Gaia_Proeven op dieren_Rapport 2016_Bruxelles</vt:lpstr>
      <vt:lpstr>Résultats 2016 – Bruxelles</vt:lpstr>
      <vt:lpstr>MÉTHODOLOGIE</vt:lpstr>
      <vt:lpstr>PowerPoint Presentation</vt:lpstr>
      <vt:lpstr>PowerPoint Presentation</vt:lpstr>
      <vt:lpstr>RÉSULTATS</vt:lpstr>
      <vt:lpstr>EXPÉRIMENTATIONS SUR CHIENS ET CHATS</vt:lpstr>
      <vt:lpstr>PowerPoint Presentation</vt:lpstr>
      <vt:lpstr>PowerPoint Presentation</vt:lpstr>
      <vt:lpstr>INTERDICTION DES EXPERIENCES SUR CHIENS ET CHATS</vt:lpstr>
      <vt:lpstr>LES EXPERIENCES SUR LES …  DOIVENT ETRE INTERDITES</vt:lpstr>
      <vt:lpstr>LES EXPERIENCES SUR LES …  DOIVENT ETRE INTERDITES</vt:lpstr>
      <vt:lpstr>QUE VAUT-IL MIEUX FAIRE AVEC LE CHIEN OU LE CHAT APRÈS L’EXPÉRIENCE </vt:lpstr>
      <vt:lpstr>LES EXPÉRIENCES SUR LES CHIENS ET LES CHATS SONT AUTORISÉES  A BRUXELLES. D’APRÈS VOUS, QUE VAUT-IL MIEUX FAIRE AVEC LE CHIEN OU LE CHAT APRÈS L’EXPÉRIENCE ?</vt:lpstr>
      <vt:lpstr>LES EXPÉRIENCES SUR LES CHIENS ET LES CHATS SONT AUTORISÉES  A BRUXELLES. D’APRÈS VOUS, QUE VAUT-IL MIEUX FAIRE AVEC LE CHIEN OU LE CHAT APRÈS L’EXPÉRIENCE ?</vt:lpstr>
      <vt:lpstr>VOLONTÉ D’ADOPTER UN ANIMAL D’EXPÉRIENCE</vt:lpstr>
      <vt:lpstr>PowerPoint Presentation</vt:lpstr>
      <vt:lpstr>PowerPoint Presentation</vt:lpstr>
      <vt:lpstr>LA RECHERCHE POUR LES MEDICAMENTS POUR ANIMAUX</vt:lpstr>
      <vt:lpstr>PowerPoint Presentation</vt:lpstr>
      <vt:lpstr>PowerPoint Presentation</vt:lpstr>
      <vt:lpstr>SERIEZ-VOUS PRÊT À TESTER LES MÉDICAMENTS VÉTÉRINAIRES POUR ANIMAUX  DE COMPAGNIE?</vt:lpstr>
      <vt:lpstr>CONCLUSIONS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Résultats 2016 – Brabant Wallon</dc:title>
  <dc:creator>Glenn Hendrickx</dc:creator>
  <cp:lastModifiedBy>GAIA GAIA</cp:lastModifiedBy>
  <cp:revision>49</cp:revision>
  <cp:lastPrinted>2016-07-01T12:53:23Z</cp:lastPrinted>
  <dcterms:created xsi:type="dcterms:W3CDTF">2016-06-29T08:32:31Z</dcterms:created>
  <dcterms:modified xsi:type="dcterms:W3CDTF">2016-07-12T11:44:35Z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0x0101003B75AD9DC4239A47AB6FDC49FCFB618A</vt:lpwstr>
  </property>
</Properties>
</file>