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xlsx" ContentType="application/vnd.openxmlformats-officedocument.spreadsheetml.sheet"/>
  <Default Extension="gif" ContentType="image/gif"/>
  <Default Extension="wdp" ContentType="image/vnd.ms-photo"/>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9" r:id="rId1"/>
  </p:sldMasterIdLst>
  <p:notesMasterIdLst>
    <p:notesMasterId r:id="rId22"/>
  </p:notesMasterIdLst>
  <p:handoutMasterIdLst>
    <p:handoutMasterId r:id="rId23"/>
  </p:handoutMasterIdLst>
  <p:sldIdLst>
    <p:sldId id="516" r:id="rId2"/>
    <p:sldId id="584" r:id="rId3"/>
    <p:sldId id="585" r:id="rId4"/>
    <p:sldId id="588" r:id="rId5"/>
    <p:sldId id="589" r:id="rId6"/>
    <p:sldId id="590" r:id="rId7"/>
    <p:sldId id="591" r:id="rId8"/>
    <p:sldId id="592" r:id="rId9"/>
    <p:sldId id="586" r:id="rId10"/>
    <p:sldId id="582" r:id="rId11"/>
    <p:sldId id="568" r:id="rId12"/>
    <p:sldId id="569" r:id="rId13"/>
    <p:sldId id="576" r:id="rId14"/>
    <p:sldId id="580" r:id="rId15"/>
    <p:sldId id="578" r:id="rId16"/>
    <p:sldId id="581" r:id="rId17"/>
    <p:sldId id="583" r:id="rId18"/>
    <p:sldId id="574" r:id="rId19"/>
    <p:sldId id="570" r:id="rId20"/>
    <p:sldId id="587" r:id="rId21"/>
  </p:sldIdLst>
  <p:sldSz cx="9144000" cy="5143500" type="screen16x9"/>
  <p:notesSz cx="6805613" cy="9944100"/>
  <p:defaultTextStyle>
    <a:defPPr>
      <a:defRPr lang="nl-B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3132" userDrawn="1">
          <p15:clr>
            <a:srgbClr val="A4A3A4"/>
          </p15:clr>
        </p15:guide>
        <p15:guide id="2" pos="214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EEF"/>
    <a:srgbClr val="D8EFF8"/>
    <a:srgbClr val="00213F"/>
    <a:srgbClr val="083060"/>
    <a:srgbClr val="92D1EA"/>
    <a:srgbClr val="B5E0F1"/>
    <a:srgbClr val="003665"/>
    <a:srgbClr val="61BDE0"/>
    <a:srgbClr val="004AEA"/>
    <a:srgbClr val="14B2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184" autoAdjust="0"/>
    <p:restoredTop sz="84105" autoAdjust="0"/>
  </p:normalViewPr>
  <p:slideViewPr>
    <p:cSldViewPr>
      <p:cViewPr varScale="1">
        <p:scale>
          <a:sx n="124" d="100"/>
          <a:sy n="124" d="100"/>
        </p:scale>
        <p:origin x="1064" y="176"/>
      </p:cViewPr>
      <p:guideLst>
        <p:guide orient="horz" pos="162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2" d="100"/>
          <a:sy n="52" d="100"/>
        </p:scale>
        <p:origin x="-2646" y="-102"/>
      </p:cViewPr>
      <p:guideLst>
        <p:guide orient="horz" pos="3132"/>
        <p:guide pos="2144"/>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handoutMaster" Target="handoutMasters/handoutMaster1.xml"/><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2.xml.rels><?xml version="1.0" encoding="UTF-8" standalone="yes"?>
<Relationships xmlns="http://schemas.openxmlformats.org/package/2006/relationships"><Relationship Id="rId1" Type="http://schemas.microsoft.com/office/2011/relationships/chartStyle" Target="style2.xml"/><Relationship Id="rId2" Type="http://schemas.microsoft.com/office/2011/relationships/chartColorStyle" Target="colors2.xml"/><Relationship Id="rId3"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microsoft.com/office/2011/relationships/chartStyle" Target="style3.xml"/><Relationship Id="rId2" Type="http://schemas.microsoft.com/office/2011/relationships/chartColorStyle" Target="colors3.xml"/><Relationship Id="rId3"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microsoft.com/office/2011/relationships/chartStyle" Target="style4.xml"/><Relationship Id="rId2" Type="http://schemas.microsoft.com/office/2011/relationships/chartColorStyle" Target="colors4.xml"/><Relationship Id="rId3"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0742735865732025"/>
          <c:y val="0.135939818493242"/>
          <c:w val="0.788659953103118"/>
          <c:h val="0.794216394822882"/>
        </c:manualLayout>
      </c:layout>
      <c:pie3DChart>
        <c:varyColors val="1"/>
        <c:ser>
          <c:idx val="0"/>
          <c:order val="0"/>
          <c:tx>
            <c:strRef>
              <c:f>Sheet1!$B$1</c:f>
              <c:strCache>
                <c:ptCount val="1"/>
                <c:pt idx="0">
                  <c:v>Column1</c:v>
                </c:pt>
              </c:strCache>
            </c:strRef>
          </c:tx>
          <c:explosion val="2"/>
          <c:dPt>
            <c:idx val="0"/>
            <c:bubble3D val="0"/>
            <c:spPr>
              <a:solidFill>
                <a:srgbClr val="00B0F0"/>
              </a:solidFill>
              <a:ln w="25400">
                <a:solidFill>
                  <a:schemeClr val="lt1"/>
                </a:solidFill>
              </a:ln>
              <a:effectLst/>
              <a:sp3d contourW="25400">
                <a:contourClr>
                  <a:schemeClr val="lt1"/>
                </a:contourClr>
              </a:sp3d>
            </c:spPr>
          </c:dPt>
          <c:dPt>
            <c:idx val="1"/>
            <c:bubble3D val="0"/>
            <c:explosion val="0"/>
            <c:spPr>
              <a:solidFill>
                <a:srgbClr val="002060"/>
              </a:solidFill>
              <a:ln w="25400">
                <a:solidFill>
                  <a:schemeClr val="lt1"/>
                </a:solidFill>
              </a:ln>
              <a:effectLst/>
              <a:sp3d contourW="25400">
                <a:contourClr>
                  <a:schemeClr val="lt1"/>
                </a:contourClr>
              </a:sp3d>
            </c:spPr>
          </c:dPt>
          <c:dLbls>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Couvre le risque de change</c:v>
                </c:pt>
                <c:pt idx="1">
                  <c:v>Ne couvre pas le risque de change</c:v>
                </c:pt>
              </c:strCache>
            </c:strRef>
          </c:cat>
          <c:val>
            <c:numRef>
              <c:f>Sheet1!$B$2:$B$3</c:f>
              <c:numCache>
                <c:formatCode>0%</c:formatCode>
                <c:ptCount val="2"/>
                <c:pt idx="0">
                  <c:v>0.74</c:v>
                </c:pt>
                <c:pt idx="1">
                  <c:v>0.26</c:v>
                </c:pt>
              </c:numCache>
            </c:numRef>
          </c:val>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sz="2000"/>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Le plus important</c:v>
                </c:pt>
              </c:strCache>
            </c:strRef>
          </c:tx>
          <c:spPr>
            <a:solidFill>
              <a:srgbClr val="00B0F0"/>
            </a:solidFill>
          </c:spPr>
          <c:invertIfNegative val="0"/>
          <c:dPt>
            <c:idx val="0"/>
            <c:invertIfNegative val="0"/>
            <c:bubble3D val="0"/>
            <c:spPr>
              <a:solidFill>
                <a:srgbClr val="083060"/>
              </a:solidFill>
            </c:spPr>
          </c:dPt>
          <c:dPt>
            <c:idx val="4"/>
            <c:invertIfNegative val="0"/>
            <c:bubble3D val="0"/>
            <c:spPr>
              <a:solidFill>
                <a:schemeClr val="bg1">
                  <a:lumMod val="65000"/>
                </a:schemeClr>
              </a:solidFill>
            </c:spPr>
          </c:dPt>
          <c:dLbls>
            <c:dLbl>
              <c:idx val="0"/>
              <c:layout>
                <c:manualLayout>
                  <c:x val="0.16899583539622"/>
                  <c:y val="-0.00708283884415075"/>
                </c:manualLayout>
              </c:layout>
              <c:dLblPos val="ctr"/>
              <c:showLegendKey val="0"/>
              <c:showVal val="1"/>
              <c:showCatName val="0"/>
              <c:showSerName val="0"/>
              <c:showPercent val="0"/>
              <c:showBubbleSize val="0"/>
              <c:extLst>
                <c:ext xmlns:c15="http://schemas.microsoft.com/office/drawing/2012/chart" uri="{CE6537A1-D6FC-4f65-9D91-7224C49458BB}"/>
              </c:extLst>
            </c:dLbl>
            <c:dLbl>
              <c:idx val="1"/>
              <c:layout>
                <c:manualLayout>
                  <c:x val="0.143439729737601"/>
                  <c:y val="0.00219995835106777"/>
                </c:manualLayout>
              </c:layout>
              <c:dLblPos val="ctr"/>
              <c:showLegendKey val="0"/>
              <c:showVal val="1"/>
              <c:showCatName val="0"/>
              <c:showSerName val="0"/>
              <c:showPercent val="0"/>
              <c:showBubbleSize val="0"/>
              <c:extLst>
                <c:ext xmlns:c15="http://schemas.microsoft.com/office/drawing/2012/chart" uri="{CE6537A1-D6FC-4f65-9D91-7224C49458BB}"/>
              </c:extLst>
            </c:dLbl>
            <c:dLbl>
              <c:idx val="2"/>
              <c:layout>
                <c:manualLayout>
                  <c:x val="0.0597027338472816"/>
                  <c:y val="-0.00396571777132767"/>
                </c:manualLayout>
              </c:layout>
              <c:dLblPos val="ctr"/>
              <c:showLegendKey val="0"/>
              <c:showVal val="1"/>
              <c:showCatName val="0"/>
              <c:showSerName val="0"/>
              <c:showPercent val="0"/>
              <c:showBubbleSize val="0"/>
              <c:extLst>
                <c:ext xmlns:c15="http://schemas.microsoft.com/office/drawing/2012/chart" uri="{CE6537A1-D6FC-4f65-9D91-7224C49458BB}"/>
              </c:extLst>
            </c:dLbl>
            <c:dLbl>
              <c:idx val="3"/>
              <c:layout>
                <c:manualLayout>
                  <c:x val="0.0499332106275442"/>
                  <c:y val="0.00660712447164234"/>
                </c:manualLayout>
              </c:layout>
              <c:dLblPos val="ctr"/>
              <c:showLegendKey val="0"/>
              <c:showVal val="1"/>
              <c:showCatName val="0"/>
              <c:showSerName val="0"/>
              <c:showPercent val="0"/>
              <c:showBubbleSize val="0"/>
              <c:extLst>
                <c:ext xmlns:c15="http://schemas.microsoft.com/office/drawing/2012/chart" uri="{CE6537A1-D6FC-4f65-9D91-7224C49458BB}"/>
              </c:extLst>
            </c:dLbl>
            <c:dLbl>
              <c:idx val="4"/>
              <c:layout>
                <c:manualLayout>
                  <c:x val="0.0789591753839958"/>
                  <c:y val="-0.00704809896699851"/>
                </c:manualLayout>
              </c:layout>
              <c:dLblPos val="ctr"/>
              <c:showLegendKey val="0"/>
              <c:showVal val="1"/>
              <c:showCatName val="0"/>
              <c:showSerName val="0"/>
              <c:showPercent val="0"/>
              <c:showBubbleSize val="0"/>
              <c:extLst>
                <c:ext xmlns:c15="http://schemas.microsoft.com/office/drawing/2012/chart" uri="{CE6537A1-D6FC-4f65-9D91-7224C49458BB}"/>
              </c:extLst>
            </c:dLbl>
            <c:dLbl>
              <c:idx val="5"/>
              <c:layout>
                <c:manualLayout>
                  <c:x val="0.137840930628184"/>
                  <c:y val="0.0"/>
                </c:manualLayout>
              </c:layout>
              <c:dLblPos val="ctr"/>
              <c:showLegendKey val="0"/>
              <c:showVal val="1"/>
              <c:showCatName val="0"/>
              <c:showSerName val="0"/>
              <c:showPercent val="0"/>
              <c:showBubbleSize val="0"/>
              <c:extLst>
                <c:ext xmlns:c15="http://schemas.microsoft.com/office/drawing/2012/chart" uri="{CE6537A1-D6FC-4f65-9D91-7224C49458BB}"/>
              </c:extLst>
            </c:dLbl>
            <c:dLbl>
              <c:idx val="6"/>
              <c:layout>
                <c:manualLayout>
                  <c:x val="0.0932252090072922"/>
                  <c:y val="2.42701363366574E-7"/>
                </c:manualLayout>
              </c:layout>
              <c:dLblPos val="ctr"/>
              <c:showLegendKey val="0"/>
              <c:showVal val="1"/>
              <c:showCatName val="0"/>
              <c:showSerName val="0"/>
              <c:showPercent val="0"/>
              <c:showBubbleSize val="0"/>
              <c:extLst>
                <c:ext xmlns:c15="http://schemas.microsoft.com/office/drawing/2012/chart" uri="{CE6537A1-D6FC-4f65-9D91-7224C49458BB}"/>
              </c:extLst>
            </c:dLbl>
            <c:dLbl>
              <c:idx val="7"/>
              <c:layout>
                <c:manualLayout>
                  <c:x val="0.0528215468830022"/>
                  <c:y val="2.42701363253558E-7"/>
                </c:manualLayout>
              </c:layout>
              <c:dLblPos val="ctr"/>
              <c:showLegendKey val="0"/>
              <c:showVal val="1"/>
              <c:showCatName val="0"/>
              <c:showSerName val="0"/>
              <c:showPercent val="0"/>
              <c:showBubbleSize val="0"/>
              <c:extLst>
                <c:ext xmlns:c15="http://schemas.microsoft.com/office/drawing/2012/chart" uri="{CE6537A1-D6FC-4f65-9D91-7224C49458BB}"/>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Des gouvernements</c:v>
                </c:pt>
                <c:pt idx="1">
                  <c:v>De tous les citoyens, de chacun</c:v>
                </c:pt>
                <c:pt idx="2">
                  <c:v>Des personnes fortunées</c:v>
                </c:pt>
                <c:pt idx="3">
                  <c:v>Des entreprises</c:v>
                </c:pt>
                <c:pt idx="4">
                  <c:v>Je ne sais pas</c:v>
                </c:pt>
              </c:strCache>
            </c:strRef>
          </c:cat>
          <c:val>
            <c:numRef>
              <c:f>Sheet1!$B$2:$B$6</c:f>
              <c:numCache>
                <c:formatCode>[&lt;0.04]"";0%</c:formatCode>
                <c:ptCount val="5"/>
                <c:pt idx="0">
                  <c:v>0.44</c:v>
                </c:pt>
                <c:pt idx="1">
                  <c:v>0.35</c:v>
                </c:pt>
                <c:pt idx="2">
                  <c:v>0.07</c:v>
                </c:pt>
                <c:pt idx="3">
                  <c:v>0.05</c:v>
                </c:pt>
                <c:pt idx="4">
                  <c:v>0.09</c:v>
                </c:pt>
              </c:numCache>
            </c:numRef>
          </c:val>
        </c:ser>
        <c:dLbls>
          <c:showLegendKey val="0"/>
          <c:showVal val="1"/>
          <c:showCatName val="0"/>
          <c:showSerName val="0"/>
          <c:showPercent val="0"/>
          <c:showBubbleSize val="0"/>
        </c:dLbls>
        <c:gapWidth val="95"/>
        <c:overlap val="100"/>
        <c:axId val="368201824"/>
        <c:axId val="368204032"/>
      </c:barChart>
      <c:catAx>
        <c:axId val="368201824"/>
        <c:scaling>
          <c:orientation val="maxMin"/>
        </c:scaling>
        <c:delete val="0"/>
        <c:axPos val="l"/>
        <c:numFmt formatCode="General" sourceLinked="0"/>
        <c:majorTickMark val="none"/>
        <c:minorTickMark val="none"/>
        <c:tickLblPos val="nextTo"/>
        <c:spPr>
          <a:ln>
            <a:noFill/>
          </a:ln>
        </c:spPr>
        <c:crossAx val="368204032"/>
        <c:crosses val="autoZero"/>
        <c:auto val="1"/>
        <c:lblAlgn val="ctr"/>
        <c:lblOffset val="100"/>
        <c:noMultiLvlLbl val="0"/>
      </c:catAx>
      <c:valAx>
        <c:axId val="368204032"/>
        <c:scaling>
          <c:orientation val="minMax"/>
          <c:max val="1.0"/>
          <c:min val="0.0"/>
        </c:scaling>
        <c:delete val="1"/>
        <c:axPos val="t"/>
        <c:numFmt formatCode="[&lt;0.04]&quot;&quot;;0%" sourceLinked="1"/>
        <c:majorTickMark val="out"/>
        <c:minorTickMark val="none"/>
        <c:tickLblPos val="nextTo"/>
        <c:crossAx val="368201824"/>
        <c:crosses val="autoZero"/>
        <c:crossBetween val="between"/>
      </c:valAx>
    </c:plotArea>
    <c:plotVisOnly val="1"/>
    <c:dispBlanksAs val="gap"/>
    <c:showDLblsOverMax val="0"/>
  </c:chart>
  <c:spPr>
    <a:ln>
      <a:noFill/>
    </a:ln>
  </c:spPr>
  <c:txPr>
    <a:bodyPr/>
    <a:lstStyle/>
    <a:p>
      <a:pPr>
        <a:defRPr sz="1400">
          <a:solidFill>
            <a:schemeClr val="tx2"/>
          </a:solidFil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0742735865732025"/>
          <c:y val="0.135939818493242"/>
          <c:w val="0.788659953103118"/>
          <c:h val="0.794216394822882"/>
        </c:manualLayout>
      </c:layout>
      <c:pie3DChart>
        <c:varyColors val="1"/>
        <c:ser>
          <c:idx val="0"/>
          <c:order val="0"/>
          <c:tx>
            <c:strRef>
              <c:f>Sheet1!$B$1</c:f>
              <c:strCache>
                <c:ptCount val="1"/>
                <c:pt idx="0">
                  <c:v>Column1</c:v>
                </c:pt>
              </c:strCache>
            </c:strRef>
          </c:tx>
          <c:spPr>
            <a:solidFill>
              <a:srgbClr val="00213F"/>
            </a:solidFill>
          </c:spPr>
          <c:dPt>
            <c:idx val="0"/>
            <c:bubble3D val="0"/>
            <c:spPr>
              <a:solidFill>
                <a:srgbClr val="00213F"/>
              </a:solidFill>
              <a:ln w="25400">
                <a:solidFill>
                  <a:schemeClr val="lt1"/>
                </a:solidFill>
              </a:ln>
              <a:effectLst/>
              <a:sp3d contourW="25400">
                <a:contourClr>
                  <a:schemeClr val="lt1"/>
                </a:contourClr>
              </a:sp3d>
            </c:spPr>
          </c:dPt>
          <c:dPt>
            <c:idx val="1"/>
            <c:bubble3D val="0"/>
            <c:spPr>
              <a:solidFill>
                <a:srgbClr val="00B0F0"/>
              </a:solidFill>
              <a:ln w="25400">
                <a:solidFill>
                  <a:schemeClr val="lt1"/>
                </a:solidFill>
              </a:ln>
              <a:effectLst/>
              <a:sp3d contourW="25400">
                <a:contourClr>
                  <a:schemeClr val="lt1"/>
                </a:contourClr>
              </a:sp3d>
            </c:spPr>
          </c:dPt>
          <c:dPt>
            <c:idx val="2"/>
            <c:bubble3D val="0"/>
            <c:spPr>
              <a:solidFill>
                <a:srgbClr val="B5E0F1"/>
              </a:solidFill>
              <a:ln w="25400">
                <a:solidFill>
                  <a:schemeClr val="lt1"/>
                </a:solidFill>
              </a:ln>
              <a:effectLst/>
              <a:sp3d contourW="25400">
                <a:contourClr>
                  <a:schemeClr val="lt1"/>
                </a:contourClr>
              </a:sp3d>
            </c:spPr>
          </c:dPt>
          <c:dLbls>
            <c:dLbl>
              <c:idx val="0"/>
              <c:layout>
                <c:manualLayout>
                  <c:x val="-0.201667968743818"/>
                  <c:y val="0.0359963142529903"/>
                </c:manualLayout>
              </c:layout>
              <c:dLblPos val="bestFi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Non</c:v>
                </c:pt>
                <c:pt idx="1">
                  <c:v>Oui</c:v>
                </c:pt>
                <c:pt idx="2">
                  <c:v>oui peut-être</c:v>
                </c:pt>
              </c:strCache>
            </c:strRef>
          </c:cat>
          <c:val>
            <c:numRef>
              <c:f>Sheet1!$B$2:$B$4</c:f>
              <c:numCache>
                <c:formatCode>0%</c:formatCode>
                <c:ptCount val="3"/>
                <c:pt idx="0">
                  <c:v>0.43</c:v>
                </c:pt>
                <c:pt idx="1">
                  <c:v>0.29</c:v>
                </c:pt>
                <c:pt idx="2">
                  <c:v>0.28</c:v>
                </c:pt>
              </c:numCache>
            </c:numRef>
          </c:val>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sz="20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0480094358855"/>
          <c:y val="0.0520139086010716"/>
          <c:w val="0.466232198503072"/>
          <c:h val="0.911976462367417"/>
        </c:manualLayout>
      </c:layout>
      <c:barChart>
        <c:barDir val="bar"/>
        <c:grouping val="clustered"/>
        <c:varyColors val="0"/>
        <c:ser>
          <c:idx val="0"/>
          <c:order val="0"/>
          <c:tx>
            <c:strRef>
              <c:f>Sheet1!$B$1</c:f>
              <c:strCache>
                <c:ptCount val="1"/>
                <c:pt idx="0">
                  <c:v>Colonne1</c:v>
                </c:pt>
              </c:strCache>
            </c:strRef>
          </c:tx>
          <c:spPr>
            <a:solidFill>
              <a:srgbClr val="00B0F0"/>
            </a:solidFill>
          </c:spPr>
          <c:invertIfNegative val="0"/>
          <c:dPt>
            <c:idx val="4"/>
            <c:invertIfNegative val="0"/>
            <c:bubble3D val="0"/>
          </c:dPt>
          <c:dLbls>
            <c:dLbl>
              <c:idx val="0"/>
              <c:layout>
                <c:manualLayout>
                  <c:x val="-0.00462047592622532"/>
                  <c:y val="-0.00308161142932393"/>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0.055849375309433"/>
                      <c:h val="0.0803814941381175"/>
                    </c:manualLayout>
                  </c15:layout>
                </c:ext>
              </c:extLst>
            </c:dLbl>
            <c:dLbl>
              <c:idx val="1"/>
              <c:layout>
                <c:manualLayout>
                  <c:x val="-0.000117840023770094"/>
                  <c:y val="0.00220011587350444"/>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0.055849375309433"/>
                      <c:h val="0.0803814941381175"/>
                    </c:manualLayout>
                  </c15:layout>
                </c:ext>
              </c:extLst>
            </c:dLbl>
            <c:dLbl>
              <c:idx val="2"/>
              <c:layout>
                <c:manualLayout>
                  <c:x val="0.000894792208302929"/>
                  <c:y val="-0.00396499725438393"/>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0.055849375309433"/>
                      <c:h val="0.0803814941381175"/>
                    </c:manualLayout>
                  </c15:layout>
                </c:ext>
              </c:extLst>
            </c:dLbl>
            <c:dLbl>
              <c:idx val="3"/>
              <c:layout>
                <c:manualLayout>
                  <c:x val="0.0702756501732824"/>
                  <c:y val="0.00260683880508527"/>
                </c:manualLayout>
              </c:layout>
              <c:dLblPos val="ctr"/>
              <c:showLegendKey val="0"/>
              <c:showVal val="1"/>
              <c:showCatName val="0"/>
              <c:showSerName val="0"/>
              <c:showPercent val="0"/>
              <c:showBubbleSize val="0"/>
              <c:extLst>
                <c:ext xmlns:c15="http://schemas.microsoft.com/office/drawing/2012/chart" uri="{CE6537A1-D6FC-4f65-9D91-7224C49458BB}">
                  <c15:layout>
                    <c:manualLayout>
                      <c:w val="0.055849375309433"/>
                      <c:h val="0.0803814941381175"/>
                    </c:manualLayout>
                  </c15:layout>
                </c:ext>
              </c:extLst>
            </c:dLbl>
            <c:dLbl>
              <c:idx val="4"/>
              <c:layout>
                <c:manualLayout>
                  <c:x val="0.0604659696537263"/>
                  <c:y val="0.000954428444015423"/>
                </c:manualLayout>
              </c:layout>
              <c:dLblPos val="ctr"/>
              <c:showLegendKey val="0"/>
              <c:showVal val="1"/>
              <c:showCatName val="0"/>
              <c:showSerName val="0"/>
              <c:showPercent val="0"/>
              <c:showBubbleSize val="0"/>
              <c:extLst>
                <c:ext xmlns:c15="http://schemas.microsoft.com/office/drawing/2012/chart" uri="{CE6537A1-D6FC-4f65-9D91-7224C49458BB}">
                  <c15:layout>
                    <c:manualLayout>
                      <c:w val="0.055849375309433"/>
                      <c:h val="0.0803814941381175"/>
                    </c:manualLayout>
                  </c15:layout>
                </c:ext>
              </c:extLst>
            </c:dLbl>
            <c:dLbl>
              <c:idx val="5"/>
              <c:layout>
                <c:manualLayout>
                  <c:x val="-0.00113415902367833"/>
                  <c:y val="0.00400217254944715"/>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0.0427285468345138"/>
                      <c:h val="0.0803814941381175"/>
                    </c:manualLayout>
                  </c15:layout>
                </c:ext>
              </c:extLst>
            </c:dLbl>
            <c:dLbl>
              <c:idx val="6"/>
              <c:layout>
                <c:manualLayout>
                  <c:x val="-0.00302253516357227"/>
                  <c:y val="-0.0080013521725967"/>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0.0427285435536011"/>
                      <c:h val="0.0803814941381175"/>
                    </c:manualLayout>
                  </c15:layout>
                </c:ext>
              </c:extLst>
            </c:dLbl>
            <c:dLbl>
              <c:idx val="7"/>
              <c:layout>
                <c:manualLayout>
                  <c:x val="-0.00382133486120269"/>
                  <c:y val="7.87612183688067E-7"/>
                </c:manualLayout>
              </c:layout>
              <c:dLblPos val="outEnd"/>
              <c:showLegendKey val="0"/>
              <c:showVal val="1"/>
              <c:showCatName val="0"/>
              <c:showSerName val="0"/>
              <c:showPercent val="0"/>
              <c:showBubbleSize val="0"/>
              <c:extLst>
                <c:ext xmlns:c15="http://schemas.microsoft.com/office/drawing/2012/chart" uri="{CE6537A1-D6FC-4f65-9D91-7224C49458BB}">
                  <c15:layout>
                    <c:manualLayout>
                      <c:w val="0.0427285435536011"/>
                      <c:h val="0.0803814941381175"/>
                    </c:manualLayout>
                  </c15:layout>
                </c:ext>
              </c:extLst>
            </c:dLbl>
            <c:dLbl>
              <c:idx val="8"/>
              <c:spPr>
                <a:noFill/>
                <a:ln>
                  <a:noFill/>
                </a:ln>
                <a:effectLst/>
              </c:spPr>
              <c:txPr>
                <a:bodyPr vertOverflow="overflow" horzOverflow="overflow" wrap="square" lIns="38100" tIns="19050" rIns="38100" bIns="19050" anchor="ctr" anchorCtr="0">
                  <a:noAutofit/>
                </a:bodyPr>
                <a:lstStyle/>
                <a:p>
                  <a:pPr>
                    <a:defRPr/>
                  </a:pPr>
                  <a:endParaRPr lang="en-US"/>
                </a:p>
              </c:txPr>
              <c:dLblPos val="in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Sheet1!$A$2:$A$10</c:f>
              <c:strCache>
                <c:ptCount val="9"/>
                <c:pt idx="0">
                  <c:v>En donnant du temps (bénévolat)</c:v>
                </c:pt>
                <c:pt idx="1">
                  <c:v>Dons en nature (vêtements, objets, etc.)</c:v>
                </c:pt>
                <c:pt idx="2">
                  <c:v>Dons financiers </c:v>
                </c:pt>
                <c:pt idx="3">
                  <c:v>En sensibilisant/en informant mon entourage</c:v>
                </c:pt>
                <c:pt idx="4">
                  <c:v>En achetant plus cher des produits et services issus de l'économie sociale</c:v>
                </c:pt>
                <c:pt idx="5">
                  <c:v>En travaillant dans une entreprise d'économie sociale</c:v>
                </c:pt>
                <c:pt idx="6">
                  <c:v>En prêtant sans intérêt</c:v>
                </c:pt>
                <c:pt idx="7">
                  <c:v>En léguant (par testament)</c:v>
                </c:pt>
                <c:pt idx="8">
                  <c:v>En acceptant de payer plus d'impôts</c:v>
                </c:pt>
              </c:strCache>
            </c:strRef>
          </c:cat>
          <c:val>
            <c:numRef>
              <c:f>Sheet1!$B$2:$B$10</c:f>
              <c:numCache>
                <c:formatCode>0%</c:formatCode>
                <c:ptCount val="9"/>
                <c:pt idx="0">
                  <c:v>0.56</c:v>
                </c:pt>
                <c:pt idx="1">
                  <c:v>0.38</c:v>
                </c:pt>
                <c:pt idx="2">
                  <c:v>0.31</c:v>
                </c:pt>
                <c:pt idx="3">
                  <c:v>0.17</c:v>
                </c:pt>
                <c:pt idx="4">
                  <c:v>0.13</c:v>
                </c:pt>
                <c:pt idx="5">
                  <c:v>0.07</c:v>
                </c:pt>
                <c:pt idx="6">
                  <c:v>0.05</c:v>
                </c:pt>
                <c:pt idx="7">
                  <c:v>0.03</c:v>
                </c:pt>
                <c:pt idx="8">
                  <c:v>0.02</c:v>
                </c:pt>
              </c:numCache>
            </c:numRef>
          </c:val>
        </c:ser>
        <c:dLbls>
          <c:showLegendKey val="0"/>
          <c:showVal val="1"/>
          <c:showCatName val="0"/>
          <c:showSerName val="0"/>
          <c:showPercent val="0"/>
          <c:showBubbleSize val="0"/>
        </c:dLbls>
        <c:gapWidth val="95"/>
        <c:axId val="365717216"/>
        <c:axId val="365719536"/>
      </c:barChart>
      <c:catAx>
        <c:axId val="365717216"/>
        <c:scaling>
          <c:orientation val="maxMin"/>
        </c:scaling>
        <c:delete val="0"/>
        <c:axPos val="l"/>
        <c:numFmt formatCode="General" sourceLinked="0"/>
        <c:majorTickMark val="none"/>
        <c:minorTickMark val="none"/>
        <c:tickLblPos val="nextTo"/>
        <c:spPr>
          <a:ln>
            <a:noFill/>
          </a:ln>
        </c:spPr>
        <c:txPr>
          <a:bodyPr/>
          <a:lstStyle/>
          <a:p>
            <a:pPr>
              <a:defRPr sz="1300"/>
            </a:pPr>
            <a:endParaRPr lang="en-US"/>
          </a:p>
        </c:txPr>
        <c:crossAx val="365719536"/>
        <c:crosses val="autoZero"/>
        <c:auto val="1"/>
        <c:lblAlgn val="ctr"/>
        <c:lblOffset val="100"/>
        <c:noMultiLvlLbl val="0"/>
      </c:catAx>
      <c:valAx>
        <c:axId val="365719536"/>
        <c:scaling>
          <c:orientation val="minMax"/>
          <c:max val="1.0"/>
          <c:min val="0.0"/>
        </c:scaling>
        <c:delete val="1"/>
        <c:axPos val="t"/>
        <c:numFmt formatCode="0%" sourceLinked="1"/>
        <c:majorTickMark val="out"/>
        <c:minorTickMark val="none"/>
        <c:tickLblPos val="nextTo"/>
        <c:crossAx val="365717216"/>
        <c:crosses val="autoZero"/>
        <c:crossBetween val="between"/>
      </c:valAx>
    </c:plotArea>
    <c:plotVisOnly val="1"/>
    <c:dispBlanksAs val="gap"/>
    <c:showDLblsOverMax val="0"/>
  </c:chart>
  <c:spPr>
    <a:ln>
      <a:noFill/>
    </a:ln>
  </c:spPr>
  <c:txPr>
    <a:bodyPr/>
    <a:lstStyle/>
    <a:p>
      <a:pPr>
        <a:defRPr sz="1400">
          <a:solidFill>
            <a:schemeClr val="tx2"/>
          </a:solidFill>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73"/>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0742735865732025"/>
          <c:y val="0.135939818493242"/>
          <c:w val="0.788659953103118"/>
          <c:h val="0.794216394822882"/>
        </c:manualLayout>
      </c:layout>
      <c:pie3DChart>
        <c:varyColors val="1"/>
        <c:ser>
          <c:idx val="0"/>
          <c:order val="0"/>
          <c:tx>
            <c:strRef>
              <c:f>Sheet1!$B$1</c:f>
              <c:strCache>
                <c:ptCount val="1"/>
                <c:pt idx="0">
                  <c:v>Column1</c:v>
                </c:pt>
              </c:strCache>
            </c:strRef>
          </c:tx>
          <c:dPt>
            <c:idx val="0"/>
            <c:bubble3D val="0"/>
            <c:spPr>
              <a:solidFill>
                <a:srgbClr val="00B0F0"/>
              </a:solidFill>
              <a:ln w="25400">
                <a:solidFill>
                  <a:schemeClr val="lt1"/>
                </a:solidFill>
              </a:ln>
              <a:effectLst/>
              <a:sp3d contourW="25400">
                <a:contourClr>
                  <a:schemeClr val="lt1"/>
                </a:contourClr>
              </a:sp3d>
            </c:spPr>
          </c:dPt>
          <c:dPt>
            <c:idx val="1"/>
            <c:bubble3D val="0"/>
            <c:spPr>
              <a:solidFill>
                <a:srgbClr val="002060"/>
              </a:solidFill>
              <a:ln w="25400">
                <a:solidFill>
                  <a:schemeClr val="lt1"/>
                </a:solidFill>
              </a:ln>
              <a:effectLst/>
              <a:sp3d contourW="25400">
                <a:contourClr>
                  <a:schemeClr val="lt1"/>
                </a:contourClr>
              </a:sp3d>
            </c:spPr>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oui</c:v>
                </c:pt>
                <c:pt idx="1">
                  <c:v>non</c:v>
                </c:pt>
              </c:strCache>
            </c:strRef>
          </c:cat>
          <c:val>
            <c:numRef>
              <c:f>Sheet1!$B$2:$B$3</c:f>
              <c:numCache>
                <c:formatCode>0%</c:formatCode>
                <c:ptCount val="2"/>
                <c:pt idx="0">
                  <c:v>0.21</c:v>
                </c:pt>
                <c:pt idx="1">
                  <c:v>0.79</c:v>
                </c:pt>
              </c:numCache>
            </c:numRef>
          </c:val>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sz="2000"/>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28713165491512"/>
          <c:y val="0.107071380487976"/>
          <c:w val="0.430348613712282"/>
          <c:h val="0.818802279174195"/>
        </c:manualLayout>
      </c:layout>
      <c:barChart>
        <c:barDir val="bar"/>
        <c:grouping val="stacked"/>
        <c:varyColors val="0"/>
        <c:ser>
          <c:idx val="0"/>
          <c:order val="0"/>
          <c:tx>
            <c:strRef>
              <c:f>Sheet1!$B$1</c:f>
              <c:strCache>
                <c:ptCount val="1"/>
                <c:pt idx="0">
                  <c:v>MONTANT</c:v>
                </c:pt>
              </c:strCache>
            </c:strRef>
          </c:tx>
          <c:spPr>
            <a:solidFill>
              <a:srgbClr val="00B0F0"/>
            </a:solidFill>
          </c:spPr>
          <c:invertIfNegative val="0"/>
          <c:dPt>
            <c:idx val="4"/>
            <c:invertIfNegative val="0"/>
            <c:bubble3D val="0"/>
            <c:spPr>
              <a:solidFill>
                <a:schemeClr val="bg1">
                  <a:lumMod val="65000"/>
                </a:schemeClr>
              </a:solidFill>
            </c:spPr>
          </c:dPt>
          <c:dLbls>
            <c:dLbl>
              <c:idx val="0"/>
              <c:layout>
                <c:manualLayout>
                  <c:x val="0.12461222587879"/>
                  <c:y val="-0.00708252379927733"/>
                </c:manualLayout>
              </c:layout>
              <c:dLblPos val="ctr"/>
              <c:showLegendKey val="0"/>
              <c:showVal val="1"/>
              <c:showCatName val="0"/>
              <c:showSerName val="0"/>
              <c:showPercent val="0"/>
              <c:showBubbleSize val="0"/>
              <c:extLst>
                <c:ext xmlns:c15="http://schemas.microsoft.com/office/drawing/2012/chart" uri="{CE6537A1-D6FC-4f65-9D91-7224C49458BB}"/>
              </c:extLst>
            </c:dLbl>
            <c:dLbl>
              <c:idx val="1"/>
              <c:layout>
                <c:manualLayout>
                  <c:x val="0.198558720232899"/>
                  <c:y val="0.0022010918557008"/>
                </c:manualLayout>
              </c:layout>
              <c:dLblPos val="ctr"/>
              <c:showLegendKey val="0"/>
              <c:showVal val="1"/>
              <c:showCatName val="0"/>
              <c:showSerName val="0"/>
              <c:showPercent val="0"/>
              <c:showBubbleSize val="0"/>
              <c:extLst>
                <c:ext xmlns:c15="http://schemas.microsoft.com/office/drawing/2012/chart" uri="{CE6537A1-D6FC-4f65-9D91-7224C49458BB}"/>
              </c:extLst>
            </c:dLbl>
            <c:dLbl>
              <c:idx val="2"/>
              <c:layout>
                <c:manualLayout>
                  <c:x val="0.0744973352360428"/>
                  <c:y val="-0.00796653971408418"/>
                </c:manualLayout>
              </c:layout>
              <c:dLblPos val="ctr"/>
              <c:showLegendKey val="0"/>
              <c:showVal val="1"/>
              <c:showCatName val="0"/>
              <c:showSerName val="0"/>
              <c:showPercent val="0"/>
              <c:showBubbleSize val="0"/>
              <c:extLst>
                <c:ext xmlns:c15="http://schemas.microsoft.com/office/drawing/2012/chart" uri="{CE6537A1-D6FC-4f65-9D91-7224C49458BB}"/>
              </c:extLst>
            </c:dLbl>
            <c:dLbl>
              <c:idx val="3"/>
              <c:layout>
                <c:manualLayout>
                  <c:x val="0.0499332106275442"/>
                  <c:y val="0.00660712447164234"/>
                </c:manualLayout>
              </c:layout>
              <c:dLblPos val="ctr"/>
              <c:showLegendKey val="0"/>
              <c:showVal val="1"/>
              <c:showCatName val="0"/>
              <c:showSerName val="0"/>
              <c:showPercent val="0"/>
              <c:showBubbleSize val="0"/>
              <c:extLst>
                <c:ext xmlns:c15="http://schemas.microsoft.com/office/drawing/2012/chart" uri="{CE6537A1-D6FC-4f65-9D91-7224C49458BB}"/>
              </c:extLst>
            </c:dLbl>
            <c:dLbl>
              <c:idx val="4"/>
              <c:layout>
                <c:manualLayout>
                  <c:x val="0.0789591753839958"/>
                  <c:y val="-0.00704809896699851"/>
                </c:manualLayout>
              </c:layout>
              <c:dLblPos val="ctr"/>
              <c:showLegendKey val="0"/>
              <c:showVal val="1"/>
              <c:showCatName val="0"/>
              <c:showSerName val="0"/>
              <c:showPercent val="0"/>
              <c:showBubbleSize val="0"/>
              <c:extLst>
                <c:ext xmlns:c15="http://schemas.microsoft.com/office/drawing/2012/chart" uri="{CE6537A1-D6FC-4f65-9D91-7224C49458BB}"/>
              </c:extLst>
            </c:dLbl>
            <c:dLbl>
              <c:idx val="5"/>
              <c:layout>
                <c:manualLayout>
                  <c:x val="0.137840930628184"/>
                  <c:y val="0.0"/>
                </c:manualLayout>
              </c:layout>
              <c:dLblPos val="ctr"/>
              <c:showLegendKey val="0"/>
              <c:showVal val="1"/>
              <c:showCatName val="0"/>
              <c:showSerName val="0"/>
              <c:showPercent val="0"/>
              <c:showBubbleSize val="0"/>
              <c:extLst>
                <c:ext xmlns:c15="http://schemas.microsoft.com/office/drawing/2012/chart" uri="{CE6537A1-D6FC-4f65-9D91-7224C49458BB}"/>
              </c:extLst>
            </c:dLbl>
            <c:dLbl>
              <c:idx val="6"/>
              <c:layout>
                <c:manualLayout>
                  <c:x val="0.0932252090072922"/>
                  <c:y val="2.42701363366574E-7"/>
                </c:manualLayout>
              </c:layout>
              <c:dLblPos val="ctr"/>
              <c:showLegendKey val="0"/>
              <c:showVal val="1"/>
              <c:showCatName val="0"/>
              <c:showSerName val="0"/>
              <c:showPercent val="0"/>
              <c:showBubbleSize val="0"/>
              <c:extLst>
                <c:ext xmlns:c15="http://schemas.microsoft.com/office/drawing/2012/chart" uri="{CE6537A1-D6FC-4f65-9D91-7224C49458BB}"/>
              </c:extLst>
            </c:dLbl>
            <c:dLbl>
              <c:idx val="7"/>
              <c:layout>
                <c:manualLayout>
                  <c:x val="0.0528215468830022"/>
                  <c:y val="2.42701363253558E-7"/>
                </c:manualLayout>
              </c:layout>
              <c:dLblPos val="ct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wrap="square" lIns="38100" tIns="19050" rIns="38100" bIns="19050" anchor="ctr">
                <a:spAutoFit/>
              </a:bodyPr>
              <a:lstStyle/>
              <a:p>
                <a:pPr>
                  <a:defRPr sz="140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Moins de 50 euros</c:v>
                </c:pt>
                <c:pt idx="1">
                  <c:v>Entre 50 et 300 euros</c:v>
                </c:pt>
                <c:pt idx="2">
                  <c:v>Plus de 300 euros</c:v>
                </c:pt>
              </c:strCache>
            </c:strRef>
          </c:cat>
          <c:val>
            <c:numRef>
              <c:f>Sheet1!$B$2:$B$4</c:f>
              <c:numCache>
                <c:formatCode>[&lt;0.04]"";0%</c:formatCode>
                <c:ptCount val="3"/>
                <c:pt idx="0">
                  <c:v>0.27</c:v>
                </c:pt>
                <c:pt idx="1">
                  <c:v>0.63</c:v>
                </c:pt>
                <c:pt idx="2">
                  <c:v>0.1</c:v>
                </c:pt>
              </c:numCache>
            </c:numRef>
          </c:val>
        </c:ser>
        <c:dLbls>
          <c:showLegendKey val="0"/>
          <c:showVal val="1"/>
          <c:showCatName val="0"/>
          <c:showSerName val="0"/>
          <c:showPercent val="0"/>
          <c:showBubbleSize val="0"/>
        </c:dLbls>
        <c:gapWidth val="95"/>
        <c:overlap val="100"/>
        <c:axId val="365780320"/>
        <c:axId val="365782640"/>
      </c:barChart>
      <c:catAx>
        <c:axId val="365780320"/>
        <c:scaling>
          <c:orientation val="maxMin"/>
        </c:scaling>
        <c:delete val="0"/>
        <c:axPos val="l"/>
        <c:numFmt formatCode="General" sourceLinked="0"/>
        <c:majorTickMark val="none"/>
        <c:minorTickMark val="none"/>
        <c:tickLblPos val="nextTo"/>
        <c:spPr>
          <a:ln>
            <a:noFill/>
          </a:ln>
        </c:spPr>
        <c:txPr>
          <a:bodyPr/>
          <a:lstStyle/>
          <a:p>
            <a:pPr>
              <a:defRPr sz="1400"/>
            </a:pPr>
            <a:endParaRPr lang="en-US"/>
          </a:p>
        </c:txPr>
        <c:crossAx val="365782640"/>
        <c:crosses val="autoZero"/>
        <c:auto val="1"/>
        <c:lblAlgn val="ctr"/>
        <c:lblOffset val="100"/>
        <c:noMultiLvlLbl val="0"/>
      </c:catAx>
      <c:valAx>
        <c:axId val="365782640"/>
        <c:scaling>
          <c:orientation val="minMax"/>
          <c:max val="1.0"/>
          <c:min val="0.0"/>
        </c:scaling>
        <c:delete val="1"/>
        <c:axPos val="t"/>
        <c:numFmt formatCode="[&lt;0.04]&quot;&quot;;0%" sourceLinked="1"/>
        <c:majorTickMark val="out"/>
        <c:minorTickMark val="none"/>
        <c:tickLblPos val="nextTo"/>
        <c:crossAx val="365780320"/>
        <c:crosses val="autoZero"/>
        <c:crossBetween val="between"/>
      </c:valAx>
    </c:plotArea>
    <c:plotVisOnly val="1"/>
    <c:dispBlanksAs val="gap"/>
    <c:showDLblsOverMax val="0"/>
  </c:chart>
  <c:spPr>
    <a:ln>
      <a:noFill/>
    </a:ln>
  </c:spPr>
  <c:txPr>
    <a:bodyPr/>
    <a:lstStyle/>
    <a:p>
      <a:pPr>
        <a:defRPr sz="1400">
          <a:solidFill>
            <a:schemeClr val="tx2"/>
          </a:solidFill>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0480099100319"/>
          <c:y val="0.0560149784934617"/>
          <c:w val="0.466232198503072"/>
          <c:h val="0.911976462367417"/>
        </c:manualLayout>
      </c:layout>
      <c:barChart>
        <c:barDir val="bar"/>
        <c:grouping val="stacked"/>
        <c:varyColors val="0"/>
        <c:ser>
          <c:idx val="0"/>
          <c:order val="0"/>
          <c:tx>
            <c:strRef>
              <c:f>Sheet1!$B$1</c:f>
              <c:strCache>
                <c:ptCount val="1"/>
                <c:pt idx="0">
                  <c:v>Secteur</c:v>
                </c:pt>
              </c:strCache>
            </c:strRef>
          </c:tx>
          <c:spPr>
            <a:solidFill>
              <a:srgbClr val="00B0F0"/>
            </a:solidFill>
          </c:spPr>
          <c:invertIfNegative val="0"/>
          <c:dPt>
            <c:idx val="4"/>
            <c:invertIfNegative val="0"/>
            <c:bubble3D val="0"/>
          </c:dPt>
          <c:dLbls>
            <c:dLbl>
              <c:idx val="0"/>
              <c:layout>
                <c:manualLayout>
                  <c:x val="0.146912645996006"/>
                  <c:y val="-0.00308161142932392"/>
                </c:manualLayout>
              </c:layout>
              <c:dLblPos val="ctr"/>
              <c:showLegendKey val="0"/>
              <c:showVal val="1"/>
              <c:showCatName val="0"/>
              <c:showSerName val="0"/>
              <c:showPercent val="0"/>
              <c:showBubbleSize val="0"/>
              <c:extLst>
                <c:ext xmlns:c15="http://schemas.microsoft.com/office/drawing/2012/chart" uri="{CE6537A1-D6FC-4f65-9D91-7224C49458BB}">
                  <c15:layout>
                    <c:manualLayout>
                      <c:w val="0.055849375309433"/>
                      <c:h val="0.0803814941381175"/>
                    </c:manualLayout>
                  </c15:layout>
                </c:ext>
              </c:extLst>
            </c:dLbl>
            <c:dLbl>
              <c:idx val="1"/>
              <c:layout>
                <c:manualLayout>
                  <c:x val="0.126795876168564"/>
                  <c:y val="-0.00180126906375908"/>
                </c:manualLayout>
              </c:layout>
              <c:dLblPos val="ctr"/>
              <c:showLegendKey val="0"/>
              <c:showVal val="1"/>
              <c:showCatName val="0"/>
              <c:showSerName val="0"/>
              <c:showPercent val="0"/>
              <c:showBubbleSize val="0"/>
              <c:extLst>
                <c:ext xmlns:c15="http://schemas.microsoft.com/office/drawing/2012/chart" uri="{CE6537A1-D6FC-4f65-9D91-7224C49458BB}">
                  <c15:layout>
                    <c:manualLayout>
                      <c:w val="0.055849375309433"/>
                      <c:h val="0.0803814941381175"/>
                    </c:manualLayout>
                  </c15:layout>
                </c:ext>
              </c:extLst>
            </c:dLbl>
            <c:dLbl>
              <c:idx val="2"/>
              <c:layout>
                <c:manualLayout>
                  <c:x val="0.0681366583791767"/>
                  <c:y val="-0.00796606714677405"/>
                </c:manualLayout>
              </c:layout>
              <c:dLblPos val="ctr"/>
              <c:showLegendKey val="0"/>
              <c:showVal val="1"/>
              <c:showCatName val="0"/>
              <c:showSerName val="0"/>
              <c:showPercent val="0"/>
              <c:showBubbleSize val="0"/>
              <c:extLst>
                <c:ext xmlns:c15="http://schemas.microsoft.com/office/drawing/2012/chart" uri="{CE6537A1-D6FC-4f65-9D91-7224C49458BB}">
                  <c15:layout>
                    <c:manualLayout>
                      <c:w val="0.055849375309433"/>
                      <c:h val="0.0803814941381175"/>
                    </c:manualLayout>
                  </c15:layout>
                </c:ext>
              </c:extLst>
            </c:dLbl>
            <c:dLbl>
              <c:idx val="3"/>
              <c:layout>
                <c:manualLayout>
                  <c:x val="0.0702756501732824"/>
                  <c:y val="0.00260683880508527"/>
                </c:manualLayout>
              </c:layout>
              <c:dLblPos val="ctr"/>
              <c:showLegendKey val="0"/>
              <c:showVal val="1"/>
              <c:showCatName val="0"/>
              <c:showSerName val="0"/>
              <c:showPercent val="0"/>
              <c:showBubbleSize val="0"/>
              <c:extLst>
                <c:ext xmlns:c15="http://schemas.microsoft.com/office/drawing/2012/chart" uri="{CE6537A1-D6FC-4f65-9D91-7224C49458BB}">
                  <c15:layout>
                    <c:manualLayout>
                      <c:w val="0.055849375309433"/>
                      <c:h val="0.0803814941381175"/>
                    </c:manualLayout>
                  </c15:layout>
                </c:ext>
              </c:extLst>
            </c:dLbl>
            <c:dLbl>
              <c:idx val="4"/>
              <c:layout>
                <c:manualLayout>
                  <c:x val="0.0604659696537263"/>
                  <c:y val="0.000954428444015423"/>
                </c:manualLayout>
              </c:layout>
              <c:dLblPos val="ctr"/>
              <c:showLegendKey val="0"/>
              <c:showVal val="1"/>
              <c:showCatName val="0"/>
              <c:showSerName val="0"/>
              <c:showPercent val="0"/>
              <c:showBubbleSize val="0"/>
              <c:extLst>
                <c:ext xmlns:c15="http://schemas.microsoft.com/office/drawing/2012/chart" uri="{CE6537A1-D6FC-4f65-9D91-7224C49458BB}">
                  <c15:layout>
                    <c:manualLayout>
                      <c:w val="0.055849375309433"/>
                      <c:h val="0.0803814941381175"/>
                    </c:manualLayout>
                  </c15:layout>
                </c:ext>
              </c:extLst>
            </c:dLbl>
            <c:dLbl>
              <c:idx val="5"/>
              <c:layout>
                <c:manualLayout>
                  <c:x val="0.0453751055712497"/>
                  <c:y val="1.57522436708273E-7"/>
                </c:manualLayout>
              </c:layout>
              <c:dLblPos val="ctr"/>
              <c:showLegendKey val="0"/>
              <c:showVal val="1"/>
              <c:showCatName val="0"/>
              <c:showSerName val="0"/>
              <c:showPercent val="0"/>
              <c:showBubbleSize val="0"/>
              <c:extLst>
                <c:ext xmlns:c15="http://schemas.microsoft.com/office/drawing/2012/chart" uri="{CE6537A1-D6FC-4f65-9D91-7224C49458BB}">
                  <c15:layout>
                    <c:manualLayout>
                      <c:w val="0.0427285435536011"/>
                      <c:h val="0.0803814941381175"/>
                    </c:manualLayout>
                  </c15:layout>
                </c:ext>
              </c:extLst>
            </c:dLbl>
            <c:dLbl>
              <c:idx val="6"/>
              <c:layout>
                <c:manualLayout>
                  <c:x val="0.0358964091213559"/>
                  <c:y val="-0.00800166721747012"/>
                </c:manualLayout>
              </c:layout>
              <c:dLblPos val="ctr"/>
              <c:showLegendKey val="0"/>
              <c:showVal val="1"/>
              <c:showCatName val="0"/>
              <c:showSerName val="0"/>
              <c:showPercent val="0"/>
              <c:showBubbleSize val="0"/>
              <c:extLst>
                <c:ext xmlns:c15="http://schemas.microsoft.com/office/drawing/2012/chart" uri="{CE6537A1-D6FC-4f65-9D91-7224C49458BB}">
                  <c15:layout>
                    <c:manualLayout>
                      <c:w val="0.0427285435536011"/>
                      <c:h val="0.0803814941381175"/>
                    </c:manualLayout>
                  </c15:layout>
                </c:ext>
              </c:extLst>
            </c:dLbl>
            <c:dLbl>
              <c:idx val="7"/>
              <c:layout>
                <c:manualLayout>
                  <c:x val="0.0361777382997932"/>
                  <c:y val="4.72567310124818E-7"/>
                </c:manualLayout>
              </c:layout>
              <c:dLblPos val="ctr"/>
              <c:showLegendKey val="0"/>
              <c:showVal val="1"/>
              <c:showCatName val="0"/>
              <c:showSerName val="0"/>
              <c:showPercent val="0"/>
              <c:showBubbleSize val="0"/>
              <c:extLst>
                <c:ext xmlns:c15="http://schemas.microsoft.com/office/drawing/2012/chart" uri="{CE6537A1-D6FC-4f65-9D91-7224C49458BB}">
                  <c15:layout>
                    <c:manualLayout>
                      <c:w val="0.0427285435536011"/>
                      <c:h val="0.0803814941381175"/>
                    </c:manualLayout>
                  </c15:layout>
                </c:ext>
              </c:extLst>
            </c:dLbl>
            <c:dLbl>
              <c:idx val="8"/>
              <c:spPr>
                <a:noFill/>
                <a:ln>
                  <a:noFill/>
                </a:ln>
                <a:effectLst/>
              </c:spPr>
              <c:txPr>
                <a:bodyPr vertOverflow="overflow" horzOverflow="overflow" wrap="square" lIns="38100" tIns="19050" rIns="38100" bIns="19050" anchor="ctr" anchorCtr="0">
                  <a:noAutofit/>
                </a:bodyPr>
                <a:lstStyle/>
                <a:p>
                  <a:pPr>
                    <a:defRPr sz="1400"/>
                  </a:pPr>
                  <a:endParaRPr lang="en-US"/>
                </a:p>
              </c:txPr>
              <c:dLblPos val="inEnd"/>
              <c:showLegendKey val="0"/>
              <c:showVal val="1"/>
              <c:showCatName val="0"/>
              <c:showSerName val="0"/>
              <c:showPercent val="0"/>
              <c:showBubbleSize val="0"/>
            </c:dLbl>
            <c:spPr>
              <a:noFill/>
              <a:ln>
                <a:noFill/>
              </a:ln>
              <a:effectLst/>
            </c:spPr>
            <c:txPr>
              <a:bodyPr wrap="square" lIns="38100" tIns="19050" rIns="38100" bIns="19050" anchor="ctr">
                <a:spAutoFit/>
              </a:bodyPr>
              <a:lstStyle/>
              <a:p>
                <a:pPr>
                  <a:defRPr sz="140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La santé</c:v>
                </c:pt>
                <c:pt idx="1">
                  <c:v>La lutte contre la pauvreté, l'aide aux personnes défavorisées</c:v>
                </c:pt>
                <c:pt idx="2">
                  <c:v>L'éducation</c:v>
                </c:pt>
                <c:pt idx="3">
                  <c:v>La protection de l'environnement</c:v>
                </c:pt>
                <c:pt idx="4">
                  <c:v>La défense/protection des animaux</c:v>
                </c:pt>
              </c:strCache>
            </c:strRef>
          </c:cat>
          <c:val>
            <c:numRef>
              <c:f>Sheet1!$B$2:$B$6</c:f>
              <c:numCache>
                <c:formatCode>[&lt;0.04]"";0%</c:formatCode>
                <c:ptCount val="5"/>
                <c:pt idx="0">
                  <c:v>0.52</c:v>
                </c:pt>
                <c:pt idx="1">
                  <c:v>0.44</c:v>
                </c:pt>
                <c:pt idx="2">
                  <c:v>0.18</c:v>
                </c:pt>
                <c:pt idx="3">
                  <c:v>0.17</c:v>
                </c:pt>
                <c:pt idx="4">
                  <c:v>0.17</c:v>
                </c:pt>
              </c:numCache>
            </c:numRef>
          </c:val>
        </c:ser>
        <c:dLbls>
          <c:showLegendKey val="0"/>
          <c:showVal val="1"/>
          <c:showCatName val="0"/>
          <c:showSerName val="0"/>
          <c:showPercent val="0"/>
          <c:showBubbleSize val="0"/>
        </c:dLbls>
        <c:gapWidth val="95"/>
        <c:overlap val="100"/>
        <c:axId val="365840864"/>
        <c:axId val="365843616"/>
      </c:barChart>
      <c:catAx>
        <c:axId val="365840864"/>
        <c:scaling>
          <c:orientation val="maxMin"/>
        </c:scaling>
        <c:delete val="0"/>
        <c:axPos val="l"/>
        <c:numFmt formatCode="General" sourceLinked="0"/>
        <c:majorTickMark val="none"/>
        <c:minorTickMark val="none"/>
        <c:tickLblPos val="nextTo"/>
        <c:spPr>
          <a:ln>
            <a:noFill/>
          </a:ln>
        </c:spPr>
        <c:txPr>
          <a:bodyPr/>
          <a:lstStyle/>
          <a:p>
            <a:pPr>
              <a:defRPr sz="1600"/>
            </a:pPr>
            <a:endParaRPr lang="en-US"/>
          </a:p>
        </c:txPr>
        <c:crossAx val="365843616"/>
        <c:crosses val="autoZero"/>
        <c:auto val="1"/>
        <c:lblAlgn val="ctr"/>
        <c:lblOffset val="100"/>
        <c:noMultiLvlLbl val="0"/>
      </c:catAx>
      <c:valAx>
        <c:axId val="365843616"/>
        <c:scaling>
          <c:orientation val="minMax"/>
          <c:max val="1.0"/>
          <c:min val="0.0"/>
        </c:scaling>
        <c:delete val="1"/>
        <c:axPos val="t"/>
        <c:numFmt formatCode="[&lt;0.04]&quot;&quot;;0%" sourceLinked="1"/>
        <c:majorTickMark val="out"/>
        <c:minorTickMark val="none"/>
        <c:tickLblPos val="nextTo"/>
        <c:crossAx val="365840864"/>
        <c:crosses val="autoZero"/>
        <c:crossBetween val="between"/>
      </c:valAx>
    </c:plotArea>
    <c:plotVisOnly val="1"/>
    <c:dispBlanksAs val="gap"/>
    <c:showDLblsOverMax val="0"/>
  </c:chart>
  <c:spPr>
    <a:ln>
      <a:noFill/>
    </a:ln>
  </c:spPr>
  <c:txPr>
    <a:bodyPr/>
    <a:lstStyle/>
    <a:p>
      <a:pPr>
        <a:defRPr sz="1400">
          <a:solidFill>
            <a:schemeClr val="tx2"/>
          </a:solidFill>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97"/>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0742735865732025"/>
          <c:y val="0.135939818493242"/>
          <c:w val="0.788659953103118"/>
          <c:h val="0.794216394822882"/>
        </c:manualLayout>
      </c:layout>
      <c:pie3DChart>
        <c:varyColors val="1"/>
        <c:ser>
          <c:idx val="0"/>
          <c:order val="0"/>
          <c:tx>
            <c:strRef>
              <c:f>Sheet1!$B$1</c:f>
              <c:strCache>
                <c:ptCount val="1"/>
                <c:pt idx="0">
                  <c:v>Column1</c:v>
                </c:pt>
              </c:strCache>
            </c:strRef>
          </c:tx>
          <c:dPt>
            <c:idx val="0"/>
            <c:bubble3D val="0"/>
            <c:spPr>
              <a:solidFill>
                <a:srgbClr val="00B0F0"/>
              </a:solidFill>
              <a:ln w="25400">
                <a:solidFill>
                  <a:schemeClr val="lt1"/>
                </a:solidFill>
              </a:ln>
              <a:effectLst/>
              <a:sp3d contourW="25400">
                <a:contourClr>
                  <a:schemeClr val="lt1"/>
                </a:contourClr>
              </a:sp3d>
            </c:spPr>
          </c:dPt>
          <c:dPt>
            <c:idx val="1"/>
            <c:bubble3D val="0"/>
            <c:spPr>
              <a:solidFill>
                <a:srgbClr val="002060"/>
              </a:solidFill>
              <a:ln w="25400">
                <a:solidFill>
                  <a:schemeClr val="lt1"/>
                </a:solidFill>
              </a:ln>
              <a:effectLst/>
              <a:sp3d contourW="25400">
                <a:contourClr>
                  <a:schemeClr val="lt1"/>
                </a:contourClr>
              </a:sp3d>
            </c:spPr>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oui</c:v>
                </c:pt>
                <c:pt idx="1">
                  <c:v>non</c:v>
                </c:pt>
              </c:strCache>
            </c:strRef>
          </c:cat>
          <c:val>
            <c:numRef>
              <c:f>Sheet1!$B$2:$B$3</c:f>
              <c:numCache>
                <c:formatCode>0%</c:formatCode>
                <c:ptCount val="2"/>
                <c:pt idx="0">
                  <c:v>0.18</c:v>
                </c:pt>
                <c:pt idx="1">
                  <c:v>0.82</c:v>
                </c:pt>
              </c:numCache>
            </c:numRef>
          </c:val>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sz="2000"/>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8645466655043"/>
          <c:y val="0.0644079389756917"/>
          <c:w val="0.472646016495818"/>
          <c:h val="0.911976462367417"/>
        </c:manualLayout>
      </c:layout>
      <c:barChart>
        <c:barDir val="bar"/>
        <c:grouping val="stacked"/>
        <c:varyColors val="0"/>
        <c:ser>
          <c:idx val="0"/>
          <c:order val="0"/>
          <c:tx>
            <c:strRef>
              <c:f>Sheet1!$B$1</c:f>
              <c:strCache>
                <c:ptCount val="1"/>
                <c:pt idx="0">
                  <c:v>Secteur</c:v>
                </c:pt>
              </c:strCache>
            </c:strRef>
          </c:tx>
          <c:spPr>
            <a:solidFill>
              <a:srgbClr val="00B0F0"/>
            </a:solidFill>
          </c:spPr>
          <c:invertIfNegative val="0"/>
          <c:dPt>
            <c:idx val="4"/>
            <c:invertIfNegative val="0"/>
            <c:bubble3D val="0"/>
          </c:dPt>
          <c:dLbls>
            <c:dLbl>
              <c:idx val="0"/>
              <c:layout>
                <c:manualLayout>
                  <c:x val="0.101824840840867"/>
                  <c:y val="-0.0030812963844505"/>
                </c:manualLayout>
              </c:layout>
              <c:dLblPos val="ctr"/>
              <c:showLegendKey val="0"/>
              <c:showVal val="1"/>
              <c:showCatName val="0"/>
              <c:showSerName val="0"/>
              <c:showPercent val="0"/>
              <c:showBubbleSize val="0"/>
              <c:extLst>
                <c:ext xmlns:c15="http://schemas.microsoft.com/office/drawing/2012/chart" uri="{CE6537A1-D6FC-4f65-9D91-7224C49458BB}">
                  <c15:layout>
                    <c:manualLayout>
                      <c:w val="0.055849375309433"/>
                      <c:h val="0.0803814941381175"/>
                    </c:manualLayout>
                  </c15:layout>
                </c:ext>
              </c:extLst>
            </c:dLbl>
            <c:dLbl>
              <c:idx val="1"/>
              <c:layout>
                <c:manualLayout>
                  <c:x val="0.104251962999052"/>
                  <c:y val="-0.00180095401888564"/>
                </c:manualLayout>
              </c:layout>
              <c:dLblPos val="ctr"/>
              <c:showLegendKey val="0"/>
              <c:showVal val="1"/>
              <c:showCatName val="0"/>
              <c:showSerName val="0"/>
              <c:showPercent val="0"/>
              <c:showBubbleSize val="0"/>
              <c:extLst>
                <c:ext xmlns:c15="http://schemas.microsoft.com/office/drawing/2012/chart" uri="{CE6537A1-D6FC-4f65-9D91-7224C49458BB}">
                  <c15:layout>
                    <c:manualLayout>
                      <c:w val="0.055849375309433"/>
                      <c:h val="0.0803814941381175"/>
                    </c:manualLayout>
                  </c15:layout>
                </c:ext>
              </c:extLst>
            </c:dLbl>
            <c:dLbl>
              <c:idx val="2"/>
              <c:layout>
                <c:manualLayout>
                  <c:x val="0.0976171463652293"/>
                  <c:y val="3.67027277530275E-5"/>
                </c:manualLayout>
              </c:layout>
              <c:dLblPos val="ctr"/>
              <c:showLegendKey val="0"/>
              <c:showVal val="1"/>
              <c:showCatName val="0"/>
              <c:showSerName val="0"/>
              <c:showPercent val="0"/>
              <c:showBubbleSize val="0"/>
              <c:extLst>
                <c:ext xmlns:c15="http://schemas.microsoft.com/office/drawing/2012/chart" uri="{CE6537A1-D6FC-4f65-9D91-7224C49458BB}">
                  <c15:layout>
                    <c:manualLayout>
                      <c:w val="0.055849375309433"/>
                      <c:h val="0.0803814941381175"/>
                    </c:manualLayout>
                  </c15:layout>
                </c:ext>
              </c:extLst>
            </c:dLbl>
            <c:dLbl>
              <c:idx val="3"/>
              <c:layout>
                <c:manualLayout>
                  <c:x val="0.0702756501732824"/>
                  <c:y val="0.00260683880508527"/>
                </c:manualLayout>
              </c:layout>
              <c:dLblPos val="ctr"/>
              <c:showLegendKey val="0"/>
              <c:showVal val="1"/>
              <c:showCatName val="0"/>
              <c:showSerName val="0"/>
              <c:showPercent val="0"/>
              <c:showBubbleSize val="0"/>
              <c:extLst>
                <c:ext xmlns:c15="http://schemas.microsoft.com/office/drawing/2012/chart" uri="{CE6537A1-D6FC-4f65-9D91-7224C49458BB}">
                  <c15:layout>
                    <c:manualLayout>
                      <c:w val="0.055849375309433"/>
                      <c:h val="0.0803814941381175"/>
                    </c:manualLayout>
                  </c15:layout>
                </c:ext>
              </c:extLst>
            </c:dLbl>
            <c:dLbl>
              <c:idx val="4"/>
              <c:layout>
                <c:manualLayout>
                  <c:x val="0.0396562403051661"/>
                  <c:y val="0.000954743488888987"/>
                </c:manualLayout>
              </c:layout>
              <c:dLblPos val="ctr"/>
              <c:showLegendKey val="0"/>
              <c:showVal val="1"/>
              <c:showCatName val="0"/>
              <c:showSerName val="0"/>
              <c:showPercent val="0"/>
              <c:showBubbleSize val="0"/>
              <c:extLst>
                <c:ext xmlns:c15="http://schemas.microsoft.com/office/drawing/2012/chart" uri="{CE6537A1-D6FC-4f65-9D91-7224C49458BB}">
                  <c15:layout>
                    <c:manualLayout>
                      <c:w val="0.055849375309433"/>
                      <c:h val="0.0803814941381175"/>
                    </c:manualLayout>
                  </c15:layout>
                </c:ext>
              </c:extLst>
            </c:dLbl>
            <c:dLbl>
              <c:idx val="5"/>
              <c:layout>
                <c:manualLayout>
                  <c:x val="0.0453751055712497"/>
                  <c:y val="1.57522436708273E-7"/>
                </c:manualLayout>
              </c:layout>
              <c:dLblPos val="ctr"/>
              <c:showLegendKey val="0"/>
              <c:showVal val="1"/>
              <c:showCatName val="0"/>
              <c:showSerName val="0"/>
              <c:showPercent val="0"/>
              <c:showBubbleSize val="0"/>
              <c:extLst>
                <c:ext xmlns:c15="http://schemas.microsoft.com/office/drawing/2012/chart" uri="{CE6537A1-D6FC-4f65-9D91-7224C49458BB}">
                  <c15:layout>
                    <c:manualLayout>
                      <c:w val="0.0427285435536011"/>
                      <c:h val="0.0803814941381175"/>
                    </c:manualLayout>
                  </c15:layout>
                </c:ext>
              </c:extLst>
            </c:dLbl>
            <c:dLbl>
              <c:idx val="6"/>
              <c:layout>
                <c:manualLayout>
                  <c:x val="0.0358964091213559"/>
                  <c:y val="-0.00800166721747012"/>
                </c:manualLayout>
              </c:layout>
              <c:dLblPos val="ctr"/>
              <c:showLegendKey val="0"/>
              <c:showVal val="1"/>
              <c:showCatName val="0"/>
              <c:showSerName val="0"/>
              <c:showPercent val="0"/>
              <c:showBubbleSize val="0"/>
              <c:extLst>
                <c:ext xmlns:c15="http://schemas.microsoft.com/office/drawing/2012/chart" uri="{CE6537A1-D6FC-4f65-9D91-7224C49458BB}">
                  <c15:layout>
                    <c:manualLayout>
                      <c:w val="0.0427285435536011"/>
                      <c:h val="0.0803814941381175"/>
                    </c:manualLayout>
                  </c15:layout>
                </c:ext>
              </c:extLst>
            </c:dLbl>
            <c:dLbl>
              <c:idx val="7"/>
              <c:layout>
                <c:manualLayout>
                  <c:x val="0.0361777382997932"/>
                  <c:y val="4.72567310124818E-7"/>
                </c:manualLayout>
              </c:layout>
              <c:dLblPos val="ctr"/>
              <c:showLegendKey val="0"/>
              <c:showVal val="1"/>
              <c:showCatName val="0"/>
              <c:showSerName val="0"/>
              <c:showPercent val="0"/>
              <c:showBubbleSize val="0"/>
              <c:extLst>
                <c:ext xmlns:c15="http://schemas.microsoft.com/office/drawing/2012/chart" uri="{CE6537A1-D6FC-4f65-9D91-7224C49458BB}">
                  <c15:layout>
                    <c:manualLayout>
                      <c:w val="0.0427285435536011"/>
                      <c:h val="0.0803814941381175"/>
                    </c:manualLayout>
                  </c15:layout>
                </c:ext>
              </c:extLst>
            </c:dLbl>
            <c:dLbl>
              <c:idx val="8"/>
              <c:spPr>
                <a:noFill/>
                <a:ln>
                  <a:noFill/>
                </a:ln>
                <a:effectLst/>
              </c:spPr>
              <c:txPr>
                <a:bodyPr vertOverflow="overflow" horzOverflow="overflow" wrap="square" lIns="38100" tIns="19050" rIns="38100" bIns="19050" anchor="ctr" anchorCtr="0">
                  <a:noAutofit/>
                </a:bodyPr>
                <a:lstStyle/>
                <a:p>
                  <a:pPr>
                    <a:defRPr sz="1400"/>
                  </a:pPr>
                  <a:endParaRPr lang="en-US"/>
                </a:p>
              </c:txPr>
              <c:dLblPos val="inEnd"/>
              <c:showLegendKey val="0"/>
              <c:showVal val="1"/>
              <c:showCatName val="0"/>
              <c:showSerName val="0"/>
              <c:showPercent val="0"/>
              <c:showBubbleSize val="0"/>
            </c:dLbl>
            <c:spPr>
              <a:noFill/>
              <a:ln>
                <a:noFill/>
              </a:ln>
              <a:effectLst/>
            </c:spPr>
            <c:txPr>
              <a:bodyPr wrap="square" lIns="38100" tIns="19050" rIns="38100" bIns="19050" anchor="ctr">
                <a:spAutoFit/>
              </a:bodyPr>
              <a:lstStyle/>
              <a:p>
                <a:pPr>
                  <a:defRPr sz="1400"/>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La lutte contre la pauvreté, l'aide aux personnes défavorisées</c:v>
                </c:pt>
                <c:pt idx="1">
                  <c:v>La culture et les loisirs</c:v>
                </c:pt>
                <c:pt idx="2">
                  <c:v>La santé</c:v>
                </c:pt>
                <c:pt idx="3">
                  <c:v>L'éducation</c:v>
                </c:pt>
                <c:pt idx="4">
                  <c:v>La protection de l'environnement</c:v>
                </c:pt>
              </c:strCache>
            </c:strRef>
          </c:cat>
          <c:val>
            <c:numRef>
              <c:f>Sheet1!$B$2:$B$6</c:f>
              <c:numCache>
                <c:formatCode>[&lt;0.04]"";0%</c:formatCode>
                <c:ptCount val="5"/>
                <c:pt idx="0">
                  <c:v>0.31</c:v>
                </c:pt>
                <c:pt idx="1">
                  <c:v>0.3</c:v>
                </c:pt>
                <c:pt idx="2">
                  <c:v>0.29</c:v>
                </c:pt>
                <c:pt idx="3">
                  <c:v>0.17</c:v>
                </c:pt>
                <c:pt idx="4">
                  <c:v>0.07</c:v>
                </c:pt>
              </c:numCache>
            </c:numRef>
          </c:val>
        </c:ser>
        <c:dLbls>
          <c:showLegendKey val="0"/>
          <c:showVal val="1"/>
          <c:showCatName val="0"/>
          <c:showSerName val="0"/>
          <c:showPercent val="0"/>
          <c:showBubbleSize val="0"/>
        </c:dLbls>
        <c:gapWidth val="95"/>
        <c:overlap val="100"/>
        <c:axId val="364815936"/>
        <c:axId val="364818256"/>
      </c:barChart>
      <c:catAx>
        <c:axId val="364815936"/>
        <c:scaling>
          <c:orientation val="maxMin"/>
        </c:scaling>
        <c:delete val="0"/>
        <c:axPos val="l"/>
        <c:numFmt formatCode="General" sourceLinked="0"/>
        <c:majorTickMark val="none"/>
        <c:minorTickMark val="none"/>
        <c:tickLblPos val="nextTo"/>
        <c:spPr>
          <a:ln>
            <a:noFill/>
          </a:ln>
        </c:spPr>
        <c:txPr>
          <a:bodyPr/>
          <a:lstStyle/>
          <a:p>
            <a:pPr>
              <a:defRPr sz="1600"/>
            </a:pPr>
            <a:endParaRPr lang="en-US"/>
          </a:p>
        </c:txPr>
        <c:crossAx val="364818256"/>
        <c:crosses val="autoZero"/>
        <c:auto val="1"/>
        <c:lblAlgn val="ctr"/>
        <c:lblOffset val="100"/>
        <c:noMultiLvlLbl val="0"/>
      </c:catAx>
      <c:valAx>
        <c:axId val="364818256"/>
        <c:scaling>
          <c:orientation val="minMax"/>
          <c:max val="1.0"/>
          <c:min val="0.0"/>
        </c:scaling>
        <c:delete val="1"/>
        <c:axPos val="t"/>
        <c:numFmt formatCode="[&lt;0.04]&quot;&quot;;0%" sourceLinked="1"/>
        <c:majorTickMark val="out"/>
        <c:minorTickMark val="none"/>
        <c:tickLblPos val="nextTo"/>
        <c:crossAx val="364815936"/>
        <c:crosses val="autoZero"/>
        <c:crossBetween val="between"/>
      </c:valAx>
    </c:plotArea>
    <c:plotVisOnly val="1"/>
    <c:dispBlanksAs val="gap"/>
    <c:showDLblsOverMax val="0"/>
  </c:chart>
  <c:spPr>
    <a:ln>
      <a:noFill/>
    </a:ln>
  </c:spPr>
  <c:txPr>
    <a:bodyPr/>
    <a:lstStyle/>
    <a:p>
      <a:pPr>
        <a:defRPr sz="1400">
          <a:solidFill>
            <a:schemeClr val="tx2"/>
          </a:solidFill>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Le plus important</c:v>
                </c:pt>
              </c:strCache>
            </c:strRef>
          </c:tx>
          <c:spPr>
            <a:solidFill>
              <a:srgbClr val="00AEEF"/>
            </a:solidFill>
          </c:spPr>
          <c:invertIfNegative val="0"/>
          <c:dPt>
            <c:idx val="4"/>
            <c:invertIfNegative val="0"/>
            <c:bubble3D val="0"/>
          </c:dPt>
          <c:dLbls>
            <c:dLbl>
              <c:idx val="0"/>
              <c:layout>
                <c:manualLayout>
                  <c:x val="0.178242420712351"/>
                  <c:y val="-0.0110835936916675"/>
                </c:manualLayout>
              </c:layout>
              <c:dLblPos val="ctr"/>
              <c:showLegendKey val="0"/>
              <c:showVal val="1"/>
              <c:showCatName val="0"/>
              <c:showSerName val="0"/>
              <c:showPercent val="0"/>
              <c:showBubbleSize val="0"/>
              <c:extLst>
                <c:ext xmlns:c15="http://schemas.microsoft.com/office/drawing/2012/chart" uri="{CE6537A1-D6FC-4f65-9D91-7224C49458BB}"/>
              </c:extLst>
            </c:dLbl>
            <c:dLbl>
              <c:idx val="1"/>
              <c:layout>
                <c:manualLayout>
                  <c:x val="0.171179485685995"/>
                  <c:y val="0.00219995835106773"/>
                </c:manualLayout>
              </c:layout>
              <c:dLblPos val="ctr"/>
              <c:showLegendKey val="0"/>
              <c:showVal val="1"/>
              <c:showCatName val="0"/>
              <c:showSerName val="0"/>
              <c:showPercent val="0"/>
              <c:showBubbleSize val="0"/>
              <c:extLst>
                <c:ext xmlns:c15="http://schemas.microsoft.com/office/drawing/2012/chart" uri="{CE6537A1-D6FC-4f65-9D91-7224C49458BB}"/>
              </c:extLst>
            </c:dLbl>
            <c:dLbl>
              <c:idx val="2"/>
              <c:layout>
                <c:manualLayout>
                  <c:x val="0.0597027338472816"/>
                  <c:y val="-0.00396571777132767"/>
                </c:manualLayout>
              </c:layout>
              <c:dLblPos val="ctr"/>
              <c:showLegendKey val="0"/>
              <c:showVal val="1"/>
              <c:showCatName val="0"/>
              <c:showSerName val="0"/>
              <c:showPercent val="0"/>
              <c:showBubbleSize val="0"/>
              <c:extLst>
                <c:ext xmlns:c15="http://schemas.microsoft.com/office/drawing/2012/chart" uri="{CE6537A1-D6FC-4f65-9D91-7224C49458BB}"/>
              </c:extLst>
            </c:dLbl>
            <c:dLbl>
              <c:idx val="3"/>
              <c:layout>
                <c:manualLayout>
                  <c:x val="0.0499332106275442"/>
                  <c:y val="0.00660712447164234"/>
                </c:manualLayout>
              </c:layout>
              <c:dLblPos val="ctr"/>
              <c:showLegendKey val="0"/>
              <c:showVal val="1"/>
              <c:showCatName val="0"/>
              <c:showSerName val="0"/>
              <c:showPercent val="0"/>
              <c:showBubbleSize val="0"/>
              <c:extLst>
                <c:ext xmlns:c15="http://schemas.microsoft.com/office/drawing/2012/chart" uri="{CE6537A1-D6FC-4f65-9D91-7224C49458BB}"/>
              </c:extLst>
            </c:dLbl>
            <c:dLbl>
              <c:idx val="4"/>
              <c:layout>
                <c:manualLayout>
                  <c:x val="0.0382741648950111"/>
                  <c:y val="0.00495534081396884"/>
                </c:manualLayout>
              </c:layout>
              <c:dLblPos val="ctr"/>
              <c:showLegendKey val="0"/>
              <c:showVal val="1"/>
              <c:showCatName val="0"/>
              <c:showSerName val="0"/>
              <c:showPercent val="0"/>
              <c:showBubbleSize val="0"/>
              <c:extLst>
                <c:ext xmlns:c15="http://schemas.microsoft.com/office/drawing/2012/chart" uri="{CE6537A1-D6FC-4f65-9D91-7224C49458BB}"/>
              </c:extLst>
            </c:dLbl>
            <c:dLbl>
              <c:idx val="5"/>
              <c:layout>
                <c:manualLayout>
                  <c:x val="0.137840930628184"/>
                  <c:y val="0.0"/>
                </c:manualLayout>
              </c:layout>
              <c:dLblPos val="ctr"/>
              <c:showLegendKey val="0"/>
              <c:showVal val="1"/>
              <c:showCatName val="0"/>
              <c:showSerName val="0"/>
              <c:showPercent val="0"/>
              <c:showBubbleSize val="0"/>
              <c:extLst>
                <c:ext xmlns:c15="http://schemas.microsoft.com/office/drawing/2012/chart" uri="{CE6537A1-D6FC-4f65-9D91-7224C49458BB}"/>
              </c:extLst>
            </c:dLbl>
            <c:dLbl>
              <c:idx val="6"/>
              <c:layout>
                <c:manualLayout>
                  <c:x val="0.0932252090072922"/>
                  <c:y val="2.42701363366574E-7"/>
                </c:manualLayout>
              </c:layout>
              <c:dLblPos val="ctr"/>
              <c:showLegendKey val="0"/>
              <c:showVal val="1"/>
              <c:showCatName val="0"/>
              <c:showSerName val="0"/>
              <c:showPercent val="0"/>
              <c:showBubbleSize val="0"/>
              <c:extLst>
                <c:ext xmlns:c15="http://schemas.microsoft.com/office/drawing/2012/chart" uri="{CE6537A1-D6FC-4f65-9D91-7224C49458BB}"/>
              </c:extLst>
            </c:dLbl>
            <c:dLbl>
              <c:idx val="7"/>
              <c:layout>
                <c:manualLayout>
                  <c:x val="0.0528215468830022"/>
                  <c:y val="2.42701363253558E-7"/>
                </c:manualLayout>
              </c:layout>
              <c:dLblPos val="ctr"/>
              <c:showLegendKey val="0"/>
              <c:showVal val="1"/>
              <c:showCatName val="0"/>
              <c:showSerName val="0"/>
              <c:showPercent val="0"/>
              <c:showBubbleSize val="0"/>
              <c:extLst>
                <c:ext xmlns:c15="http://schemas.microsoft.com/office/drawing/2012/chart" uri="{CE6537A1-D6FC-4f65-9D91-7224C49458BB}"/>
              </c:extLst>
            </c:dLbl>
            <c:spPr>
              <a:noFill/>
              <a:ln>
                <a:noFill/>
              </a:ln>
              <a:effectLst/>
            </c:sp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La/les cause(s) me touchent</c:v>
                </c:pt>
                <c:pt idx="1">
                  <c:v>Par solidarité</c:v>
                </c:pt>
                <c:pt idx="2">
                  <c:v>Pour rendre à la société ce qu'elle m'a donné</c:v>
                </c:pt>
                <c:pt idx="3">
                  <c:v>Pour être partie prenante de cette/ces organisation(s)</c:v>
                </c:pt>
                <c:pt idx="4">
                  <c:v>Un proche/un personne de mon entourage m'y a encouragé(e )</c:v>
                </c:pt>
                <c:pt idx="5">
                  <c:v>J'ai été convaincu(e ) par une campagne de sensibilisation (TV, radio, etc.)</c:v>
                </c:pt>
              </c:strCache>
            </c:strRef>
          </c:cat>
          <c:val>
            <c:numRef>
              <c:f>Sheet1!$B$2:$B$7</c:f>
              <c:numCache>
                <c:formatCode>[&lt;0.04]"";0%</c:formatCode>
                <c:ptCount val="6"/>
                <c:pt idx="0">
                  <c:v>0.38</c:v>
                </c:pt>
                <c:pt idx="1">
                  <c:v>0.37</c:v>
                </c:pt>
                <c:pt idx="2">
                  <c:v>0.09</c:v>
                </c:pt>
                <c:pt idx="3">
                  <c:v>0.07</c:v>
                </c:pt>
                <c:pt idx="4">
                  <c:v>0.05</c:v>
                </c:pt>
                <c:pt idx="5">
                  <c:v>0.03</c:v>
                </c:pt>
              </c:numCache>
            </c:numRef>
          </c:val>
        </c:ser>
        <c:dLbls>
          <c:showLegendKey val="0"/>
          <c:showVal val="1"/>
          <c:showCatName val="0"/>
          <c:showSerName val="0"/>
          <c:showPercent val="0"/>
          <c:showBubbleSize val="0"/>
        </c:dLbls>
        <c:gapWidth val="95"/>
        <c:overlap val="100"/>
        <c:axId val="366862624"/>
        <c:axId val="366865376"/>
      </c:barChart>
      <c:catAx>
        <c:axId val="366862624"/>
        <c:scaling>
          <c:orientation val="maxMin"/>
        </c:scaling>
        <c:delete val="0"/>
        <c:axPos val="l"/>
        <c:numFmt formatCode="General" sourceLinked="0"/>
        <c:majorTickMark val="none"/>
        <c:minorTickMark val="none"/>
        <c:tickLblPos val="nextTo"/>
        <c:spPr>
          <a:ln>
            <a:noFill/>
          </a:ln>
        </c:spPr>
        <c:crossAx val="366865376"/>
        <c:crosses val="autoZero"/>
        <c:auto val="1"/>
        <c:lblAlgn val="ctr"/>
        <c:lblOffset val="100"/>
        <c:noMultiLvlLbl val="0"/>
      </c:catAx>
      <c:valAx>
        <c:axId val="366865376"/>
        <c:scaling>
          <c:orientation val="minMax"/>
          <c:max val="0.6"/>
          <c:min val="0.0"/>
        </c:scaling>
        <c:delete val="1"/>
        <c:axPos val="t"/>
        <c:numFmt formatCode="[&lt;0.04]&quot;&quot;;0%" sourceLinked="1"/>
        <c:majorTickMark val="out"/>
        <c:minorTickMark val="none"/>
        <c:tickLblPos val="nextTo"/>
        <c:crossAx val="366862624"/>
        <c:crosses val="autoZero"/>
        <c:crossBetween val="between"/>
      </c:valAx>
    </c:plotArea>
    <c:plotVisOnly val="1"/>
    <c:dispBlanksAs val="gap"/>
    <c:showDLblsOverMax val="0"/>
  </c:chart>
  <c:spPr>
    <a:ln>
      <a:noFill/>
    </a:ln>
  </c:spPr>
  <c:txPr>
    <a:bodyPr/>
    <a:lstStyle/>
    <a:p>
      <a:pPr>
        <a:defRPr sz="1400">
          <a:solidFill>
            <a:schemeClr val="tx2"/>
          </a:solidFill>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2949099" cy="497205"/>
          </a:xfrm>
          <a:prstGeom prst="rect">
            <a:avLst/>
          </a:prstGeom>
        </p:spPr>
        <p:txBody>
          <a:bodyPr vert="horz" lIns="91430" tIns="45714" rIns="91430" bIns="45714" rtlCol="0"/>
          <a:lstStyle>
            <a:lvl1pPr algn="l">
              <a:defRPr sz="1200">
                <a:latin typeface="Arial" pitchFamily="34" charset="0"/>
                <a:cs typeface="Arial" pitchFamily="34" charset="0"/>
              </a:defRPr>
            </a:lvl1pPr>
          </a:lstStyle>
          <a:p>
            <a:pPr>
              <a:defRPr/>
            </a:pPr>
            <a:endParaRPr lang="nl-BE"/>
          </a:p>
        </p:txBody>
      </p:sp>
      <p:sp>
        <p:nvSpPr>
          <p:cNvPr id="3" name="Espace réservé de la date 2"/>
          <p:cNvSpPr>
            <a:spLocks noGrp="1"/>
          </p:cNvSpPr>
          <p:nvPr>
            <p:ph type="dt" sz="quarter" idx="1"/>
          </p:nvPr>
        </p:nvSpPr>
        <p:spPr>
          <a:xfrm>
            <a:off x="3854940" y="0"/>
            <a:ext cx="2949099" cy="497205"/>
          </a:xfrm>
          <a:prstGeom prst="rect">
            <a:avLst/>
          </a:prstGeom>
        </p:spPr>
        <p:txBody>
          <a:bodyPr vert="horz" lIns="91430" tIns="45714" rIns="91430" bIns="45714" rtlCol="0"/>
          <a:lstStyle>
            <a:lvl1pPr algn="r">
              <a:defRPr sz="1200">
                <a:latin typeface="Arial" pitchFamily="34" charset="0"/>
                <a:cs typeface="Arial" pitchFamily="34" charset="0"/>
              </a:defRPr>
            </a:lvl1pPr>
          </a:lstStyle>
          <a:p>
            <a:pPr>
              <a:defRPr/>
            </a:pPr>
            <a:fld id="{D43837AB-7398-475A-9D77-B996C1660177}" type="datetimeFigureOut">
              <a:rPr lang="nl-BE"/>
              <a:pPr>
                <a:defRPr/>
              </a:pPr>
              <a:t>13/06/17</a:t>
            </a:fld>
            <a:endParaRPr lang="nl-BE"/>
          </a:p>
        </p:txBody>
      </p:sp>
      <p:sp>
        <p:nvSpPr>
          <p:cNvPr id="4" name="Espace réservé du pied de page 3"/>
          <p:cNvSpPr>
            <a:spLocks noGrp="1"/>
          </p:cNvSpPr>
          <p:nvPr>
            <p:ph type="ftr" sz="quarter" idx="2"/>
          </p:nvPr>
        </p:nvSpPr>
        <p:spPr>
          <a:xfrm>
            <a:off x="1" y="9445170"/>
            <a:ext cx="2949099" cy="497205"/>
          </a:xfrm>
          <a:prstGeom prst="rect">
            <a:avLst/>
          </a:prstGeom>
        </p:spPr>
        <p:txBody>
          <a:bodyPr vert="horz" lIns="91430" tIns="45714" rIns="91430" bIns="45714" rtlCol="0" anchor="b"/>
          <a:lstStyle>
            <a:lvl1pPr algn="l">
              <a:defRPr sz="1200">
                <a:latin typeface="Arial" pitchFamily="34" charset="0"/>
                <a:cs typeface="Arial" pitchFamily="34" charset="0"/>
              </a:defRPr>
            </a:lvl1pPr>
          </a:lstStyle>
          <a:p>
            <a:pPr>
              <a:defRPr/>
            </a:pPr>
            <a:endParaRPr lang="nl-BE"/>
          </a:p>
        </p:txBody>
      </p:sp>
      <p:sp>
        <p:nvSpPr>
          <p:cNvPr id="5" name="Espace réservé du numéro de diapositive 4"/>
          <p:cNvSpPr>
            <a:spLocks noGrp="1"/>
          </p:cNvSpPr>
          <p:nvPr>
            <p:ph type="sldNum" sz="quarter" idx="3"/>
          </p:nvPr>
        </p:nvSpPr>
        <p:spPr>
          <a:xfrm>
            <a:off x="3854940" y="9445170"/>
            <a:ext cx="2949099" cy="497205"/>
          </a:xfrm>
          <a:prstGeom prst="rect">
            <a:avLst/>
          </a:prstGeom>
        </p:spPr>
        <p:txBody>
          <a:bodyPr vert="horz" lIns="91430" tIns="45714" rIns="91430" bIns="45714" rtlCol="0" anchor="b"/>
          <a:lstStyle>
            <a:lvl1pPr algn="r">
              <a:defRPr sz="1200">
                <a:latin typeface="Arial" pitchFamily="34" charset="0"/>
                <a:cs typeface="Arial" pitchFamily="34" charset="0"/>
              </a:defRPr>
            </a:lvl1pPr>
          </a:lstStyle>
          <a:p>
            <a:pPr>
              <a:defRPr/>
            </a:pPr>
            <a:fld id="{921330E9-CAC9-4D8F-9179-57BFFC84F92B}" type="slidenum">
              <a:rPr lang="nl-BE"/>
              <a:pPr>
                <a:defRPr/>
              </a:pPr>
              <a:t>‹#›</a:t>
            </a:fld>
            <a:endParaRPr lang="nl-BE"/>
          </a:p>
        </p:txBody>
      </p:sp>
    </p:spTree>
    <p:extLst>
      <p:ext uri="{BB962C8B-B14F-4D97-AF65-F5344CB8AC3E}">
        <p14:creationId xmlns:p14="http://schemas.microsoft.com/office/powerpoint/2010/main" val="38483771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2949099" cy="497205"/>
          </a:xfrm>
          <a:prstGeom prst="rect">
            <a:avLst/>
          </a:prstGeom>
        </p:spPr>
        <p:txBody>
          <a:bodyPr vert="horz" lIns="91430" tIns="45714" rIns="91430" bIns="45714" rtlCol="0"/>
          <a:lstStyle>
            <a:lvl1pPr algn="l">
              <a:defRPr sz="1200">
                <a:latin typeface="Arial" pitchFamily="34" charset="0"/>
                <a:cs typeface="Arial" pitchFamily="34" charset="0"/>
              </a:defRPr>
            </a:lvl1pPr>
          </a:lstStyle>
          <a:p>
            <a:pPr>
              <a:defRPr/>
            </a:pPr>
            <a:endParaRPr lang="nl-BE"/>
          </a:p>
        </p:txBody>
      </p:sp>
      <p:sp>
        <p:nvSpPr>
          <p:cNvPr id="3" name="Espace réservé de la date 2"/>
          <p:cNvSpPr>
            <a:spLocks noGrp="1"/>
          </p:cNvSpPr>
          <p:nvPr>
            <p:ph type="dt" idx="1"/>
          </p:nvPr>
        </p:nvSpPr>
        <p:spPr>
          <a:xfrm>
            <a:off x="3854940" y="0"/>
            <a:ext cx="2949099" cy="497205"/>
          </a:xfrm>
          <a:prstGeom prst="rect">
            <a:avLst/>
          </a:prstGeom>
        </p:spPr>
        <p:txBody>
          <a:bodyPr vert="horz" lIns="91430" tIns="45714" rIns="91430" bIns="45714" rtlCol="0"/>
          <a:lstStyle>
            <a:lvl1pPr algn="r">
              <a:defRPr sz="1200">
                <a:latin typeface="Arial" pitchFamily="34" charset="0"/>
                <a:cs typeface="Arial" pitchFamily="34" charset="0"/>
              </a:defRPr>
            </a:lvl1pPr>
          </a:lstStyle>
          <a:p>
            <a:pPr>
              <a:defRPr/>
            </a:pPr>
            <a:fld id="{36E513AD-3D73-4C25-9800-4785C51C7141}" type="datetimeFigureOut">
              <a:rPr lang="nl-BE"/>
              <a:pPr>
                <a:defRPr/>
              </a:pPr>
              <a:t>13/06/17</a:t>
            </a:fld>
            <a:endParaRPr lang="nl-BE"/>
          </a:p>
        </p:txBody>
      </p:sp>
      <p:sp>
        <p:nvSpPr>
          <p:cNvPr id="4" name="Espace réservé de l'image des diapositives 3"/>
          <p:cNvSpPr>
            <a:spLocks noGrp="1" noRot="1" noChangeAspect="1"/>
          </p:cNvSpPr>
          <p:nvPr>
            <p:ph type="sldImg" idx="2"/>
          </p:nvPr>
        </p:nvSpPr>
        <p:spPr>
          <a:xfrm>
            <a:off x="88900" y="746125"/>
            <a:ext cx="6629400" cy="3729038"/>
          </a:xfrm>
          <a:prstGeom prst="rect">
            <a:avLst/>
          </a:prstGeom>
          <a:noFill/>
          <a:ln w="12700">
            <a:solidFill>
              <a:prstClr val="black"/>
            </a:solidFill>
          </a:ln>
        </p:spPr>
        <p:txBody>
          <a:bodyPr vert="horz" lIns="91430" tIns="45714" rIns="91430" bIns="45714" rtlCol="0" anchor="ctr"/>
          <a:lstStyle/>
          <a:p>
            <a:pPr lvl="0"/>
            <a:endParaRPr lang="nl-BE" noProof="0"/>
          </a:p>
        </p:txBody>
      </p:sp>
      <p:sp>
        <p:nvSpPr>
          <p:cNvPr id="5" name="Espace réservé des commentaires 4"/>
          <p:cNvSpPr>
            <a:spLocks noGrp="1"/>
          </p:cNvSpPr>
          <p:nvPr>
            <p:ph type="body" sz="quarter" idx="3"/>
          </p:nvPr>
        </p:nvSpPr>
        <p:spPr>
          <a:xfrm>
            <a:off x="680562" y="4723449"/>
            <a:ext cx="5444490" cy="4474845"/>
          </a:xfrm>
          <a:prstGeom prst="rect">
            <a:avLst/>
          </a:prstGeom>
        </p:spPr>
        <p:txBody>
          <a:bodyPr vert="horz" lIns="91430" tIns="45714" rIns="91430" bIns="45714"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endParaRPr lang="nl-BE" noProof="0"/>
          </a:p>
        </p:txBody>
      </p:sp>
      <p:sp>
        <p:nvSpPr>
          <p:cNvPr id="6" name="Espace réservé du pied de page 5"/>
          <p:cNvSpPr>
            <a:spLocks noGrp="1"/>
          </p:cNvSpPr>
          <p:nvPr>
            <p:ph type="ftr" sz="quarter" idx="4"/>
          </p:nvPr>
        </p:nvSpPr>
        <p:spPr>
          <a:xfrm>
            <a:off x="1" y="9445170"/>
            <a:ext cx="2949099" cy="497205"/>
          </a:xfrm>
          <a:prstGeom prst="rect">
            <a:avLst/>
          </a:prstGeom>
        </p:spPr>
        <p:txBody>
          <a:bodyPr vert="horz" lIns="91430" tIns="45714" rIns="91430" bIns="45714" rtlCol="0" anchor="b"/>
          <a:lstStyle>
            <a:lvl1pPr algn="l">
              <a:defRPr sz="1200">
                <a:latin typeface="Arial" pitchFamily="34" charset="0"/>
                <a:cs typeface="Arial" pitchFamily="34" charset="0"/>
              </a:defRPr>
            </a:lvl1pPr>
          </a:lstStyle>
          <a:p>
            <a:pPr>
              <a:defRPr/>
            </a:pPr>
            <a:endParaRPr lang="nl-BE"/>
          </a:p>
        </p:txBody>
      </p:sp>
      <p:sp>
        <p:nvSpPr>
          <p:cNvPr id="7" name="Espace réservé du numéro de diapositive 6"/>
          <p:cNvSpPr>
            <a:spLocks noGrp="1"/>
          </p:cNvSpPr>
          <p:nvPr>
            <p:ph type="sldNum" sz="quarter" idx="5"/>
          </p:nvPr>
        </p:nvSpPr>
        <p:spPr>
          <a:xfrm>
            <a:off x="3854940" y="9445170"/>
            <a:ext cx="2949099" cy="497205"/>
          </a:xfrm>
          <a:prstGeom prst="rect">
            <a:avLst/>
          </a:prstGeom>
        </p:spPr>
        <p:txBody>
          <a:bodyPr vert="horz" lIns="91430" tIns="45714" rIns="91430" bIns="45714" rtlCol="0" anchor="b"/>
          <a:lstStyle>
            <a:lvl1pPr algn="r">
              <a:defRPr sz="1200">
                <a:latin typeface="Arial" pitchFamily="34" charset="0"/>
                <a:cs typeface="Arial" pitchFamily="34" charset="0"/>
              </a:defRPr>
            </a:lvl1pPr>
          </a:lstStyle>
          <a:p>
            <a:pPr>
              <a:defRPr/>
            </a:pPr>
            <a:fld id="{33CBCAA2-E173-48ED-B2E6-EE03C7BC3177}" type="slidenum">
              <a:rPr lang="nl-BE"/>
              <a:pPr>
                <a:defRPr/>
              </a:pPr>
              <a:t>‹#›</a:t>
            </a:fld>
            <a:endParaRPr lang="nl-BE"/>
          </a:p>
        </p:txBody>
      </p:sp>
    </p:spTree>
    <p:extLst>
      <p:ext uri="{BB962C8B-B14F-4D97-AF65-F5344CB8AC3E}">
        <p14:creationId xmlns:p14="http://schemas.microsoft.com/office/powerpoint/2010/main" val="282926169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3267" indent="-173267">
              <a:buFontTx/>
              <a:buChar char="-"/>
            </a:pPr>
            <a:endParaRPr lang="fr-FR" dirty="0"/>
          </a:p>
        </p:txBody>
      </p:sp>
      <p:sp>
        <p:nvSpPr>
          <p:cNvPr id="4" name="Espace réservé du numéro de diapositive 3"/>
          <p:cNvSpPr>
            <a:spLocks noGrp="1"/>
          </p:cNvSpPr>
          <p:nvPr>
            <p:ph type="sldNum" sz="quarter" idx="10"/>
          </p:nvPr>
        </p:nvSpPr>
        <p:spPr/>
        <p:txBody>
          <a:bodyPr/>
          <a:lstStyle/>
          <a:p>
            <a:pPr>
              <a:defRPr/>
            </a:pPr>
            <a:fld id="{33CBCAA2-E173-48ED-B2E6-EE03C7BC3177}" type="slidenum">
              <a:rPr lang="nl-BE" smtClean="0"/>
              <a:pPr>
                <a:defRPr/>
              </a:pPr>
              <a:t>2</a:t>
            </a:fld>
            <a:endParaRPr lang="nl-BE"/>
          </a:p>
        </p:txBody>
      </p:sp>
    </p:spTree>
    <p:extLst>
      <p:ext uri="{BB962C8B-B14F-4D97-AF65-F5344CB8AC3E}">
        <p14:creationId xmlns:p14="http://schemas.microsoft.com/office/powerpoint/2010/main" val="18955189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3CBCAA2-E173-48ED-B2E6-EE03C7BC3177}" type="slidenum">
              <a:rPr lang="nl-BE" smtClean="0"/>
              <a:pPr>
                <a:defRPr/>
              </a:pPr>
              <a:t>20</a:t>
            </a:fld>
            <a:endParaRPr lang="nl-BE"/>
          </a:p>
        </p:txBody>
      </p:sp>
    </p:spTree>
    <p:extLst>
      <p:ext uri="{BB962C8B-B14F-4D97-AF65-F5344CB8AC3E}">
        <p14:creationId xmlns:p14="http://schemas.microsoft.com/office/powerpoint/2010/main" val="33987711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3CBCAA2-E173-48ED-B2E6-EE03C7BC3177}" type="slidenum">
              <a:rPr lang="nl-BE" smtClean="0"/>
              <a:pPr>
                <a:defRPr/>
              </a:pPr>
              <a:t>3</a:t>
            </a:fld>
            <a:endParaRPr lang="nl-BE"/>
          </a:p>
        </p:txBody>
      </p:sp>
    </p:spTree>
    <p:extLst>
      <p:ext uri="{BB962C8B-B14F-4D97-AF65-F5344CB8AC3E}">
        <p14:creationId xmlns:p14="http://schemas.microsoft.com/office/powerpoint/2010/main" val="24848427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defTabSz="924093"/>
            <a:r>
              <a:rPr lang="fr-FR" dirty="0"/>
              <a:t>En Belgique , en 2016, on dénombre plus de 16 000 associations enregistrées auprès de l’ONSS comme employeurs. La plupart d’entre elles sont organisées en ASBL.  Après dix années de croissance ininterrompue du nombre d’organisations, on observe un très léger tassement du nombre d’ ASBL expliqué par un phénomène de concentration dans le secteur de l’action sociale et de la santé.</a:t>
            </a:r>
          </a:p>
          <a:p>
            <a:pPr marL="173267" indent="-173267">
              <a:buFontTx/>
              <a:buChar char="-"/>
            </a:pPr>
            <a:endParaRPr lang="fr-FR" dirty="0"/>
          </a:p>
        </p:txBody>
      </p:sp>
      <p:sp>
        <p:nvSpPr>
          <p:cNvPr id="4" name="Espace réservé du numéro de diapositive 3"/>
          <p:cNvSpPr>
            <a:spLocks noGrp="1"/>
          </p:cNvSpPr>
          <p:nvPr>
            <p:ph type="sldNum" sz="quarter" idx="10"/>
          </p:nvPr>
        </p:nvSpPr>
        <p:spPr/>
        <p:txBody>
          <a:bodyPr/>
          <a:lstStyle/>
          <a:p>
            <a:pPr>
              <a:defRPr/>
            </a:pPr>
            <a:fld id="{33CBCAA2-E173-48ED-B2E6-EE03C7BC3177}" type="slidenum">
              <a:rPr lang="nl-BE" smtClean="0"/>
              <a:pPr>
                <a:defRPr/>
              </a:pPr>
              <a:t>4</a:t>
            </a:fld>
            <a:endParaRPr lang="nl-BE"/>
          </a:p>
        </p:txBody>
      </p:sp>
    </p:spTree>
    <p:extLst>
      <p:ext uri="{BB962C8B-B14F-4D97-AF65-F5344CB8AC3E}">
        <p14:creationId xmlns:p14="http://schemas.microsoft.com/office/powerpoint/2010/main" val="35205195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L’emploi associatif est en légère croissance (+ 1,58%). La croissance est plus marquée dans le secteur des fondations (+11 %). En un an, les ASBL ont créé de manière nette plus de 7000 postes de travail. La croissance de l’emploi est surtout liée à une augmentation significative de l’emploi dans les activités liées à l’action sociale et à la santé humaine (y compris les hôpitaux).</a:t>
            </a:r>
          </a:p>
          <a:p>
            <a:pPr marL="173267" indent="-173267">
              <a:buFontTx/>
              <a:buChar char="-"/>
            </a:pPr>
            <a:endParaRPr lang="fr-FR" dirty="0"/>
          </a:p>
        </p:txBody>
      </p:sp>
      <p:sp>
        <p:nvSpPr>
          <p:cNvPr id="4" name="Espace réservé du numéro de diapositive 3"/>
          <p:cNvSpPr>
            <a:spLocks noGrp="1"/>
          </p:cNvSpPr>
          <p:nvPr>
            <p:ph type="sldNum" sz="quarter" idx="10"/>
          </p:nvPr>
        </p:nvSpPr>
        <p:spPr/>
        <p:txBody>
          <a:bodyPr/>
          <a:lstStyle/>
          <a:p>
            <a:pPr>
              <a:defRPr/>
            </a:pPr>
            <a:fld id="{33CBCAA2-E173-48ED-B2E6-EE03C7BC3177}" type="slidenum">
              <a:rPr lang="nl-BE" smtClean="0"/>
              <a:pPr>
                <a:defRPr/>
              </a:pPr>
              <a:t>5</a:t>
            </a:fld>
            <a:endParaRPr lang="nl-BE"/>
          </a:p>
        </p:txBody>
      </p:sp>
    </p:spTree>
    <p:extLst>
      <p:ext uri="{BB962C8B-B14F-4D97-AF65-F5344CB8AC3E}">
        <p14:creationId xmlns:p14="http://schemas.microsoft.com/office/powerpoint/2010/main" val="18659095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La croissance de l’emploi associatif se marque un peu plus quand on exprime l’emploi en équivalents temps plein (ETP). La création de nouveaux postes semble se traduire par des embauches à temps plein puisque 7000 postes en plus créent une force de travail de 6748 ETP. </a:t>
            </a:r>
            <a:endParaRPr lang="fr-FR" dirty="0"/>
          </a:p>
        </p:txBody>
      </p:sp>
      <p:sp>
        <p:nvSpPr>
          <p:cNvPr id="4" name="Espace réservé du numéro de diapositive 3"/>
          <p:cNvSpPr>
            <a:spLocks noGrp="1"/>
          </p:cNvSpPr>
          <p:nvPr>
            <p:ph type="sldNum" sz="quarter" idx="10"/>
          </p:nvPr>
        </p:nvSpPr>
        <p:spPr/>
        <p:txBody>
          <a:bodyPr/>
          <a:lstStyle/>
          <a:p>
            <a:pPr>
              <a:defRPr/>
            </a:pPr>
            <a:fld id="{33CBCAA2-E173-48ED-B2E6-EE03C7BC3177}" type="slidenum">
              <a:rPr lang="nl-BE" smtClean="0"/>
              <a:pPr>
                <a:defRPr/>
              </a:pPr>
              <a:t>6</a:t>
            </a:fld>
            <a:endParaRPr lang="nl-BE"/>
          </a:p>
        </p:txBody>
      </p:sp>
    </p:spTree>
    <p:extLst>
      <p:ext uri="{BB962C8B-B14F-4D97-AF65-F5344CB8AC3E}">
        <p14:creationId xmlns:p14="http://schemas.microsoft.com/office/powerpoint/2010/main" val="33205312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defTabSz="924093"/>
            <a:r>
              <a:rPr lang="fr-FR" dirty="0"/>
              <a:t>La part de l’emploi associatif est en croissance continue dans l’emploi salarié total (en ce compris l’emploi dans le secteur public). Au contraire, la part de l’emploi salarié public qui connaît une diminution légère mais constante (de plus de 30% à moins de 28% entre 2010 et 2015). Ces évolutions signalent un double effet : une croissance des besoins de nature collective (santé et action sociale) et un phénomène de vases communicants entre l’emploi public et l’emploi associatif.</a:t>
            </a:r>
          </a:p>
          <a:p>
            <a:endParaRPr lang="fr-FR" dirty="0"/>
          </a:p>
        </p:txBody>
      </p:sp>
      <p:sp>
        <p:nvSpPr>
          <p:cNvPr id="4" name="Espace réservé du numéro de diapositive 3"/>
          <p:cNvSpPr>
            <a:spLocks noGrp="1"/>
          </p:cNvSpPr>
          <p:nvPr>
            <p:ph type="sldNum" sz="quarter" idx="10"/>
          </p:nvPr>
        </p:nvSpPr>
        <p:spPr/>
        <p:txBody>
          <a:bodyPr/>
          <a:lstStyle/>
          <a:p>
            <a:pPr>
              <a:defRPr/>
            </a:pPr>
            <a:fld id="{33CBCAA2-E173-48ED-B2E6-EE03C7BC3177}" type="slidenum">
              <a:rPr lang="nl-BE" smtClean="0"/>
              <a:pPr>
                <a:defRPr/>
              </a:pPr>
              <a:t>7</a:t>
            </a:fld>
            <a:endParaRPr lang="nl-BE"/>
          </a:p>
        </p:txBody>
      </p:sp>
    </p:spTree>
    <p:extLst>
      <p:ext uri="{BB962C8B-B14F-4D97-AF65-F5344CB8AC3E}">
        <p14:creationId xmlns:p14="http://schemas.microsoft.com/office/powerpoint/2010/main" val="26567566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33CBCAA2-E173-48ED-B2E6-EE03C7BC3177}" type="slidenum">
              <a:rPr lang="nl-BE" smtClean="0"/>
              <a:pPr>
                <a:defRPr/>
              </a:pPr>
              <a:t>8</a:t>
            </a:fld>
            <a:endParaRPr lang="nl-BE"/>
          </a:p>
        </p:txBody>
      </p:sp>
    </p:spTree>
    <p:extLst>
      <p:ext uri="{BB962C8B-B14F-4D97-AF65-F5344CB8AC3E}">
        <p14:creationId xmlns:p14="http://schemas.microsoft.com/office/powerpoint/2010/main" val="27624947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3CBCAA2-E173-48ED-B2E6-EE03C7BC3177}" type="slidenum">
              <a:rPr lang="nl-BE" smtClean="0"/>
              <a:pPr>
                <a:defRPr/>
              </a:pPr>
              <a:t>9</a:t>
            </a:fld>
            <a:endParaRPr lang="nl-BE"/>
          </a:p>
        </p:txBody>
      </p:sp>
    </p:spTree>
    <p:extLst>
      <p:ext uri="{BB962C8B-B14F-4D97-AF65-F5344CB8AC3E}">
        <p14:creationId xmlns:p14="http://schemas.microsoft.com/office/powerpoint/2010/main" val="13245073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33CBCAA2-E173-48ED-B2E6-EE03C7BC3177}" type="slidenum">
              <a:rPr lang="nl-BE" smtClean="0"/>
              <a:pPr>
                <a:defRPr/>
              </a:pPr>
              <a:t>10</a:t>
            </a:fld>
            <a:endParaRPr lang="nl-BE"/>
          </a:p>
        </p:txBody>
      </p:sp>
    </p:spTree>
    <p:extLst>
      <p:ext uri="{BB962C8B-B14F-4D97-AF65-F5344CB8AC3E}">
        <p14:creationId xmlns:p14="http://schemas.microsoft.com/office/powerpoint/2010/main" val="9256528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 Id="rId3" Type="http://schemas.openxmlformats.org/officeDocument/2006/relationships/image" Target="../media/image2.gi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gi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13" name="Espace réservé du contenu 2"/>
          <p:cNvSpPr>
            <a:spLocks noGrp="1"/>
          </p:cNvSpPr>
          <p:nvPr>
            <p:ph idx="13" hasCustomPrompt="1"/>
          </p:nvPr>
        </p:nvSpPr>
        <p:spPr>
          <a:xfrm>
            <a:off x="518864" y="1268958"/>
            <a:ext cx="8229600" cy="3391024"/>
          </a:xfrm>
          <a:prstGeom prst="rect">
            <a:avLst/>
          </a:prstGeom>
        </p:spPr>
        <p:txBody>
          <a:bodyPr>
            <a:normAutofit/>
          </a:bodyPr>
          <a:lstStyle>
            <a:lvl1pPr>
              <a:buNone/>
              <a:defRPr sz="1600">
                <a:solidFill>
                  <a:srgbClr val="083060"/>
                </a:solidFill>
                <a:latin typeface="Verdana" panose="020B0604030504040204" pitchFamily="34" charset="0"/>
                <a:ea typeface="Verdana" panose="020B0604030504040204" pitchFamily="34" charset="0"/>
                <a:cs typeface="Verdana" panose="020B0604030504040204" pitchFamily="34" charset="0"/>
              </a:defRPr>
            </a:lvl1pPr>
          </a:lstStyle>
          <a:p>
            <a:pPr lvl="0"/>
            <a:r>
              <a:rPr lang="fr-FR" dirty="0"/>
              <a:t>Texte : </a:t>
            </a:r>
            <a:r>
              <a:rPr lang="fr-FR" dirty="0" err="1"/>
              <a:t>Verdana</a:t>
            </a:r>
            <a:r>
              <a:rPr lang="fr-FR" dirty="0"/>
              <a:t> 16 (si beaucoup de texte : 14)</a:t>
            </a:r>
          </a:p>
        </p:txBody>
      </p:sp>
      <p:pic>
        <p:nvPicPr>
          <p:cNvPr id="3" name="Image 2"/>
          <p:cNvPicPr>
            <a:picLocks noChangeAspect="1"/>
          </p:cNvPicPr>
          <p:nvPr userDrawn="1"/>
        </p:nvPicPr>
        <p:blipFill>
          <a:blip r:embed="rId2"/>
          <a:stretch>
            <a:fillRect/>
          </a:stretch>
        </p:blipFill>
        <p:spPr>
          <a:xfrm>
            <a:off x="467544" y="336550"/>
            <a:ext cx="471834" cy="425450"/>
          </a:xfrm>
          <a:prstGeom prst="rect">
            <a:avLst/>
          </a:prstGeom>
        </p:spPr>
      </p:pic>
      <p:sp>
        <p:nvSpPr>
          <p:cNvPr id="15" name="Espace réservé du contenu 2"/>
          <p:cNvSpPr>
            <a:spLocks noGrp="1"/>
          </p:cNvSpPr>
          <p:nvPr>
            <p:ph idx="10" hasCustomPrompt="1"/>
          </p:nvPr>
        </p:nvSpPr>
        <p:spPr>
          <a:xfrm>
            <a:off x="427440" y="376355"/>
            <a:ext cx="515719" cy="308261"/>
          </a:xfrm>
          <a:prstGeom prst="rect">
            <a:avLst/>
          </a:prstGeom>
        </p:spPr>
        <p:txBody>
          <a:bodyPr>
            <a:noAutofit/>
          </a:bodyPr>
          <a:lstStyle>
            <a:lvl1pPr algn="ctr">
              <a:buNone/>
              <a:defRPr sz="1800" b="1">
                <a:solidFill>
                  <a:schemeClr val="bg1"/>
                </a:solidFill>
                <a:latin typeface="ITC Lubalin Graph Std Book" pitchFamily="18" charset="0"/>
                <a:ea typeface="Verdana" panose="020B0604030504040204" pitchFamily="34" charset="0"/>
                <a:cs typeface="Verdana" panose="020B0604030504040204" pitchFamily="34" charset="0"/>
              </a:defRPr>
            </a:lvl1pPr>
          </a:lstStyle>
          <a:p>
            <a:pPr lvl="0"/>
            <a:r>
              <a:rPr lang="fr-FR" dirty="0"/>
              <a:t>n°</a:t>
            </a:r>
            <a:endParaRPr lang="nl-BE" dirty="0"/>
          </a:p>
        </p:txBody>
      </p:sp>
      <p:pic>
        <p:nvPicPr>
          <p:cNvPr id="16" name="Imag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335500" y="4348708"/>
            <a:ext cx="766610" cy="597149"/>
          </a:xfrm>
          <a:prstGeom prst="rect">
            <a:avLst/>
          </a:prstGeom>
        </p:spPr>
      </p:pic>
      <p:sp>
        <p:nvSpPr>
          <p:cNvPr id="17" name="Titre 1"/>
          <p:cNvSpPr>
            <a:spLocks noGrp="1"/>
          </p:cNvSpPr>
          <p:nvPr>
            <p:ph type="title" hasCustomPrompt="1"/>
          </p:nvPr>
        </p:nvSpPr>
        <p:spPr>
          <a:xfrm>
            <a:off x="882052" y="555526"/>
            <a:ext cx="8229600" cy="540060"/>
          </a:xfrm>
          <a:prstGeom prst="rect">
            <a:avLst/>
          </a:prstGeom>
        </p:spPr>
        <p:txBody>
          <a:bodyPr>
            <a:noAutofit/>
          </a:bodyPr>
          <a:lstStyle>
            <a:lvl1pPr algn="l">
              <a:defRPr sz="2000" b="1" baseline="0">
                <a:solidFill>
                  <a:srgbClr val="00B0F0"/>
                </a:solidFill>
                <a:latin typeface="Verdana" panose="020B0604030504040204" pitchFamily="34" charset="0"/>
                <a:ea typeface="Verdana" panose="020B0604030504040204" pitchFamily="34" charset="0"/>
                <a:cs typeface="Verdana" panose="020B0604030504040204" pitchFamily="34" charset="0"/>
              </a:defRPr>
            </a:lvl1pPr>
          </a:lstStyle>
          <a:p>
            <a:r>
              <a:rPr lang="fr-FR" dirty="0"/>
              <a:t>Titre = </a:t>
            </a:r>
            <a:r>
              <a:rPr lang="fr-FR" dirty="0" err="1"/>
              <a:t>Verdana</a:t>
            </a:r>
            <a:r>
              <a:rPr lang="fr-FR" dirty="0"/>
              <a:t> 20 GRAS</a:t>
            </a:r>
            <a:endParaRPr lang="nl-BE" dirty="0"/>
          </a:p>
        </p:txBody>
      </p:sp>
      <p:sp>
        <p:nvSpPr>
          <p:cNvPr id="18" name="Slide Number Placeholder 5"/>
          <p:cNvSpPr>
            <a:spLocks noGrp="1"/>
          </p:cNvSpPr>
          <p:nvPr>
            <p:ph type="sldNum" sz="quarter" idx="4"/>
          </p:nvPr>
        </p:nvSpPr>
        <p:spPr>
          <a:xfrm>
            <a:off x="179512" y="4767263"/>
            <a:ext cx="621432" cy="273844"/>
          </a:xfrm>
          <a:prstGeom prst="rect">
            <a:avLst/>
          </a:prstGeom>
        </p:spPr>
        <p:txBody>
          <a:bodyPr/>
          <a:lstStyle>
            <a:lvl1pPr>
              <a:defRPr sz="140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1pPr>
          </a:lstStyle>
          <a:p>
            <a:pPr>
              <a:defRPr/>
            </a:pPr>
            <a:fld id="{85A7CF98-E399-477B-BE0D-02BDC82360BB}" type="slidenum">
              <a:rPr lang="nl-BE" smtClean="0"/>
              <a:pPr>
                <a:defRPr/>
              </a:pPr>
              <a:t>‹#›</a:t>
            </a:fld>
            <a:endParaRPr lang="nl-BE" dirty="0"/>
          </a:p>
        </p:txBody>
      </p:sp>
    </p:spTree>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Diapositive de titre">
    <p:spTree>
      <p:nvGrpSpPr>
        <p:cNvPr id="1" name=""/>
        <p:cNvGrpSpPr/>
        <p:nvPr/>
      </p:nvGrpSpPr>
      <p:grpSpPr>
        <a:xfrm>
          <a:off x="0" y="0"/>
          <a:ext cx="0" cy="0"/>
          <a:chOff x="0" y="0"/>
          <a:chExt cx="0" cy="0"/>
        </a:xfrm>
      </p:grpSpPr>
      <p:sp>
        <p:nvSpPr>
          <p:cNvPr id="13" name="Espace réservé du contenu 2"/>
          <p:cNvSpPr>
            <a:spLocks noGrp="1"/>
          </p:cNvSpPr>
          <p:nvPr>
            <p:ph idx="13" hasCustomPrompt="1"/>
          </p:nvPr>
        </p:nvSpPr>
        <p:spPr>
          <a:xfrm>
            <a:off x="518864" y="1268958"/>
            <a:ext cx="8229600" cy="3391024"/>
          </a:xfrm>
          <a:prstGeom prst="rect">
            <a:avLst/>
          </a:prstGeom>
        </p:spPr>
        <p:txBody>
          <a:bodyPr>
            <a:normAutofit/>
          </a:bodyPr>
          <a:lstStyle>
            <a:lvl1pPr>
              <a:buNone/>
              <a:defRPr sz="1600">
                <a:solidFill>
                  <a:srgbClr val="083060"/>
                </a:solidFill>
                <a:latin typeface="Verdana" panose="020B0604030504040204" pitchFamily="34" charset="0"/>
                <a:ea typeface="Verdana" panose="020B0604030504040204" pitchFamily="34" charset="0"/>
                <a:cs typeface="Verdana" panose="020B0604030504040204" pitchFamily="34" charset="0"/>
              </a:defRPr>
            </a:lvl1pPr>
          </a:lstStyle>
          <a:p>
            <a:pPr lvl="0"/>
            <a:r>
              <a:rPr lang="fr-FR" dirty="0"/>
              <a:t>Texte : </a:t>
            </a:r>
            <a:r>
              <a:rPr lang="fr-FR" dirty="0" err="1"/>
              <a:t>Verdana</a:t>
            </a:r>
            <a:r>
              <a:rPr lang="fr-FR" dirty="0"/>
              <a:t> 16 (si beaucoup de texte : 14)</a:t>
            </a:r>
          </a:p>
        </p:txBody>
      </p:sp>
      <p:pic>
        <p:nvPicPr>
          <p:cNvPr id="16" name="Imag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24146" y="4348708"/>
            <a:ext cx="766610" cy="597149"/>
          </a:xfrm>
          <a:prstGeom prst="rect">
            <a:avLst/>
          </a:prstGeom>
        </p:spPr>
      </p:pic>
      <p:sp>
        <p:nvSpPr>
          <p:cNvPr id="17" name="Titre 1"/>
          <p:cNvSpPr>
            <a:spLocks noGrp="1"/>
          </p:cNvSpPr>
          <p:nvPr>
            <p:ph type="title" hasCustomPrompt="1"/>
          </p:nvPr>
        </p:nvSpPr>
        <p:spPr>
          <a:xfrm>
            <a:off x="518864" y="375506"/>
            <a:ext cx="8229600" cy="540060"/>
          </a:xfrm>
          <a:prstGeom prst="rect">
            <a:avLst/>
          </a:prstGeom>
        </p:spPr>
        <p:txBody>
          <a:bodyPr>
            <a:noAutofit/>
          </a:bodyPr>
          <a:lstStyle>
            <a:lvl1pPr algn="l">
              <a:defRPr sz="2000" b="1" baseline="0">
                <a:solidFill>
                  <a:srgbClr val="00B0F0"/>
                </a:solidFill>
                <a:latin typeface="Verdana" panose="020B0604030504040204" pitchFamily="34" charset="0"/>
                <a:ea typeface="Verdana" panose="020B0604030504040204" pitchFamily="34" charset="0"/>
                <a:cs typeface="Verdana" panose="020B0604030504040204" pitchFamily="34" charset="0"/>
              </a:defRPr>
            </a:lvl1pPr>
          </a:lstStyle>
          <a:p>
            <a:r>
              <a:rPr lang="fr-FR" dirty="0"/>
              <a:t>Titre = </a:t>
            </a:r>
            <a:r>
              <a:rPr lang="fr-FR" dirty="0" err="1"/>
              <a:t>Verdana</a:t>
            </a:r>
            <a:r>
              <a:rPr lang="fr-FR" dirty="0"/>
              <a:t> 20 GRAS</a:t>
            </a:r>
            <a:endParaRPr lang="nl-BE" dirty="0"/>
          </a:p>
        </p:txBody>
      </p:sp>
      <p:sp>
        <p:nvSpPr>
          <p:cNvPr id="18" name="Slide Number Placeholder 5"/>
          <p:cNvSpPr>
            <a:spLocks noGrp="1"/>
          </p:cNvSpPr>
          <p:nvPr>
            <p:ph type="sldNum" sz="quarter" idx="4"/>
          </p:nvPr>
        </p:nvSpPr>
        <p:spPr>
          <a:xfrm>
            <a:off x="179512" y="4767263"/>
            <a:ext cx="621432" cy="273844"/>
          </a:xfrm>
          <a:prstGeom prst="rect">
            <a:avLst/>
          </a:prstGeom>
        </p:spPr>
        <p:txBody>
          <a:bodyPr/>
          <a:lstStyle>
            <a:lvl1pPr>
              <a:defRPr sz="140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1pPr>
          </a:lstStyle>
          <a:p>
            <a:pPr>
              <a:defRPr/>
            </a:pPr>
            <a:fld id="{85A7CF98-E399-477B-BE0D-02BDC82360BB}" type="slidenum">
              <a:rPr lang="nl-BE" smtClean="0"/>
              <a:pPr>
                <a:defRPr/>
              </a:pPr>
              <a:t>‹#›</a:t>
            </a:fld>
            <a:endParaRPr lang="nl-BE" dirty="0"/>
          </a:p>
        </p:txBody>
      </p:sp>
    </p:spTree>
    <p:extLst>
      <p:ext uri="{BB962C8B-B14F-4D97-AF65-F5344CB8AC3E}">
        <p14:creationId xmlns:p14="http://schemas.microsoft.com/office/powerpoint/2010/main" val="3658213301"/>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2_Titre seul">
    <p:spTree>
      <p:nvGrpSpPr>
        <p:cNvPr id="1" name=""/>
        <p:cNvGrpSpPr/>
        <p:nvPr/>
      </p:nvGrpSpPr>
      <p:grpSpPr>
        <a:xfrm>
          <a:off x="0" y="0"/>
          <a:ext cx="0" cy="0"/>
          <a:chOff x="0" y="0"/>
          <a:chExt cx="0" cy="0"/>
        </a:xfrm>
      </p:grpSpPr>
      <p:sp>
        <p:nvSpPr>
          <p:cNvPr id="5" name="Slide Number Placeholder 5"/>
          <p:cNvSpPr>
            <a:spLocks noGrp="1"/>
          </p:cNvSpPr>
          <p:nvPr>
            <p:ph type="sldNum" sz="quarter" idx="11"/>
          </p:nvPr>
        </p:nvSpPr>
        <p:spPr/>
        <p:txBody>
          <a:bodyPr/>
          <a:lstStyle>
            <a:lvl1pPr>
              <a:defRPr sz="1400">
                <a:solidFill>
                  <a:srgbClr val="003766"/>
                </a:solidFill>
              </a:defRPr>
            </a:lvl1pPr>
          </a:lstStyle>
          <a:p>
            <a:pPr>
              <a:defRPr/>
            </a:pPr>
            <a:fld id="{08D1B679-EFAA-C845-BD0D-46BF814A8732}" type="slidenum">
              <a:rPr lang="nl-BE" smtClean="0"/>
              <a:pPr>
                <a:defRPr/>
              </a:pPr>
              <a:t>‹#›</a:t>
            </a:fld>
            <a:endParaRPr lang="nl-BE" dirty="0"/>
          </a:p>
        </p:txBody>
      </p:sp>
    </p:spTree>
  </p:cSld>
  <p:clrMapOvr>
    <a:masterClrMapping/>
  </p:clrMapOvr>
  <p:hf hdr="0" ft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4"/>
          </p:nvPr>
        </p:nvSpPr>
        <p:spPr>
          <a:xfrm>
            <a:off x="3810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5E7497A3-1A0A-4B70-B03C-483C9495ADA7}" type="slidenum">
              <a:rPr lang="nl-BE" smtClean="0"/>
              <a:pPr>
                <a:defRPr/>
              </a:pPr>
              <a:t>‹#›</a:t>
            </a:fld>
            <a:endParaRPr lang="nl-BE"/>
          </a:p>
        </p:txBody>
      </p:sp>
    </p:spTree>
  </p:cSld>
  <p:clrMap bg1="lt1" tx1="dk1" bg2="lt2" tx2="dk2" accent1="accent1" accent2="accent2" accent3="accent3" accent4="accent4" accent5="accent5" accent6="accent6" hlink="hlink" folHlink="folHlink"/>
  <p:sldLayoutIdLst>
    <p:sldLayoutId id="2147483760" r:id="rId1"/>
    <p:sldLayoutId id="2147483774" r:id="rId2"/>
    <p:sldLayoutId id="2147483772" r:id="rId3"/>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4" Type="http://schemas.openxmlformats.org/officeDocument/2006/relationships/image" Target="../media/image4.png"/><Relationship Id="rId1" Type="http://schemas.openxmlformats.org/officeDocument/2006/relationships/slideLayout" Target="../slideLayouts/slideLayout3.xml"/><Relationship Id="rId2" Type="http://schemas.openxmlformats.org/officeDocument/2006/relationships/image" Target="../media/image1.emf"/></Relationships>
</file>

<file path=ppt/slides/_rels/slide10.xml.rels><?xml version="1.0" encoding="UTF-8" standalone="yes"?>
<Relationships xmlns="http://schemas.openxmlformats.org/package/2006/relationships"><Relationship Id="rId11" Type="http://schemas.openxmlformats.org/officeDocument/2006/relationships/image" Target="../media/image12.jpe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6.jpeg"/><Relationship Id="rId4" Type="http://schemas.microsoft.com/office/2007/relationships/hdphoto" Target="../media/hdphoto1.wdp"/><Relationship Id="rId5" Type="http://schemas.openxmlformats.org/officeDocument/2006/relationships/image" Target="../media/image7.jpeg"/><Relationship Id="rId6" Type="http://schemas.openxmlformats.org/officeDocument/2006/relationships/image" Target="../media/image8.png"/><Relationship Id="rId7" Type="http://schemas.microsoft.com/office/2007/relationships/hdphoto" Target="../media/hdphoto2.wdp"/><Relationship Id="rId8" Type="http://schemas.openxmlformats.org/officeDocument/2006/relationships/image" Target="../media/image9.jpeg"/><Relationship Id="rId9" Type="http://schemas.openxmlformats.org/officeDocument/2006/relationships/image" Target="../media/image10.png"/><Relationship Id="rId10"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 Id="rId3"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2.xml"/><Relationship Id="rId3"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3.xml"/><Relationship Id="rId3"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chart" Target="../charts/chart5.xml"/><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chart" Target="../charts/char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6.xml"/><Relationship Id="rId3"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7.xml"/><Relationship Id="rId3"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8.xml"/><Relationship Id="rId3"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9.xml"/><Relationship Id="rId3" Type="http://schemas.openxmlformats.org/officeDocument/2006/relationships/image" Target="../media/image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0.xml"/><Relationship Id="rId3"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emf"/><Relationship Id="rId4" Type="http://schemas.openxmlformats.org/officeDocument/2006/relationships/image" Target="../media/image5.emf"/><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4" Type="http://schemas.openxmlformats.org/officeDocument/2006/relationships/image" Target="../media/image5.emf"/><Relationship Id="rId5" Type="http://schemas.openxmlformats.org/officeDocument/2006/relationships/image" Target="../media/image4.png"/><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4" Type="http://schemas.openxmlformats.org/officeDocument/2006/relationships/image" Target="../media/image5.emf"/><Relationship Id="rId5" Type="http://schemas.openxmlformats.org/officeDocument/2006/relationships/image" Target="../media/image4.png"/><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0528" y="51470"/>
            <a:ext cx="9505056" cy="5256584"/>
          </a:xfrm>
          <a:prstGeom prst="rect">
            <a:avLst/>
          </a:prstGeom>
          <a:solidFill>
            <a:srgbClr val="00213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dirty="0"/>
          </a:p>
        </p:txBody>
      </p:sp>
      <p:pic>
        <p:nvPicPr>
          <p:cNvPr id="9" name="Image 8"/>
          <p:cNvPicPr>
            <a:picLocks noChangeAspect="1"/>
          </p:cNvPicPr>
          <p:nvPr/>
        </p:nvPicPr>
        <p:blipFill>
          <a:blip r:embed="rId2"/>
          <a:stretch>
            <a:fillRect/>
          </a:stretch>
        </p:blipFill>
        <p:spPr>
          <a:xfrm>
            <a:off x="2895600" y="882650"/>
            <a:ext cx="3746500" cy="3378200"/>
          </a:xfrm>
          <a:prstGeom prst="rect">
            <a:avLst/>
          </a:prstGeom>
        </p:spPr>
      </p:pic>
      <p:sp>
        <p:nvSpPr>
          <p:cNvPr id="11" name="ZoneTexte 10"/>
          <p:cNvSpPr txBox="1"/>
          <p:nvPr/>
        </p:nvSpPr>
        <p:spPr>
          <a:xfrm>
            <a:off x="2971800" y="1491630"/>
            <a:ext cx="3200400" cy="2369880"/>
          </a:xfrm>
          <a:prstGeom prst="rect">
            <a:avLst/>
          </a:prstGeom>
          <a:noFill/>
        </p:spPr>
        <p:txBody>
          <a:bodyPr wrap="square" rtlCol="0">
            <a:spAutoFit/>
          </a:bodyPr>
          <a:lstStyle/>
          <a:p>
            <a:pPr algn="ctr">
              <a:spcAft>
                <a:spcPts val="800"/>
              </a:spcAft>
            </a:pPr>
            <a:r>
              <a:rPr lang="fr-BE" sz="3600" dirty="0">
                <a:solidFill>
                  <a:schemeClr val="bg1"/>
                </a:solidFill>
                <a:latin typeface="Rockwell" panose="02060603020205020403" pitchFamily="18" charset="0"/>
                <a:cs typeface="Verdana"/>
              </a:rPr>
              <a:t>Observatoire</a:t>
            </a:r>
            <a:r>
              <a:rPr lang="fr-BE" sz="2400" dirty="0">
                <a:solidFill>
                  <a:schemeClr val="bg1"/>
                </a:solidFill>
                <a:latin typeface="Verdana"/>
                <a:cs typeface="Verdana"/>
              </a:rPr>
              <a:t/>
            </a:r>
            <a:br>
              <a:rPr lang="fr-BE" sz="2400" dirty="0">
                <a:solidFill>
                  <a:schemeClr val="bg1"/>
                </a:solidFill>
                <a:latin typeface="Verdana"/>
                <a:cs typeface="Verdana"/>
              </a:rPr>
            </a:br>
            <a:r>
              <a:rPr lang="fr-BE" sz="2400" dirty="0" smtClean="0">
                <a:solidFill>
                  <a:schemeClr val="bg1"/>
                </a:solidFill>
                <a:latin typeface="Rockwell" panose="02060603020205020403" pitchFamily="18" charset="0"/>
                <a:cs typeface="Verdana"/>
              </a:rPr>
              <a:t>« </a:t>
            </a:r>
            <a:r>
              <a:rPr lang="fr-BE" sz="2800" dirty="0" smtClean="0">
                <a:solidFill>
                  <a:schemeClr val="bg1"/>
                </a:solidFill>
                <a:latin typeface="Rockwell" panose="02060603020205020403" pitchFamily="18" charset="0"/>
                <a:cs typeface="Verdana"/>
              </a:rPr>
              <a:t>Les </a:t>
            </a:r>
            <a:r>
              <a:rPr lang="fr-BE" sz="2800" dirty="0">
                <a:solidFill>
                  <a:schemeClr val="bg1"/>
                </a:solidFill>
                <a:latin typeface="Rockwell" panose="02060603020205020403" pitchFamily="18" charset="0"/>
                <a:cs typeface="Verdana"/>
              </a:rPr>
              <a:t>Belges et </a:t>
            </a:r>
            <a:r>
              <a:rPr lang="fr-BE" sz="2800" dirty="0" smtClean="0">
                <a:solidFill>
                  <a:schemeClr val="bg1"/>
                </a:solidFill>
                <a:latin typeface="Rockwell" panose="02060603020205020403" pitchFamily="18" charset="0"/>
                <a:cs typeface="Verdana"/>
              </a:rPr>
              <a:t>leur implication dans le non-marchand »</a:t>
            </a:r>
            <a:endParaRPr lang="fr-FR" sz="2800" dirty="0">
              <a:solidFill>
                <a:schemeClr val="bg1"/>
              </a:solidFill>
              <a:latin typeface="Rockwell" panose="02060603020205020403" pitchFamily="18" charset="0"/>
              <a:cs typeface="Verdana"/>
            </a:endParaRPr>
          </a:p>
        </p:txBody>
      </p:sp>
      <p:pic>
        <p:nvPicPr>
          <p:cNvPr id="12" name="Image 11"/>
          <p:cNvPicPr>
            <a:picLocks noChangeAspect="1"/>
          </p:cNvPicPr>
          <p:nvPr/>
        </p:nvPicPr>
        <p:blipFill>
          <a:blip r:embed="rId3"/>
          <a:stretch>
            <a:fillRect/>
          </a:stretch>
        </p:blipFill>
        <p:spPr>
          <a:xfrm>
            <a:off x="8172400" y="4413969"/>
            <a:ext cx="723900" cy="558800"/>
          </a:xfrm>
          <a:prstGeom prst="rect">
            <a:avLst/>
          </a:prstGeom>
        </p:spPr>
      </p:pic>
      <p:sp>
        <p:nvSpPr>
          <p:cNvPr id="7" name="ZoneTexte 6"/>
          <p:cNvSpPr txBox="1"/>
          <p:nvPr/>
        </p:nvSpPr>
        <p:spPr>
          <a:xfrm>
            <a:off x="2699792" y="4731330"/>
            <a:ext cx="8966718" cy="276999"/>
          </a:xfrm>
          <a:prstGeom prst="rect">
            <a:avLst/>
          </a:prstGeom>
          <a:noFill/>
        </p:spPr>
        <p:txBody>
          <a:bodyPr wrap="square" rtlCol="0">
            <a:spAutoFit/>
          </a:bodyPr>
          <a:lstStyle/>
          <a:p>
            <a:r>
              <a:rPr lang="fr-FR" sz="1200" dirty="0" smtClean="0">
                <a:solidFill>
                  <a:schemeClr val="bg1"/>
                </a:solidFill>
              </a:rPr>
              <a:t>Conférence de presse </a:t>
            </a:r>
            <a:r>
              <a:rPr lang="fr-FR" sz="1200" dirty="0">
                <a:solidFill>
                  <a:schemeClr val="bg1"/>
                </a:solidFill>
              </a:rPr>
              <a:t>CBC </a:t>
            </a:r>
            <a:r>
              <a:rPr lang="fr-FR" sz="1200" dirty="0" smtClean="0">
                <a:solidFill>
                  <a:schemeClr val="bg1"/>
                </a:solidFill>
              </a:rPr>
              <a:t>Banque et HEC – 14 juin 2017 </a:t>
            </a:r>
            <a:endParaRPr lang="fr-FR" sz="1200" dirty="0">
              <a:solidFill>
                <a:schemeClr val="bg1"/>
              </a:solidFill>
            </a:endParaRPr>
          </a:p>
        </p:txBody>
      </p:sp>
      <p:pic>
        <p:nvPicPr>
          <p:cNvPr id="8" name="Picture 4" descr="User HD:Users:aurelie.coeckelbergh:Desktop:Screen Shot 2016-06-14 at 11.01.46.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504" y="4413969"/>
            <a:ext cx="1252855" cy="594360"/>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a:t>E</a:t>
            </a:r>
            <a:r>
              <a:rPr lang="fr-BE" dirty="0" smtClean="0"/>
              <a:t>nquête réalisée par </a:t>
            </a:r>
            <a:endParaRPr lang="fr-BE" dirty="0"/>
          </a:p>
        </p:txBody>
      </p:sp>
      <p:grpSp>
        <p:nvGrpSpPr>
          <p:cNvPr id="35" name="Group 40"/>
          <p:cNvGrpSpPr/>
          <p:nvPr/>
        </p:nvGrpSpPr>
        <p:grpSpPr>
          <a:xfrm>
            <a:off x="1447800" y="1131590"/>
            <a:ext cx="5537965" cy="3205947"/>
            <a:chOff x="3014213" y="1723172"/>
            <a:chExt cx="5859957" cy="3392350"/>
          </a:xfrm>
        </p:grpSpPr>
        <p:grpSp>
          <p:nvGrpSpPr>
            <p:cNvPr id="36" name="Group 7"/>
            <p:cNvGrpSpPr/>
            <p:nvPr/>
          </p:nvGrpSpPr>
          <p:grpSpPr>
            <a:xfrm>
              <a:off x="6017689" y="1723172"/>
              <a:ext cx="1347596" cy="3392350"/>
              <a:chOff x="6072898" y="922866"/>
              <a:chExt cx="1347596" cy="3392350"/>
            </a:xfrm>
          </p:grpSpPr>
          <p:sp>
            <p:nvSpPr>
              <p:cNvPr id="57" name="Text Placeholder 11"/>
              <p:cNvSpPr txBox="1">
                <a:spLocks/>
              </p:cNvSpPr>
              <p:nvPr/>
            </p:nvSpPr>
            <p:spPr>
              <a:xfrm>
                <a:off x="6072898" y="922866"/>
                <a:ext cx="1347596" cy="3392350"/>
              </a:xfrm>
              <a:prstGeom prst="rect">
                <a:avLst/>
              </a:prstGeom>
              <a:noFill/>
              <a:ln>
                <a:solidFill>
                  <a:srgbClr val="4472C4">
                    <a:lumMod val="50000"/>
                  </a:srgbClr>
                </a:solidFill>
              </a:ln>
            </p:spPr>
            <p:txBody>
              <a:bodyPr anchor="ctr" anchorCtr="0"/>
              <a:lstStyle>
                <a:defPPr>
                  <a:defRPr lang="en-US"/>
                </a:defPPr>
                <a:lvl1pPr indent="0" algn="ctr">
                  <a:lnSpc>
                    <a:spcPct val="100000"/>
                  </a:lnSpc>
                  <a:spcBef>
                    <a:spcPts val="0"/>
                  </a:spcBef>
                  <a:buFont typeface="Arial" panose="020B0604020202020204" pitchFamily="34" charset="0"/>
                  <a:buNone/>
                  <a:defRPr sz="1800" cap="all" baseline="0">
                    <a:solidFill>
                      <a:srgbClr val="FFFFFF"/>
                    </a:solidFill>
                  </a:defRPr>
                </a:lvl1pPr>
                <a:lvl2pPr marL="4763" indent="0">
                  <a:lnSpc>
                    <a:spcPct val="100000"/>
                  </a:lnSpc>
                  <a:spcBef>
                    <a:spcPts val="1200"/>
                  </a:spcBef>
                  <a:buFont typeface="Arial" panose="020B0604020202020204" pitchFamily="34" charset="0"/>
                  <a:buNone/>
                  <a:defRPr sz="1800">
                    <a:solidFill>
                      <a:schemeClr val="tx1">
                        <a:lumMod val="75000"/>
                        <a:lumOff val="25000"/>
                      </a:schemeClr>
                    </a:solidFill>
                  </a:defRPr>
                </a:lvl2pPr>
                <a:lvl3pPr marL="363538" indent="-274638">
                  <a:lnSpc>
                    <a:spcPct val="100000"/>
                  </a:lnSpc>
                  <a:spcBef>
                    <a:spcPts val="1200"/>
                  </a:spcBef>
                  <a:spcAft>
                    <a:spcPts val="600"/>
                  </a:spcAft>
                  <a:buFont typeface="Arial" panose="020B0604020202020204" pitchFamily="34" charset="0"/>
                  <a:buChar char="•"/>
                  <a:defRPr sz="1800">
                    <a:solidFill>
                      <a:schemeClr val="tx1">
                        <a:lumMod val="75000"/>
                        <a:lumOff val="25000"/>
                      </a:schemeClr>
                    </a:solidFill>
                  </a:defRPr>
                </a:lvl3pPr>
                <a:lvl4pPr marL="725488" indent="-280988">
                  <a:lnSpc>
                    <a:spcPct val="95000"/>
                  </a:lnSpc>
                  <a:spcBef>
                    <a:spcPts val="600"/>
                  </a:spcBef>
                  <a:buFont typeface="Arial" panose="020B0604020202020204" pitchFamily="34" charset="0"/>
                  <a:buChar char="–"/>
                  <a:defRPr sz="1800">
                    <a:solidFill>
                      <a:schemeClr val="tx1">
                        <a:lumMod val="75000"/>
                        <a:lumOff val="25000"/>
                      </a:schemeClr>
                    </a:solidFill>
                  </a:defRPr>
                </a:lvl4pPr>
                <a:lvl5pPr marL="1074738" indent="-350838">
                  <a:lnSpc>
                    <a:spcPct val="90000"/>
                  </a:lnSpc>
                  <a:spcBef>
                    <a:spcPts val="300"/>
                  </a:spcBef>
                  <a:buFont typeface="Arial" panose="020B0604020202020204" pitchFamily="34" charset="0"/>
                  <a:buChar char="•"/>
                  <a:defRPr sz="1800">
                    <a:solidFill>
                      <a:schemeClr val="tx1">
                        <a:lumMod val="75000"/>
                        <a:lumOff val="25000"/>
                      </a:schemeClr>
                    </a:solidFill>
                  </a:defRPr>
                </a:lvl5pPr>
                <a:lvl6pPr marL="3736947" indent="-339722">
                  <a:spcBef>
                    <a:spcPct val="20000"/>
                  </a:spcBef>
                  <a:buFont typeface="Arial" panose="020B0604020202020204" pitchFamily="34" charset="0"/>
                  <a:buChar char="•"/>
                  <a:defRPr sz="3000"/>
                </a:lvl6pPr>
                <a:lvl7pPr marL="4416392" indent="-339722">
                  <a:spcBef>
                    <a:spcPct val="20000"/>
                  </a:spcBef>
                  <a:buFont typeface="Arial" panose="020B0604020202020204" pitchFamily="34" charset="0"/>
                  <a:buChar char="•"/>
                  <a:defRPr sz="3000"/>
                </a:lvl7pPr>
                <a:lvl8pPr marL="5095837" indent="-339722">
                  <a:spcBef>
                    <a:spcPct val="20000"/>
                  </a:spcBef>
                  <a:buFont typeface="Arial" panose="020B0604020202020204" pitchFamily="34" charset="0"/>
                  <a:buChar char="•"/>
                  <a:defRPr sz="3000"/>
                </a:lvl8pPr>
                <a:lvl9pPr marL="5775282" indent="-339722">
                  <a:spcBef>
                    <a:spcPct val="20000"/>
                  </a:spcBef>
                  <a:buFont typeface="Arial" panose="020B0604020202020204" pitchFamily="34" charset="0"/>
                  <a:buChar char="•"/>
                  <a:defRPr sz="3000"/>
                </a:lvl9pPr>
              </a:lstStyle>
              <a:p>
                <a:pPr marL="0" marR="0" lvl="0" indent="0" algn="ctr" defTabSz="864199"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134" b="0" i="0" u="none" strike="noStrike" kern="0" cap="all" spc="0" normalizeH="0" baseline="0" noProof="0" dirty="0">
                  <a:ln>
                    <a:noFill/>
                  </a:ln>
                  <a:solidFill>
                    <a:srgbClr val="FFFFFF"/>
                  </a:solidFill>
                  <a:effectLst/>
                  <a:uLnTx/>
                  <a:uFillTx/>
                  <a:latin typeface="Calibri" panose="020F0502020204030204"/>
                  <a:cs typeface="+mn-cs"/>
                </a:endParaRPr>
              </a:p>
            </p:txBody>
          </p:sp>
          <p:pic>
            <p:nvPicPr>
              <p:cNvPr id="58" name="Picture 6"/>
              <p:cNvPicPr>
                <a:picLocks noChangeAspect="1" noChangeArrowheads="1"/>
              </p:cNvPicPr>
              <p:nvPr/>
            </p:nvPicPr>
            <p:blipFill rotWithShape="1">
              <a:blip r:embed="rId3" cstate="print">
                <a:duotone>
                  <a:srgbClr val="4472C4">
                    <a:shade val="45000"/>
                    <a:satMod val="135000"/>
                  </a:srgbClr>
                  <a:prstClr val="white"/>
                </a:duotone>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l="10922" r="10922"/>
              <a:stretch/>
            </p:blipFill>
            <p:spPr bwMode="ltGray">
              <a:xfrm>
                <a:off x="6072898" y="1293543"/>
                <a:ext cx="1347596" cy="11492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9" name="Text Placeholder 11"/>
              <p:cNvSpPr txBox="1">
                <a:spLocks/>
              </p:cNvSpPr>
              <p:nvPr/>
            </p:nvSpPr>
            <p:spPr>
              <a:xfrm>
                <a:off x="6072898" y="922866"/>
                <a:ext cx="1347596" cy="383539"/>
              </a:xfrm>
              <a:prstGeom prst="rect">
                <a:avLst/>
              </a:prstGeom>
              <a:solidFill>
                <a:srgbClr val="4472C4">
                  <a:lumMod val="50000"/>
                </a:srgbClr>
              </a:solidFill>
              <a:ln>
                <a:solidFill>
                  <a:srgbClr val="4472C4">
                    <a:lumMod val="50000"/>
                  </a:srgbClr>
                </a:solidFill>
              </a:ln>
            </p:spPr>
            <p:txBody>
              <a:bodyPr anchor="ctr" anchorCtr="0"/>
              <a:lstStyle>
                <a:defPPr>
                  <a:defRPr lang="en-US"/>
                </a:defPPr>
                <a:lvl1pPr indent="0" algn="ctr">
                  <a:lnSpc>
                    <a:spcPct val="100000"/>
                  </a:lnSpc>
                  <a:spcBef>
                    <a:spcPts val="0"/>
                  </a:spcBef>
                  <a:buFont typeface="Arial" panose="020B0604020202020204" pitchFamily="34" charset="0"/>
                  <a:buNone/>
                  <a:defRPr sz="1800" cap="all" baseline="0">
                    <a:solidFill>
                      <a:srgbClr val="FFFFFF"/>
                    </a:solidFill>
                  </a:defRPr>
                </a:lvl1pPr>
                <a:lvl2pPr marL="4763" indent="0">
                  <a:lnSpc>
                    <a:spcPct val="100000"/>
                  </a:lnSpc>
                  <a:spcBef>
                    <a:spcPts val="1200"/>
                  </a:spcBef>
                  <a:buFont typeface="Arial" panose="020B0604020202020204" pitchFamily="34" charset="0"/>
                  <a:buNone/>
                  <a:defRPr sz="1800">
                    <a:solidFill>
                      <a:schemeClr val="tx1">
                        <a:lumMod val="75000"/>
                        <a:lumOff val="25000"/>
                      </a:schemeClr>
                    </a:solidFill>
                  </a:defRPr>
                </a:lvl2pPr>
                <a:lvl3pPr marL="363538" indent="-274638">
                  <a:lnSpc>
                    <a:spcPct val="100000"/>
                  </a:lnSpc>
                  <a:spcBef>
                    <a:spcPts val="1200"/>
                  </a:spcBef>
                  <a:spcAft>
                    <a:spcPts val="600"/>
                  </a:spcAft>
                  <a:buFont typeface="Arial" panose="020B0604020202020204" pitchFamily="34" charset="0"/>
                  <a:buChar char="•"/>
                  <a:defRPr sz="1800">
                    <a:solidFill>
                      <a:schemeClr val="tx1">
                        <a:lumMod val="75000"/>
                        <a:lumOff val="25000"/>
                      </a:schemeClr>
                    </a:solidFill>
                  </a:defRPr>
                </a:lvl3pPr>
                <a:lvl4pPr marL="725488" indent="-280988">
                  <a:lnSpc>
                    <a:spcPct val="95000"/>
                  </a:lnSpc>
                  <a:spcBef>
                    <a:spcPts val="600"/>
                  </a:spcBef>
                  <a:buFont typeface="Arial" panose="020B0604020202020204" pitchFamily="34" charset="0"/>
                  <a:buChar char="–"/>
                  <a:defRPr sz="1800">
                    <a:solidFill>
                      <a:schemeClr val="tx1">
                        <a:lumMod val="75000"/>
                        <a:lumOff val="25000"/>
                      </a:schemeClr>
                    </a:solidFill>
                  </a:defRPr>
                </a:lvl4pPr>
                <a:lvl5pPr marL="1074738" indent="-350838">
                  <a:lnSpc>
                    <a:spcPct val="90000"/>
                  </a:lnSpc>
                  <a:spcBef>
                    <a:spcPts val="300"/>
                  </a:spcBef>
                  <a:buFont typeface="Arial" panose="020B0604020202020204" pitchFamily="34" charset="0"/>
                  <a:buChar char="•"/>
                  <a:defRPr sz="1800">
                    <a:solidFill>
                      <a:schemeClr val="tx1">
                        <a:lumMod val="75000"/>
                        <a:lumOff val="25000"/>
                      </a:schemeClr>
                    </a:solidFill>
                  </a:defRPr>
                </a:lvl5pPr>
                <a:lvl6pPr marL="3736947" indent="-339722">
                  <a:spcBef>
                    <a:spcPct val="20000"/>
                  </a:spcBef>
                  <a:buFont typeface="Arial" panose="020B0604020202020204" pitchFamily="34" charset="0"/>
                  <a:buChar char="•"/>
                  <a:defRPr sz="3000"/>
                </a:lvl6pPr>
                <a:lvl7pPr marL="4416392" indent="-339722">
                  <a:spcBef>
                    <a:spcPct val="20000"/>
                  </a:spcBef>
                  <a:buFont typeface="Arial" panose="020B0604020202020204" pitchFamily="34" charset="0"/>
                  <a:buChar char="•"/>
                  <a:defRPr sz="3000"/>
                </a:lvl7pPr>
                <a:lvl8pPr marL="5095837" indent="-339722">
                  <a:spcBef>
                    <a:spcPct val="20000"/>
                  </a:spcBef>
                  <a:buFont typeface="Arial" panose="020B0604020202020204" pitchFamily="34" charset="0"/>
                  <a:buChar char="•"/>
                  <a:defRPr sz="3000"/>
                </a:lvl8pPr>
                <a:lvl9pPr marL="5775282" indent="-339722">
                  <a:spcBef>
                    <a:spcPct val="20000"/>
                  </a:spcBef>
                  <a:buFont typeface="Arial" panose="020B0604020202020204" pitchFamily="34" charset="0"/>
                  <a:buChar char="•"/>
                  <a:defRPr sz="3000"/>
                </a:lvl9pPr>
              </a:lstStyle>
              <a:p>
                <a:pPr marL="0" marR="0" lvl="0" indent="0" algn="ctr" defTabSz="864199" eaLnBrk="1" fontAlgn="auto" latinLnBrk="0" hangingPunct="1">
                  <a:lnSpc>
                    <a:spcPct val="100000"/>
                  </a:lnSpc>
                  <a:spcBef>
                    <a:spcPts val="0"/>
                  </a:spcBef>
                  <a:spcAft>
                    <a:spcPts val="0"/>
                  </a:spcAft>
                  <a:buClrTx/>
                  <a:buSzTx/>
                  <a:buFont typeface="Arial" panose="020B0604020202020204" pitchFamily="34" charset="0"/>
                  <a:buNone/>
                  <a:tabLst/>
                  <a:defRPr/>
                </a:pPr>
                <a:r>
                  <a:rPr kumimoji="0" lang="fr-BE" sz="851" b="0" i="0" u="none" strike="noStrike" kern="0" cap="all" spc="0" normalizeH="0" baseline="0" noProof="0" dirty="0">
                    <a:ln>
                      <a:noFill/>
                    </a:ln>
                    <a:solidFill>
                      <a:srgbClr val="FFFFFF"/>
                    </a:solidFill>
                    <a:effectLst/>
                    <a:uLnTx/>
                    <a:uFillTx/>
                    <a:latin typeface="Calibri" panose="020F0502020204030204"/>
                    <a:cs typeface="+mn-cs"/>
                  </a:rPr>
                  <a:t>Méthode de collecte de données</a:t>
                </a:r>
              </a:p>
            </p:txBody>
          </p:sp>
          <p:sp>
            <p:nvSpPr>
              <p:cNvPr id="60" name="TextBox 13"/>
              <p:cNvSpPr txBox="1"/>
              <p:nvPr/>
            </p:nvSpPr>
            <p:spPr>
              <a:xfrm>
                <a:off x="6072898" y="3034779"/>
                <a:ext cx="1347596" cy="709183"/>
              </a:xfrm>
              <a:prstGeom prst="rect">
                <a:avLst/>
              </a:prstGeom>
            </p:spPr>
            <p:txBody>
              <a:bodyPr vert="horz" wrap="square" lIns="0" tIns="0" rIns="0" bIns="0" rtlCol="0" anchor="t" anchorCtr="0">
                <a:noAutofit/>
              </a:bodyPr>
              <a:lstStyle/>
              <a:p>
                <a:pPr marL="4502" marR="0" lvl="0" indent="0" algn="ctr" defTabSz="864199" eaLnBrk="1" fontAlgn="auto" latinLnBrk="0" hangingPunct="1">
                  <a:lnSpc>
                    <a:spcPct val="100000"/>
                  </a:lnSpc>
                  <a:spcBef>
                    <a:spcPts val="1134"/>
                  </a:spcBef>
                  <a:spcAft>
                    <a:spcPts val="0"/>
                  </a:spcAft>
                  <a:buClrTx/>
                  <a:buSzTx/>
                  <a:buFontTx/>
                  <a:buNone/>
                  <a:tabLst/>
                  <a:defRPr/>
                </a:pPr>
                <a:r>
                  <a:rPr kumimoji="0" lang="en-GB" sz="3024" b="1" i="0" u="none" strike="noStrike" kern="0" cap="none" spc="0" normalizeH="0" baseline="0" noProof="0" dirty="0" smtClean="0">
                    <a:ln>
                      <a:noFill/>
                    </a:ln>
                    <a:solidFill>
                      <a:srgbClr val="4472C4">
                        <a:lumMod val="50000"/>
                      </a:srgbClr>
                    </a:solidFill>
                    <a:effectLst/>
                    <a:uLnTx/>
                    <a:uFillTx/>
                    <a:latin typeface="Arial" panose="020B0604020202020204" pitchFamily="34" charset="0"/>
                    <a:cs typeface="Arial" panose="020B0604020202020204" pitchFamily="34" charset="0"/>
                  </a:rPr>
                  <a:t>Online</a:t>
                </a:r>
              </a:p>
            </p:txBody>
          </p:sp>
        </p:grpSp>
        <p:grpSp>
          <p:nvGrpSpPr>
            <p:cNvPr id="37" name="Group 14"/>
            <p:cNvGrpSpPr/>
            <p:nvPr/>
          </p:nvGrpSpPr>
          <p:grpSpPr>
            <a:xfrm>
              <a:off x="7526573" y="1723172"/>
              <a:ext cx="1347596" cy="3392350"/>
              <a:chOff x="7548942" y="922866"/>
              <a:chExt cx="1347596" cy="3392350"/>
            </a:xfrm>
          </p:grpSpPr>
          <p:pic>
            <p:nvPicPr>
              <p:cNvPr id="53" name="Picture 11" descr="http://www.aiche.org/sites/default/files/styles/aiche_content/public/images/page/lead/edit_calendar_ssk_47433454.jpg?itok=GOEK7rfr"/>
              <p:cNvPicPr>
                <a:picLocks noChangeAspect="1" noChangeArrowheads="1"/>
              </p:cNvPicPr>
              <p:nvPr/>
            </p:nvPicPr>
            <p:blipFill rotWithShape="1">
              <a:blip r:embed="rId5" cstate="print">
                <a:duotone>
                  <a:srgbClr val="A5A5A5">
                    <a:shade val="45000"/>
                    <a:satMod val="135000"/>
                  </a:srgbClr>
                  <a:prstClr val="white"/>
                </a:duotone>
                <a:extLst>
                  <a:ext uri="{28A0092B-C50C-407E-A947-70E740481C1C}">
                    <a14:useLocalDpi xmlns:a14="http://schemas.microsoft.com/office/drawing/2010/main" val="0"/>
                  </a:ext>
                </a:extLst>
              </a:blip>
              <a:srcRect l="16985" r="5385"/>
              <a:stretch/>
            </p:blipFill>
            <p:spPr bwMode="auto">
              <a:xfrm>
                <a:off x="7548942" y="1293544"/>
                <a:ext cx="1347596" cy="1149204"/>
              </a:xfrm>
              <a:prstGeom prst="rect">
                <a:avLst/>
              </a:prstGeom>
              <a:noFill/>
              <a:extLst>
                <a:ext uri="{909E8E84-426E-40DD-AFC4-6F175D3DCCD1}">
                  <a14:hiddenFill xmlns:a14="http://schemas.microsoft.com/office/drawing/2010/main">
                    <a:solidFill>
                      <a:srgbClr val="FFFFFF"/>
                    </a:solidFill>
                  </a14:hiddenFill>
                </a:ext>
              </a:extLst>
            </p:spPr>
          </p:pic>
          <p:sp>
            <p:nvSpPr>
              <p:cNvPr id="54" name="Text Placeholder 11"/>
              <p:cNvSpPr txBox="1">
                <a:spLocks/>
              </p:cNvSpPr>
              <p:nvPr/>
            </p:nvSpPr>
            <p:spPr>
              <a:xfrm>
                <a:off x="7548942" y="922866"/>
                <a:ext cx="1347596" cy="3392350"/>
              </a:xfrm>
              <a:prstGeom prst="rect">
                <a:avLst/>
              </a:prstGeom>
              <a:noFill/>
              <a:ln>
                <a:solidFill>
                  <a:srgbClr val="A5A5A5"/>
                </a:solidFill>
              </a:ln>
            </p:spPr>
            <p:txBody>
              <a:bodyPr anchor="ctr" anchorCtr="0"/>
              <a:lstStyle>
                <a:defPPr>
                  <a:defRPr lang="en-US"/>
                </a:defPPr>
                <a:lvl1pPr indent="0" algn="ctr">
                  <a:lnSpc>
                    <a:spcPct val="100000"/>
                  </a:lnSpc>
                  <a:spcBef>
                    <a:spcPts val="0"/>
                  </a:spcBef>
                  <a:buFont typeface="Arial" panose="020B0604020202020204" pitchFamily="34" charset="0"/>
                  <a:buNone/>
                  <a:defRPr sz="1800" cap="all" baseline="0">
                    <a:solidFill>
                      <a:srgbClr val="FFFFFF"/>
                    </a:solidFill>
                  </a:defRPr>
                </a:lvl1pPr>
                <a:lvl2pPr marL="4763" indent="0">
                  <a:lnSpc>
                    <a:spcPct val="100000"/>
                  </a:lnSpc>
                  <a:spcBef>
                    <a:spcPts val="1200"/>
                  </a:spcBef>
                  <a:buFont typeface="Arial" panose="020B0604020202020204" pitchFamily="34" charset="0"/>
                  <a:buNone/>
                  <a:defRPr sz="1800">
                    <a:solidFill>
                      <a:schemeClr val="tx1">
                        <a:lumMod val="75000"/>
                        <a:lumOff val="25000"/>
                      </a:schemeClr>
                    </a:solidFill>
                  </a:defRPr>
                </a:lvl2pPr>
                <a:lvl3pPr marL="363538" indent="-274638">
                  <a:lnSpc>
                    <a:spcPct val="100000"/>
                  </a:lnSpc>
                  <a:spcBef>
                    <a:spcPts val="1200"/>
                  </a:spcBef>
                  <a:spcAft>
                    <a:spcPts val="600"/>
                  </a:spcAft>
                  <a:buFont typeface="Arial" panose="020B0604020202020204" pitchFamily="34" charset="0"/>
                  <a:buChar char="•"/>
                  <a:defRPr sz="1800">
                    <a:solidFill>
                      <a:schemeClr val="tx1">
                        <a:lumMod val="75000"/>
                        <a:lumOff val="25000"/>
                      </a:schemeClr>
                    </a:solidFill>
                  </a:defRPr>
                </a:lvl3pPr>
                <a:lvl4pPr marL="725488" indent="-280988">
                  <a:lnSpc>
                    <a:spcPct val="95000"/>
                  </a:lnSpc>
                  <a:spcBef>
                    <a:spcPts val="600"/>
                  </a:spcBef>
                  <a:buFont typeface="Arial" panose="020B0604020202020204" pitchFamily="34" charset="0"/>
                  <a:buChar char="–"/>
                  <a:defRPr sz="1800">
                    <a:solidFill>
                      <a:schemeClr val="tx1">
                        <a:lumMod val="75000"/>
                        <a:lumOff val="25000"/>
                      </a:schemeClr>
                    </a:solidFill>
                  </a:defRPr>
                </a:lvl4pPr>
                <a:lvl5pPr marL="1074738" indent="-350838">
                  <a:lnSpc>
                    <a:spcPct val="90000"/>
                  </a:lnSpc>
                  <a:spcBef>
                    <a:spcPts val="300"/>
                  </a:spcBef>
                  <a:buFont typeface="Arial" panose="020B0604020202020204" pitchFamily="34" charset="0"/>
                  <a:buChar char="•"/>
                  <a:defRPr sz="1800">
                    <a:solidFill>
                      <a:schemeClr val="tx1">
                        <a:lumMod val="75000"/>
                        <a:lumOff val="25000"/>
                      </a:schemeClr>
                    </a:solidFill>
                  </a:defRPr>
                </a:lvl5pPr>
                <a:lvl6pPr marL="3736947" indent="-339722">
                  <a:spcBef>
                    <a:spcPct val="20000"/>
                  </a:spcBef>
                  <a:buFont typeface="Arial" panose="020B0604020202020204" pitchFamily="34" charset="0"/>
                  <a:buChar char="•"/>
                  <a:defRPr sz="3000"/>
                </a:lvl6pPr>
                <a:lvl7pPr marL="4416392" indent="-339722">
                  <a:spcBef>
                    <a:spcPct val="20000"/>
                  </a:spcBef>
                  <a:buFont typeface="Arial" panose="020B0604020202020204" pitchFamily="34" charset="0"/>
                  <a:buChar char="•"/>
                  <a:defRPr sz="3000"/>
                </a:lvl7pPr>
                <a:lvl8pPr marL="5095837" indent="-339722">
                  <a:spcBef>
                    <a:spcPct val="20000"/>
                  </a:spcBef>
                  <a:buFont typeface="Arial" panose="020B0604020202020204" pitchFamily="34" charset="0"/>
                  <a:buChar char="•"/>
                  <a:defRPr sz="3000"/>
                </a:lvl8pPr>
                <a:lvl9pPr marL="5775282" indent="-339722">
                  <a:spcBef>
                    <a:spcPct val="20000"/>
                  </a:spcBef>
                  <a:buFont typeface="Arial" panose="020B0604020202020204" pitchFamily="34" charset="0"/>
                  <a:buChar char="•"/>
                  <a:defRPr sz="3000"/>
                </a:lvl9pPr>
              </a:lstStyle>
              <a:p>
                <a:pPr marL="0" marR="0" lvl="0" indent="0" algn="ctr" defTabSz="864199"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134" b="0" i="0" u="none" strike="noStrike" kern="0" cap="all" spc="0" normalizeH="0" baseline="0" noProof="0" dirty="0">
                  <a:ln>
                    <a:noFill/>
                  </a:ln>
                  <a:solidFill>
                    <a:srgbClr val="FFFFFF"/>
                  </a:solidFill>
                  <a:effectLst/>
                  <a:uLnTx/>
                  <a:uFillTx/>
                  <a:latin typeface="Calibri" panose="020F0502020204030204"/>
                  <a:cs typeface="+mn-cs"/>
                </a:endParaRPr>
              </a:p>
            </p:txBody>
          </p:sp>
          <p:sp>
            <p:nvSpPr>
              <p:cNvPr id="55" name="Text Placeholder 11"/>
              <p:cNvSpPr txBox="1">
                <a:spLocks/>
              </p:cNvSpPr>
              <p:nvPr/>
            </p:nvSpPr>
            <p:spPr>
              <a:xfrm>
                <a:off x="7548942" y="922866"/>
                <a:ext cx="1347596" cy="383539"/>
              </a:xfrm>
              <a:prstGeom prst="rect">
                <a:avLst/>
              </a:prstGeom>
              <a:solidFill>
                <a:schemeClr val="accent6">
                  <a:lumMod val="75000"/>
                </a:schemeClr>
              </a:solidFill>
            </p:spPr>
            <p:txBody>
              <a:bodyPr anchor="ctr" anchorCtr="0"/>
              <a:lstStyle>
                <a:defPPr>
                  <a:defRPr lang="en-US"/>
                </a:defPPr>
                <a:lvl1pPr indent="0" algn="ctr">
                  <a:lnSpc>
                    <a:spcPct val="100000"/>
                  </a:lnSpc>
                  <a:spcBef>
                    <a:spcPts val="0"/>
                  </a:spcBef>
                  <a:buFont typeface="Arial" panose="020B0604020202020204" pitchFamily="34" charset="0"/>
                  <a:buNone/>
                  <a:defRPr sz="1800" cap="all" baseline="0">
                    <a:solidFill>
                      <a:srgbClr val="FFFFFF"/>
                    </a:solidFill>
                  </a:defRPr>
                </a:lvl1pPr>
                <a:lvl2pPr marL="4763" indent="0">
                  <a:lnSpc>
                    <a:spcPct val="100000"/>
                  </a:lnSpc>
                  <a:spcBef>
                    <a:spcPts val="1200"/>
                  </a:spcBef>
                  <a:buFont typeface="Arial" panose="020B0604020202020204" pitchFamily="34" charset="0"/>
                  <a:buNone/>
                  <a:defRPr sz="1800">
                    <a:solidFill>
                      <a:schemeClr val="tx1">
                        <a:lumMod val="75000"/>
                        <a:lumOff val="25000"/>
                      </a:schemeClr>
                    </a:solidFill>
                  </a:defRPr>
                </a:lvl2pPr>
                <a:lvl3pPr marL="363538" indent="-274638">
                  <a:lnSpc>
                    <a:spcPct val="100000"/>
                  </a:lnSpc>
                  <a:spcBef>
                    <a:spcPts val="1200"/>
                  </a:spcBef>
                  <a:spcAft>
                    <a:spcPts val="600"/>
                  </a:spcAft>
                  <a:buFont typeface="Arial" panose="020B0604020202020204" pitchFamily="34" charset="0"/>
                  <a:buChar char="•"/>
                  <a:defRPr sz="1800">
                    <a:solidFill>
                      <a:schemeClr val="tx1">
                        <a:lumMod val="75000"/>
                        <a:lumOff val="25000"/>
                      </a:schemeClr>
                    </a:solidFill>
                  </a:defRPr>
                </a:lvl3pPr>
                <a:lvl4pPr marL="725488" indent="-280988">
                  <a:lnSpc>
                    <a:spcPct val="95000"/>
                  </a:lnSpc>
                  <a:spcBef>
                    <a:spcPts val="600"/>
                  </a:spcBef>
                  <a:buFont typeface="Arial" panose="020B0604020202020204" pitchFamily="34" charset="0"/>
                  <a:buChar char="–"/>
                  <a:defRPr sz="1800">
                    <a:solidFill>
                      <a:schemeClr val="tx1">
                        <a:lumMod val="75000"/>
                        <a:lumOff val="25000"/>
                      </a:schemeClr>
                    </a:solidFill>
                  </a:defRPr>
                </a:lvl4pPr>
                <a:lvl5pPr marL="1074738" indent="-350838">
                  <a:lnSpc>
                    <a:spcPct val="90000"/>
                  </a:lnSpc>
                  <a:spcBef>
                    <a:spcPts val="300"/>
                  </a:spcBef>
                  <a:buFont typeface="Arial" panose="020B0604020202020204" pitchFamily="34" charset="0"/>
                  <a:buChar char="•"/>
                  <a:defRPr sz="1800">
                    <a:solidFill>
                      <a:schemeClr val="tx1">
                        <a:lumMod val="75000"/>
                        <a:lumOff val="25000"/>
                      </a:schemeClr>
                    </a:solidFill>
                  </a:defRPr>
                </a:lvl5pPr>
                <a:lvl6pPr marL="3736947" indent="-339722">
                  <a:spcBef>
                    <a:spcPct val="20000"/>
                  </a:spcBef>
                  <a:buFont typeface="Arial" panose="020B0604020202020204" pitchFamily="34" charset="0"/>
                  <a:buChar char="•"/>
                  <a:defRPr sz="3000"/>
                </a:lvl6pPr>
                <a:lvl7pPr marL="4416392" indent="-339722">
                  <a:spcBef>
                    <a:spcPct val="20000"/>
                  </a:spcBef>
                  <a:buFont typeface="Arial" panose="020B0604020202020204" pitchFamily="34" charset="0"/>
                  <a:buChar char="•"/>
                  <a:defRPr sz="3000"/>
                </a:lvl7pPr>
                <a:lvl8pPr marL="5095837" indent="-339722">
                  <a:spcBef>
                    <a:spcPct val="20000"/>
                  </a:spcBef>
                  <a:buFont typeface="Arial" panose="020B0604020202020204" pitchFamily="34" charset="0"/>
                  <a:buChar char="•"/>
                  <a:defRPr sz="3000"/>
                </a:lvl8pPr>
                <a:lvl9pPr marL="5775282" indent="-339722">
                  <a:spcBef>
                    <a:spcPct val="20000"/>
                  </a:spcBef>
                  <a:buFont typeface="Arial" panose="020B0604020202020204" pitchFamily="34" charset="0"/>
                  <a:buChar char="•"/>
                  <a:defRPr sz="3000"/>
                </a:lvl9pPr>
              </a:lstStyle>
              <a:p>
                <a:pPr marL="0" marR="0" lvl="0" indent="0" algn="ctr" defTabSz="864199" eaLnBrk="1" fontAlgn="auto" latinLnBrk="0" hangingPunct="1">
                  <a:lnSpc>
                    <a:spcPct val="100000"/>
                  </a:lnSpc>
                  <a:spcBef>
                    <a:spcPts val="0"/>
                  </a:spcBef>
                  <a:spcAft>
                    <a:spcPts val="0"/>
                  </a:spcAft>
                  <a:buClrTx/>
                  <a:buSzTx/>
                  <a:buFont typeface="Arial" panose="020B0604020202020204" pitchFamily="34" charset="0"/>
                  <a:buNone/>
                  <a:tabLst/>
                  <a:defRPr/>
                </a:pPr>
                <a:r>
                  <a:rPr kumimoji="0" lang="fr-BE" sz="1134" b="0" i="0" u="none" strike="noStrike" kern="0" cap="all" spc="0" normalizeH="0" baseline="0" noProof="0" dirty="0">
                    <a:ln>
                      <a:noFill/>
                    </a:ln>
                    <a:solidFill>
                      <a:srgbClr val="FFFFFF"/>
                    </a:solidFill>
                    <a:effectLst/>
                    <a:uLnTx/>
                    <a:uFillTx/>
                    <a:latin typeface="Calibri" panose="020F0502020204030204"/>
                    <a:cs typeface="+mn-cs"/>
                  </a:rPr>
                  <a:t>Période du terrain</a:t>
                </a:r>
              </a:p>
            </p:txBody>
          </p:sp>
          <p:sp>
            <p:nvSpPr>
              <p:cNvPr id="56" name="TextBox 18"/>
              <p:cNvSpPr txBox="1"/>
              <p:nvPr/>
            </p:nvSpPr>
            <p:spPr>
              <a:xfrm>
                <a:off x="7548942" y="2972563"/>
                <a:ext cx="1347596" cy="1121667"/>
              </a:xfrm>
              <a:prstGeom prst="rect">
                <a:avLst/>
              </a:prstGeom>
            </p:spPr>
            <p:txBody>
              <a:bodyPr vert="horz" wrap="square" lIns="0" tIns="0" rIns="0" bIns="0" rtlCol="0" anchor="t" anchorCtr="0">
                <a:noAutofit/>
              </a:bodyPr>
              <a:lstStyle/>
              <a:p>
                <a:pPr marL="0" marR="0" lvl="0" indent="0" algn="ctr" defTabSz="864199" eaLnBrk="1" fontAlgn="auto" latinLnBrk="0" hangingPunct="1">
                  <a:lnSpc>
                    <a:spcPct val="100000"/>
                  </a:lnSpc>
                  <a:spcBef>
                    <a:spcPts val="0"/>
                  </a:spcBef>
                  <a:spcAft>
                    <a:spcPts val="0"/>
                  </a:spcAft>
                  <a:buClrTx/>
                  <a:buSzTx/>
                  <a:buFontTx/>
                  <a:buNone/>
                  <a:tabLst/>
                  <a:defRPr/>
                </a:pPr>
                <a:r>
                  <a:rPr kumimoji="0" lang="en-GB" sz="1323" b="0" i="0" u="none" strike="noStrike" kern="0" cap="none" spc="0" normalizeH="0" baseline="0" noProof="0" dirty="0" smtClean="0">
                    <a:ln>
                      <a:noFill/>
                    </a:ln>
                    <a:solidFill>
                      <a:schemeClr val="accent6">
                        <a:lumMod val="75000"/>
                      </a:schemeClr>
                    </a:solidFill>
                    <a:effectLst/>
                    <a:uLnTx/>
                    <a:uFillTx/>
                    <a:latin typeface="Arial" panose="020B0604020202020204" pitchFamily="34" charset="0"/>
                    <a:cs typeface="Arial" panose="020B0604020202020204" pitchFamily="34" charset="0"/>
                  </a:rPr>
                  <a:t>DU:  </a:t>
                </a:r>
              </a:p>
              <a:p>
                <a:pPr marL="0" marR="0" lvl="0" indent="0" algn="ctr" defTabSz="864199" eaLnBrk="1" fontAlgn="auto" latinLnBrk="0" hangingPunct="1">
                  <a:lnSpc>
                    <a:spcPct val="100000"/>
                  </a:lnSpc>
                  <a:spcBef>
                    <a:spcPts val="0"/>
                  </a:spcBef>
                  <a:spcAft>
                    <a:spcPts val="0"/>
                  </a:spcAft>
                  <a:buClrTx/>
                  <a:buSzTx/>
                  <a:buFontTx/>
                  <a:buNone/>
                  <a:tabLst/>
                  <a:defRPr/>
                </a:pPr>
                <a:r>
                  <a:rPr lang="en-GB" sz="1323" b="1" kern="0" dirty="0" smtClean="0">
                    <a:solidFill>
                      <a:schemeClr val="accent6">
                        <a:lumMod val="75000"/>
                      </a:schemeClr>
                    </a:solidFill>
                    <a:latin typeface="Arial" panose="020B0604020202020204" pitchFamily="34" charset="0"/>
                    <a:cs typeface="Arial" panose="020B0604020202020204" pitchFamily="34" charset="0"/>
                  </a:rPr>
                  <a:t>26</a:t>
                </a:r>
                <a:r>
                  <a:rPr kumimoji="0" lang="en-GB" sz="1323" b="1" i="0" u="none" strike="noStrike" kern="0" cap="none" spc="0" normalizeH="0" baseline="0" noProof="0" dirty="0" smtClean="0">
                    <a:ln>
                      <a:noFill/>
                    </a:ln>
                    <a:solidFill>
                      <a:schemeClr val="accent6">
                        <a:lumMod val="75000"/>
                      </a:schemeClr>
                    </a:solidFill>
                    <a:effectLst/>
                    <a:uLnTx/>
                    <a:uFillTx/>
                    <a:latin typeface="Arial" panose="020B0604020202020204" pitchFamily="34" charset="0"/>
                    <a:cs typeface="Arial" panose="020B0604020202020204" pitchFamily="34" charset="0"/>
                  </a:rPr>
                  <a:t>/04/2017 </a:t>
                </a:r>
              </a:p>
              <a:p>
                <a:pPr marL="0" marR="0" lvl="0" indent="0" algn="ctr" defTabSz="864199" eaLnBrk="1" fontAlgn="auto" latinLnBrk="0" hangingPunct="1">
                  <a:lnSpc>
                    <a:spcPct val="100000"/>
                  </a:lnSpc>
                  <a:spcBef>
                    <a:spcPts val="0"/>
                  </a:spcBef>
                  <a:spcAft>
                    <a:spcPts val="0"/>
                  </a:spcAft>
                  <a:buClrTx/>
                  <a:buSzTx/>
                  <a:buFontTx/>
                  <a:buNone/>
                  <a:tabLst/>
                  <a:defRPr/>
                </a:pPr>
                <a:endParaRPr kumimoji="0" lang="en-GB" sz="1040" b="1" i="0" u="none" strike="noStrike" kern="0" cap="none" spc="0" normalizeH="0" baseline="0" noProof="0" dirty="0" smtClean="0">
                  <a:ln>
                    <a:noFill/>
                  </a:ln>
                  <a:solidFill>
                    <a:schemeClr val="accent6">
                      <a:lumMod val="75000"/>
                    </a:schemeClr>
                  </a:solidFill>
                  <a:effectLst/>
                  <a:uLnTx/>
                  <a:uFillTx/>
                  <a:latin typeface="Arial" panose="020B0604020202020204" pitchFamily="34" charset="0"/>
                  <a:cs typeface="Arial" panose="020B0604020202020204" pitchFamily="34" charset="0"/>
                </a:endParaRPr>
              </a:p>
              <a:p>
                <a:pPr marL="0" marR="0" lvl="0" indent="0" algn="ctr" defTabSz="864199" eaLnBrk="1" fontAlgn="auto" latinLnBrk="0" hangingPunct="1">
                  <a:lnSpc>
                    <a:spcPct val="100000"/>
                  </a:lnSpc>
                  <a:spcBef>
                    <a:spcPts val="0"/>
                  </a:spcBef>
                  <a:spcAft>
                    <a:spcPts val="0"/>
                  </a:spcAft>
                  <a:buClrTx/>
                  <a:buSzTx/>
                  <a:buFontTx/>
                  <a:buNone/>
                  <a:tabLst/>
                  <a:defRPr/>
                </a:pPr>
                <a:r>
                  <a:rPr kumimoji="0" lang="en-GB" sz="1323" b="0" i="0" u="none" strike="noStrike" kern="0" cap="none" spc="0" normalizeH="0" baseline="0" noProof="0" dirty="0" smtClean="0">
                    <a:ln>
                      <a:noFill/>
                    </a:ln>
                    <a:solidFill>
                      <a:schemeClr val="accent6">
                        <a:lumMod val="75000"/>
                      </a:schemeClr>
                    </a:solidFill>
                    <a:effectLst/>
                    <a:uLnTx/>
                    <a:uFillTx/>
                    <a:latin typeface="Arial" panose="020B0604020202020204" pitchFamily="34" charset="0"/>
                    <a:cs typeface="Arial" panose="020B0604020202020204" pitchFamily="34" charset="0"/>
                  </a:rPr>
                  <a:t>AU: </a:t>
                </a:r>
              </a:p>
              <a:p>
                <a:pPr marL="0" marR="0" lvl="0" indent="0" algn="ctr" defTabSz="864199" eaLnBrk="1" fontAlgn="auto" latinLnBrk="0" hangingPunct="1">
                  <a:lnSpc>
                    <a:spcPct val="100000"/>
                  </a:lnSpc>
                  <a:spcBef>
                    <a:spcPts val="0"/>
                  </a:spcBef>
                  <a:spcAft>
                    <a:spcPts val="0"/>
                  </a:spcAft>
                  <a:buClrTx/>
                  <a:buSzTx/>
                  <a:buFontTx/>
                  <a:buNone/>
                  <a:tabLst/>
                  <a:defRPr/>
                </a:pPr>
                <a:r>
                  <a:rPr lang="en-GB" sz="1323" b="1" kern="0" dirty="0" smtClean="0">
                    <a:solidFill>
                      <a:schemeClr val="accent6">
                        <a:lumMod val="75000"/>
                      </a:schemeClr>
                    </a:solidFill>
                    <a:latin typeface="Arial" panose="020B0604020202020204" pitchFamily="34" charset="0"/>
                    <a:cs typeface="Arial" panose="020B0604020202020204" pitchFamily="34" charset="0"/>
                  </a:rPr>
                  <a:t>04</a:t>
                </a:r>
                <a:r>
                  <a:rPr kumimoji="0" lang="en-GB" sz="1323" b="1" i="0" u="none" strike="noStrike" kern="0" cap="none" spc="0" normalizeH="0" baseline="0" noProof="0" dirty="0" smtClean="0">
                    <a:ln>
                      <a:noFill/>
                    </a:ln>
                    <a:solidFill>
                      <a:schemeClr val="accent6">
                        <a:lumMod val="75000"/>
                      </a:schemeClr>
                    </a:solidFill>
                    <a:effectLst/>
                    <a:uLnTx/>
                    <a:uFillTx/>
                    <a:latin typeface="Arial" panose="020B0604020202020204" pitchFamily="34" charset="0"/>
                    <a:cs typeface="Arial" panose="020B0604020202020204" pitchFamily="34" charset="0"/>
                  </a:rPr>
                  <a:t>/05/2017</a:t>
                </a:r>
              </a:p>
            </p:txBody>
          </p:sp>
        </p:grpSp>
        <p:grpSp>
          <p:nvGrpSpPr>
            <p:cNvPr id="38" name="Group 24"/>
            <p:cNvGrpSpPr/>
            <p:nvPr/>
          </p:nvGrpSpPr>
          <p:grpSpPr>
            <a:xfrm>
              <a:off x="3014213" y="1723172"/>
              <a:ext cx="1348413" cy="3392350"/>
              <a:chOff x="247463" y="922866"/>
              <a:chExt cx="1348413" cy="3392350"/>
            </a:xfrm>
          </p:grpSpPr>
          <p:pic>
            <p:nvPicPr>
              <p:cNvPr id="49" name="Picture 18"/>
              <p:cNvPicPr>
                <a:picLocks noChangeAspect="1" noChangeArrowheads="1"/>
              </p:cNvPicPr>
              <p:nvPr/>
            </p:nvPicPr>
            <p:blipFill>
              <a:blip r:embed="rId6" cstate="print">
                <a:duotone>
                  <a:srgbClr val="70AD47">
                    <a:shade val="45000"/>
                    <a:satMod val="135000"/>
                  </a:srgbClr>
                  <a:prstClr val="white"/>
                </a:duotone>
                <a:extLst>
                  <a:ext uri="{BEBA8EAE-BF5A-486C-A8C5-ECC9F3942E4B}">
                    <a14:imgProps xmlns:a14="http://schemas.microsoft.com/office/drawing/2010/main">
                      <a14:imgLayer r:embed="rId7">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247463" y="1226054"/>
                <a:ext cx="1348413" cy="1215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0" name="Text Placeholder 11"/>
              <p:cNvSpPr txBox="1">
                <a:spLocks/>
              </p:cNvSpPr>
              <p:nvPr/>
            </p:nvSpPr>
            <p:spPr>
              <a:xfrm>
                <a:off x="247463" y="922866"/>
                <a:ext cx="1347596" cy="3392350"/>
              </a:xfrm>
              <a:prstGeom prst="rect">
                <a:avLst/>
              </a:prstGeom>
              <a:noFill/>
              <a:ln>
                <a:solidFill>
                  <a:schemeClr val="accent5"/>
                </a:solidFill>
              </a:ln>
            </p:spPr>
            <p:txBody>
              <a:bodyPr anchor="ctr" anchorCtr="0"/>
              <a:lstStyle>
                <a:defPPr>
                  <a:defRPr lang="en-US"/>
                </a:defPPr>
                <a:lvl1pPr indent="0" algn="ctr">
                  <a:lnSpc>
                    <a:spcPct val="100000"/>
                  </a:lnSpc>
                  <a:spcBef>
                    <a:spcPts val="0"/>
                  </a:spcBef>
                  <a:buFont typeface="Arial" panose="020B0604020202020204" pitchFamily="34" charset="0"/>
                  <a:buNone/>
                  <a:defRPr sz="1800" cap="all" baseline="0">
                    <a:solidFill>
                      <a:srgbClr val="FFFFFF"/>
                    </a:solidFill>
                  </a:defRPr>
                </a:lvl1pPr>
                <a:lvl2pPr marL="4763" indent="0">
                  <a:lnSpc>
                    <a:spcPct val="100000"/>
                  </a:lnSpc>
                  <a:spcBef>
                    <a:spcPts val="1200"/>
                  </a:spcBef>
                  <a:buFont typeface="Arial" panose="020B0604020202020204" pitchFamily="34" charset="0"/>
                  <a:buNone/>
                  <a:defRPr sz="1800">
                    <a:solidFill>
                      <a:schemeClr val="tx1">
                        <a:lumMod val="75000"/>
                        <a:lumOff val="25000"/>
                      </a:schemeClr>
                    </a:solidFill>
                  </a:defRPr>
                </a:lvl2pPr>
                <a:lvl3pPr marL="363538" indent="-274638">
                  <a:lnSpc>
                    <a:spcPct val="100000"/>
                  </a:lnSpc>
                  <a:spcBef>
                    <a:spcPts val="1200"/>
                  </a:spcBef>
                  <a:spcAft>
                    <a:spcPts val="600"/>
                  </a:spcAft>
                  <a:buFont typeface="Arial" panose="020B0604020202020204" pitchFamily="34" charset="0"/>
                  <a:buChar char="•"/>
                  <a:defRPr sz="1800">
                    <a:solidFill>
                      <a:schemeClr val="tx1">
                        <a:lumMod val="75000"/>
                        <a:lumOff val="25000"/>
                      </a:schemeClr>
                    </a:solidFill>
                  </a:defRPr>
                </a:lvl3pPr>
                <a:lvl4pPr marL="725488" indent="-280988">
                  <a:lnSpc>
                    <a:spcPct val="95000"/>
                  </a:lnSpc>
                  <a:spcBef>
                    <a:spcPts val="600"/>
                  </a:spcBef>
                  <a:buFont typeface="Arial" panose="020B0604020202020204" pitchFamily="34" charset="0"/>
                  <a:buChar char="–"/>
                  <a:defRPr sz="1800">
                    <a:solidFill>
                      <a:schemeClr val="tx1">
                        <a:lumMod val="75000"/>
                        <a:lumOff val="25000"/>
                      </a:schemeClr>
                    </a:solidFill>
                  </a:defRPr>
                </a:lvl4pPr>
                <a:lvl5pPr marL="1074738" indent="-350838">
                  <a:lnSpc>
                    <a:spcPct val="90000"/>
                  </a:lnSpc>
                  <a:spcBef>
                    <a:spcPts val="300"/>
                  </a:spcBef>
                  <a:buFont typeface="Arial" panose="020B0604020202020204" pitchFamily="34" charset="0"/>
                  <a:buChar char="•"/>
                  <a:defRPr sz="1800">
                    <a:solidFill>
                      <a:schemeClr val="tx1">
                        <a:lumMod val="75000"/>
                        <a:lumOff val="25000"/>
                      </a:schemeClr>
                    </a:solidFill>
                  </a:defRPr>
                </a:lvl5pPr>
                <a:lvl6pPr marL="3736947" indent="-339722">
                  <a:spcBef>
                    <a:spcPct val="20000"/>
                  </a:spcBef>
                  <a:buFont typeface="Arial" panose="020B0604020202020204" pitchFamily="34" charset="0"/>
                  <a:buChar char="•"/>
                  <a:defRPr sz="3000"/>
                </a:lvl6pPr>
                <a:lvl7pPr marL="4416392" indent="-339722">
                  <a:spcBef>
                    <a:spcPct val="20000"/>
                  </a:spcBef>
                  <a:buFont typeface="Arial" panose="020B0604020202020204" pitchFamily="34" charset="0"/>
                  <a:buChar char="•"/>
                  <a:defRPr sz="3000"/>
                </a:lvl7pPr>
                <a:lvl8pPr marL="5095837" indent="-339722">
                  <a:spcBef>
                    <a:spcPct val="20000"/>
                  </a:spcBef>
                  <a:buFont typeface="Arial" panose="020B0604020202020204" pitchFamily="34" charset="0"/>
                  <a:buChar char="•"/>
                  <a:defRPr sz="3000"/>
                </a:lvl8pPr>
                <a:lvl9pPr marL="5775282" indent="-339722">
                  <a:spcBef>
                    <a:spcPct val="20000"/>
                  </a:spcBef>
                  <a:buFont typeface="Arial" panose="020B0604020202020204" pitchFamily="34" charset="0"/>
                  <a:buChar char="•"/>
                  <a:defRPr sz="3000"/>
                </a:lvl9pPr>
              </a:lstStyle>
              <a:p>
                <a:pPr marL="0" marR="0" lvl="0" indent="0" algn="ctr" defTabSz="864199"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134" b="0" i="0" u="none" strike="noStrike" kern="0" cap="all" spc="0" normalizeH="0" baseline="0" noProof="0" dirty="0">
                  <a:ln>
                    <a:noFill/>
                  </a:ln>
                  <a:solidFill>
                    <a:srgbClr val="FFFFFF"/>
                  </a:solidFill>
                  <a:effectLst/>
                  <a:uLnTx/>
                  <a:uFillTx/>
                  <a:latin typeface="Calibri" panose="020F0502020204030204"/>
                  <a:cs typeface="+mn-cs"/>
                </a:endParaRPr>
              </a:p>
            </p:txBody>
          </p:sp>
          <p:sp>
            <p:nvSpPr>
              <p:cNvPr id="51" name="Text Placeholder 11"/>
              <p:cNvSpPr txBox="1">
                <a:spLocks/>
              </p:cNvSpPr>
              <p:nvPr/>
            </p:nvSpPr>
            <p:spPr>
              <a:xfrm>
                <a:off x="247463" y="922866"/>
                <a:ext cx="1347596" cy="383539"/>
              </a:xfrm>
              <a:prstGeom prst="rect">
                <a:avLst/>
              </a:prstGeom>
              <a:solidFill>
                <a:schemeClr val="accent5"/>
              </a:solidFill>
              <a:ln>
                <a:solidFill>
                  <a:srgbClr val="70AD47"/>
                </a:solidFill>
              </a:ln>
            </p:spPr>
            <p:txBody>
              <a:bodyPr anchor="ctr" anchorCtr="0"/>
              <a:lstStyle>
                <a:lvl1pPr marL="0" indent="0" algn="l" defTabSz="1358890" rtl="0" eaLnBrk="1" latinLnBrk="0" hangingPunct="1">
                  <a:lnSpc>
                    <a:spcPct val="90000"/>
                  </a:lnSpc>
                  <a:spcBef>
                    <a:spcPts val="2400"/>
                  </a:spcBef>
                  <a:buFont typeface="Arial" panose="020B0604020202020204" pitchFamily="34" charset="0"/>
                  <a:buNone/>
                  <a:defRPr sz="2400" kern="1200" cap="all" baseline="0">
                    <a:solidFill>
                      <a:schemeClr val="tx2"/>
                    </a:solidFill>
                    <a:latin typeface="+mn-lt"/>
                    <a:ea typeface="+mn-ea"/>
                    <a:cs typeface="+mn-cs"/>
                  </a:defRPr>
                </a:lvl1pPr>
                <a:lvl2pPr marL="4763" indent="0" algn="l" defTabSz="1358890" rtl="0" eaLnBrk="1" latinLnBrk="0" hangingPunct="1">
                  <a:lnSpc>
                    <a:spcPct val="100000"/>
                  </a:lnSpc>
                  <a:spcBef>
                    <a:spcPts val="1200"/>
                  </a:spcBef>
                  <a:buFont typeface="Arial" panose="020B0604020202020204" pitchFamily="34" charset="0"/>
                  <a:buNone/>
                  <a:defRPr sz="1800" kern="1200">
                    <a:solidFill>
                      <a:schemeClr val="tx1">
                        <a:lumMod val="75000"/>
                        <a:lumOff val="25000"/>
                      </a:schemeClr>
                    </a:solidFill>
                    <a:latin typeface="+mn-lt"/>
                    <a:ea typeface="+mn-ea"/>
                    <a:cs typeface="+mn-cs"/>
                  </a:defRPr>
                </a:lvl2pPr>
                <a:lvl3pPr marL="363538" indent="-274638" algn="l" defTabSz="1358890" rtl="0" eaLnBrk="1" latinLnBrk="0" hangingPunct="1">
                  <a:lnSpc>
                    <a:spcPct val="100000"/>
                  </a:lnSpc>
                  <a:spcBef>
                    <a:spcPts val="1200"/>
                  </a:spcBef>
                  <a:spcAft>
                    <a:spcPts val="600"/>
                  </a:spcAft>
                  <a:buFont typeface="Arial" panose="020B0604020202020204" pitchFamily="34" charset="0"/>
                  <a:buChar char="•"/>
                  <a:defRPr sz="1800" kern="1200">
                    <a:solidFill>
                      <a:schemeClr val="tx1">
                        <a:lumMod val="75000"/>
                        <a:lumOff val="25000"/>
                      </a:schemeClr>
                    </a:solidFill>
                    <a:latin typeface="+mn-lt"/>
                    <a:ea typeface="+mn-ea"/>
                    <a:cs typeface="+mn-cs"/>
                  </a:defRPr>
                </a:lvl3pPr>
                <a:lvl4pPr marL="725488" indent="-280988" algn="l" defTabSz="1358890" rtl="0" eaLnBrk="1" latinLnBrk="0" hangingPunct="1">
                  <a:lnSpc>
                    <a:spcPct val="95000"/>
                  </a:lnSpc>
                  <a:spcBef>
                    <a:spcPts val="6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1074738" indent="-350838" algn="l" defTabSz="1358890" rtl="0" eaLnBrk="1" latinLnBrk="0" hangingPunct="1">
                  <a:lnSpc>
                    <a:spcPct val="90000"/>
                  </a:lnSpc>
                  <a:spcBef>
                    <a:spcPts val="3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3736947"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6pPr>
                <a:lvl7pPr marL="4416392"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7pPr>
                <a:lvl8pPr marL="5095837"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8pPr>
                <a:lvl9pPr marL="5775282"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9pPr>
              </a:lstStyle>
              <a:p>
                <a:pPr marL="0" marR="0" lvl="0" indent="0" algn="ctr" defTabSz="135889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fr-BE" sz="1134" b="0" i="0" u="none" strike="noStrike" kern="1200" cap="all" spc="0" normalizeH="0" baseline="0" noProof="0" dirty="0">
                    <a:ln>
                      <a:noFill/>
                    </a:ln>
                    <a:solidFill>
                      <a:srgbClr val="FFFFFF"/>
                    </a:solidFill>
                    <a:effectLst/>
                    <a:uLnTx/>
                    <a:uFillTx/>
                    <a:latin typeface="Calibri" panose="020F0502020204030204"/>
                    <a:ea typeface="+mn-ea"/>
                    <a:cs typeface="+mn-cs"/>
                  </a:rPr>
                  <a:t>Description de l’ECHANTILLON</a:t>
                </a:r>
              </a:p>
            </p:txBody>
          </p:sp>
          <p:sp>
            <p:nvSpPr>
              <p:cNvPr id="52" name="TextBox 28"/>
              <p:cNvSpPr txBox="1"/>
              <p:nvPr/>
            </p:nvSpPr>
            <p:spPr>
              <a:xfrm>
                <a:off x="262211" y="2749115"/>
                <a:ext cx="1332848" cy="916762"/>
              </a:xfrm>
              <a:prstGeom prst="rect">
                <a:avLst/>
              </a:prstGeom>
            </p:spPr>
            <p:txBody>
              <a:bodyPr vert="horz" wrap="square" lIns="0" tIns="0" rIns="0" bIns="0" rtlCol="0" anchor="t" anchorCtr="0">
                <a:noAutofit/>
              </a:bodyPr>
              <a:lstStyle/>
              <a:p>
                <a:pPr marL="0" marR="0" lvl="0" indent="0" algn="ctr" defTabSz="864199" eaLnBrk="1" fontAlgn="auto" latinLnBrk="0" hangingPunct="1">
                  <a:lnSpc>
                    <a:spcPct val="100000"/>
                  </a:lnSpc>
                  <a:spcBef>
                    <a:spcPts val="0"/>
                  </a:spcBef>
                  <a:spcAft>
                    <a:spcPts val="0"/>
                  </a:spcAft>
                  <a:buClrTx/>
                  <a:buSzTx/>
                  <a:buFontTx/>
                  <a:buNone/>
                  <a:tabLst/>
                  <a:defRPr/>
                </a:pPr>
                <a:r>
                  <a:rPr kumimoji="0" lang="fr-BE" sz="1323" b="1" i="0" u="none" strike="noStrike" kern="0" cap="none" spc="0" normalizeH="0" baseline="0" noProof="0" dirty="0" smtClean="0">
                    <a:ln>
                      <a:noFill/>
                    </a:ln>
                    <a:solidFill>
                      <a:schemeClr val="accent5"/>
                    </a:solidFill>
                    <a:effectLst/>
                    <a:uLnTx/>
                    <a:uFillTx/>
                    <a:latin typeface="Arial" panose="020B0604020202020204" pitchFamily="34" charset="0"/>
                    <a:cs typeface="Arial" panose="020B0604020202020204" pitchFamily="34" charset="0"/>
                  </a:rPr>
                  <a:t>Échantillon représentatif de la population belge de </a:t>
                </a:r>
              </a:p>
              <a:p>
                <a:pPr marL="0" marR="0" lvl="0" indent="0" algn="ctr" defTabSz="864199" eaLnBrk="1" fontAlgn="auto" latinLnBrk="0" hangingPunct="1">
                  <a:lnSpc>
                    <a:spcPct val="100000"/>
                  </a:lnSpc>
                  <a:spcBef>
                    <a:spcPts val="0"/>
                  </a:spcBef>
                  <a:spcAft>
                    <a:spcPts val="0"/>
                  </a:spcAft>
                  <a:buClrTx/>
                  <a:buSzTx/>
                  <a:buFontTx/>
                  <a:buNone/>
                  <a:tabLst/>
                  <a:defRPr/>
                </a:pPr>
                <a:r>
                  <a:rPr kumimoji="0" lang="fr-BE" sz="1323" b="1" i="0" u="none" strike="noStrike" kern="0" cap="none" spc="0" normalizeH="0" baseline="0" noProof="0" dirty="0" smtClean="0">
                    <a:ln>
                      <a:noFill/>
                    </a:ln>
                    <a:solidFill>
                      <a:schemeClr val="accent5"/>
                    </a:solidFill>
                    <a:effectLst/>
                    <a:uLnTx/>
                    <a:uFillTx/>
                    <a:latin typeface="Arial" panose="020B0604020202020204" pitchFamily="34" charset="0"/>
                    <a:cs typeface="Arial" panose="020B0604020202020204" pitchFamily="34" charset="0"/>
                  </a:rPr>
                  <a:t>18</a:t>
                </a:r>
                <a:r>
                  <a:rPr kumimoji="0" lang="fr-BE" sz="1323" b="1" i="0" u="none" strike="noStrike" kern="0" cap="none" spc="0" normalizeH="0" noProof="0" dirty="0" smtClean="0">
                    <a:ln>
                      <a:noFill/>
                    </a:ln>
                    <a:solidFill>
                      <a:schemeClr val="accent5"/>
                    </a:solidFill>
                    <a:effectLst/>
                    <a:uLnTx/>
                    <a:uFillTx/>
                    <a:latin typeface="Arial" panose="020B0604020202020204" pitchFamily="34" charset="0"/>
                    <a:cs typeface="Arial" panose="020B0604020202020204" pitchFamily="34" charset="0"/>
                  </a:rPr>
                  <a:t> ans et plus</a:t>
                </a:r>
                <a:endParaRPr kumimoji="0" lang="fr-BE" sz="1323" b="1" i="0" u="none" strike="noStrike" kern="0" cap="none" spc="0" normalizeH="0" baseline="0" noProof="0" dirty="0" smtClean="0">
                  <a:ln>
                    <a:noFill/>
                  </a:ln>
                  <a:solidFill>
                    <a:schemeClr val="accent5"/>
                  </a:solidFill>
                  <a:effectLst/>
                  <a:uLnTx/>
                  <a:uFillTx/>
                  <a:latin typeface="Arial" panose="020B0604020202020204" pitchFamily="34" charset="0"/>
                  <a:cs typeface="Arial" panose="020B0604020202020204" pitchFamily="34" charset="0"/>
                </a:endParaRPr>
              </a:p>
            </p:txBody>
          </p:sp>
        </p:grpSp>
        <p:grpSp>
          <p:nvGrpSpPr>
            <p:cNvPr id="39" name="Group 29"/>
            <p:cNvGrpSpPr/>
            <p:nvPr/>
          </p:nvGrpSpPr>
          <p:grpSpPr>
            <a:xfrm>
              <a:off x="4523914" y="1723172"/>
              <a:ext cx="1347596" cy="3392350"/>
              <a:chOff x="1683920" y="922866"/>
              <a:chExt cx="1347596" cy="3392350"/>
            </a:xfrm>
          </p:grpSpPr>
          <p:pic>
            <p:nvPicPr>
              <p:cNvPr id="44" name="Picture 17" descr="http://blog.outlawsalesgroup.com/wp-content/uploads/2013/03/friends.jpg"/>
              <p:cNvPicPr>
                <a:picLocks noChangeAspect="1" noChangeArrowheads="1"/>
              </p:cNvPicPr>
              <p:nvPr/>
            </p:nvPicPr>
            <p:blipFill rotWithShape="1">
              <a:blip r:embed="rId8" cstate="print">
                <a:duotone>
                  <a:srgbClr val="70AD47">
                    <a:shade val="45000"/>
                    <a:satMod val="135000"/>
                  </a:srgbClr>
                  <a:prstClr val="white"/>
                </a:duotone>
                <a:extLst>
                  <a:ext uri="{28A0092B-C50C-407E-A947-70E740481C1C}">
                    <a14:useLocalDpi xmlns:a14="http://schemas.microsoft.com/office/drawing/2010/main" val="0"/>
                  </a:ext>
                </a:extLst>
              </a:blip>
              <a:srcRect l="10281" r="27388"/>
              <a:stretch/>
            </p:blipFill>
            <p:spPr bwMode="auto">
              <a:xfrm>
                <a:off x="1683920" y="1404889"/>
                <a:ext cx="1347596" cy="1034487"/>
              </a:xfrm>
              <a:prstGeom prst="rect">
                <a:avLst/>
              </a:prstGeom>
              <a:noFill/>
              <a:extLst>
                <a:ext uri="{909E8E84-426E-40DD-AFC4-6F175D3DCCD1}">
                  <a14:hiddenFill xmlns:a14="http://schemas.microsoft.com/office/drawing/2010/main">
                    <a:solidFill>
                      <a:srgbClr val="FFFFFF"/>
                    </a:solidFill>
                  </a14:hiddenFill>
                </a:ext>
              </a:extLst>
            </p:spPr>
          </p:pic>
          <p:sp>
            <p:nvSpPr>
              <p:cNvPr id="45" name="Text Placeholder 11"/>
              <p:cNvSpPr txBox="1">
                <a:spLocks/>
              </p:cNvSpPr>
              <p:nvPr/>
            </p:nvSpPr>
            <p:spPr>
              <a:xfrm>
                <a:off x="1683920" y="922866"/>
                <a:ext cx="1347596" cy="3392350"/>
              </a:xfrm>
              <a:prstGeom prst="rect">
                <a:avLst/>
              </a:prstGeom>
              <a:noFill/>
              <a:ln>
                <a:solidFill>
                  <a:srgbClr val="439F9D"/>
                </a:solidFill>
              </a:ln>
            </p:spPr>
            <p:txBody>
              <a:bodyPr anchor="ctr" anchorCtr="0"/>
              <a:lstStyle>
                <a:defPPr>
                  <a:defRPr lang="en-US"/>
                </a:defPPr>
                <a:lvl1pPr indent="0" algn="ctr">
                  <a:lnSpc>
                    <a:spcPct val="100000"/>
                  </a:lnSpc>
                  <a:spcBef>
                    <a:spcPts val="0"/>
                  </a:spcBef>
                  <a:buFont typeface="Arial" panose="020B0604020202020204" pitchFamily="34" charset="0"/>
                  <a:buNone/>
                  <a:defRPr sz="1800" cap="all" baseline="0">
                    <a:solidFill>
                      <a:srgbClr val="FFFFFF"/>
                    </a:solidFill>
                  </a:defRPr>
                </a:lvl1pPr>
                <a:lvl2pPr marL="4763" indent="0">
                  <a:lnSpc>
                    <a:spcPct val="100000"/>
                  </a:lnSpc>
                  <a:spcBef>
                    <a:spcPts val="1200"/>
                  </a:spcBef>
                  <a:buFont typeface="Arial" panose="020B0604020202020204" pitchFamily="34" charset="0"/>
                  <a:buNone/>
                  <a:defRPr sz="1800">
                    <a:solidFill>
                      <a:schemeClr val="tx1">
                        <a:lumMod val="75000"/>
                        <a:lumOff val="25000"/>
                      </a:schemeClr>
                    </a:solidFill>
                  </a:defRPr>
                </a:lvl2pPr>
                <a:lvl3pPr marL="363538" indent="-274638">
                  <a:lnSpc>
                    <a:spcPct val="100000"/>
                  </a:lnSpc>
                  <a:spcBef>
                    <a:spcPts val="1200"/>
                  </a:spcBef>
                  <a:spcAft>
                    <a:spcPts val="600"/>
                  </a:spcAft>
                  <a:buFont typeface="Arial" panose="020B0604020202020204" pitchFamily="34" charset="0"/>
                  <a:buChar char="•"/>
                  <a:defRPr sz="1800">
                    <a:solidFill>
                      <a:schemeClr val="tx1">
                        <a:lumMod val="75000"/>
                        <a:lumOff val="25000"/>
                      </a:schemeClr>
                    </a:solidFill>
                  </a:defRPr>
                </a:lvl3pPr>
                <a:lvl4pPr marL="725488" indent="-280988">
                  <a:lnSpc>
                    <a:spcPct val="95000"/>
                  </a:lnSpc>
                  <a:spcBef>
                    <a:spcPts val="600"/>
                  </a:spcBef>
                  <a:buFont typeface="Arial" panose="020B0604020202020204" pitchFamily="34" charset="0"/>
                  <a:buChar char="–"/>
                  <a:defRPr sz="1800">
                    <a:solidFill>
                      <a:schemeClr val="tx1">
                        <a:lumMod val="75000"/>
                        <a:lumOff val="25000"/>
                      </a:schemeClr>
                    </a:solidFill>
                  </a:defRPr>
                </a:lvl4pPr>
                <a:lvl5pPr marL="1074738" indent="-350838">
                  <a:lnSpc>
                    <a:spcPct val="90000"/>
                  </a:lnSpc>
                  <a:spcBef>
                    <a:spcPts val="300"/>
                  </a:spcBef>
                  <a:buFont typeface="Arial" panose="020B0604020202020204" pitchFamily="34" charset="0"/>
                  <a:buChar char="•"/>
                  <a:defRPr sz="1800">
                    <a:solidFill>
                      <a:schemeClr val="tx1">
                        <a:lumMod val="75000"/>
                        <a:lumOff val="25000"/>
                      </a:schemeClr>
                    </a:solidFill>
                  </a:defRPr>
                </a:lvl5pPr>
                <a:lvl6pPr marL="3736947" indent="-339722">
                  <a:spcBef>
                    <a:spcPct val="20000"/>
                  </a:spcBef>
                  <a:buFont typeface="Arial" panose="020B0604020202020204" pitchFamily="34" charset="0"/>
                  <a:buChar char="•"/>
                  <a:defRPr sz="3000"/>
                </a:lvl6pPr>
                <a:lvl7pPr marL="4416392" indent="-339722">
                  <a:spcBef>
                    <a:spcPct val="20000"/>
                  </a:spcBef>
                  <a:buFont typeface="Arial" panose="020B0604020202020204" pitchFamily="34" charset="0"/>
                  <a:buChar char="•"/>
                  <a:defRPr sz="3000"/>
                </a:lvl7pPr>
                <a:lvl8pPr marL="5095837" indent="-339722">
                  <a:spcBef>
                    <a:spcPct val="20000"/>
                  </a:spcBef>
                  <a:buFont typeface="Arial" panose="020B0604020202020204" pitchFamily="34" charset="0"/>
                  <a:buChar char="•"/>
                  <a:defRPr sz="3000"/>
                </a:lvl8pPr>
                <a:lvl9pPr marL="5775282" indent="-339722">
                  <a:spcBef>
                    <a:spcPct val="20000"/>
                  </a:spcBef>
                  <a:buFont typeface="Arial" panose="020B0604020202020204" pitchFamily="34" charset="0"/>
                  <a:buChar char="•"/>
                  <a:defRPr sz="3000"/>
                </a:lvl9pPr>
              </a:lstStyle>
              <a:p>
                <a:pPr marL="0" marR="0" lvl="0" indent="0" algn="ctr" defTabSz="864199"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GB" sz="1134" b="0" i="0" u="none" strike="noStrike" kern="0" cap="all" spc="0" normalizeH="0" baseline="0" noProof="0" dirty="0">
                  <a:ln>
                    <a:noFill/>
                  </a:ln>
                  <a:solidFill>
                    <a:srgbClr val="FFFFFF"/>
                  </a:solidFill>
                  <a:effectLst/>
                  <a:uLnTx/>
                  <a:uFillTx/>
                  <a:latin typeface="Calibri" panose="020F0502020204030204"/>
                  <a:cs typeface="+mn-cs"/>
                </a:endParaRPr>
              </a:p>
            </p:txBody>
          </p:sp>
          <p:sp>
            <p:nvSpPr>
              <p:cNvPr id="46" name="Text Placeholder 11"/>
              <p:cNvSpPr txBox="1">
                <a:spLocks/>
              </p:cNvSpPr>
              <p:nvPr/>
            </p:nvSpPr>
            <p:spPr>
              <a:xfrm>
                <a:off x="1683920" y="922866"/>
                <a:ext cx="1347596" cy="383539"/>
              </a:xfrm>
              <a:prstGeom prst="rect">
                <a:avLst/>
              </a:prstGeom>
              <a:solidFill>
                <a:srgbClr val="4472C4">
                  <a:lumMod val="60000"/>
                  <a:lumOff val="40000"/>
                </a:srgbClr>
              </a:solidFill>
              <a:ln>
                <a:solidFill>
                  <a:srgbClr val="439F9D"/>
                </a:solidFill>
              </a:ln>
            </p:spPr>
            <p:txBody>
              <a:bodyPr anchor="ctr" anchorCtr="0"/>
              <a:lstStyle>
                <a:lvl1pPr marL="0" indent="0" algn="l" defTabSz="1358890" rtl="0" eaLnBrk="1" latinLnBrk="0" hangingPunct="1">
                  <a:lnSpc>
                    <a:spcPct val="90000"/>
                  </a:lnSpc>
                  <a:spcBef>
                    <a:spcPts val="2400"/>
                  </a:spcBef>
                  <a:buFont typeface="Arial" panose="020B0604020202020204" pitchFamily="34" charset="0"/>
                  <a:buNone/>
                  <a:defRPr sz="2400" kern="1200" cap="all" baseline="0">
                    <a:solidFill>
                      <a:schemeClr val="tx2"/>
                    </a:solidFill>
                    <a:latin typeface="+mn-lt"/>
                    <a:ea typeface="+mn-ea"/>
                    <a:cs typeface="+mn-cs"/>
                  </a:defRPr>
                </a:lvl1pPr>
                <a:lvl2pPr marL="4763" indent="0" algn="l" defTabSz="1358890" rtl="0" eaLnBrk="1" latinLnBrk="0" hangingPunct="1">
                  <a:lnSpc>
                    <a:spcPct val="100000"/>
                  </a:lnSpc>
                  <a:spcBef>
                    <a:spcPts val="1200"/>
                  </a:spcBef>
                  <a:buFont typeface="Arial" panose="020B0604020202020204" pitchFamily="34" charset="0"/>
                  <a:buNone/>
                  <a:defRPr sz="1800" kern="1200">
                    <a:solidFill>
                      <a:schemeClr val="tx1">
                        <a:lumMod val="75000"/>
                        <a:lumOff val="25000"/>
                      </a:schemeClr>
                    </a:solidFill>
                    <a:latin typeface="+mn-lt"/>
                    <a:ea typeface="+mn-ea"/>
                    <a:cs typeface="+mn-cs"/>
                  </a:defRPr>
                </a:lvl2pPr>
                <a:lvl3pPr marL="363538" indent="-274638" algn="l" defTabSz="1358890" rtl="0" eaLnBrk="1" latinLnBrk="0" hangingPunct="1">
                  <a:lnSpc>
                    <a:spcPct val="100000"/>
                  </a:lnSpc>
                  <a:spcBef>
                    <a:spcPts val="1200"/>
                  </a:spcBef>
                  <a:spcAft>
                    <a:spcPts val="600"/>
                  </a:spcAft>
                  <a:buFont typeface="Arial" panose="020B0604020202020204" pitchFamily="34" charset="0"/>
                  <a:buChar char="•"/>
                  <a:defRPr sz="1800" kern="1200">
                    <a:solidFill>
                      <a:schemeClr val="tx1">
                        <a:lumMod val="75000"/>
                        <a:lumOff val="25000"/>
                      </a:schemeClr>
                    </a:solidFill>
                    <a:latin typeface="+mn-lt"/>
                    <a:ea typeface="+mn-ea"/>
                    <a:cs typeface="+mn-cs"/>
                  </a:defRPr>
                </a:lvl3pPr>
                <a:lvl4pPr marL="725488" indent="-280988" algn="l" defTabSz="1358890" rtl="0" eaLnBrk="1" latinLnBrk="0" hangingPunct="1">
                  <a:lnSpc>
                    <a:spcPct val="95000"/>
                  </a:lnSpc>
                  <a:spcBef>
                    <a:spcPts val="600"/>
                  </a:spcBef>
                  <a:buFont typeface="Arial" panose="020B0604020202020204" pitchFamily="34" charset="0"/>
                  <a:buChar char="–"/>
                  <a:defRPr sz="1800" kern="1200">
                    <a:solidFill>
                      <a:schemeClr val="tx1">
                        <a:lumMod val="75000"/>
                        <a:lumOff val="25000"/>
                      </a:schemeClr>
                    </a:solidFill>
                    <a:latin typeface="+mn-lt"/>
                    <a:ea typeface="+mn-ea"/>
                    <a:cs typeface="+mn-cs"/>
                  </a:defRPr>
                </a:lvl4pPr>
                <a:lvl5pPr marL="1074738" indent="-350838" algn="l" defTabSz="1358890" rtl="0" eaLnBrk="1" latinLnBrk="0" hangingPunct="1">
                  <a:lnSpc>
                    <a:spcPct val="90000"/>
                  </a:lnSpc>
                  <a:spcBef>
                    <a:spcPts val="300"/>
                  </a:spcBef>
                  <a:buFont typeface="Arial" panose="020B0604020202020204" pitchFamily="34" charset="0"/>
                  <a:buChar char="•"/>
                  <a:defRPr sz="1800" kern="1200">
                    <a:solidFill>
                      <a:schemeClr val="tx1">
                        <a:lumMod val="75000"/>
                        <a:lumOff val="25000"/>
                      </a:schemeClr>
                    </a:solidFill>
                    <a:latin typeface="+mn-lt"/>
                    <a:ea typeface="+mn-ea"/>
                    <a:cs typeface="+mn-cs"/>
                  </a:defRPr>
                </a:lvl5pPr>
                <a:lvl6pPr marL="3736947"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6pPr>
                <a:lvl7pPr marL="4416392"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7pPr>
                <a:lvl8pPr marL="5095837"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8pPr>
                <a:lvl9pPr marL="5775282" indent="-339722" algn="l" defTabSz="1358890" rtl="0" eaLnBrk="1" latinLnBrk="0" hangingPunct="1">
                  <a:spcBef>
                    <a:spcPct val="20000"/>
                  </a:spcBef>
                  <a:buFont typeface="Arial" panose="020B0604020202020204" pitchFamily="34" charset="0"/>
                  <a:buChar char="•"/>
                  <a:defRPr sz="3000" kern="1200">
                    <a:solidFill>
                      <a:schemeClr val="tx1"/>
                    </a:solidFill>
                    <a:latin typeface="+mn-lt"/>
                    <a:ea typeface="+mn-ea"/>
                    <a:cs typeface="+mn-cs"/>
                  </a:defRPr>
                </a:lvl9pPr>
              </a:lstStyle>
              <a:p>
                <a:pPr marL="0" marR="0" lvl="0" indent="0" algn="ctr" defTabSz="135889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fr-BE" sz="1134" b="0" i="0" u="none" strike="noStrike" kern="1200" cap="all" spc="0" normalizeH="0" baseline="0" noProof="0" dirty="0">
                    <a:ln>
                      <a:noFill/>
                    </a:ln>
                    <a:solidFill>
                      <a:srgbClr val="FFFFFF"/>
                    </a:solidFill>
                    <a:effectLst/>
                    <a:uLnTx/>
                    <a:uFillTx/>
                    <a:latin typeface="Calibri" panose="020F0502020204030204"/>
                    <a:ea typeface="+mn-ea"/>
                    <a:cs typeface="+mn-cs"/>
                  </a:rPr>
                  <a:t>TAILLE DE L’ECHANTILLON</a:t>
                </a:r>
              </a:p>
            </p:txBody>
          </p:sp>
          <p:sp>
            <p:nvSpPr>
              <p:cNvPr id="47" name="TextBox 33"/>
              <p:cNvSpPr txBox="1"/>
              <p:nvPr/>
            </p:nvSpPr>
            <p:spPr>
              <a:xfrm>
                <a:off x="1683920" y="3429328"/>
                <a:ext cx="1347596" cy="412484"/>
              </a:xfrm>
              <a:prstGeom prst="rect">
                <a:avLst/>
              </a:prstGeom>
            </p:spPr>
            <p:txBody>
              <a:bodyPr vert="horz" wrap="square" lIns="0" tIns="0" rIns="0" bIns="0" rtlCol="0" anchor="ctr" anchorCtr="0">
                <a:noAutofit/>
              </a:bodyPr>
              <a:lstStyle/>
              <a:p>
                <a:pPr marL="4502" marR="0" lvl="0" indent="0" algn="ctr" defTabSz="864199" eaLnBrk="1" fontAlgn="auto" latinLnBrk="0" hangingPunct="1">
                  <a:lnSpc>
                    <a:spcPct val="100000"/>
                  </a:lnSpc>
                  <a:spcBef>
                    <a:spcPts val="1134"/>
                  </a:spcBef>
                  <a:spcAft>
                    <a:spcPts val="0"/>
                  </a:spcAft>
                  <a:buClrTx/>
                  <a:buSzTx/>
                  <a:buFontTx/>
                  <a:buNone/>
                  <a:tabLst/>
                  <a:defRPr/>
                </a:pPr>
                <a:r>
                  <a:rPr kumimoji="0" lang="fr-BE" sz="1701" b="0" i="0" u="none" strike="noStrike" kern="0" cap="none" spc="0" normalizeH="0" baseline="0" noProof="0" dirty="0" smtClean="0">
                    <a:ln>
                      <a:noFill/>
                    </a:ln>
                    <a:solidFill>
                      <a:srgbClr val="5B9BD5">
                        <a:lumMod val="60000"/>
                        <a:lumOff val="40000"/>
                      </a:srgbClr>
                    </a:solidFill>
                    <a:effectLst/>
                    <a:uLnTx/>
                    <a:uFillTx/>
                    <a:latin typeface="Arial" panose="020B0604020202020204" pitchFamily="34" charset="0"/>
                    <a:cs typeface="Arial" panose="020B0604020202020204" pitchFamily="34" charset="0"/>
                  </a:rPr>
                  <a:t>répondants</a:t>
                </a:r>
              </a:p>
            </p:txBody>
          </p:sp>
          <p:sp>
            <p:nvSpPr>
              <p:cNvPr id="48" name="TextBox 34"/>
              <p:cNvSpPr txBox="1"/>
              <p:nvPr/>
            </p:nvSpPr>
            <p:spPr>
              <a:xfrm>
                <a:off x="1683920" y="3029991"/>
                <a:ext cx="1347596" cy="709183"/>
              </a:xfrm>
              <a:prstGeom prst="rect">
                <a:avLst/>
              </a:prstGeom>
            </p:spPr>
            <p:txBody>
              <a:bodyPr vert="horz" wrap="square" lIns="0" tIns="0" rIns="0" bIns="0" rtlCol="0" anchor="t" anchorCtr="0">
                <a:noAutofit/>
              </a:bodyPr>
              <a:lstStyle/>
              <a:p>
                <a:pPr marL="4502" marR="0" lvl="0" indent="0" algn="ctr" defTabSz="864199" eaLnBrk="1" fontAlgn="auto" latinLnBrk="0" hangingPunct="1">
                  <a:lnSpc>
                    <a:spcPct val="100000"/>
                  </a:lnSpc>
                  <a:spcBef>
                    <a:spcPts val="1134"/>
                  </a:spcBef>
                  <a:spcAft>
                    <a:spcPts val="0"/>
                  </a:spcAft>
                  <a:buClrTx/>
                  <a:buSzTx/>
                  <a:buFontTx/>
                  <a:buNone/>
                  <a:tabLst/>
                  <a:defRPr/>
                </a:pPr>
                <a:r>
                  <a:rPr kumimoji="0" lang="fr-BE" sz="2646" b="1" i="0" u="none" strike="noStrike" kern="0" cap="none" spc="0" normalizeH="0" baseline="0" noProof="0" dirty="0" smtClean="0">
                    <a:ln>
                      <a:noFill/>
                    </a:ln>
                    <a:solidFill>
                      <a:srgbClr val="5B9BD5">
                        <a:lumMod val="60000"/>
                        <a:lumOff val="40000"/>
                      </a:srgbClr>
                    </a:solidFill>
                    <a:effectLst/>
                    <a:uLnTx/>
                    <a:uFillTx/>
                    <a:latin typeface="Arial" panose="020B0604020202020204" pitchFamily="34" charset="0"/>
                    <a:cs typeface="Arial" panose="020B0604020202020204" pitchFamily="34" charset="0"/>
                  </a:rPr>
                  <a:t>n=1004</a:t>
                </a:r>
              </a:p>
            </p:txBody>
          </p:sp>
        </p:grpSp>
        <p:pic>
          <p:nvPicPr>
            <p:cNvPr id="40" name="Picture 2"/>
            <p:cNvPicPr>
              <a:picLocks noChangeAspect="1"/>
            </p:cNvPicPr>
            <p:nvPr/>
          </p:nvPicPr>
          <p:blipFill>
            <a:blip r:embed="rId9"/>
            <a:stretch>
              <a:fillRect/>
            </a:stretch>
          </p:blipFill>
          <p:spPr>
            <a:xfrm>
              <a:off x="3028961" y="2104146"/>
              <a:ext cx="1332848" cy="1172139"/>
            </a:xfrm>
            <a:prstGeom prst="rect">
              <a:avLst/>
            </a:prstGeom>
          </p:spPr>
        </p:pic>
        <p:pic>
          <p:nvPicPr>
            <p:cNvPr id="41" name="Picture 5"/>
            <p:cNvPicPr>
              <a:picLocks noChangeAspect="1"/>
            </p:cNvPicPr>
            <p:nvPr/>
          </p:nvPicPr>
          <p:blipFill>
            <a:blip r:embed="rId10">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7541322" y="2125395"/>
              <a:ext cx="1332848" cy="1192600"/>
            </a:xfrm>
            <a:prstGeom prst="rect">
              <a:avLst/>
            </a:prstGeom>
          </p:spPr>
        </p:pic>
        <p:pic>
          <p:nvPicPr>
            <p:cNvPr id="42" name="Picture 30" descr="Afficher les informations sur l'imag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047545" y="2125394"/>
              <a:ext cx="1312863" cy="111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38"/>
            <p:cNvPicPr>
              <a:picLocks noChangeAspect="1"/>
            </p:cNvPicPr>
            <p:nvPr/>
          </p:nvPicPr>
          <p:blipFill rotWithShape="1">
            <a:blip r:embed="rId12">
              <a:extLst>
                <a:ext uri="{28A0092B-C50C-407E-A947-70E740481C1C}">
                  <a14:useLocalDpi xmlns:a14="http://schemas.microsoft.com/office/drawing/2010/main" val="0"/>
                </a:ext>
              </a:extLst>
            </a:blip>
            <a:srcRect l="21862"/>
            <a:stretch/>
          </p:blipFill>
          <p:spPr>
            <a:xfrm>
              <a:off x="4557251" y="2125394"/>
              <a:ext cx="1314259" cy="1148356"/>
            </a:xfrm>
            <a:prstGeom prst="rect">
              <a:avLst/>
            </a:prstGeom>
          </p:spPr>
        </p:pic>
      </p:grpSp>
      <p:pic>
        <p:nvPicPr>
          <p:cNvPr id="3" name="Image 2"/>
          <p:cNvPicPr>
            <a:picLocks noChangeAspect="1"/>
          </p:cNvPicPr>
          <p:nvPr/>
        </p:nvPicPr>
        <p:blipFill>
          <a:blip r:embed="rId13"/>
          <a:stretch>
            <a:fillRect/>
          </a:stretch>
        </p:blipFill>
        <p:spPr>
          <a:xfrm>
            <a:off x="4067944" y="206880"/>
            <a:ext cx="1439913" cy="625417"/>
          </a:xfrm>
          <a:prstGeom prst="rect">
            <a:avLst/>
          </a:prstGeom>
        </p:spPr>
      </p:pic>
      <p:pic>
        <p:nvPicPr>
          <p:cNvPr id="32" name="Picture 4" descr="User HD:Users:aurelie.coeckelbergh:Desktop:Screen Shot 2016-06-14 at 11.01.46.png"/>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07504" y="4413969"/>
            <a:ext cx="1252855" cy="594360"/>
          </a:xfrm>
          <a:prstGeom prst="rect">
            <a:avLst/>
          </a:prstGeom>
          <a:noFill/>
          <a:ln>
            <a:noFill/>
          </a:ln>
        </p:spPr>
      </p:pic>
    </p:spTree>
    <p:extLst>
      <p:ext uri="{BB962C8B-B14F-4D97-AF65-F5344CB8AC3E}">
        <p14:creationId xmlns:p14="http://schemas.microsoft.com/office/powerpoint/2010/main" val="2731084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BE" dirty="0"/>
              <a:t>C</a:t>
            </a:r>
            <a:r>
              <a:rPr lang="fr-BE" dirty="0" smtClean="0"/>
              <a:t>onnaissance spontanée du secteur non-marchand </a:t>
            </a:r>
            <a:endParaRPr lang="fr-BE" dirty="0"/>
          </a:p>
        </p:txBody>
      </p:sp>
      <p:sp>
        <p:nvSpPr>
          <p:cNvPr id="6" name="Text Box 3"/>
          <p:cNvSpPr txBox="1">
            <a:spLocks noChangeArrowheads="1"/>
          </p:cNvSpPr>
          <p:nvPr/>
        </p:nvSpPr>
        <p:spPr bwMode="auto">
          <a:xfrm>
            <a:off x="2915816" y="4391818"/>
            <a:ext cx="6891328"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marL="533400" indent="-533400" algn="just" eaLnBrk="1" hangingPunct="1"/>
            <a:r>
              <a:rPr lang="fr-FR" sz="900" i="1" dirty="0" smtClean="0">
                <a:solidFill>
                  <a:srgbClr val="003665"/>
                </a:solidFill>
              </a:rPr>
              <a:t>Question: </a:t>
            </a:r>
            <a:r>
              <a:rPr lang="fr-BE" sz="900" i="1" dirty="0" smtClean="0">
                <a:solidFill>
                  <a:srgbClr val="003665"/>
                </a:solidFill>
              </a:rPr>
              <a:t>Savez-vous </a:t>
            </a:r>
            <a:r>
              <a:rPr lang="fr-BE" sz="900" i="1" dirty="0">
                <a:solidFill>
                  <a:srgbClr val="003665"/>
                </a:solidFill>
              </a:rPr>
              <a:t>ce qu’est le secteur non-marchand </a:t>
            </a:r>
            <a:r>
              <a:rPr lang="fr-BE" sz="900" i="1" dirty="0" smtClean="0">
                <a:solidFill>
                  <a:srgbClr val="003665"/>
                </a:solidFill>
              </a:rPr>
              <a:t>?</a:t>
            </a:r>
          </a:p>
          <a:p>
            <a:pPr marL="533400" indent="-533400" algn="just" eaLnBrk="1" hangingPunct="1"/>
            <a:r>
              <a:rPr lang="fr-BE" sz="900" i="1" dirty="0" smtClean="0">
                <a:solidFill>
                  <a:srgbClr val="003665"/>
                </a:solidFill>
              </a:rPr>
              <a:t>Base: Echantillon total</a:t>
            </a:r>
            <a:r>
              <a:rPr lang="fr-FR" sz="900" dirty="0">
                <a:solidFill>
                  <a:srgbClr val="003665"/>
                </a:solidFill>
              </a:rPr>
              <a:t>	</a:t>
            </a:r>
          </a:p>
        </p:txBody>
      </p:sp>
      <p:graphicFrame>
        <p:nvGraphicFramePr>
          <p:cNvPr id="16" name="Chart 15"/>
          <p:cNvGraphicFramePr/>
          <p:nvPr>
            <p:extLst>
              <p:ext uri="{D42A27DB-BD31-4B8C-83A1-F6EECF244321}">
                <p14:modId xmlns:p14="http://schemas.microsoft.com/office/powerpoint/2010/main" val="1265694000"/>
              </p:ext>
            </p:extLst>
          </p:nvPr>
        </p:nvGraphicFramePr>
        <p:xfrm>
          <a:off x="2707547" y="1157018"/>
          <a:ext cx="3791378" cy="2903075"/>
        </p:xfrm>
        <a:graphic>
          <a:graphicData uri="http://schemas.openxmlformats.org/drawingml/2006/chart">
            <c:chart xmlns:c="http://schemas.openxmlformats.org/drawingml/2006/chart" xmlns:r="http://schemas.openxmlformats.org/officeDocument/2006/relationships" r:id="rId2"/>
          </a:graphicData>
        </a:graphic>
      </p:graphicFrame>
      <p:sp>
        <p:nvSpPr>
          <p:cNvPr id="17" name="TextBox 4"/>
          <p:cNvSpPr txBox="1"/>
          <p:nvPr/>
        </p:nvSpPr>
        <p:spPr>
          <a:xfrm>
            <a:off x="6012160" y="2787774"/>
            <a:ext cx="2142621" cy="33855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BE" sz="1600" b="1" noProof="0" dirty="0" smtClean="0">
                <a:solidFill>
                  <a:srgbClr val="00B0F0"/>
                </a:solidFill>
                <a:latin typeface="Verdana" panose="020B0604030504040204" pitchFamily="34" charset="0"/>
                <a:ea typeface="Verdana" panose="020B0604030504040204" pitchFamily="34" charset="0"/>
                <a:cs typeface="Verdana" panose="020B0604030504040204" pitchFamily="34" charset="0"/>
              </a:rPr>
              <a:t>OUI</a:t>
            </a:r>
            <a:endParaRPr lang="fr-BE" sz="1600" b="1" noProof="0" dirty="0">
              <a:solidFill>
                <a:srgbClr val="00B0F0"/>
              </a:solidFill>
              <a:latin typeface="Verdana" panose="020B0604030504040204" pitchFamily="34" charset="0"/>
              <a:ea typeface="Verdana" panose="020B0604030504040204" pitchFamily="34" charset="0"/>
              <a:cs typeface="Verdana" panose="020B0604030504040204" pitchFamily="34" charset="0"/>
            </a:endParaRPr>
          </a:p>
        </p:txBody>
      </p:sp>
      <p:sp>
        <p:nvSpPr>
          <p:cNvPr id="18" name="TextBox 4"/>
          <p:cNvSpPr txBox="1"/>
          <p:nvPr/>
        </p:nvSpPr>
        <p:spPr>
          <a:xfrm>
            <a:off x="2621562" y="1678401"/>
            <a:ext cx="2142621" cy="33855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BE" sz="1600" b="1" noProof="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NON</a:t>
            </a:r>
            <a:endParaRPr lang="fr-BE" sz="1600" b="1" noProof="0"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pic>
        <p:nvPicPr>
          <p:cNvPr id="10" name="Picture 4" descr="User HD:Users:aurelie.coeckelbergh:Desktop:Screen Shot 2016-06-14 at 11.01.46.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4413969"/>
            <a:ext cx="1252855" cy="594360"/>
          </a:xfrm>
          <a:prstGeom prst="rect">
            <a:avLst/>
          </a:prstGeom>
          <a:noFill/>
          <a:ln>
            <a:noFill/>
          </a:ln>
        </p:spPr>
      </p:pic>
    </p:spTree>
    <p:extLst>
      <p:ext uri="{BB962C8B-B14F-4D97-AF65-F5344CB8AC3E}">
        <p14:creationId xmlns:p14="http://schemas.microsoft.com/office/powerpoint/2010/main" val="38807178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BE" dirty="0"/>
              <a:t>Implication personnelle dans le </a:t>
            </a:r>
            <a:r>
              <a:rPr lang="fr-BE" dirty="0" smtClean="0"/>
              <a:t>secteur non-marchand </a:t>
            </a:r>
            <a:endParaRPr lang="fr-BE" dirty="0"/>
          </a:p>
        </p:txBody>
      </p:sp>
      <p:graphicFrame>
        <p:nvGraphicFramePr>
          <p:cNvPr id="17" name="Chart 16"/>
          <p:cNvGraphicFramePr/>
          <p:nvPr>
            <p:extLst>
              <p:ext uri="{D42A27DB-BD31-4B8C-83A1-F6EECF244321}">
                <p14:modId xmlns:p14="http://schemas.microsoft.com/office/powerpoint/2010/main" val="3409616366"/>
              </p:ext>
            </p:extLst>
          </p:nvPr>
        </p:nvGraphicFramePr>
        <p:xfrm>
          <a:off x="2707547" y="1157018"/>
          <a:ext cx="3791378" cy="2903075"/>
        </p:xfrm>
        <a:graphic>
          <a:graphicData uri="http://schemas.openxmlformats.org/drawingml/2006/chart">
            <c:chart xmlns:c="http://schemas.openxmlformats.org/drawingml/2006/chart" xmlns:r="http://schemas.openxmlformats.org/officeDocument/2006/relationships" r:id="rId2"/>
          </a:graphicData>
        </a:graphic>
      </p:graphicFrame>
      <p:sp>
        <p:nvSpPr>
          <p:cNvPr id="18" name="TextBox 4"/>
          <p:cNvSpPr txBox="1"/>
          <p:nvPr/>
        </p:nvSpPr>
        <p:spPr>
          <a:xfrm>
            <a:off x="2213683" y="2381209"/>
            <a:ext cx="2142621" cy="615553"/>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BE" sz="1600" b="1" noProof="0" dirty="0" smtClean="0">
                <a:solidFill>
                  <a:srgbClr val="00B0F0"/>
                </a:solidFill>
                <a:latin typeface="Verdana" panose="020B0604030504040204" pitchFamily="34" charset="0"/>
                <a:ea typeface="Verdana" panose="020B0604030504040204" pitchFamily="34" charset="0"/>
                <a:cs typeface="Verdana" panose="020B0604030504040204" pitchFamily="34" charset="0"/>
              </a:rPr>
              <a:t>OUI </a:t>
            </a:r>
          </a:p>
          <a:p>
            <a:r>
              <a:rPr lang="fr-BE" sz="1800" b="1" noProof="0" dirty="0" smtClean="0">
                <a:solidFill>
                  <a:srgbClr val="00B0F0"/>
                </a:solidFill>
                <a:latin typeface="+mj-lt"/>
                <a:ea typeface="Verdana" panose="020B0604030504040204" pitchFamily="34" charset="0"/>
                <a:cs typeface="Verdana" panose="020B0604030504040204" pitchFamily="34" charset="0"/>
              </a:rPr>
              <a:t>57%</a:t>
            </a:r>
            <a:endParaRPr lang="fr-BE" sz="1800" b="1" noProof="0" dirty="0">
              <a:solidFill>
                <a:srgbClr val="00B0F0"/>
              </a:solidFill>
              <a:latin typeface="+mj-lt"/>
              <a:ea typeface="Verdana" panose="020B0604030504040204" pitchFamily="34" charset="0"/>
              <a:cs typeface="Verdana" panose="020B0604030504040204" pitchFamily="34" charset="0"/>
            </a:endParaRPr>
          </a:p>
        </p:txBody>
      </p:sp>
      <p:sp>
        <p:nvSpPr>
          <p:cNvPr id="19" name="TextBox 4"/>
          <p:cNvSpPr txBox="1"/>
          <p:nvPr/>
        </p:nvSpPr>
        <p:spPr>
          <a:xfrm>
            <a:off x="5940152" y="2608555"/>
            <a:ext cx="2142621" cy="33855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BE" sz="1600" b="1" noProof="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NON</a:t>
            </a:r>
            <a:endParaRPr lang="fr-BE" sz="1600" b="1" noProof="0"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20" name="TextBox 4"/>
          <p:cNvSpPr txBox="1"/>
          <p:nvPr/>
        </p:nvSpPr>
        <p:spPr>
          <a:xfrm>
            <a:off x="2051720" y="1289544"/>
            <a:ext cx="2142621" cy="52322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fr-BE" sz="1400" b="1" noProof="0" dirty="0" smtClean="0">
                <a:solidFill>
                  <a:srgbClr val="92D1EA"/>
                </a:solidFill>
                <a:latin typeface="Verdana" panose="020B0604030504040204" pitchFamily="34" charset="0"/>
                <a:ea typeface="Verdana" panose="020B0604030504040204" pitchFamily="34" charset="0"/>
                <a:cs typeface="Verdana" panose="020B0604030504040204" pitchFamily="34" charset="0"/>
              </a:rPr>
              <a:t>Oui, je serais intéressé(e)</a:t>
            </a:r>
            <a:endParaRPr lang="fr-BE" sz="1400" b="1" noProof="0" dirty="0">
              <a:solidFill>
                <a:srgbClr val="92D1EA"/>
              </a:solidFill>
              <a:latin typeface="Verdana" panose="020B0604030504040204" pitchFamily="34" charset="0"/>
              <a:ea typeface="Verdana" panose="020B0604030504040204" pitchFamily="34" charset="0"/>
              <a:cs typeface="Verdana" panose="020B0604030504040204" pitchFamily="34" charset="0"/>
            </a:endParaRPr>
          </a:p>
        </p:txBody>
      </p:sp>
      <p:sp>
        <p:nvSpPr>
          <p:cNvPr id="8" name="Oval Callout 7"/>
          <p:cNvSpPr/>
          <p:nvPr/>
        </p:nvSpPr>
        <p:spPr>
          <a:xfrm>
            <a:off x="1331640" y="1155230"/>
            <a:ext cx="1375907" cy="984472"/>
          </a:xfrm>
          <a:prstGeom prst="wedgeEllipseCallout">
            <a:avLst>
              <a:gd name="adj1" fmla="val 79334"/>
              <a:gd name="adj2" fmla="val 49659"/>
            </a:avLst>
          </a:prstGeom>
          <a:solidFill>
            <a:srgbClr val="D8EFF8"/>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nl-BE" sz="1400" b="1" dirty="0" smtClean="0">
                <a:solidFill>
                  <a:schemeClr val="tx2"/>
                </a:solidFill>
              </a:rPr>
              <a:t>34% </a:t>
            </a:r>
          </a:p>
          <a:p>
            <a:pPr algn="ctr"/>
            <a:r>
              <a:rPr lang="fr-BE" sz="1400" dirty="0" smtClean="0">
                <a:solidFill>
                  <a:schemeClr val="tx2"/>
                </a:solidFill>
              </a:rPr>
              <a:t>parmi</a:t>
            </a:r>
            <a:r>
              <a:rPr lang="nl-BE" sz="1400" dirty="0" smtClean="0">
                <a:solidFill>
                  <a:schemeClr val="tx2"/>
                </a:solidFill>
              </a:rPr>
              <a:t> les 18-34 ans</a:t>
            </a:r>
            <a:endParaRPr lang="en-US" sz="1400" dirty="0">
              <a:solidFill>
                <a:schemeClr val="tx2"/>
              </a:solidFill>
            </a:endParaRPr>
          </a:p>
        </p:txBody>
      </p:sp>
      <p:sp>
        <p:nvSpPr>
          <p:cNvPr id="21" name="TextBox 4"/>
          <p:cNvSpPr txBox="1"/>
          <p:nvPr/>
        </p:nvSpPr>
        <p:spPr>
          <a:xfrm>
            <a:off x="2429378" y="3538661"/>
            <a:ext cx="2142621" cy="52322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fr-BE" sz="1400" b="1" noProof="0" dirty="0" smtClean="0">
                <a:solidFill>
                  <a:srgbClr val="61BDE0"/>
                </a:solidFill>
                <a:latin typeface="Verdana" panose="020B0604030504040204" pitchFamily="34" charset="0"/>
                <a:ea typeface="Verdana" panose="020B0604030504040204" pitchFamily="34" charset="0"/>
                <a:cs typeface="Verdana" panose="020B0604030504040204" pitchFamily="34" charset="0"/>
              </a:rPr>
              <a:t>Oui, je suis impliqué(e)</a:t>
            </a:r>
            <a:endParaRPr lang="fr-BE" sz="1400" b="1" noProof="0" dirty="0">
              <a:solidFill>
                <a:srgbClr val="61BDE0"/>
              </a:solidFill>
              <a:latin typeface="Verdana" panose="020B0604030504040204" pitchFamily="34" charset="0"/>
              <a:ea typeface="Verdana" panose="020B0604030504040204" pitchFamily="34" charset="0"/>
              <a:cs typeface="Verdana" panose="020B0604030504040204" pitchFamily="34" charset="0"/>
            </a:endParaRPr>
          </a:p>
        </p:txBody>
      </p:sp>
      <p:sp>
        <p:nvSpPr>
          <p:cNvPr id="12" name="Text Box 3"/>
          <p:cNvSpPr txBox="1">
            <a:spLocks noChangeArrowheads="1"/>
          </p:cNvSpPr>
          <p:nvPr/>
        </p:nvSpPr>
        <p:spPr bwMode="auto">
          <a:xfrm>
            <a:off x="1475656" y="4395598"/>
            <a:ext cx="6192688"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marL="533400" indent="-533400" algn="just" eaLnBrk="1" hangingPunct="1"/>
            <a:r>
              <a:rPr lang="fr-FR" sz="900" i="1" dirty="0" smtClean="0">
                <a:solidFill>
                  <a:srgbClr val="003665"/>
                </a:solidFill>
              </a:rPr>
              <a:t>Question</a:t>
            </a:r>
            <a:r>
              <a:rPr lang="fr-FR" sz="900" i="1" dirty="0">
                <a:solidFill>
                  <a:srgbClr val="003665"/>
                </a:solidFill>
              </a:rPr>
              <a:t>: Etes-vous impliqué(e)/seriez-vous intéressé(e) de vous impliquer personnellement dans le secteur non-marchand que ce soit en donnant de l’argent ou du temps (hors emploi éventuellement dans ce secteur</a:t>
            </a:r>
            <a:r>
              <a:rPr lang="fr-FR" sz="900" i="1" dirty="0" smtClean="0">
                <a:solidFill>
                  <a:srgbClr val="003665"/>
                </a:solidFill>
              </a:rPr>
              <a:t>)</a:t>
            </a:r>
            <a:r>
              <a:rPr lang="fr-BE" sz="900" i="1" dirty="0" smtClean="0">
                <a:solidFill>
                  <a:srgbClr val="003665"/>
                </a:solidFill>
              </a:rPr>
              <a:t>?</a:t>
            </a:r>
          </a:p>
          <a:p>
            <a:pPr marL="533400" indent="-533400" algn="just" eaLnBrk="1" hangingPunct="1"/>
            <a:r>
              <a:rPr lang="fr-BE" sz="900" i="1" dirty="0" smtClean="0">
                <a:solidFill>
                  <a:srgbClr val="003665"/>
                </a:solidFill>
              </a:rPr>
              <a:t>Base: Echantillon total</a:t>
            </a:r>
            <a:r>
              <a:rPr lang="fr-FR" sz="900" dirty="0">
                <a:solidFill>
                  <a:srgbClr val="003665"/>
                </a:solidFill>
              </a:rPr>
              <a:t>	</a:t>
            </a:r>
          </a:p>
        </p:txBody>
      </p:sp>
      <p:pic>
        <p:nvPicPr>
          <p:cNvPr id="13" name="Picture 4" descr="User HD:Users:aurelie.coeckelbergh:Desktop:Screen Shot 2016-06-14 at 11.01.46.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4413969"/>
            <a:ext cx="1252855" cy="594360"/>
          </a:xfrm>
          <a:prstGeom prst="rect">
            <a:avLst/>
          </a:prstGeom>
          <a:noFill/>
          <a:ln>
            <a:noFill/>
          </a:ln>
        </p:spPr>
      </p:pic>
    </p:spTree>
    <p:extLst>
      <p:ext uri="{BB962C8B-B14F-4D97-AF65-F5344CB8AC3E}">
        <p14:creationId xmlns:p14="http://schemas.microsoft.com/office/powerpoint/2010/main" val="6063377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BE" dirty="0" smtClean="0"/>
              <a:t>Comportement des </a:t>
            </a:r>
            <a:r>
              <a:rPr lang="fr-BE" dirty="0"/>
              <a:t>B</a:t>
            </a:r>
            <a:r>
              <a:rPr lang="fr-BE" dirty="0" smtClean="0"/>
              <a:t>elges impliqués</a:t>
            </a:r>
            <a:endParaRPr lang="fr-BE" dirty="0"/>
          </a:p>
        </p:txBody>
      </p:sp>
      <p:graphicFrame>
        <p:nvGraphicFramePr>
          <p:cNvPr id="19" name="Chart 18"/>
          <p:cNvGraphicFramePr/>
          <p:nvPr>
            <p:extLst>
              <p:ext uri="{D42A27DB-BD31-4B8C-83A1-F6EECF244321}">
                <p14:modId xmlns:p14="http://schemas.microsoft.com/office/powerpoint/2010/main" val="502187527"/>
              </p:ext>
            </p:extLst>
          </p:nvPr>
        </p:nvGraphicFramePr>
        <p:xfrm>
          <a:off x="800944" y="987574"/>
          <a:ext cx="7323488" cy="3174151"/>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 Box 3"/>
          <p:cNvSpPr txBox="1">
            <a:spLocks noChangeArrowheads="1"/>
          </p:cNvSpPr>
          <p:nvPr/>
        </p:nvSpPr>
        <p:spPr bwMode="auto">
          <a:xfrm>
            <a:off x="1979712" y="4413969"/>
            <a:ext cx="6891328"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marL="533400" indent="-533400" algn="just" eaLnBrk="1" hangingPunct="1"/>
            <a:r>
              <a:rPr lang="fr-FR" sz="900" i="1" dirty="0" smtClean="0">
                <a:solidFill>
                  <a:srgbClr val="003665"/>
                </a:solidFill>
              </a:rPr>
              <a:t>Question</a:t>
            </a:r>
            <a:r>
              <a:rPr lang="fr-FR" sz="900" i="1" dirty="0">
                <a:solidFill>
                  <a:srgbClr val="003665"/>
                </a:solidFill>
              </a:rPr>
              <a:t>: De quelle(s) façon(s), êtes-vous impliqué(e) </a:t>
            </a:r>
            <a:r>
              <a:rPr lang="fr-FR" sz="900" i="1" dirty="0" smtClean="0">
                <a:solidFill>
                  <a:srgbClr val="003665"/>
                </a:solidFill>
              </a:rPr>
              <a:t>personnellement </a:t>
            </a:r>
            <a:r>
              <a:rPr lang="fr-FR" sz="900" i="1" dirty="0">
                <a:solidFill>
                  <a:srgbClr val="003665"/>
                </a:solidFill>
              </a:rPr>
              <a:t>dans le secteur non-marchand ? </a:t>
            </a:r>
            <a:endParaRPr lang="fr-FR" sz="900" i="1" dirty="0" smtClean="0">
              <a:solidFill>
                <a:srgbClr val="003665"/>
              </a:solidFill>
            </a:endParaRPr>
          </a:p>
          <a:p>
            <a:pPr marL="533400" indent="-533400" algn="just" eaLnBrk="1" hangingPunct="1"/>
            <a:r>
              <a:rPr lang="fr-BE" sz="900" i="1" dirty="0" smtClean="0">
                <a:solidFill>
                  <a:srgbClr val="003665"/>
                </a:solidFill>
              </a:rPr>
              <a:t>Base: Les Belges qui sont impliqués dans le secteur NM </a:t>
            </a:r>
            <a:r>
              <a:rPr lang="fr-FR" sz="900" dirty="0">
                <a:solidFill>
                  <a:srgbClr val="003665"/>
                </a:solidFill>
              </a:rPr>
              <a:t>	</a:t>
            </a:r>
          </a:p>
        </p:txBody>
      </p:sp>
      <p:pic>
        <p:nvPicPr>
          <p:cNvPr id="7" name="Picture 4" descr="User HD:Users:aurelie.coeckelbergh:Desktop:Screen Shot 2016-06-14 at 11.01.46.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4413969"/>
            <a:ext cx="1252855" cy="594360"/>
          </a:xfrm>
          <a:prstGeom prst="rect">
            <a:avLst/>
          </a:prstGeom>
          <a:noFill/>
          <a:ln>
            <a:noFill/>
          </a:ln>
        </p:spPr>
      </p:pic>
    </p:spTree>
    <p:extLst>
      <p:ext uri="{BB962C8B-B14F-4D97-AF65-F5344CB8AC3E}">
        <p14:creationId xmlns:p14="http://schemas.microsoft.com/office/powerpoint/2010/main" val="42018916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BE" dirty="0" smtClean="0"/>
              <a:t>Plus d’1 Belge sur 5 a soutenu financièrement le secteur non-marchand en 2016</a:t>
            </a:r>
            <a:endParaRPr lang="fr-BE" dirty="0"/>
          </a:p>
        </p:txBody>
      </p:sp>
      <p:grpSp>
        <p:nvGrpSpPr>
          <p:cNvPr id="9" name="Groupe 8"/>
          <p:cNvGrpSpPr/>
          <p:nvPr/>
        </p:nvGrpSpPr>
        <p:grpSpPr>
          <a:xfrm>
            <a:off x="731176" y="1274146"/>
            <a:ext cx="3453927" cy="2295690"/>
            <a:chOff x="-316115" y="1455001"/>
            <a:chExt cx="3453927" cy="2295690"/>
          </a:xfrm>
        </p:grpSpPr>
        <p:graphicFrame>
          <p:nvGraphicFramePr>
            <p:cNvPr id="12" name="Chart 11"/>
            <p:cNvGraphicFramePr/>
            <p:nvPr>
              <p:extLst>
                <p:ext uri="{D42A27DB-BD31-4B8C-83A1-F6EECF244321}">
                  <p14:modId xmlns:p14="http://schemas.microsoft.com/office/powerpoint/2010/main" val="3465081944"/>
                </p:ext>
              </p:extLst>
            </p:nvPr>
          </p:nvGraphicFramePr>
          <p:xfrm>
            <a:off x="0" y="1455001"/>
            <a:ext cx="2880320" cy="2295690"/>
          </p:xfrm>
          <a:graphic>
            <a:graphicData uri="http://schemas.openxmlformats.org/drawingml/2006/chart">
              <c:chart xmlns:c="http://schemas.openxmlformats.org/drawingml/2006/chart" xmlns:r="http://schemas.openxmlformats.org/officeDocument/2006/relationships" r:id="rId2"/>
            </a:graphicData>
          </a:graphic>
        </p:graphicFrame>
        <p:sp>
          <p:nvSpPr>
            <p:cNvPr id="16" name="TextBox 4"/>
            <p:cNvSpPr txBox="1"/>
            <p:nvPr/>
          </p:nvSpPr>
          <p:spPr>
            <a:xfrm>
              <a:off x="2420697" y="2781456"/>
              <a:ext cx="717115" cy="33855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BE" sz="1600" b="1" noProof="0" dirty="0" smtClean="0">
                  <a:solidFill>
                    <a:srgbClr val="00B0F0"/>
                  </a:solidFill>
                  <a:latin typeface="Verdana" panose="020B0604030504040204" pitchFamily="34" charset="0"/>
                  <a:ea typeface="Verdana" panose="020B0604030504040204" pitchFamily="34" charset="0"/>
                  <a:cs typeface="Verdana" panose="020B0604030504040204" pitchFamily="34" charset="0"/>
                </a:rPr>
                <a:t>OUI</a:t>
              </a:r>
              <a:endParaRPr lang="fr-BE" sz="1600" b="1" noProof="0" dirty="0">
                <a:solidFill>
                  <a:srgbClr val="00B0F0"/>
                </a:solidFill>
                <a:latin typeface="Verdana" panose="020B0604030504040204" pitchFamily="34" charset="0"/>
                <a:ea typeface="Verdana" panose="020B0604030504040204" pitchFamily="34" charset="0"/>
                <a:cs typeface="Verdana" panose="020B0604030504040204" pitchFamily="34" charset="0"/>
              </a:endParaRPr>
            </a:p>
          </p:txBody>
        </p:sp>
        <p:sp>
          <p:nvSpPr>
            <p:cNvPr id="17" name="TextBox 4"/>
            <p:cNvSpPr txBox="1"/>
            <p:nvPr/>
          </p:nvSpPr>
          <p:spPr>
            <a:xfrm>
              <a:off x="-316115" y="1942819"/>
              <a:ext cx="806065" cy="33855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BE" sz="1600" b="1" noProof="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NON</a:t>
              </a:r>
              <a:endParaRPr lang="fr-BE" sz="1600" b="1" noProof="0"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grpSp>
      <p:sp>
        <p:nvSpPr>
          <p:cNvPr id="13" name="Text Box 3"/>
          <p:cNvSpPr txBox="1">
            <a:spLocks noChangeArrowheads="1"/>
          </p:cNvSpPr>
          <p:nvPr/>
        </p:nvSpPr>
        <p:spPr bwMode="auto">
          <a:xfrm>
            <a:off x="1835696" y="4379386"/>
            <a:ext cx="5616624"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marL="533400" indent="-533400" algn="just" eaLnBrk="1" hangingPunct="1"/>
            <a:r>
              <a:rPr lang="fr-FR" sz="900" i="1" dirty="0" smtClean="0">
                <a:solidFill>
                  <a:srgbClr val="003665"/>
                </a:solidFill>
              </a:rPr>
              <a:t>Question</a:t>
            </a:r>
            <a:r>
              <a:rPr lang="fr-FR" sz="900" i="1" dirty="0">
                <a:solidFill>
                  <a:srgbClr val="003665"/>
                </a:solidFill>
              </a:rPr>
              <a:t>: Au cours de l’année 2016, avez-vous fait un/des don(s) financier(s) à une/des organisation(s) du secteur non-marchand ? </a:t>
            </a:r>
            <a:r>
              <a:rPr lang="fr-FR" sz="900" i="1" dirty="0" smtClean="0">
                <a:solidFill>
                  <a:srgbClr val="003665"/>
                </a:solidFill>
              </a:rPr>
              <a:t> </a:t>
            </a:r>
          </a:p>
          <a:p>
            <a:pPr marL="533400" indent="-533400" algn="just" eaLnBrk="1" hangingPunct="1"/>
            <a:r>
              <a:rPr lang="fr-BE" sz="900" i="1" dirty="0" smtClean="0">
                <a:solidFill>
                  <a:srgbClr val="003665"/>
                </a:solidFill>
              </a:rPr>
              <a:t>Base: Echantillon total</a:t>
            </a:r>
            <a:r>
              <a:rPr lang="fr-FR" sz="900" dirty="0">
                <a:solidFill>
                  <a:srgbClr val="003665"/>
                </a:solidFill>
              </a:rPr>
              <a:t>	</a:t>
            </a:r>
          </a:p>
        </p:txBody>
      </p:sp>
      <p:sp>
        <p:nvSpPr>
          <p:cNvPr id="2" name="Rounded Rectangle 1"/>
          <p:cNvSpPr/>
          <p:nvPr/>
        </p:nvSpPr>
        <p:spPr>
          <a:xfrm>
            <a:off x="4749218" y="1274146"/>
            <a:ext cx="3711214" cy="2593747"/>
          </a:xfrm>
          <a:prstGeom prst="roundRect">
            <a:avLst/>
          </a:prstGeom>
          <a:noFill/>
          <a:ln w="28575">
            <a:solidFill>
              <a:srgbClr val="00AEE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aphicFrame>
        <p:nvGraphicFramePr>
          <p:cNvPr id="10" name="Chart 17"/>
          <p:cNvGraphicFramePr/>
          <p:nvPr>
            <p:extLst>
              <p:ext uri="{D42A27DB-BD31-4B8C-83A1-F6EECF244321}">
                <p14:modId xmlns:p14="http://schemas.microsoft.com/office/powerpoint/2010/main" val="493691008"/>
              </p:ext>
            </p:extLst>
          </p:nvPr>
        </p:nvGraphicFramePr>
        <p:xfrm>
          <a:off x="4859812" y="1768960"/>
          <a:ext cx="3705830" cy="1772922"/>
        </p:xfrm>
        <a:graphic>
          <a:graphicData uri="http://schemas.openxmlformats.org/drawingml/2006/chart">
            <c:chart xmlns:c="http://schemas.openxmlformats.org/drawingml/2006/chart" xmlns:r="http://schemas.openxmlformats.org/officeDocument/2006/relationships" r:id="rId3"/>
          </a:graphicData>
        </a:graphic>
      </p:graphicFrame>
      <p:cxnSp>
        <p:nvCxnSpPr>
          <p:cNvPr id="18" name="Connecteur droit avec flèche 17"/>
          <p:cNvCxnSpPr/>
          <p:nvPr/>
        </p:nvCxnSpPr>
        <p:spPr>
          <a:xfrm flipV="1">
            <a:off x="3814802" y="2111650"/>
            <a:ext cx="829206" cy="298244"/>
          </a:xfrm>
          <a:prstGeom prst="straightConnector1">
            <a:avLst/>
          </a:prstGeom>
          <a:ln>
            <a:solidFill>
              <a:srgbClr val="00AEEF"/>
            </a:solidFill>
            <a:tailEnd type="triangle"/>
          </a:ln>
        </p:spPr>
        <p:style>
          <a:lnRef idx="3">
            <a:schemeClr val="accent5"/>
          </a:lnRef>
          <a:fillRef idx="0">
            <a:schemeClr val="accent5"/>
          </a:fillRef>
          <a:effectRef idx="2">
            <a:schemeClr val="accent5"/>
          </a:effectRef>
          <a:fontRef idx="minor">
            <a:schemeClr val="tx1"/>
          </a:fontRef>
        </p:style>
      </p:cxnSp>
      <p:sp>
        <p:nvSpPr>
          <p:cNvPr id="21" name="ZoneTexte 20"/>
          <p:cNvSpPr txBox="1"/>
          <p:nvPr/>
        </p:nvSpPr>
        <p:spPr>
          <a:xfrm>
            <a:off x="4498325" y="1398687"/>
            <a:ext cx="4213000" cy="307777"/>
          </a:xfrm>
          <a:prstGeom prst="rect">
            <a:avLst/>
          </a:prstGeom>
          <a:noFill/>
        </p:spPr>
        <p:txBody>
          <a:bodyPr wrap="square" rtlCol="0">
            <a:spAutoFit/>
          </a:bodyPr>
          <a:lstStyle/>
          <a:p>
            <a:pPr algn="ctr"/>
            <a:r>
              <a:rPr lang="fr-FR" sz="1400" b="1" dirty="0" smtClean="0">
                <a:solidFill>
                  <a:schemeClr val="tx2"/>
                </a:solidFill>
              </a:rPr>
              <a:t>Montants des dons versés</a:t>
            </a:r>
            <a:endParaRPr lang="fr-FR" sz="1400" b="1" dirty="0">
              <a:solidFill>
                <a:schemeClr val="tx2"/>
              </a:solidFill>
            </a:endParaRPr>
          </a:p>
        </p:txBody>
      </p:sp>
      <p:pic>
        <p:nvPicPr>
          <p:cNvPr id="14" name="Picture 4" descr="User HD:Users:aurelie.coeckelbergh:Desktop:Screen Shot 2016-06-14 at 11.01.46.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504" y="4413969"/>
            <a:ext cx="1252855" cy="594360"/>
          </a:xfrm>
          <a:prstGeom prst="rect">
            <a:avLst/>
          </a:prstGeom>
          <a:noFill/>
          <a:ln>
            <a:noFill/>
          </a:ln>
        </p:spPr>
      </p:pic>
    </p:spTree>
    <p:extLst>
      <p:ext uri="{BB962C8B-B14F-4D97-AF65-F5344CB8AC3E}">
        <p14:creationId xmlns:p14="http://schemas.microsoft.com/office/powerpoint/2010/main" val="19822037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BE" dirty="0"/>
              <a:t>Principaux secteurs soutenus financièrement</a:t>
            </a:r>
          </a:p>
        </p:txBody>
      </p:sp>
      <p:graphicFrame>
        <p:nvGraphicFramePr>
          <p:cNvPr id="20" name="Chart 19"/>
          <p:cNvGraphicFramePr/>
          <p:nvPr>
            <p:extLst>
              <p:ext uri="{D42A27DB-BD31-4B8C-83A1-F6EECF244321}">
                <p14:modId xmlns:p14="http://schemas.microsoft.com/office/powerpoint/2010/main" val="1236800970"/>
              </p:ext>
            </p:extLst>
          </p:nvPr>
        </p:nvGraphicFramePr>
        <p:xfrm>
          <a:off x="539440" y="829624"/>
          <a:ext cx="7323488" cy="3174151"/>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 Box 3"/>
          <p:cNvSpPr txBox="1">
            <a:spLocks noChangeArrowheads="1"/>
          </p:cNvSpPr>
          <p:nvPr/>
        </p:nvSpPr>
        <p:spPr bwMode="auto">
          <a:xfrm>
            <a:off x="2123728" y="4381379"/>
            <a:ext cx="6891328"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marL="533400" indent="-533400" algn="just" eaLnBrk="1" hangingPunct="1"/>
            <a:r>
              <a:rPr lang="fr-FR" sz="900" i="1" dirty="0" smtClean="0">
                <a:solidFill>
                  <a:srgbClr val="003665"/>
                </a:solidFill>
              </a:rPr>
              <a:t>Question</a:t>
            </a:r>
            <a:r>
              <a:rPr lang="fr-FR" sz="900" i="1" dirty="0">
                <a:solidFill>
                  <a:srgbClr val="003665"/>
                </a:solidFill>
              </a:rPr>
              <a:t>: Quel est approximativement le montant total que vous avez versé en 2016 ?</a:t>
            </a:r>
            <a:endParaRPr lang="fr-FR" sz="900" i="1" dirty="0" smtClean="0">
              <a:solidFill>
                <a:srgbClr val="003665"/>
              </a:solidFill>
            </a:endParaRPr>
          </a:p>
          <a:p>
            <a:pPr marL="533400" indent="-533400" algn="just" eaLnBrk="1" hangingPunct="1"/>
            <a:r>
              <a:rPr lang="fr-BE" sz="900" i="1" dirty="0" smtClean="0">
                <a:solidFill>
                  <a:srgbClr val="003665"/>
                </a:solidFill>
              </a:rPr>
              <a:t>Base: Les Belges qui ont fait un/des don(s) financier(s) en 2016</a:t>
            </a:r>
            <a:r>
              <a:rPr lang="fr-FR" sz="900" dirty="0">
                <a:solidFill>
                  <a:srgbClr val="003665"/>
                </a:solidFill>
              </a:rPr>
              <a:t>	</a:t>
            </a:r>
          </a:p>
        </p:txBody>
      </p:sp>
      <p:sp>
        <p:nvSpPr>
          <p:cNvPr id="2" name="Rectangle à coins arrondis 1"/>
          <p:cNvSpPr/>
          <p:nvPr/>
        </p:nvSpPr>
        <p:spPr>
          <a:xfrm>
            <a:off x="6159833" y="1739588"/>
            <a:ext cx="2088232" cy="286234"/>
          </a:xfrm>
          <a:prstGeom prst="round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l-BE" sz="1400" dirty="0">
                <a:solidFill>
                  <a:srgbClr val="00AEEF"/>
                </a:solidFill>
              </a:rPr>
              <a:t>56% </a:t>
            </a:r>
            <a:r>
              <a:rPr lang="nl-BE" sz="1400" dirty="0" smtClean="0">
                <a:solidFill>
                  <a:srgbClr val="00AEEF"/>
                </a:solidFill>
              </a:rPr>
              <a:t>parmi les 55 ans et +</a:t>
            </a:r>
            <a:endParaRPr lang="en-US" sz="1400" dirty="0">
              <a:solidFill>
                <a:srgbClr val="00AEEF"/>
              </a:solidFill>
            </a:endParaRPr>
          </a:p>
        </p:txBody>
      </p:sp>
      <p:sp>
        <p:nvSpPr>
          <p:cNvPr id="9" name="Rectangle à coins arrondis 8"/>
          <p:cNvSpPr/>
          <p:nvPr/>
        </p:nvSpPr>
        <p:spPr>
          <a:xfrm>
            <a:off x="5292080" y="2355726"/>
            <a:ext cx="2016224" cy="288032"/>
          </a:xfrm>
          <a:prstGeom prst="round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l-BE" sz="1400" dirty="0" smtClean="0">
                <a:solidFill>
                  <a:srgbClr val="00AEEF"/>
                </a:solidFill>
              </a:rPr>
              <a:t>27% parmi les 18-34 ans</a:t>
            </a:r>
            <a:endParaRPr lang="en-US" sz="1400" dirty="0">
              <a:solidFill>
                <a:srgbClr val="00AEEF"/>
              </a:solidFill>
            </a:endParaRPr>
          </a:p>
        </p:txBody>
      </p:sp>
      <p:sp>
        <p:nvSpPr>
          <p:cNvPr id="11" name="Rectangle à coins arrondis 10"/>
          <p:cNvSpPr/>
          <p:nvPr/>
        </p:nvSpPr>
        <p:spPr>
          <a:xfrm>
            <a:off x="5250157" y="3435846"/>
            <a:ext cx="2008910" cy="292622"/>
          </a:xfrm>
          <a:prstGeom prst="round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l-BE" sz="1400" dirty="0" smtClean="0">
                <a:solidFill>
                  <a:srgbClr val="00AEEF"/>
                </a:solidFill>
              </a:rPr>
              <a:t>32% parmi les 18-34 ans</a:t>
            </a:r>
            <a:endParaRPr lang="en-US" sz="1400" dirty="0">
              <a:solidFill>
                <a:srgbClr val="00AEEF"/>
              </a:solidFill>
            </a:endParaRPr>
          </a:p>
        </p:txBody>
      </p:sp>
      <p:pic>
        <p:nvPicPr>
          <p:cNvPr id="10" name="Picture 4" descr="User HD:Users:aurelie.coeckelbergh:Desktop:Screen Shot 2016-06-14 at 11.01.46.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4413969"/>
            <a:ext cx="1252855" cy="594360"/>
          </a:xfrm>
          <a:prstGeom prst="rect">
            <a:avLst/>
          </a:prstGeom>
          <a:noFill/>
          <a:ln>
            <a:noFill/>
          </a:ln>
        </p:spPr>
      </p:pic>
    </p:spTree>
    <p:extLst>
      <p:ext uri="{BB962C8B-B14F-4D97-AF65-F5344CB8AC3E}">
        <p14:creationId xmlns:p14="http://schemas.microsoft.com/office/powerpoint/2010/main" val="37888304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re 3"/>
          <p:cNvSpPr>
            <a:spLocks noGrp="1"/>
          </p:cNvSpPr>
          <p:nvPr>
            <p:ph type="title"/>
          </p:nvPr>
        </p:nvSpPr>
        <p:spPr/>
        <p:txBody>
          <a:bodyPr/>
          <a:lstStyle/>
          <a:p>
            <a:r>
              <a:rPr lang="fr-BE" dirty="0" smtClean="0"/>
              <a:t>Près d’1 Belge sur 5 a soutenu bénévolement le secteur non-marchand en 2016</a:t>
            </a:r>
            <a:endParaRPr lang="fr-BE" dirty="0"/>
          </a:p>
        </p:txBody>
      </p:sp>
      <p:sp>
        <p:nvSpPr>
          <p:cNvPr id="19" name="Text Box 3"/>
          <p:cNvSpPr txBox="1">
            <a:spLocks noChangeArrowheads="1"/>
          </p:cNvSpPr>
          <p:nvPr/>
        </p:nvSpPr>
        <p:spPr bwMode="auto">
          <a:xfrm>
            <a:off x="1868853" y="4341957"/>
            <a:ext cx="5832649"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marL="533400" indent="-533400" algn="just" eaLnBrk="1" hangingPunct="1"/>
            <a:r>
              <a:rPr lang="fr-FR" sz="900" i="1" dirty="0" smtClean="0">
                <a:solidFill>
                  <a:srgbClr val="003665"/>
                </a:solidFill>
              </a:rPr>
              <a:t>Question</a:t>
            </a:r>
            <a:r>
              <a:rPr lang="fr-FR" sz="900" i="1" dirty="0">
                <a:solidFill>
                  <a:srgbClr val="003665"/>
                </a:solidFill>
              </a:rPr>
              <a:t>: Au cours de l’année 2016, avez-vous travaillé bénévolement pour une ou plusieurs organisation(s) du secteur non marchand ? </a:t>
            </a:r>
            <a:endParaRPr lang="fr-FR" sz="900" i="1" dirty="0" smtClean="0">
              <a:solidFill>
                <a:srgbClr val="003665"/>
              </a:solidFill>
            </a:endParaRPr>
          </a:p>
          <a:p>
            <a:pPr marL="533400" indent="-533400" algn="just" eaLnBrk="1" hangingPunct="1"/>
            <a:r>
              <a:rPr lang="fr-BE" sz="900" i="1" dirty="0" smtClean="0">
                <a:solidFill>
                  <a:srgbClr val="003665"/>
                </a:solidFill>
              </a:rPr>
              <a:t>Base: Echantillon total</a:t>
            </a:r>
            <a:r>
              <a:rPr lang="fr-FR" sz="900" dirty="0">
                <a:solidFill>
                  <a:srgbClr val="003665"/>
                </a:solidFill>
              </a:rPr>
              <a:t>	</a:t>
            </a:r>
          </a:p>
        </p:txBody>
      </p:sp>
      <p:grpSp>
        <p:nvGrpSpPr>
          <p:cNvPr id="10" name="Groupe 9"/>
          <p:cNvGrpSpPr/>
          <p:nvPr/>
        </p:nvGrpSpPr>
        <p:grpSpPr>
          <a:xfrm>
            <a:off x="819803" y="1333305"/>
            <a:ext cx="2890608" cy="2295690"/>
            <a:chOff x="0" y="1455001"/>
            <a:chExt cx="2890608" cy="2295690"/>
          </a:xfrm>
        </p:grpSpPr>
        <p:graphicFrame>
          <p:nvGraphicFramePr>
            <p:cNvPr id="11" name="Chart 11"/>
            <p:cNvGraphicFramePr/>
            <p:nvPr>
              <p:extLst>
                <p:ext uri="{D42A27DB-BD31-4B8C-83A1-F6EECF244321}">
                  <p14:modId xmlns:p14="http://schemas.microsoft.com/office/powerpoint/2010/main" val="1653788436"/>
                </p:ext>
              </p:extLst>
            </p:nvPr>
          </p:nvGraphicFramePr>
          <p:xfrm>
            <a:off x="0" y="1455001"/>
            <a:ext cx="2880320" cy="2295690"/>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Box 4"/>
            <p:cNvSpPr txBox="1"/>
            <p:nvPr/>
          </p:nvSpPr>
          <p:spPr>
            <a:xfrm>
              <a:off x="2173493" y="3020508"/>
              <a:ext cx="717115" cy="33855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BE" sz="1600" b="1" noProof="0" dirty="0" smtClean="0">
                  <a:solidFill>
                    <a:srgbClr val="00B0F0"/>
                  </a:solidFill>
                  <a:latin typeface="Verdana" panose="020B0604030504040204" pitchFamily="34" charset="0"/>
                  <a:ea typeface="Verdana" panose="020B0604030504040204" pitchFamily="34" charset="0"/>
                  <a:cs typeface="Verdana" panose="020B0604030504040204" pitchFamily="34" charset="0"/>
                </a:rPr>
                <a:t>OUI</a:t>
              </a:r>
              <a:endParaRPr lang="fr-BE" sz="1600" b="1" noProof="0" dirty="0">
                <a:solidFill>
                  <a:srgbClr val="00B0F0"/>
                </a:solidFill>
                <a:latin typeface="Verdana" panose="020B0604030504040204" pitchFamily="34" charset="0"/>
                <a:ea typeface="Verdana" panose="020B0604030504040204" pitchFamily="34" charset="0"/>
                <a:cs typeface="Verdana" panose="020B0604030504040204" pitchFamily="34" charset="0"/>
              </a:endParaRPr>
            </a:p>
          </p:txBody>
        </p:sp>
        <p:sp>
          <p:nvSpPr>
            <p:cNvPr id="13" name="TextBox 4"/>
            <p:cNvSpPr txBox="1"/>
            <p:nvPr/>
          </p:nvSpPr>
          <p:spPr>
            <a:xfrm>
              <a:off x="203839" y="1702806"/>
              <a:ext cx="806065" cy="33855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fr-BE" sz="1600" b="1" noProof="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NON</a:t>
              </a:r>
              <a:endParaRPr lang="fr-BE" sz="1600" b="1" noProof="0"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grpSp>
      <p:sp>
        <p:nvSpPr>
          <p:cNvPr id="14" name="Rounded Rectangle 1"/>
          <p:cNvSpPr/>
          <p:nvPr/>
        </p:nvSpPr>
        <p:spPr>
          <a:xfrm>
            <a:off x="4785178" y="1628528"/>
            <a:ext cx="3566876" cy="1375270"/>
          </a:xfrm>
          <a:prstGeom prst="roundRect">
            <a:avLst/>
          </a:prstGeom>
          <a:noFill/>
          <a:ln w="28575">
            <a:solidFill>
              <a:srgbClr val="00AEE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ZoneTexte 1"/>
          <p:cNvSpPr txBox="1"/>
          <p:nvPr/>
        </p:nvSpPr>
        <p:spPr>
          <a:xfrm>
            <a:off x="4786488" y="1749919"/>
            <a:ext cx="3565566" cy="1231106"/>
          </a:xfrm>
          <a:prstGeom prst="rect">
            <a:avLst/>
          </a:prstGeom>
          <a:noFill/>
        </p:spPr>
        <p:txBody>
          <a:bodyPr wrap="square" rtlCol="0">
            <a:spAutoFit/>
          </a:bodyPr>
          <a:lstStyle/>
          <a:p>
            <a:pPr algn="ctr"/>
            <a:r>
              <a:rPr lang="fr-FR" sz="2000" b="1" dirty="0" smtClean="0">
                <a:solidFill>
                  <a:schemeClr val="tx2"/>
                </a:solidFill>
              </a:rPr>
              <a:t>39% </a:t>
            </a:r>
          </a:p>
          <a:p>
            <a:pPr algn="ctr"/>
            <a:r>
              <a:rPr lang="fr-FR" dirty="0" smtClean="0">
                <a:solidFill>
                  <a:schemeClr val="tx2"/>
                </a:solidFill>
              </a:rPr>
              <a:t>des bénévoles ont travaillé </a:t>
            </a:r>
          </a:p>
          <a:p>
            <a:pPr algn="ctr"/>
            <a:r>
              <a:rPr lang="fr-FR" dirty="0" smtClean="0">
                <a:solidFill>
                  <a:schemeClr val="tx2"/>
                </a:solidFill>
              </a:rPr>
              <a:t>au minimum 1 fois par semaine</a:t>
            </a:r>
          </a:p>
          <a:p>
            <a:pPr algn="ctr"/>
            <a:r>
              <a:rPr lang="fr-FR" dirty="0" smtClean="0">
                <a:solidFill>
                  <a:schemeClr val="tx2"/>
                </a:solidFill>
              </a:rPr>
              <a:t> en 2016</a:t>
            </a:r>
            <a:endParaRPr lang="fr-FR" dirty="0">
              <a:solidFill>
                <a:schemeClr val="tx2"/>
              </a:solidFill>
            </a:endParaRPr>
          </a:p>
        </p:txBody>
      </p:sp>
      <p:cxnSp>
        <p:nvCxnSpPr>
          <p:cNvPr id="17" name="Connecteur droit avec flèche 16"/>
          <p:cNvCxnSpPr/>
          <p:nvPr/>
        </p:nvCxnSpPr>
        <p:spPr>
          <a:xfrm flipV="1">
            <a:off x="3491880" y="2376765"/>
            <a:ext cx="1152128" cy="302298"/>
          </a:xfrm>
          <a:prstGeom prst="straightConnector1">
            <a:avLst/>
          </a:prstGeom>
          <a:ln>
            <a:solidFill>
              <a:srgbClr val="00AEEF"/>
            </a:solidFill>
            <a:tailEnd type="triangle"/>
          </a:ln>
        </p:spPr>
        <p:style>
          <a:lnRef idx="3">
            <a:schemeClr val="accent5"/>
          </a:lnRef>
          <a:fillRef idx="0">
            <a:schemeClr val="accent5"/>
          </a:fillRef>
          <a:effectRef idx="2">
            <a:schemeClr val="accent5"/>
          </a:effectRef>
          <a:fontRef idx="minor">
            <a:schemeClr val="tx1"/>
          </a:fontRef>
        </p:style>
      </p:cxnSp>
      <p:pic>
        <p:nvPicPr>
          <p:cNvPr id="16" name="Picture 4" descr="User HD:Users:aurelie.coeckelbergh:Desktop:Screen Shot 2016-06-14 at 11.01.46.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4413969"/>
            <a:ext cx="1252855" cy="594360"/>
          </a:xfrm>
          <a:prstGeom prst="rect">
            <a:avLst/>
          </a:prstGeom>
          <a:noFill/>
          <a:ln>
            <a:noFill/>
          </a:ln>
        </p:spPr>
      </p:pic>
    </p:spTree>
    <p:extLst>
      <p:ext uri="{BB962C8B-B14F-4D97-AF65-F5344CB8AC3E}">
        <p14:creationId xmlns:p14="http://schemas.microsoft.com/office/powerpoint/2010/main" val="36486062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BE" dirty="0"/>
              <a:t>Principaux secteurs soutenus </a:t>
            </a:r>
            <a:r>
              <a:rPr lang="fr-BE" dirty="0" smtClean="0"/>
              <a:t>bénévolement</a:t>
            </a:r>
            <a:endParaRPr lang="fr-BE" dirty="0"/>
          </a:p>
        </p:txBody>
      </p:sp>
      <p:sp>
        <p:nvSpPr>
          <p:cNvPr id="8" name="Text Box 3"/>
          <p:cNvSpPr txBox="1">
            <a:spLocks noChangeArrowheads="1"/>
          </p:cNvSpPr>
          <p:nvPr/>
        </p:nvSpPr>
        <p:spPr bwMode="auto">
          <a:xfrm>
            <a:off x="1763688" y="4372175"/>
            <a:ext cx="5832648"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marL="533400" indent="-533400" algn="just" eaLnBrk="1" hangingPunct="1"/>
            <a:r>
              <a:rPr lang="fr-FR" sz="900" i="1" dirty="0" smtClean="0">
                <a:solidFill>
                  <a:srgbClr val="003665"/>
                </a:solidFill>
              </a:rPr>
              <a:t>Question</a:t>
            </a:r>
            <a:r>
              <a:rPr lang="fr-FR" sz="900" i="1" dirty="0">
                <a:solidFill>
                  <a:srgbClr val="003665"/>
                </a:solidFill>
              </a:rPr>
              <a:t>: Dans quel(s) secteur(s) agi(</a:t>
            </a:r>
            <a:r>
              <a:rPr lang="fr-FR" sz="900" i="1" dirty="0" err="1">
                <a:solidFill>
                  <a:srgbClr val="003665"/>
                </a:solidFill>
              </a:rPr>
              <a:t>ssen</a:t>
            </a:r>
            <a:r>
              <a:rPr lang="fr-FR" sz="900" i="1" dirty="0">
                <a:solidFill>
                  <a:srgbClr val="003665"/>
                </a:solidFill>
              </a:rPr>
              <a:t>)t l’/les organisation(s) du secteur non marchand pour laquelle/lesquelles vous avez travaillé bénévolement ? </a:t>
            </a:r>
            <a:endParaRPr lang="fr-FR" sz="900" i="1" dirty="0" smtClean="0">
              <a:solidFill>
                <a:srgbClr val="003665"/>
              </a:solidFill>
            </a:endParaRPr>
          </a:p>
          <a:p>
            <a:pPr marL="533400" indent="-533400" algn="just" eaLnBrk="1" hangingPunct="1"/>
            <a:r>
              <a:rPr lang="fr-BE" sz="900" i="1" dirty="0" smtClean="0">
                <a:solidFill>
                  <a:srgbClr val="003665"/>
                </a:solidFill>
              </a:rPr>
              <a:t>Base: Les Belges qui ont travaillé bénévolement en 2016</a:t>
            </a:r>
            <a:r>
              <a:rPr lang="fr-FR" sz="900" dirty="0">
                <a:solidFill>
                  <a:srgbClr val="003665"/>
                </a:solidFill>
              </a:rPr>
              <a:t>	</a:t>
            </a:r>
          </a:p>
        </p:txBody>
      </p:sp>
      <p:graphicFrame>
        <p:nvGraphicFramePr>
          <p:cNvPr id="10" name="Chart 17"/>
          <p:cNvGraphicFramePr/>
          <p:nvPr>
            <p:extLst>
              <p:ext uri="{D42A27DB-BD31-4B8C-83A1-F6EECF244321}">
                <p14:modId xmlns:p14="http://schemas.microsoft.com/office/powerpoint/2010/main" val="3820840815"/>
              </p:ext>
            </p:extLst>
          </p:nvPr>
        </p:nvGraphicFramePr>
        <p:xfrm>
          <a:off x="1115616" y="987574"/>
          <a:ext cx="7128792" cy="3096344"/>
        </p:xfrm>
        <a:graphic>
          <a:graphicData uri="http://schemas.openxmlformats.org/drawingml/2006/chart">
            <c:chart xmlns:c="http://schemas.openxmlformats.org/drawingml/2006/chart" xmlns:r="http://schemas.openxmlformats.org/officeDocument/2006/relationships" r:id="rId2"/>
          </a:graphicData>
        </a:graphic>
      </p:graphicFrame>
      <p:sp>
        <p:nvSpPr>
          <p:cNvPr id="13" name="Rectangle à coins arrondis 12"/>
          <p:cNvSpPr/>
          <p:nvPr/>
        </p:nvSpPr>
        <p:spPr>
          <a:xfrm>
            <a:off x="6084168" y="1923678"/>
            <a:ext cx="2016224" cy="288032"/>
          </a:xfrm>
          <a:prstGeom prst="roundRect">
            <a:avLst/>
          </a:pr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l-BE" sz="1400" dirty="0">
                <a:solidFill>
                  <a:srgbClr val="00AEEF"/>
                </a:solidFill>
              </a:rPr>
              <a:t>3</a:t>
            </a:r>
            <a:r>
              <a:rPr lang="nl-BE" sz="1400" dirty="0" smtClean="0">
                <a:solidFill>
                  <a:srgbClr val="00AEEF"/>
                </a:solidFill>
              </a:rPr>
              <a:t>7% parmi les 18-34 ans</a:t>
            </a:r>
            <a:endParaRPr lang="en-US" sz="1400" dirty="0">
              <a:solidFill>
                <a:srgbClr val="00AEEF"/>
              </a:solidFill>
            </a:endParaRPr>
          </a:p>
        </p:txBody>
      </p:sp>
      <p:pic>
        <p:nvPicPr>
          <p:cNvPr id="9" name="Picture 4" descr="User HD:Users:aurelie.coeckelbergh:Desktop:Screen Shot 2016-06-14 at 11.01.46.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4413969"/>
            <a:ext cx="1252855" cy="594360"/>
          </a:xfrm>
          <a:prstGeom prst="rect">
            <a:avLst/>
          </a:prstGeom>
          <a:noFill/>
          <a:ln>
            <a:noFill/>
          </a:ln>
        </p:spPr>
      </p:pic>
    </p:spTree>
    <p:extLst>
      <p:ext uri="{BB962C8B-B14F-4D97-AF65-F5344CB8AC3E}">
        <p14:creationId xmlns:p14="http://schemas.microsoft.com/office/powerpoint/2010/main" val="11222774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BE" dirty="0" smtClean="0"/>
              <a:t>Raisons principales du soutien à ces organisations</a:t>
            </a:r>
            <a:endParaRPr lang="fr-BE" dirty="0"/>
          </a:p>
        </p:txBody>
      </p:sp>
      <p:graphicFrame>
        <p:nvGraphicFramePr>
          <p:cNvPr id="19" name="Chart 18"/>
          <p:cNvGraphicFramePr/>
          <p:nvPr>
            <p:extLst>
              <p:ext uri="{D42A27DB-BD31-4B8C-83A1-F6EECF244321}">
                <p14:modId xmlns:p14="http://schemas.microsoft.com/office/powerpoint/2010/main" val="769399970"/>
              </p:ext>
            </p:extLst>
          </p:nvPr>
        </p:nvGraphicFramePr>
        <p:xfrm>
          <a:off x="1119528" y="987574"/>
          <a:ext cx="6867400" cy="3174151"/>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 Box 3"/>
          <p:cNvSpPr txBox="1">
            <a:spLocks noChangeArrowheads="1"/>
          </p:cNvSpPr>
          <p:nvPr/>
        </p:nvSpPr>
        <p:spPr bwMode="auto">
          <a:xfrm>
            <a:off x="1835696" y="4413969"/>
            <a:ext cx="7163259"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marL="533400" indent="-533400" algn="just" eaLnBrk="1" hangingPunct="1"/>
            <a:r>
              <a:rPr lang="fr-FR" sz="900" i="1" dirty="0" smtClean="0">
                <a:solidFill>
                  <a:srgbClr val="003665"/>
                </a:solidFill>
              </a:rPr>
              <a:t>Question</a:t>
            </a:r>
            <a:r>
              <a:rPr lang="fr-FR" sz="900" i="1" dirty="0">
                <a:solidFill>
                  <a:srgbClr val="003665"/>
                </a:solidFill>
              </a:rPr>
              <a:t>: Quelle est la raison principale pour laquelle vous avez réalisé ce(s) don(s) d’argent et/ou de temps ? </a:t>
            </a:r>
            <a:endParaRPr lang="fr-FR" sz="900" i="1" dirty="0" smtClean="0">
              <a:solidFill>
                <a:srgbClr val="003665"/>
              </a:solidFill>
            </a:endParaRPr>
          </a:p>
          <a:p>
            <a:pPr marL="533400" indent="-533400" algn="just" eaLnBrk="1" hangingPunct="1"/>
            <a:r>
              <a:rPr lang="fr-BE" sz="900" i="1" dirty="0" smtClean="0">
                <a:solidFill>
                  <a:srgbClr val="003665"/>
                </a:solidFill>
              </a:rPr>
              <a:t>Base: Les Belges qui ont donné de leur temps et/ou de leur argent en 2016</a:t>
            </a:r>
            <a:r>
              <a:rPr lang="fr-FR" sz="900" dirty="0">
                <a:solidFill>
                  <a:srgbClr val="003665"/>
                </a:solidFill>
              </a:rPr>
              <a:t>	</a:t>
            </a:r>
          </a:p>
        </p:txBody>
      </p:sp>
      <p:pic>
        <p:nvPicPr>
          <p:cNvPr id="7" name="Picture 4" descr="User HD:Users:aurelie.coeckelbergh:Desktop:Screen Shot 2016-06-14 at 11.01.46.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4413969"/>
            <a:ext cx="1252855" cy="594360"/>
          </a:xfrm>
          <a:prstGeom prst="rect">
            <a:avLst/>
          </a:prstGeom>
          <a:noFill/>
          <a:ln>
            <a:noFill/>
          </a:ln>
        </p:spPr>
      </p:pic>
    </p:spTree>
    <p:extLst>
      <p:ext uri="{BB962C8B-B14F-4D97-AF65-F5344CB8AC3E}">
        <p14:creationId xmlns:p14="http://schemas.microsoft.com/office/powerpoint/2010/main" val="39509060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BE" dirty="0"/>
              <a:t>Soutien </a:t>
            </a:r>
            <a:r>
              <a:rPr lang="fr-BE" dirty="0" smtClean="0"/>
              <a:t>public et privé au </a:t>
            </a:r>
            <a:r>
              <a:rPr lang="fr-BE" dirty="0"/>
              <a:t>secteur </a:t>
            </a:r>
            <a:r>
              <a:rPr lang="fr-BE" dirty="0" smtClean="0"/>
              <a:t>non-marchand</a:t>
            </a:r>
            <a:endParaRPr lang="fr-BE" dirty="0"/>
          </a:p>
        </p:txBody>
      </p:sp>
      <p:graphicFrame>
        <p:nvGraphicFramePr>
          <p:cNvPr id="18" name="Chart 17"/>
          <p:cNvGraphicFramePr/>
          <p:nvPr>
            <p:extLst>
              <p:ext uri="{D42A27DB-BD31-4B8C-83A1-F6EECF244321}">
                <p14:modId xmlns:p14="http://schemas.microsoft.com/office/powerpoint/2010/main" val="308011191"/>
              </p:ext>
            </p:extLst>
          </p:nvPr>
        </p:nvGraphicFramePr>
        <p:xfrm>
          <a:off x="1257032" y="1125791"/>
          <a:ext cx="6867400" cy="3174151"/>
        </p:xfrm>
        <a:graphic>
          <a:graphicData uri="http://schemas.openxmlformats.org/drawingml/2006/chart">
            <c:chart xmlns:c="http://schemas.openxmlformats.org/drawingml/2006/chart" xmlns:r="http://schemas.openxmlformats.org/officeDocument/2006/relationships" r:id="rId2"/>
          </a:graphicData>
        </a:graphic>
      </p:graphicFrame>
      <p:sp>
        <p:nvSpPr>
          <p:cNvPr id="2" name="Right Brace 1"/>
          <p:cNvSpPr/>
          <p:nvPr/>
        </p:nvSpPr>
        <p:spPr>
          <a:xfrm>
            <a:off x="6084168" y="1258221"/>
            <a:ext cx="144016" cy="648072"/>
          </a:xfrm>
          <a:prstGeom prst="rightBrace">
            <a:avLst/>
          </a:prstGeom>
          <a:ln>
            <a:solidFill>
              <a:srgbClr val="00213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1" name="Right Brace 20"/>
          <p:cNvSpPr/>
          <p:nvPr/>
        </p:nvSpPr>
        <p:spPr>
          <a:xfrm>
            <a:off x="6075805" y="2011817"/>
            <a:ext cx="152379" cy="1496037"/>
          </a:xfrm>
          <a:prstGeom prst="rightBrace">
            <a:avLst/>
          </a:prstGeom>
          <a:ln>
            <a:solidFill>
              <a:srgbClr val="00AEEF"/>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 name="TextBox 2"/>
          <p:cNvSpPr txBox="1"/>
          <p:nvPr/>
        </p:nvSpPr>
        <p:spPr>
          <a:xfrm>
            <a:off x="6251710" y="1384138"/>
            <a:ext cx="1611217" cy="369332"/>
          </a:xfrm>
          <a:prstGeom prst="rect">
            <a:avLst/>
          </a:prstGeom>
          <a:noFill/>
        </p:spPr>
        <p:txBody>
          <a:bodyPr wrap="square" rtlCol="0">
            <a:spAutoFit/>
          </a:bodyPr>
          <a:lstStyle/>
          <a:p>
            <a:r>
              <a:rPr lang="nl-BE" dirty="0" smtClean="0">
                <a:solidFill>
                  <a:srgbClr val="003665"/>
                </a:solidFill>
              </a:rPr>
              <a:t>Public 44%</a:t>
            </a:r>
            <a:endParaRPr lang="en-US" dirty="0">
              <a:solidFill>
                <a:srgbClr val="003665"/>
              </a:solidFill>
            </a:endParaRPr>
          </a:p>
        </p:txBody>
      </p:sp>
      <p:sp>
        <p:nvSpPr>
          <p:cNvPr id="22" name="TextBox 21"/>
          <p:cNvSpPr txBox="1"/>
          <p:nvPr/>
        </p:nvSpPr>
        <p:spPr>
          <a:xfrm>
            <a:off x="6254910" y="2571750"/>
            <a:ext cx="1269417" cy="369332"/>
          </a:xfrm>
          <a:prstGeom prst="rect">
            <a:avLst/>
          </a:prstGeom>
          <a:noFill/>
        </p:spPr>
        <p:txBody>
          <a:bodyPr wrap="square" rtlCol="0">
            <a:spAutoFit/>
          </a:bodyPr>
          <a:lstStyle/>
          <a:p>
            <a:r>
              <a:rPr lang="nl-BE" dirty="0" smtClean="0">
                <a:solidFill>
                  <a:srgbClr val="00AEEF"/>
                </a:solidFill>
              </a:rPr>
              <a:t>Privé 47%</a:t>
            </a:r>
            <a:endParaRPr lang="en-US" dirty="0">
              <a:solidFill>
                <a:srgbClr val="00AEEF"/>
              </a:solidFill>
            </a:endParaRPr>
          </a:p>
        </p:txBody>
      </p:sp>
      <p:sp>
        <p:nvSpPr>
          <p:cNvPr id="11" name="Text Box 3"/>
          <p:cNvSpPr txBox="1">
            <a:spLocks noChangeArrowheads="1"/>
          </p:cNvSpPr>
          <p:nvPr/>
        </p:nvSpPr>
        <p:spPr bwMode="auto">
          <a:xfrm>
            <a:off x="2123728" y="4432372"/>
            <a:ext cx="6891328"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marL="533400" indent="-533400" algn="just" eaLnBrk="1" hangingPunct="1"/>
            <a:r>
              <a:rPr lang="fr-FR" sz="900" i="1" dirty="0" smtClean="0">
                <a:solidFill>
                  <a:srgbClr val="003665"/>
                </a:solidFill>
              </a:rPr>
              <a:t>Question</a:t>
            </a:r>
            <a:r>
              <a:rPr lang="fr-FR" sz="900" i="1" dirty="0">
                <a:solidFill>
                  <a:srgbClr val="003665"/>
                </a:solidFill>
              </a:rPr>
              <a:t>: Selon vous, soutenir le secteur non-marchand, c’est la </a:t>
            </a:r>
            <a:r>
              <a:rPr lang="fr-FR" sz="900" i="1" dirty="0" smtClean="0">
                <a:solidFill>
                  <a:srgbClr val="003665"/>
                </a:solidFill>
              </a:rPr>
              <a:t>responsabilité … (choix multiples) </a:t>
            </a:r>
          </a:p>
          <a:p>
            <a:pPr marL="533400" indent="-533400" algn="just" eaLnBrk="1" hangingPunct="1"/>
            <a:r>
              <a:rPr lang="fr-BE" sz="900" i="1" dirty="0" smtClean="0">
                <a:solidFill>
                  <a:srgbClr val="003665"/>
                </a:solidFill>
              </a:rPr>
              <a:t>Base: Echantillon total</a:t>
            </a:r>
            <a:r>
              <a:rPr lang="fr-FR" sz="900" dirty="0">
                <a:solidFill>
                  <a:srgbClr val="003665"/>
                </a:solidFill>
              </a:rPr>
              <a:t>	</a:t>
            </a:r>
          </a:p>
        </p:txBody>
      </p:sp>
      <p:pic>
        <p:nvPicPr>
          <p:cNvPr id="12" name="Picture 4" descr="User HD:Users:aurelie.coeckelbergh:Desktop:Screen Shot 2016-06-14 at 11.01.46.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4413969"/>
            <a:ext cx="1252855" cy="594360"/>
          </a:xfrm>
          <a:prstGeom prst="rect">
            <a:avLst/>
          </a:prstGeom>
          <a:noFill/>
          <a:ln>
            <a:noFill/>
          </a:ln>
        </p:spPr>
      </p:pic>
    </p:spTree>
    <p:extLst>
      <p:ext uri="{BB962C8B-B14F-4D97-AF65-F5344CB8AC3E}">
        <p14:creationId xmlns:p14="http://schemas.microsoft.com/office/powerpoint/2010/main" val="38704146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3"/>
          </p:nvPr>
        </p:nvSpPr>
        <p:spPr/>
        <p:txBody>
          <a:bodyPr>
            <a:normAutofit/>
          </a:bodyPr>
          <a:lstStyle/>
          <a:p>
            <a:pPr marL="457189" indent="-457189">
              <a:buAutoNum type="arabicPeriod"/>
            </a:pPr>
            <a:r>
              <a:rPr lang="fr-FR" dirty="0"/>
              <a:t>Introduction par Bruno Menu, Directeur du Centre Public et </a:t>
            </a:r>
            <a:r>
              <a:rPr lang="fr-FR" dirty="0" smtClean="0"/>
              <a:t>Non-Marchand de </a:t>
            </a:r>
            <a:r>
              <a:rPr lang="fr-FR" dirty="0"/>
              <a:t>CBC Banque &amp; </a:t>
            </a:r>
            <a:r>
              <a:rPr lang="fr-FR" dirty="0" smtClean="0"/>
              <a:t>Assurance</a:t>
            </a:r>
            <a:br>
              <a:rPr lang="fr-FR" dirty="0" smtClean="0"/>
            </a:br>
            <a:endParaRPr lang="fr-FR" dirty="0"/>
          </a:p>
          <a:p>
            <a:pPr marL="457189" indent="-457189">
              <a:buAutoNum type="arabicPeriod"/>
            </a:pPr>
            <a:r>
              <a:rPr lang="fr-FR" dirty="0" smtClean="0"/>
              <a:t>Etat des lieux du secteur non-marchand en Belgique par Sybille Mertens et Maxime Bouchat de l’Académie des Entrepreneurs Sociaux (HEC)</a:t>
            </a:r>
            <a:br>
              <a:rPr lang="fr-FR" dirty="0" smtClean="0"/>
            </a:br>
            <a:endParaRPr lang="fr-FR" dirty="0"/>
          </a:p>
          <a:p>
            <a:pPr marL="457189" indent="-457189">
              <a:buAutoNum type="arabicPeriod"/>
            </a:pPr>
            <a:r>
              <a:rPr lang="fr-FR" dirty="0" smtClean="0"/>
              <a:t>Présentation des résultats de l’Observatoire « Les Belges et leur implication dans le secteur non-marchand » par Bruno Menu</a:t>
            </a:r>
            <a:endParaRPr lang="fr-FR" dirty="0"/>
          </a:p>
          <a:p>
            <a:pPr marL="457189" indent="-457189">
              <a:buAutoNum type="arabicPeriod"/>
            </a:pPr>
            <a:endParaRPr lang="en-US" dirty="0"/>
          </a:p>
        </p:txBody>
      </p:sp>
      <p:sp>
        <p:nvSpPr>
          <p:cNvPr id="3" name="Title 2"/>
          <p:cNvSpPr>
            <a:spLocks noGrp="1"/>
          </p:cNvSpPr>
          <p:nvPr>
            <p:ph type="title"/>
          </p:nvPr>
        </p:nvSpPr>
        <p:spPr/>
        <p:txBody>
          <a:bodyPr/>
          <a:lstStyle/>
          <a:p>
            <a:r>
              <a:rPr lang="fr-BE" dirty="0" smtClean="0"/>
              <a:t>Agenda</a:t>
            </a:r>
            <a:endParaRPr lang="fr-BE" dirty="0"/>
          </a:p>
        </p:txBody>
      </p:sp>
      <p:sp>
        <p:nvSpPr>
          <p:cNvPr id="5" name="TextBox 4"/>
          <p:cNvSpPr txBox="1"/>
          <p:nvPr/>
        </p:nvSpPr>
        <p:spPr>
          <a:xfrm>
            <a:off x="8702792" y="4781612"/>
            <a:ext cx="184731" cy="369332"/>
          </a:xfrm>
          <a:prstGeom prst="rect">
            <a:avLst/>
          </a:prstGeom>
          <a:noFill/>
        </p:spPr>
        <p:txBody>
          <a:bodyPr wrap="none" rtlCol="0">
            <a:spAutoFit/>
          </a:bodyPr>
          <a:lstStyle/>
          <a:p>
            <a:endParaRPr lang="en-US" dirty="0"/>
          </a:p>
        </p:txBody>
      </p:sp>
      <p:sp>
        <p:nvSpPr>
          <p:cNvPr id="7" name="TextBox 6"/>
          <p:cNvSpPr txBox="1"/>
          <p:nvPr/>
        </p:nvSpPr>
        <p:spPr>
          <a:xfrm>
            <a:off x="8226566" y="4800290"/>
            <a:ext cx="184731" cy="369332"/>
          </a:xfrm>
          <a:prstGeom prst="rect">
            <a:avLst/>
          </a:prstGeom>
          <a:noFill/>
        </p:spPr>
        <p:txBody>
          <a:bodyPr wrap="none" rtlCol="0">
            <a:spAutoFit/>
          </a:bodyPr>
          <a:lstStyle/>
          <a:p>
            <a:endParaRPr lang="en-US" dirty="0"/>
          </a:p>
        </p:txBody>
      </p:sp>
      <p:pic>
        <p:nvPicPr>
          <p:cNvPr id="8" name="Picture 4" descr="User HD:Users:aurelie.coeckelbergh:Desktop:Screen Shot 2016-06-14 at 11.01.46.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4413969"/>
            <a:ext cx="1252855" cy="594360"/>
          </a:xfrm>
          <a:prstGeom prst="rect">
            <a:avLst/>
          </a:prstGeom>
          <a:noFill/>
          <a:ln>
            <a:noFill/>
          </a:ln>
        </p:spPr>
      </p:pic>
    </p:spTree>
    <p:extLst>
      <p:ext uri="{BB962C8B-B14F-4D97-AF65-F5344CB8AC3E}">
        <p14:creationId xmlns:p14="http://schemas.microsoft.com/office/powerpoint/2010/main" val="42314313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0528" y="1"/>
            <a:ext cx="9505056" cy="5256584"/>
          </a:xfrm>
          <a:prstGeom prst="rect">
            <a:avLst/>
          </a:prstGeom>
          <a:solidFill>
            <a:srgbClr val="00213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a:p>
        </p:txBody>
      </p:sp>
      <p:pic>
        <p:nvPicPr>
          <p:cNvPr id="9" name="Image 8"/>
          <p:cNvPicPr>
            <a:picLocks noChangeAspect="1"/>
          </p:cNvPicPr>
          <p:nvPr/>
        </p:nvPicPr>
        <p:blipFill>
          <a:blip r:embed="rId3"/>
          <a:stretch>
            <a:fillRect/>
          </a:stretch>
        </p:blipFill>
        <p:spPr>
          <a:xfrm>
            <a:off x="2895600" y="882651"/>
            <a:ext cx="3746500" cy="3378200"/>
          </a:xfrm>
          <a:prstGeom prst="rect">
            <a:avLst/>
          </a:prstGeom>
        </p:spPr>
      </p:pic>
      <p:sp>
        <p:nvSpPr>
          <p:cNvPr id="8" name="Espace réservé du contenu 1"/>
          <p:cNvSpPr>
            <a:spLocks noGrp="1"/>
          </p:cNvSpPr>
          <p:nvPr/>
        </p:nvSpPr>
        <p:spPr bwMode="auto">
          <a:xfrm>
            <a:off x="251520" y="4155926"/>
            <a:ext cx="5708650" cy="773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marL="0" indent="0" algn="l" defTabSz="914400" rtl="0" eaLnBrk="1" latinLnBrk="0" hangingPunct="1">
              <a:spcBef>
                <a:spcPct val="20000"/>
              </a:spcBef>
              <a:buFont typeface="Arial" panose="020B0604020202020204" pitchFamily="34" charset="0"/>
              <a:buNone/>
              <a:defRPr sz="1400" kern="1200">
                <a:solidFill>
                  <a:schemeClr val="bg1"/>
                </a:solidFill>
                <a:latin typeface="Verdana"/>
                <a:ea typeface="+mn-ea"/>
                <a:cs typeface="Verdana"/>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fr-BE" sz="1000" dirty="0">
              <a:latin typeface="Verdana" panose="020B0604030504040204" pitchFamily="34" charset="0"/>
              <a:ea typeface="Verdana" panose="020B0604030504040204" pitchFamily="34" charset="0"/>
              <a:cs typeface="Verdana" panose="020B0604030504040204" pitchFamily="34" charset="0"/>
            </a:endParaRPr>
          </a:p>
        </p:txBody>
      </p:sp>
      <p:pic>
        <p:nvPicPr>
          <p:cNvPr id="7" name="Picture 6" descr="CBC_CW_RGB.ep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50181" y="4592116"/>
            <a:ext cx="477920" cy="373585"/>
          </a:xfrm>
          <a:prstGeom prst="rect">
            <a:avLst/>
          </a:prstGeom>
        </p:spPr>
      </p:pic>
      <p:sp>
        <p:nvSpPr>
          <p:cNvPr id="3" name="Rectangle 2"/>
          <p:cNvSpPr/>
          <p:nvPr/>
        </p:nvSpPr>
        <p:spPr>
          <a:xfrm>
            <a:off x="2882987" y="1556238"/>
            <a:ext cx="3546164" cy="1856919"/>
          </a:xfrm>
          <a:prstGeom prst="rect">
            <a:avLst/>
          </a:prstGeom>
        </p:spPr>
        <p:txBody>
          <a:bodyPr wrap="none">
            <a:spAutoFit/>
          </a:bodyPr>
          <a:lstStyle/>
          <a:p>
            <a:endParaRPr lang="en-US" sz="3200" baseline="30000" dirty="0">
              <a:solidFill>
                <a:srgbClr val="FFFFFF"/>
              </a:solidFill>
              <a:latin typeface="Rockwell"/>
              <a:cs typeface="Rockwell"/>
            </a:endParaRPr>
          </a:p>
          <a:p>
            <a:pPr algn="ctr"/>
            <a:r>
              <a:rPr lang="fr-BE" sz="3600" dirty="0">
                <a:solidFill>
                  <a:srgbClr val="FFFFFF"/>
                </a:solidFill>
                <a:latin typeface="Rockwell"/>
                <a:cs typeface="Rockwell"/>
              </a:rPr>
              <a:t>Avez-vous </a:t>
            </a:r>
            <a:br>
              <a:rPr lang="fr-BE" sz="3600" dirty="0">
                <a:solidFill>
                  <a:srgbClr val="FFFFFF"/>
                </a:solidFill>
                <a:latin typeface="Rockwell"/>
                <a:cs typeface="Rockwell"/>
              </a:rPr>
            </a:br>
            <a:r>
              <a:rPr lang="fr-BE" sz="3600" dirty="0">
                <a:solidFill>
                  <a:srgbClr val="FFFFFF"/>
                </a:solidFill>
                <a:latin typeface="Rockwell"/>
                <a:cs typeface="Rockwell"/>
              </a:rPr>
              <a:t>des </a:t>
            </a:r>
            <a:r>
              <a:rPr lang="fr-BE" sz="3600" dirty="0" smtClean="0">
                <a:solidFill>
                  <a:srgbClr val="FFFFFF"/>
                </a:solidFill>
                <a:latin typeface="Rockwell"/>
                <a:cs typeface="Rockwell"/>
              </a:rPr>
              <a:t>questions?  </a:t>
            </a:r>
            <a:endParaRPr lang="fr-BE" sz="3600" baseline="30000" dirty="0">
              <a:solidFill>
                <a:srgbClr val="FFFFFF"/>
              </a:solidFill>
              <a:latin typeface="Rockwell"/>
              <a:cs typeface="Rockwell"/>
            </a:endParaRPr>
          </a:p>
          <a:p>
            <a:r>
              <a:rPr lang="fr-BE" sz="3200" baseline="30000" dirty="0">
                <a:solidFill>
                  <a:srgbClr val="FFFFFF"/>
                </a:solidFill>
                <a:latin typeface="Rockwell"/>
                <a:cs typeface="Rockwell"/>
              </a:rPr>
              <a:t> </a:t>
            </a:r>
          </a:p>
        </p:txBody>
      </p:sp>
    </p:spTree>
    <p:extLst>
      <p:ext uri="{BB962C8B-B14F-4D97-AF65-F5344CB8AC3E}">
        <p14:creationId xmlns:p14="http://schemas.microsoft.com/office/powerpoint/2010/main" val="38548869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0528" y="1"/>
            <a:ext cx="9505056" cy="5256584"/>
          </a:xfrm>
          <a:prstGeom prst="rect">
            <a:avLst/>
          </a:prstGeom>
          <a:solidFill>
            <a:srgbClr val="00213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a:p>
        </p:txBody>
      </p:sp>
      <p:pic>
        <p:nvPicPr>
          <p:cNvPr id="9" name="Image 8"/>
          <p:cNvPicPr>
            <a:picLocks noChangeAspect="1"/>
          </p:cNvPicPr>
          <p:nvPr/>
        </p:nvPicPr>
        <p:blipFill>
          <a:blip r:embed="rId3"/>
          <a:stretch>
            <a:fillRect/>
          </a:stretch>
        </p:blipFill>
        <p:spPr>
          <a:xfrm>
            <a:off x="2843808" y="987574"/>
            <a:ext cx="3746500" cy="3378200"/>
          </a:xfrm>
          <a:prstGeom prst="rect">
            <a:avLst/>
          </a:prstGeom>
        </p:spPr>
      </p:pic>
      <p:sp>
        <p:nvSpPr>
          <p:cNvPr id="11" name="ZoneTexte 10"/>
          <p:cNvSpPr txBox="1"/>
          <p:nvPr/>
        </p:nvSpPr>
        <p:spPr>
          <a:xfrm>
            <a:off x="2905620" y="1596792"/>
            <a:ext cx="3200400" cy="2062103"/>
          </a:xfrm>
          <a:prstGeom prst="rect">
            <a:avLst/>
          </a:prstGeom>
          <a:noFill/>
        </p:spPr>
        <p:txBody>
          <a:bodyPr wrap="square" rtlCol="0">
            <a:spAutoFit/>
          </a:bodyPr>
          <a:lstStyle/>
          <a:p>
            <a:pPr algn="ctr">
              <a:spcAft>
                <a:spcPts val="600"/>
              </a:spcAft>
            </a:pPr>
            <a:r>
              <a:rPr lang="fr-FR" sz="3200" dirty="0" smtClean="0">
                <a:solidFill>
                  <a:schemeClr val="bg1"/>
                </a:solidFill>
                <a:latin typeface="Rockwell" panose="02060603020205020403" pitchFamily="18" charset="0"/>
                <a:cs typeface="Verdana"/>
              </a:rPr>
              <a:t>Etat des lieux du secteur associatif en Belgique</a:t>
            </a:r>
            <a:endParaRPr lang="fr-FR" sz="2700" dirty="0">
              <a:solidFill>
                <a:schemeClr val="bg1"/>
              </a:solidFill>
              <a:latin typeface="Rockwell" panose="02060603020205020403" pitchFamily="18" charset="0"/>
              <a:cs typeface="Verdana"/>
            </a:endParaRPr>
          </a:p>
        </p:txBody>
      </p:sp>
      <p:pic>
        <p:nvPicPr>
          <p:cNvPr id="7" name="Picture 6" descr="CBC_CW_RGB.ep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22281" y="4413970"/>
            <a:ext cx="705820" cy="551732"/>
          </a:xfrm>
          <a:prstGeom prst="rect">
            <a:avLst/>
          </a:prstGeom>
        </p:spPr>
      </p:pic>
      <p:pic>
        <p:nvPicPr>
          <p:cNvPr id="6" name="Picture 4" descr="User HD:Users:aurelie.coeckelbergh:Desktop:Screen Shot 2016-06-14 at 11.01.46.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504" y="4413969"/>
            <a:ext cx="1252855" cy="594360"/>
          </a:xfrm>
          <a:prstGeom prst="rect">
            <a:avLst/>
          </a:prstGeom>
          <a:noFill/>
          <a:ln>
            <a:noFill/>
          </a:ln>
        </p:spPr>
      </p:pic>
    </p:spTree>
    <p:extLst>
      <p:ext uri="{BB962C8B-B14F-4D97-AF65-F5344CB8AC3E}">
        <p14:creationId xmlns:p14="http://schemas.microsoft.com/office/powerpoint/2010/main" val="25583331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27584" y="487319"/>
            <a:ext cx="8229600" cy="540060"/>
          </a:xfrm>
        </p:spPr>
        <p:txBody>
          <a:bodyPr/>
          <a:lstStyle/>
          <a:p>
            <a:r>
              <a:rPr lang="fr-FR" dirty="0" smtClean="0"/>
              <a:t>Nombre </a:t>
            </a:r>
            <a:r>
              <a:rPr lang="fr-FR" dirty="0"/>
              <a:t>d’entités par formes </a:t>
            </a:r>
            <a:r>
              <a:rPr lang="fr-FR" dirty="0" smtClean="0"/>
              <a:t>juridiques</a:t>
            </a:r>
            <a:endParaRPr lang="fr-BE" dirty="0"/>
          </a:p>
        </p:txBody>
      </p:sp>
      <p:sp>
        <p:nvSpPr>
          <p:cNvPr id="5" name="TextBox 4"/>
          <p:cNvSpPr txBox="1"/>
          <p:nvPr/>
        </p:nvSpPr>
        <p:spPr>
          <a:xfrm>
            <a:off x="8702792" y="4781612"/>
            <a:ext cx="184731" cy="369332"/>
          </a:xfrm>
          <a:prstGeom prst="rect">
            <a:avLst/>
          </a:prstGeom>
          <a:noFill/>
        </p:spPr>
        <p:txBody>
          <a:bodyPr wrap="none" rtlCol="0">
            <a:spAutoFit/>
          </a:bodyPr>
          <a:lstStyle/>
          <a:p>
            <a:endParaRPr lang="en-US" dirty="0"/>
          </a:p>
        </p:txBody>
      </p:sp>
      <p:sp>
        <p:nvSpPr>
          <p:cNvPr id="7" name="TextBox 6"/>
          <p:cNvSpPr txBox="1"/>
          <p:nvPr/>
        </p:nvSpPr>
        <p:spPr>
          <a:xfrm>
            <a:off x="8226566" y="4800290"/>
            <a:ext cx="184731" cy="369332"/>
          </a:xfrm>
          <a:prstGeom prst="rect">
            <a:avLst/>
          </a:prstGeom>
          <a:noFill/>
        </p:spPr>
        <p:txBody>
          <a:bodyPr wrap="none" rtlCol="0">
            <a:spAutoFit/>
          </a:bodyPr>
          <a:lstStyle/>
          <a:p>
            <a:endParaRPr lang="en-US" dirty="0"/>
          </a:p>
        </p:txBody>
      </p:sp>
      <p:sp>
        <p:nvSpPr>
          <p:cNvPr id="4" name="Espace réservé du contenu 3"/>
          <p:cNvSpPr>
            <a:spLocks noGrp="1"/>
          </p:cNvSpPr>
          <p:nvPr>
            <p:ph idx="13"/>
          </p:nvPr>
        </p:nvSpPr>
        <p:spPr/>
        <p:txBody>
          <a:bodyPr/>
          <a:lstStyle/>
          <a:p>
            <a:r>
              <a:rPr lang="fr-FR" dirty="0" smtClean="0"/>
              <a:t>  </a:t>
            </a:r>
            <a:endParaRPr lang="fr-FR" dirty="0"/>
          </a:p>
        </p:txBody>
      </p:sp>
      <p:graphicFrame>
        <p:nvGraphicFramePr>
          <p:cNvPr id="6" name="Tableau 5"/>
          <p:cNvGraphicFramePr>
            <a:graphicFrameLocks noGrp="1"/>
          </p:cNvGraphicFramePr>
          <p:nvPr>
            <p:extLst>
              <p:ext uri="{D42A27DB-BD31-4B8C-83A1-F6EECF244321}">
                <p14:modId xmlns:p14="http://schemas.microsoft.com/office/powerpoint/2010/main" val="873540863"/>
              </p:ext>
            </p:extLst>
          </p:nvPr>
        </p:nvGraphicFramePr>
        <p:xfrm>
          <a:off x="899592" y="1491630"/>
          <a:ext cx="7326974" cy="1800200"/>
        </p:xfrm>
        <a:graphic>
          <a:graphicData uri="http://schemas.openxmlformats.org/drawingml/2006/table">
            <a:tbl>
              <a:tblPr firstRow="1" firstCol="1" bandRow="1">
                <a:tableStyleId>{5C22544A-7EE6-4342-B048-85BDC9FD1C3A}</a:tableStyleId>
              </a:tblPr>
              <a:tblGrid>
                <a:gridCol w="2323128"/>
                <a:gridCol w="1678999"/>
                <a:gridCol w="1634006"/>
                <a:gridCol w="1690841"/>
              </a:tblGrid>
              <a:tr h="360040">
                <a:tc>
                  <a:txBody>
                    <a:bodyPr/>
                    <a:lstStyle/>
                    <a:p>
                      <a:pPr>
                        <a:spcAft>
                          <a:spcPts val="0"/>
                        </a:spcAft>
                      </a:pPr>
                      <a:r>
                        <a:rPr lang="fr-FR" sz="1000" dirty="0">
                          <a:effectLst/>
                        </a:rPr>
                        <a:t> </a:t>
                      </a:r>
                      <a:endParaRPr lang="fr-FR"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a:spcAft>
                          <a:spcPts val="0"/>
                        </a:spcAft>
                      </a:pPr>
                      <a:r>
                        <a:rPr lang="fr-FR" sz="1000">
                          <a:effectLst/>
                        </a:rPr>
                        <a:t>2014</a:t>
                      </a:r>
                      <a:endParaRPr lang="fr-FR"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a:spcAft>
                          <a:spcPts val="0"/>
                        </a:spcAft>
                      </a:pPr>
                      <a:r>
                        <a:rPr lang="fr-FR" sz="1000">
                          <a:effectLst/>
                        </a:rPr>
                        <a:t>2015</a:t>
                      </a:r>
                      <a:endParaRPr lang="fr-FR"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a:spcAft>
                          <a:spcPts val="0"/>
                        </a:spcAft>
                      </a:pPr>
                      <a:r>
                        <a:rPr lang="fr-FR" sz="1000">
                          <a:effectLst/>
                        </a:rPr>
                        <a:t>Taux de croissance</a:t>
                      </a:r>
                      <a:endParaRPr lang="fr-FR"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r>
              <a:tr h="360040">
                <a:tc>
                  <a:txBody>
                    <a:bodyPr/>
                    <a:lstStyle/>
                    <a:p>
                      <a:pPr>
                        <a:spcAft>
                          <a:spcPts val="0"/>
                        </a:spcAft>
                      </a:pPr>
                      <a:r>
                        <a:rPr lang="fr-FR" sz="1000">
                          <a:effectLst/>
                        </a:rPr>
                        <a:t>A(i)SBL</a:t>
                      </a:r>
                      <a:endParaRPr lang="fr-FR"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r">
                        <a:spcAft>
                          <a:spcPts val="0"/>
                        </a:spcAft>
                      </a:pPr>
                      <a:r>
                        <a:rPr lang="fr-FR" sz="1000">
                          <a:effectLst/>
                        </a:rPr>
                        <a:t>15 933</a:t>
                      </a:r>
                      <a:endParaRPr lang="fr-FR"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r">
                        <a:spcAft>
                          <a:spcPts val="0"/>
                        </a:spcAft>
                      </a:pPr>
                      <a:r>
                        <a:rPr lang="fr-FR" sz="1000">
                          <a:effectLst/>
                        </a:rPr>
                        <a:t>15 849</a:t>
                      </a:r>
                      <a:endParaRPr lang="fr-FR"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r">
                        <a:spcAft>
                          <a:spcPts val="0"/>
                        </a:spcAft>
                      </a:pPr>
                      <a:r>
                        <a:rPr lang="fr-FR" sz="1000">
                          <a:effectLst/>
                        </a:rPr>
                        <a:t>-0,53%</a:t>
                      </a:r>
                      <a:endParaRPr lang="fr-FR"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r>
              <a:tr h="360040">
                <a:tc>
                  <a:txBody>
                    <a:bodyPr/>
                    <a:lstStyle/>
                    <a:p>
                      <a:pPr>
                        <a:spcAft>
                          <a:spcPts val="0"/>
                        </a:spcAft>
                      </a:pPr>
                      <a:r>
                        <a:rPr lang="fr-FR" sz="1000">
                          <a:effectLst/>
                        </a:rPr>
                        <a:t>Fondations</a:t>
                      </a:r>
                      <a:endParaRPr lang="fr-FR"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r">
                        <a:spcAft>
                          <a:spcPts val="0"/>
                        </a:spcAft>
                      </a:pPr>
                      <a:r>
                        <a:rPr lang="fr-FR" sz="1000">
                          <a:effectLst/>
                        </a:rPr>
                        <a:t>123</a:t>
                      </a:r>
                      <a:endParaRPr lang="fr-FR"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r">
                        <a:spcAft>
                          <a:spcPts val="0"/>
                        </a:spcAft>
                      </a:pPr>
                      <a:r>
                        <a:rPr lang="fr-FR" sz="1000">
                          <a:effectLst/>
                        </a:rPr>
                        <a:t>133</a:t>
                      </a:r>
                      <a:endParaRPr lang="fr-FR"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r">
                        <a:spcAft>
                          <a:spcPts val="0"/>
                        </a:spcAft>
                      </a:pPr>
                      <a:r>
                        <a:rPr lang="fr-FR" sz="1000">
                          <a:effectLst/>
                        </a:rPr>
                        <a:t>8,13%</a:t>
                      </a:r>
                      <a:endParaRPr lang="fr-FR"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r>
              <a:tr h="360040">
                <a:tc>
                  <a:txBody>
                    <a:bodyPr/>
                    <a:lstStyle/>
                    <a:p>
                      <a:pPr>
                        <a:spcAft>
                          <a:spcPts val="0"/>
                        </a:spcAft>
                      </a:pPr>
                      <a:r>
                        <a:rPr lang="fr-FR" sz="1000">
                          <a:effectLst/>
                        </a:rPr>
                        <a:t>Mutuelles</a:t>
                      </a:r>
                      <a:endParaRPr lang="fr-FR"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r">
                        <a:spcAft>
                          <a:spcPts val="0"/>
                        </a:spcAft>
                      </a:pPr>
                      <a:r>
                        <a:rPr lang="fr-FR" sz="1000">
                          <a:effectLst/>
                        </a:rPr>
                        <a:t>106</a:t>
                      </a:r>
                      <a:endParaRPr lang="fr-FR"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r">
                        <a:spcAft>
                          <a:spcPts val="0"/>
                        </a:spcAft>
                      </a:pPr>
                      <a:r>
                        <a:rPr lang="fr-FR" sz="1000" dirty="0">
                          <a:effectLst/>
                        </a:rPr>
                        <a:t>104</a:t>
                      </a:r>
                      <a:endParaRPr lang="fr-FR"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r">
                        <a:spcAft>
                          <a:spcPts val="0"/>
                        </a:spcAft>
                      </a:pPr>
                      <a:r>
                        <a:rPr lang="fr-FR" sz="1000" dirty="0">
                          <a:effectLst/>
                        </a:rPr>
                        <a:t>-1,89%</a:t>
                      </a:r>
                      <a:endParaRPr lang="fr-FR"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r>
              <a:tr h="360040">
                <a:tc>
                  <a:txBody>
                    <a:bodyPr/>
                    <a:lstStyle/>
                    <a:p>
                      <a:pPr>
                        <a:spcAft>
                          <a:spcPts val="0"/>
                        </a:spcAft>
                      </a:pPr>
                      <a:r>
                        <a:rPr lang="fr-FR" sz="1000">
                          <a:effectLst/>
                        </a:rPr>
                        <a:t>Total secteur associatif</a:t>
                      </a:r>
                      <a:endParaRPr lang="fr-FR"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r">
                        <a:spcAft>
                          <a:spcPts val="0"/>
                        </a:spcAft>
                      </a:pPr>
                      <a:r>
                        <a:rPr lang="fr-FR" sz="1000">
                          <a:effectLst/>
                        </a:rPr>
                        <a:t>16 162</a:t>
                      </a:r>
                      <a:endParaRPr lang="fr-FR"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r">
                        <a:spcAft>
                          <a:spcPts val="0"/>
                        </a:spcAft>
                      </a:pPr>
                      <a:r>
                        <a:rPr lang="fr-FR" sz="1000">
                          <a:effectLst/>
                        </a:rPr>
                        <a:t>16 086</a:t>
                      </a:r>
                      <a:endParaRPr lang="fr-FR"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r">
                        <a:spcAft>
                          <a:spcPts val="0"/>
                        </a:spcAft>
                      </a:pPr>
                      <a:r>
                        <a:rPr lang="fr-FR" sz="1000" dirty="0">
                          <a:effectLst/>
                        </a:rPr>
                        <a:t>-0,47%</a:t>
                      </a:r>
                      <a:endParaRPr lang="fr-FR"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r>
            </a:tbl>
          </a:graphicData>
        </a:graphic>
      </p:graphicFrame>
      <p:pic>
        <p:nvPicPr>
          <p:cNvPr id="10" name="Picture 4" descr="User HD:Users:aurelie.coeckelbergh:Desktop:Screen Shot 2016-06-14 at 11.01.46.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4413969"/>
            <a:ext cx="1252855" cy="594360"/>
          </a:xfrm>
          <a:prstGeom prst="rect">
            <a:avLst/>
          </a:prstGeom>
          <a:noFill/>
          <a:ln>
            <a:noFill/>
          </a:ln>
        </p:spPr>
      </p:pic>
    </p:spTree>
    <p:extLst>
      <p:ext uri="{BB962C8B-B14F-4D97-AF65-F5344CB8AC3E}">
        <p14:creationId xmlns:p14="http://schemas.microsoft.com/office/powerpoint/2010/main" val="18467741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27584" y="487319"/>
            <a:ext cx="8229600" cy="540060"/>
          </a:xfrm>
        </p:spPr>
        <p:txBody>
          <a:bodyPr/>
          <a:lstStyle/>
          <a:p>
            <a:r>
              <a:rPr lang="fr-FR" dirty="0" smtClean="0"/>
              <a:t>Nombre d’emploi </a:t>
            </a:r>
            <a:r>
              <a:rPr lang="fr-FR" dirty="0"/>
              <a:t>salarié (# postes)</a:t>
            </a:r>
            <a:endParaRPr lang="fr-BE" dirty="0"/>
          </a:p>
        </p:txBody>
      </p:sp>
      <p:sp>
        <p:nvSpPr>
          <p:cNvPr id="5" name="TextBox 4"/>
          <p:cNvSpPr txBox="1"/>
          <p:nvPr/>
        </p:nvSpPr>
        <p:spPr>
          <a:xfrm>
            <a:off x="8702792" y="4781612"/>
            <a:ext cx="184731" cy="369332"/>
          </a:xfrm>
          <a:prstGeom prst="rect">
            <a:avLst/>
          </a:prstGeom>
          <a:noFill/>
        </p:spPr>
        <p:txBody>
          <a:bodyPr wrap="none" rtlCol="0">
            <a:spAutoFit/>
          </a:bodyPr>
          <a:lstStyle/>
          <a:p>
            <a:endParaRPr lang="en-US" dirty="0"/>
          </a:p>
        </p:txBody>
      </p:sp>
      <p:sp>
        <p:nvSpPr>
          <p:cNvPr id="7" name="TextBox 6"/>
          <p:cNvSpPr txBox="1"/>
          <p:nvPr/>
        </p:nvSpPr>
        <p:spPr>
          <a:xfrm>
            <a:off x="8226566" y="4800290"/>
            <a:ext cx="184731" cy="369332"/>
          </a:xfrm>
          <a:prstGeom prst="rect">
            <a:avLst/>
          </a:prstGeom>
          <a:noFill/>
        </p:spPr>
        <p:txBody>
          <a:bodyPr wrap="none" rtlCol="0">
            <a:spAutoFit/>
          </a:bodyPr>
          <a:lstStyle/>
          <a:p>
            <a:endParaRPr lang="en-US" dirty="0"/>
          </a:p>
        </p:txBody>
      </p:sp>
      <p:sp>
        <p:nvSpPr>
          <p:cNvPr id="4" name="Espace réservé du contenu 3"/>
          <p:cNvSpPr>
            <a:spLocks noGrp="1"/>
          </p:cNvSpPr>
          <p:nvPr>
            <p:ph idx="13"/>
          </p:nvPr>
        </p:nvSpPr>
        <p:spPr/>
        <p:txBody>
          <a:bodyPr/>
          <a:lstStyle/>
          <a:p>
            <a:r>
              <a:rPr lang="fr-FR" dirty="0" smtClean="0"/>
              <a:t>  </a:t>
            </a:r>
            <a:endParaRPr lang="fr-FR" dirty="0"/>
          </a:p>
        </p:txBody>
      </p:sp>
      <p:graphicFrame>
        <p:nvGraphicFramePr>
          <p:cNvPr id="2" name="Tableau 1"/>
          <p:cNvGraphicFramePr>
            <a:graphicFrameLocks noGrp="1"/>
          </p:cNvGraphicFramePr>
          <p:nvPr>
            <p:extLst>
              <p:ext uri="{D42A27DB-BD31-4B8C-83A1-F6EECF244321}">
                <p14:modId xmlns:p14="http://schemas.microsoft.com/office/powerpoint/2010/main" val="2139200706"/>
              </p:ext>
            </p:extLst>
          </p:nvPr>
        </p:nvGraphicFramePr>
        <p:xfrm>
          <a:off x="889248" y="1347614"/>
          <a:ext cx="7488832" cy="1800200"/>
        </p:xfrm>
        <a:graphic>
          <a:graphicData uri="http://schemas.openxmlformats.org/drawingml/2006/table">
            <a:tbl>
              <a:tblPr firstRow="1" firstCol="1" bandRow="1">
                <a:tableStyleId>{5C22544A-7EE6-4342-B048-85BDC9FD1C3A}</a:tableStyleId>
              </a:tblPr>
              <a:tblGrid>
                <a:gridCol w="2374448"/>
                <a:gridCol w="1716090"/>
                <a:gridCol w="1670102"/>
                <a:gridCol w="1728192"/>
              </a:tblGrid>
              <a:tr h="360040">
                <a:tc>
                  <a:txBody>
                    <a:bodyPr/>
                    <a:lstStyle/>
                    <a:p>
                      <a:pPr>
                        <a:spcAft>
                          <a:spcPts val="0"/>
                        </a:spcAft>
                      </a:pPr>
                      <a:r>
                        <a:rPr lang="fr-FR" sz="1000">
                          <a:effectLst/>
                        </a:rPr>
                        <a:t> </a:t>
                      </a:r>
                      <a:endParaRPr lang="fr-FR"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a:spcAft>
                          <a:spcPts val="0"/>
                        </a:spcAft>
                      </a:pPr>
                      <a:r>
                        <a:rPr lang="fr-FR" sz="1000">
                          <a:effectLst/>
                        </a:rPr>
                        <a:t>2014</a:t>
                      </a:r>
                      <a:endParaRPr lang="fr-FR"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a:spcAft>
                          <a:spcPts val="0"/>
                        </a:spcAft>
                      </a:pPr>
                      <a:r>
                        <a:rPr lang="fr-FR" sz="1000">
                          <a:effectLst/>
                        </a:rPr>
                        <a:t>2015</a:t>
                      </a:r>
                      <a:endParaRPr lang="fr-FR"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a:spcAft>
                          <a:spcPts val="0"/>
                        </a:spcAft>
                      </a:pPr>
                      <a:r>
                        <a:rPr lang="fr-FR" sz="1000">
                          <a:effectLst/>
                        </a:rPr>
                        <a:t>Taux de croissance</a:t>
                      </a:r>
                      <a:endParaRPr lang="fr-FR"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r>
              <a:tr h="360040">
                <a:tc>
                  <a:txBody>
                    <a:bodyPr/>
                    <a:lstStyle/>
                    <a:p>
                      <a:pPr>
                        <a:spcAft>
                          <a:spcPts val="0"/>
                        </a:spcAft>
                      </a:pPr>
                      <a:r>
                        <a:rPr lang="fr-FR" sz="1000">
                          <a:effectLst/>
                        </a:rPr>
                        <a:t>A(i)SBL</a:t>
                      </a:r>
                      <a:endParaRPr lang="fr-FR"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r">
                        <a:spcAft>
                          <a:spcPts val="0"/>
                        </a:spcAft>
                      </a:pPr>
                      <a:r>
                        <a:rPr lang="fr-FR" sz="1000">
                          <a:effectLst/>
                        </a:rPr>
                        <a:t>490 565</a:t>
                      </a:r>
                      <a:endParaRPr lang="fr-FR"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r">
                        <a:spcAft>
                          <a:spcPts val="0"/>
                        </a:spcAft>
                      </a:pPr>
                      <a:r>
                        <a:rPr lang="fr-FR" sz="1000">
                          <a:effectLst/>
                        </a:rPr>
                        <a:t>497 569</a:t>
                      </a:r>
                      <a:endParaRPr lang="fr-FR"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r">
                        <a:spcAft>
                          <a:spcPts val="0"/>
                        </a:spcAft>
                      </a:pPr>
                      <a:r>
                        <a:rPr lang="fr-FR" sz="1000">
                          <a:effectLst/>
                        </a:rPr>
                        <a:t>1,43%</a:t>
                      </a:r>
                      <a:endParaRPr lang="fr-FR"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r>
              <a:tr h="360040">
                <a:tc>
                  <a:txBody>
                    <a:bodyPr/>
                    <a:lstStyle/>
                    <a:p>
                      <a:pPr>
                        <a:spcAft>
                          <a:spcPts val="0"/>
                        </a:spcAft>
                      </a:pPr>
                      <a:r>
                        <a:rPr lang="fr-FR" sz="1000">
                          <a:effectLst/>
                        </a:rPr>
                        <a:t>Fondations</a:t>
                      </a:r>
                      <a:endParaRPr lang="fr-FR"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r">
                        <a:spcAft>
                          <a:spcPts val="0"/>
                        </a:spcAft>
                      </a:pPr>
                      <a:r>
                        <a:rPr lang="fr-FR" sz="1000">
                          <a:effectLst/>
                        </a:rPr>
                        <a:t>6 161</a:t>
                      </a:r>
                      <a:endParaRPr lang="fr-FR"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r">
                        <a:spcAft>
                          <a:spcPts val="0"/>
                        </a:spcAft>
                      </a:pPr>
                      <a:r>
                        <a:rPr lang="fr-FR" sz="1000">
                          <a:effectLst/>
                        </a:rPr>
                        <a:t>6 849</a:t>
                      </a:r>
                      <a:endParaRPr lang="fr-FR"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r">
                        <a:spcAft>
                          <a:spcPts val="0"/>
                        </a:spcAft>
                      </a:pPr>
                      <a:r>
                        <a:rPr lang="fr-FR" sz="1000">
                          <a:effectLst/>
                        </a:rPr>
                        <a:t>11,17%</a:t>
                      </a:r>
                      <a:endParaRPr lang="fr-FR"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r>
              <a:tr h="360040">
                <a:tc>
                  <a:txBody>
                    <a:bodyPr/>
                    <a:lstStyle/>
                    <a:p>
                      <a:pPr>
                        <a:spcAft>
                          <a:spcPts val="0"/>
                        </a:spcAft>
                      </a:pPr>
                      <a:r>
                        <a:rPr lang="fr-FR" sz="1000">
                          <a:effectLst/>
                        </a:rPr>
                        <a:t>Mutuelles</a:t>
                      </a:r>
                      <a:endParaRPr lang="fr-FR"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r">
                        <a:spcAft>
                          <a:spcPts val="0"/>
                        </a:spcAft>
                      </a:pPr>
                      <a:r>
                        <a:rPr lang="fr-FR" sz="1000">
                          <a:effectLst/>
                        </a:rPr>
                        <a:t>16 798</a:t>
                      </a:r>
                      <a:endParaRPr lang="fr-FR"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r">
                        <a:spcAft>
                          <a:spcPts val="0"/>
                        </a:spcAft>
                      </a:pPr>
                      <a:r>
                        <a:rPr lang="fr-FR" sz="1000">
                          <a:effectLst/>
                        </a:rPr>
                        <a:t>17 211</a:t>
                      </a:r>
                      <a:endParaRPr lang="fr-FR"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r">
                        <a:spcAft>
                          <a:spcPts val="0"/>
                        </a:spcAft>
                      </a:pPr>
                      <a:r>
                        <a:rPr lang="fr-FR" sz="1000">
                          <a:effectLst/>
                        </a:rPr>
                        <a:t>2,46%</a:t>
                      </a:r>
                      <a:endParaRPr lang="fr-FR"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r>
              <a:tr h="360040">
                <a:tc>
                  <a:txBody>
                    <a:bodyPr/>
                    <a:lstStyle/>
                    <a:p>
                      <a:pPr>
                        <a:spcAft>
                          <a:spcPts val="0"/>
                        </a:spcAft>
                      </a:pPr>
                      <a:r>
                        <a:rPr lang="fr-FR" sz="1000">
                          <a:effectLst/>
                        </a:rPr>
                        <a:t>Total secteur associatif</a:t>
                      </a:r>
                      <a:endParaRPr lang="fr-FR"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r">
                        <a:spcAft>
                          <a:spcPts val="0"/>
                        </a:spcAft>
                      </a:pPr>
                      <a:r>
                        <a:rPr lang="fr-FR" sz="1000">
                          <a:effectLst/>
                        </a:rPr>
                        <a:t>513 524</a:t>
                      </a:r>
                      <a:endParaRPr lang="fr-FR"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r">
                        <a:spcAft>
                          <a:spcPts val="0"/>
                        </a:spcAft>
                      </a:pPr>
                      <a:r>
                        <a:rPr lang="fr-FR" sz="1000">
                          <a:effectLst/>
                        </a:rPr>
                        <a:t>521 629</a:t>
                      </a:r>
                      <a:endParaRPr lang="fr-FR"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r">
                        <a:spcAft>
                          <a:spcPts val="0"/>
                        </a:spcAft>
                      </a:pPr>
                      <a:r>
                        <a:rPr lang="fr-FR" sz="1000" dirty="0">
                          <a:effectLst/>
                        </a:rPr>
                        <a:t>1,58%</a:t>
                      </a:r>
                      <a:endParaRPr lang="fr-FR"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r>
            </a:tbl>
          </a:graphicData>
        </a:graphic>
      </p:graphicFrame>
      <p:pic>
        <p:nvPicPr>
          <p:cNvPr id="10" name="Picture 4" descr="User HD:Users:aurelie.coeckelbergh:Desktop:Screen Shot 2016-06-14 at 11.01.46.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4413969"/>
            <a:ext cx="1252855" cy="594360"/>
          </a:xfrm>
          <a:prstGeom prst="rect">
            <a:avLst/>
          </a:prstGeom>
          <a:noFill/>
          <a:ln>
            <a:noFill/>
          </a:ln>
        </p:spPr>
      </p:pic>
    </p:spTree>
    <p:extLst>
      <p:ext uri="{BB962C8B-B14F-4D97-AF65-F5344CB8AC3E}">
        <p14:creationId xmlns:p14="http://schemas.microsoft.com/office/powerpoint/2010/main" val="6592437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27584" y="487319"/>
            <a:ext cx="8229600" cy="540060"/>
          </a:xfrm>
        </p:spPr>
        <p:txBody>
          <a:bodyPr/>
          <a:lstStyle/>
          <a:p>
            <a:r>
              <a:rPr lang="fr-FR" dirty="0" smtClean="0"/>
              <a:t>Nombre d’emploi </a:t>
            </a:r>
            <a:r>
              <a:rPr lang="fr-FR" dirty="0"/>
              <a:t>salarié (ETP)</a:t>
            </a:r>
            <a:endParaRPr lang="fr-BE" dirty="0"/>
          </a:p>
        </p:txBody>
      </p:sp>
      <p:sp>
        <p:nvSpPr>
          <p:cNvPr id="5" name="TextBox 4"/>
          <p:cNvSpPr txBox="1"/>
          <p:nvPr/>
        </p:nvSpPr>
        <p:spPr>
          <a:xfrm>
            <a:off x="8702792" y="4781612"/>
            <a:ext cx="184731" cy="369332"/>
          </a:xfrm>
          <a:prstGeom prst="rect">
            <a:avLst/>
          </a:prstGeom>
          <a:noFill/>
        </p:spPr>
        <p:txBody>
          <a:bodyPr wrap="none" rtlCol="0">
            <a:spAutoFit/>
          </a:bodyPr>
          <a:lstStyle/>
          <a:p>
            <a:endParaRPr lang="en-US" dirty="0"/>
          </a:p>
        </p:txBody>
      </p:sp>
      <p:sp>
        <p:nvSpPr>
          <p:cNvPr id="7" name="TextBox 6"/>
          <p:cNvSpPr txBox="1"/>
          <p:nvPr/>
        </p:nvSpPr>
        <p:spPr>
          <a:xfrm>
            <a:off x="8226566" y="4800290"/>
            <a:ext cx="184731" cy="369332"/>
          </a:xfrm>
          <a:prstGeom prst="rect">
            <a:avLst/>
          </a:prstGeom>
          <a:noFill/>
        </p:spPr>
        <p:txBody>
          <a:bodyPr wrap="none" rtlCol="0">
            <a:spAutoFit/>
          </a:bodyPr>
          <a:lstStyle/>
          <a:p>
            <a:endParaRPr lang="en-US" dirty="0"/>
          </a:p>
        </p:txBody>
      </p:sp>
      <p:sp>
        <p:nvSpPr>
          <p:cNvPr id="4" name="Espace réservé du contenu 3"/>
          <p:cNvSpPr>
            <a:spLocks noGrp="1"/>
          </p:cNvSpPr>
          <p:nvPr>
            <p:ph idx="13"/>
          </p:nvPr>
        </p:nvSpPr>
        <p:spPr/>
        <p:txBody>
          <a:bodyPr/>
          <a:lstStyle/>
          <a:p>
            <a:r>
              <a:rPr lang="fr-FR" dirty="0" smtClean="0"/>
              <a:t>  </a:t>
            </a:r>
            <a:endParaRPr lang="fr-FR" dirty="0"/>
          </a:p>
        </p:txBody>
      </p:sp>
      <p:graphicFrame>
        <p:nvGraphicFramePr>
          <p:cNvPr id="2" name="Tableau 1"/>
          <p:cNvGraphicFramePr>
            <a:graphicFrameLocks noGrp="1"/>
          </p:cNvGraphicFramePr>
          <p:nvPr>
            <p:extLst>
              <p:ext uri="{D42A27DB-BD31-4B8C-83A1-F6EECF244321}">
                <p14:modId xmlns:p14="http://schemas.microsoft.com/office/powerpoint/2010/main" val="4246675472"/>
              </p:ext>
            </p:extLst>
          </p:nvPr>
        </p:nvGraphicFramePr>
        <p:xfrm>
          <a:off x="905057" y="1419622"/>
          <a:ext cx="7411530" cy="1818530"/>
        </p:xfrm>
        <a:graphic>
          <a:graphicData uri="http://schemas.openxmlformats.org/drawingml/2006/table">
            <a:tbl>
              <a:tblPr firstRow="1" firstCol="1" bandRow="1">
                <a:tableStyleId>{5C22544A-7EE6-4342-B048-85BDC9FD1C3A}</a:tableStyleId>
              </a:tblPr>
              <a:tblGrid>
                <a:gridCol w="2349939"/>
                <a:gridCol w="1698376"/>
                <a:gridCol w="1652862"/>
                <a:gridCol w="1710353"/>
              </a:tblGrid>
              <a:tr h="363706">
                <a:tc>
                  <a:txBody>
                    <a:bodyPr/>
                    <a:lstStyle/>
                    <a:p>
                      <a:pPr>
                        <a:spcAft>
                          <a:spcPts val="0"/>
                        </a:spcAft>
                      </a:pPr>
                      <a:r>
                        <a:rPr lang="fr-FR" sz="1000">
                          <a:effectLst/>
                        </a:rPr>
                        <a:t> </a:t>
                      </a:r>
                      <a:endParaRPr lang="fr-FR"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a:spcAft>
                          <a:spcPts val="0"/>
                        </a:spcAft>
                      </a:pPr>
                      <a:r>
                        <a:rPr lang="fr-FR" sz="1000">
                          <a:effectLst/>
                        </a:rPr>
                        <a:t>2014</a:t>
                      </a:r>
                      <a:endParaRPr lang="fr-FR"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a:spcAft>
                          <a:spcPts val="0"/>
                        </a:spcAft>
                      </a:pPr>
                      <a:r>
                        <a:rPr lang="fr-FR" sz="1000">
                          <a:effectLst/>
                        </a:rPr>
                        <a:t>2015</a:t>
                      </a:r>
                      <a:endParaRPr lang="fr-FR"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a:spcAft>
                          <a:spcPts val="0"/>
                        </a:spcAft>
                      </a:pPr>
                      <a:r>
                        <a:rPr lang="fr-FR" sz="1000">
                          <a:effectLst/>
                        </a:rPr>
                        <a:t>Taux de croissance</a:t>
                      </a:r>
                      <a:endParaRPr lang="fr-FR"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r>
              <a:tr h="363706">
                <a:tc>
                  <a:txBody>
                    <a:bodyPr/>
                    <a:lstStyle/>
                    <a:p>
                      <a:pPr>
                        <a:spcAft>
                          <a:spcPts val="0"/>
                        </a:spcAft>
                      </a:pPr>
                      <a:r>
                        <a:rPr lang="fr-FR" sz="1000">
                          <a:effectLst/>
                        </a:rPr>
                        <a:t>A(i)SBL</a:t>
                      </a:r>
                      <a:endParaRPr lang="fr-FR"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r">
                        <a:spcAft>
                          <a:spcPts val="0"/>
                        </a:spcAft>
                      </a:pPr>
                      <a:r>
                        <a:rPr lang="fr-FR" sz="1000">
                          <a:effectLst/>
                        </a:rPr>
                        <a:t>331 873</a:t>
                      </a:r>
                      <a:endParaRPr lang="fr-FR"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r">
                        <a:spcAft>
                          <a:spcPts val="0"/>
                        </a:spcAft>
                      </a:pPr>
                      <a:r>
                        <a:rPr lang="fr-FR" sz="1000">
                          <a:effectLst/>
                        </a:rPr>
                        <a:t>338 621</a:t>
                      </a:r>
                      <a:endParaRPr lang="fr-FR"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r">
                        <a:spcAft>
                          <a:spcPts val="0"/>
                        </a:spcAft>
                      </a:pPr>
                      <a:r>
                        <a:rPr lang="fr-FR" sz="1000">
                          <a:effectLst/>
                        </a:rPr>
                        <a:t>2,03%</a:t>
                      </a:r>
                      <a:endParaRPr lang="fr-FR"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r>
              <a:tr h="363706">
                <a:tc>
                  <a:txBody>
                    <a:bodyPr/>
                    <a:lstStyle/>
                    <a:p>
                      <a:pPr>
                        <a:spcAft>
                          <a:spcPts val="0"/>
                        </a:spcAft>
                      </a:pPr>
                      <a:r>
                        <a:rPr lang="fr-FR" sz="1000">
                          <a:effectLst/>
                        </a:rPr>
                        <a:t>Fondations</a:t>
                      </a:r>
                      <a:endParaRPr lang="fr-FR"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r">
                        <a:spcAft>
                          <a:spcPts val="0"/>
                        </a:spcAft>
                      </a:pPr>
                      <a:r>
                        <a:rPr lang="fr-FR" sz="1000">
                          <a:effectLst/>
                        </a:rPr>
                        <a:t>5 197</a:t>
                      </a:r>
                      <a:endParaRPr lang="fr-FR"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r">
                        <a:spcAft>
                          <a:spcPts val="0"/>
                        </a:spcAft>
                      </a:pPr>
                      <a:r>
                        <a:rPr lang="fr-FR" sz="1000">
                          <a:effectLst/>
                        </a:rPr>
                        <a:t>5 733</a:t>
                      </a:r>
                      <a:endParaRPr lang="fr-FR"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r">
                        <a:spcAft>
                          <a:spcPts val="0"/>
                        </a:spcAft>
                      </a:pPr>
                      <a:r>
                        <a:rPr lang="fr-FR" sz="1000">
                          <a:effectLst/>
                        </a:rPr>
                        <a:t>10,31%</a:t>
                      </a:r>
                      <a:endParaRPr lang="fr-FR"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r>
              <a:tr h="363706">
                <a:tc>
                  <a:txBody>
                    <a:bodyPr/>
                    <a:lstStyle/>
                    <a:p>
                      <a:pPr>
                        <a:spcAft>
                          <a:spcPts val="0"/>
                        </a:spcAft>
                      </a:pPr>
                      <a:r>
                        <a:rPr lang="fr-FR" sz="1000">
                          <a:effectLst/>
                        </a:rPr>
                        <a:t>Mutuelles</a:t>
                      </a:r>
                      <a:endParaRPr lang="fr-FR"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r">
                        <a:spcAft>
                          <a:spcPts val="0"/>
                        </a:spcAft>
                      </a:pPr>
                      <a:r>
                        <a:rPr lang="fr-FR" sz="1000">
                          <a:effectLst/>
                        </a:rPr>
                        <a:t>13 332</a:t>
                      </a:r>
                      <a:endParaRPr lang="fr-FR"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r">
                        <a:spcAft>
                          <a:spcPts val="0"/>
                        </a:spcAft>
                      </a:pPr>
                      <a:r>
                        <a:rPr lang="fr-FR" sz="1000">
                          <a:effectLst/>
                        </a:rPr>
                        <a:t>13 915</a:t>
                      </a:r>
                      <a:endParaRPr lang="fr-FR"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r">
                        <a:spcAft>
                          <a:spcPts val="0"/>
                        </a:spcAft>
                      </a:pPr>
                      <a:r>
                        <a:rPr lang="fr-FR" sz="1000">
                          <a:effectLst/>
                        </a:rPr>
                        <a:t>4,37%</a:t>
                      </a:r>
                      <a:endParaRPr lang="fr-FR"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r>
              <a:tr h="363706">
                <a:tc>
                  <a:txBody>
                    <a:bodyPr/>
                    <a:lstStyle/>
                    <a:p>
                      <a:pPr>
                        <a:spcAft>
                          <a:spcPts val="0"/>
                        </a:spcAft>
                      </a:pPr>
                      <a:r>
                        <a:rPr lang="fr-FR" sz="1000">
                          <a:effectLst/>
                        </a:rPr>
                        <a:t>Total secteur associatif</a:t>
                      </a:r>
                      <a:endParaRPr lang="fr-FR"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r">
                        <a:spcAft>
                          <a:spcPts val="0"/>
                        </a:spcAft>
                      </a:pPr>
                      <a:r>
                        <a:rPr lang="fr-FR" sz="1000">
                          <a:effectLst/>
                        </a:rPr>
                        <a:t>350 402</a:t>
                      </a:r>
                      <a:endParaRPr lang="fr-FR"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r">
                        <a:spcAft>
                          <a:spcPts val="0"/>
                        </a:spcAft>
                      </a:pPr>
                      <a:r>
                        <a:rPr lang="fr-FR" sz="1000">
                          <a:effectLst/>
                        </a:rPr>
                        <a:t>358 270</a:t>
                      </a:r>
                      <a:endParaRPr lang="fr-FR"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r">
                        <a:spcAft>
                          <a:spcPts val="0"/>
                        </a:spcAft>
                      </a:pPr>
                      <a:r>
                        <a:rPr lang="fr-FR" sz="1000" dirty="0">
                          <a:effectLst/>
                        </a:rPr>
                        <a:t>2,25%</a:t>
                      </a:r>
                      <a:endParaRPr lang="fr-FR"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r>
            </a:tbl>
          </a:graphicData>
        </a:graphic>
      </p:graphicFrame>
      <p:pic>
        <p:nvPicPr>
          <p:cNvPr id="10" name="Picture 4" descr="User HD:Users:aurelie.coeckelbergh:Desktop:Screen Shot 2016-06-14 at 11.01.46.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4413969"/>
            <a:ext cx="1252855" cy="594360"/>
          </a:xfrm>
          <a:prstGeom prst="rect">
            <a:avLst/>
          </a:prstGeom>
          <a:noFill/>
          <a:ln>
            <a:noFill/>
          </a:ln>
        </p:spPr>
      </p:pic>
    </p:spTree>
    <p:extLst>
      <p:ext uri="{BB962C8B-B14F-4D97-AF65-F5344CB8AC3E}">
        <p14:creationId xmlns:p14="http://schemas.microsoft.com/office/powerpoint/2010/main" val="19210767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27584" y="487319"/>
            <a:ext cx="8229600" cy="540060"/>
          </a:xfrm>
        </p:spPr>
        <p:txBody>
          <a:bodyPr/>
          <a:lstStyle/>
          <a:p>
            <a:r>
              <a:rPr lang="fr-FR" dirty="0"/>
              <a:t>Part du secteur associatif dans l’emploi salarié en Belgique</a:t>
            </a:r>
            <a:endParaRPr lang="fr-BE" dirty="0"/>
          </a:p>
        </p:txBody>
      </p:sp>
      <p:sp>
        <p:nvSpPr>
          <p:cNvPr id="5" name="TextBox 4"/>
          <p:cNvSpPr txBox="1"/>
          <p:nvPr/>
        </p:nvSpPr>
        <p:spPr>
          <a:xfrm>
            <a:off x="8702792" y="4781612"/>
            <a:ext cx="184731" cy="369332"/>
          </a:xfrm>
          <a:prstGeom prst="rect">
            <a:avLst/>
          </a:prstGeom>
          <a:noFill/>
        </p:spPr>
        <p:txBody>
          <a:bodyPr wrap="none" rtlCol="0">
            <a:spAutoFit/>
          </a:bodyPr>
          <a:lstStyle/>
          <a:p>
            <a:endParaRPr lang="en-US" dirty="0"/>
          </a:p>
        </p:txBody>
      </p:sp>
      <p:sp>
        <p:nvSpPr>
          <p:cNvPr id="7" name="TextBox 6"/>
          <p:cNvSpPr txBox="1"/>
          <p:nvPr/>
        </p:nvSpPr>
        <p:spPr>
          <a:xfrm>
            <a:off x="8226566" y="4800290"/>
            <a:ext cx="184731" cy="369332"/>
          </a:xfrm>
          <a:prstGeom prst="rect">
            <a:avLst/>
          </a:prstGeom>
          <a:noFill/>
        </p:spPr>
        <p:txBody>
          <a:bodyPr wrap="none" rtlCol="0">
            <a:spAutoFit/>
          </a:bodyPr>
          <a:lstStyle/>
          <a:p>
            <a:endParaRPr lang="en-US" dirty="0"/>
          </a:p>
        </p:txBody>
      </p:sp>
      <p:sp>
        <p:nvSpPr>
          <p:cNvPr id="4" name="Espace réservé du contenu 3"/>
          <p:cNvSpPr>
            <a:spLocks noGrp="1"/>
          </p:cNvSpPr>
          <p:nvPr>
            <p:ph idx="13"/>
          </p:nvPr>
        </p:nvSpPr>
        <p:spPr/>
        <p:txBody>
          <a:bodyPr/>
          <a:lstStyle/>
          <a:p>
            <a:r>
              <a:rPr lang="fr-FR" dirty="0" smtClean="0"/>
              <a:t>  </a:t>
            </a:r>
            <a:endParaRPr lang="fr-FR" dirty="0"/>
          </a:p>
        </p:txBody>
      </p:sp>
      <p:graphicFrame>
        <p:nvGraphicFramePr>
          <p:cNvPr id="2" name="Tableau 1"/>
          <p:cNvGraphicFramePr>
            <a:graphicFrameLocks noGrp="1"/>
          </p:cNvGraphicFramePr>
          <p:nvPr>
            <p:extLst>
              <p:ext uri="{D42A27DB-BD31-4B8C-83A1-F6EECF244321}">
                <p14:modId xmlns:p14="http://schemas.microsoft.com/office/powerpoint/2010/main" val="1631171452"/>
              </p:ext>
            </p:extLst>
          </p:nvPr>
        </p:nvGraphicFramePr>
        <p:xfrm>
          <a:off x="863024" y="1563638"/>
          <a:ext cx="7165358" cy="1296144"/>
        </p:xfrm>
        <a:graphic>
          <a:graphicData uri="http://schemas.openxmlformats.org/drawingml/2006/table">
            <a:tbl>
              <a:tblPr firstRow="1" firstCol="1" bandRow="1">
                <a:tableStyleId>{5C22544A-7EE6-4342-B048-85BDC9FD1C3A}</a:tableStyleId>
              </a:tblPr>
              <a:tblGrid>
                <a:gridCol w="1997707"/>
                <a:gridCol w="855073"/>
                <a:gridCol w="855073"/>
                <a:gridCol w="855073"/>
                <a:gridCol w="855073"/>
                <a:gridCol w="855073"/>
                <a:gridCol w="892286"/>
              </a:tblGrid>
              <a:tr h="324036">
                <a:tc>
                  <a:txBody>
                    <a:bodyPr/>
                    <a:lstStyle/>
                    <a:p>
                      <a:pPr>
                        <a:spcAft>
                          <a:spcPts val="0"/>
                        </a:spcAft>
                      </a:pPr>
                      <a:r>
                        <a:rPr lang="fr-FR" sz="1000">
                          <a:effectLst/>
                        </a:rPr>
                        <a:t> </a:t>
                      </a:r>
                      <a:endParaRPr lang="fr-FR"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a:spcAft>
                          <a:spcPts val="0"/>
                        </a:spcAft>
                      </a:pPr>
                      <a:r>
                        <a:rPr lang="fr-FR" sz="1000">
                          <a:effectLst/>
                        </a:rPr>
                        <a:t>2010</a:t>
                      </a:r>
                      <a:endParaRPr lang="fr-FR"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a:spcAft>
                          <a:spcPts val="0"/>
                        </a:spcAft>
                      </a:pPr>
                      <a:r>
                        <a:rPr lang="fr-FR" sz="1000">
                          <a:effectLst/>
                        </a:rPr>
                        <a:t>2011</a:t>
                      </a:r>
                      <a:endParaRPr lang="fr-FR"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a:spcAft>
                          <a:spcPts val="0"/>
                        </a:spcAft>
                      </a:pPr>
                      <a:r>
                        <a:rPr lang="fr-FR" sz="1000">
                          <a:effectLst/>
                        </a:rPr>
                        <a:t>2012</a:t>
                      </a:r>
                      <a:endParaRPr lang="fr-FR"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a:spcAft>
                          <a:spcPts val="0"/>
                        </a:spcAft>
                      </a:pPr>
                      <a:r>
                        <a:rPr lang="fr-FR" sz="1000">
                          <a:effectLst/>
                        </a:rPr>
                        <a:t>2013</a:t>
                      </a:r>
                      <a:endParaRPr lang="fr-FR"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a:spcAft>
                          <a:spcPts val="0"/>
                        </a:spcAft>
                      </a:pPr>
                      <a:r>
                        <a:rPr lang="fr-FR" sz="1000">
                          <a:effectLst/>
                        </a:rPr>
                        <a:t>2014</a:t>
                      </a:r>
                      <a:endParaRPr lang="fr-FR"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ctr">
                        <a:spcAft>
                          <a:spcPts val="0"/>
                        </a:spcAft>
                      </a:pPr>
                      <a:r>
                        <a:rPr lang="fr-FR" sz="1000">
                          <a:effectLst/>
                        </a:rPr>
                        <a:t>2015</a:t>
                      </a:r>
                      <a:endParaRPr lang="fr-FR"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r>
              <a:tr h="972108">
                <a:tc>
                  <a:txBody>
                    <a:bodyPr/>
                    <a:lstStyle/>
                    <a:p>
                      <a:pPr>
                        <a:spcAft>
                          <a:spcPts val="0"/>
                        </a:spcAft>
                      </a:pPr>
                      <a:r>
                        <a:rPr lang="fr-FR" sz="1000">
                          <a:effectLst/>
                        </a:rPr>
                        <a:t>Part du secteur associatif dans l’emploi salarié en Belgique (ETP)</a:t>
                      </a:r>
                      <a:endParaRPr lang="fr-FR"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r">
                        <a:spcAft>
                          <a:spcPts val="0"/>
                        </a:spcAft>
                      </a:pPr>
                      <a:r>
                        <a:rPr lang="fr-FR" sz="1000">
                          <a:effectLst/>
                        </a:rPr>
                        <a:t>10,71%</a:t>
                      </a:r>
                      <a:endParaRPr lang="fr-FR"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r">
                        <a:spcAft>
                          <a:spcPts val="0"/>
                        </a:spcAft>
                      </a:pPr>
                      <a:r>
                        <a:rPr lang="fr-FR" sz="1000" dirty="0">
                          <a:effectLst/>
                        </a:rPr>
                        <a:t>10,84%</a:t>
                      </a:r>
                      <a:endParaRPr lang="fr-FR"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r">
                        <a:spcAft>
                          <a:spcPts val="0"/>
                        </a:spcAft>
                      </a:pPr>
                      <a:r>
                        <a:rPr lang="fr-FR" sz="1000">
                          <a:effectLst/>
                        </a:rPr>
                        <a:t>11,09%</a:t>
                      </a:r>
                      <a:endParaRPr lang="fr-FR"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r">
                        <a:spcAft>
                          <a:spcPts val="0"/>
                        </a:spcAft>
                      </a:pPr>
                      <a:r>
                        <a:rPr lang="fr-FR" sz="1000">
                          <a:effectLst/>
                        </a:rPr>
                        <a:t>11,18%</a:t>
                      </a:r>
                      <a:endParaRPr lang="fr-FR"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r">
                        <a:spcAft>
                          <a:spcPts val="0"/>
                        </a:spcAft>
                      </a:pPr>
                      <a:r>
                        <a:rPr lang="fr-FR" sz="1000">
                          <a:effectLst/>
                        </a:rPr>
                        <a:t>11,27%</a:t>
                      </a:r>
                      <a:endParaRPr lang="fr-FR" sz="120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c>
                  <a:txBody>
                    <a:bodyPr/>
                    <a:lstStyle/>
                    <a:p>
                      <a:pPr algn="r">
                        <a:spcAft>
                          <a:spcPts val="0"/>
                        </a:spcAft>
                      </a:pPr>
                      <a:r>
                        <a:rPr lang="fr-FR" sz="1000" dirty="0">
                          <a:effectLst/>
                        </a:rPr>
                        <a:t>11,36%</a:t>
                      </a:r>
                      <a:endParaRPr lang="fr-FR" sz="1200" dirty="0">
                        <a:effectLst/>
                        <a:latin typeface="Cambria" panose="02040503050406030204" pitchFamily="18" charset="0"/>
                        <a:ea typeface="MS Mincho" panose="02020609040205080304" pitchFamily="49" charset="-128"/>
                        <a:cs typeface="Times New Roman" panose="02020603050405020304" pitchFamily="18" charset="0"/>
                      </a:endParaRPr>
                    </a:p>
                  </a:txBody>
                  <a:tcPr marL="68580" marR="68580" marT="0" marB="0"/>
                </a:tc>
              </a:tr>
            </a:tbl>
          </a:graphicData>
        </a:graphic>
      </p:graphicFrame>
      <p:pic>
        <p:nvPicPr>
          <p:cNvPr id="10" name="Picture 4" descr="User HD:Users:aurelie.coeckelbergh:Desktop:Screen Shot 2016-06-14 at 11.01.46.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4413969"/>
            <a:ext cx="1252855" cy="594360"/>
          </a:xfrm>
          <a:prstGeom prst="rect">
            <a:avLst/>
          </a:prstGeom>
          <a:noFill/>
          <a:ln>
            <a:noFill/>
          </a:ln>
        </p:spPr>
      </p:pic>
    </p:spTree>
    <p:extLst>
      <p:ext uri="{BB962C8B-B14F-4D97-AF65-F5344CB8AC3E}">
        <p14:creationId xmlns:p14="http://schemas.microsoft.com/office/powerpoint/2010/main" val="25658950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27584" y="487319"/>
            <a:ext cx="8229600" cy="540060"/>
          </a:xfrm>
        </p:spPr>
        <p:txBody>
          <a:bodyPr/>
          <a:lstStyle/>
          <a:p>
            <a:r>
              <a:rPr lang="fr-FR" dirty="0" smtClean="0"/>
              <a:t>Tendances générales du secteur associatif</a:t>
            </a:r>
            <a:endParaRPr lang="fr-BE" dirty="0"/>
          </a:p>
        </p:txBody>
      </p:sp>
      <p:sp>
        <p:nvSpPr>
          <p:cNvPr id="5" name="TextBox 4"/>
          <p:cNvSpPr txBox="1"/>
          <p:nvPr/>
        </p:nvSpPr>
        <p:spPr>
          <a:xfrm>
            <a:off x="8702792" y="4781612"/>
            <a:ext cx="184731" cy="369332"/>
          </a:xfrm>
          <a:prstGeom prst="rect">
            <a:avLst/>
          </a:prstGeom>
          <a:noFill/>
        </p:spPr>
        <p:txBody>
          <a:bodyPr wrap="none" rtlCol="0">
            <a:spAutoFit/>
          </a:bodyPr>
          <a:lstStyle/>
          <a:p>
            <a:endParaRPr lang="en-US" dirty="0"/>
          </a:p>
        </p:txBody>
      </p:sp>
      <p:sp>
        <p:nvSpPr>
          <p:cNvPr id="7" name="TextBox 6"/>
          <p:cNvSpPr txBox="1"/>
          <p:nvPr/>
        </p:nvSpPr>
        <p:spPr>
          <a:xfrm>
            <a:off x="8226566" y="4800290"/>
            <a:ext cx="184731" cy="369332"/>
          </a:xfrm>
          <a:prstGeom prst="rect">
            <a:avLst/>
          </a:prstGeom>
          <a:noFill/>
        </p:spPr>
        <p:txBody>
          <a:bodyPr wrap="none" rtlCol="0">
            <a:spAutoFit/>
          </a:bodyPr>
          <a:lstStyle/>
          <a:p>
            <a:endParaRPr lang="en-US" dirty="0"/>
          </a:p>
        </p:txBody>
      </p:sp>
      <p:sp>
        <p:nvSpPr>
          <p:cNvPr id="8" name="Content Placeholder 1"/>
          <p:cNvSpPr txBox="1">
            <a:spLocks/>
          </p:cNvSpPr>
          <p:nvPr/>
        </p:nvSpPr>
        <p:spPr>
          <a:xfrm>
            <a:off x="678663" y="1218322"/>
            <a:ext cx="8229600" cy="3391024"/>
          </a:xfrm>
          <a:prstGeom prst="rect">
            <a:avLst/>
          </a:prstGeom>
        </p:spPr>
        <p:txBody>
          <a:bodyPr>
            <a:normAutofit/>
          </a:bodyPr>
          <a:lstStyle>
            <a:lvl1pPr marL="342900" indent="-342900" algn="l" defTabSz="457200" rtl="0" eaLnBrk="1" latinLnBrk="0" hangingPunct="1">
              <a:spcBef>
                <a:spcPct val="20000"/>
              </a:spcBef>
              <a:buFont typeface="Arial"/>
              <a:buNone/>
              <a:defRPr sz="1600" kern="1200">
                <a:solidFill>
                  <a:srgbClr val="083060"/>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fontAlgn="auto">
              <a:lnSpc>
                <a:spcPct val="150000"/>
              </a:lnSpc>
              <a:spcAft>
                <a:spcPts val="0"/>
              </a:spcAft>
              <a:buFont typeface="Arial" panose="020B0604020202020204" pitchFamily="34" charset="0"/>
              <a:buChar char="•"/>
            </a:pPr>
            <a:r>
              <a:rPr lang="fr-FR" dirty="0"/>
              <a:t>P</a:t>
            </a:r>
            <a:r>
              <a:rPr lang="fr-FR" dirty="0" smtClean="0"/>
              <a:t>lace </a:t>
            </a:r>
            <a:r>
              <a:rPr lang="fr-FR" dirty="0"/>
              <a:t>importante et </a:t>
            </a:r>
            <a:r>
              <a:rPr lang="fr-FR" dirty="0">
                <a:solidFill>
                  <a:srgbClr val="00AEEF"/>
                </a:solidFill>
              </a:rPr>
              <a:t>légèrement </a:t>
            </a:r>
            <a:r>
              <a:rPr lang="fr-FR" dirty="0" smtClean="0">
                <a:solidFill>
                  <a:srgbClr val="00AEEF"/>
                </a:solidFill>
              </a:rPr>
              <a:t>croissante </a:t>
            </a:r>
            <a:r>
              <a:rPr lang="fr-FR" dirty="0" smtClean="0"/>
              <a:t>dans la société</a:t>
            </a:r>
          </a:p>
          <a:p>
            <a:pPr marL="285750" indent="-285750" fontAlgn="auto">
              <a:lnSpc>
                <a:spcPct val="150000"/>
              </a:lnSpc>
              <a:spcAft>
                <a:spcPts val="0"/>
              </a:spcAft>
              <a:buFont typeface="Arial" panose="020B0604020202020204" pitchFamily="34" charset="0"/>
              <a:buChar char="•"/>
            </a:pPr>
            <a:r>
              <a:rPr lang="fr-FR" dirty="0" smtClean="0"/>
              <a:t>Soutien des </a:t>
            </a:r>
            <a:r>
              <a:rPr lang="fr-FR" dirty="0"/>
              <a:t>activités d’</a:t>
            </a:r>
            <a:r>
              <a:rPr lang="fr-FR" dirty="0">
                <a:solidFill>
                  <a:srgbClr val="00AEEF"/>
                </a:solidFill>
              </a:rPr>
              <a:t>action sociale </a:t>
            </a:r>
            <a:r>
              <a:rPr lang="fr-FR" dirty="0" smtClean="0"/>
              <a:t>et </a:t>
            </a:r>
            <a:r>
              <a:rPr lang="fr-FR" dirty="0"/>
              <a:t>des activités liées à la </a:t>
            </a:r>
            <a:r>
              <a:rPr lang="fr-FR" dirty="0">
                <a:solidFill>
                  <a:srgbClr val="00AEEF"/>
                </a:solidFill>
              </a:rPr>
              <a:t>santé </a:t>
            </a:r>
            <a:r>
              <a:rPr lang="fr-FR" dirty="0" smtClean="0">
                <a:solidFill>
                  <a:srgbClr val="00AEEF"/>
                </a:solidFill>
              </a:rPr>
              <a:t>humaine</a:t>
            </a:r>
          </a:p>
          <a:p>
            <a:pPr marL="285750" indent="-285750" fontAlgn="auto">
              <a:lnSpc>
                <a:spcPct val="150000"/>
              </a:lnSpc>
              <a:spcAft>
                <a:spcPts val="0"/>
              </a:spcAft>
              <a:buFont typeface="Arial" panose="020B0604020202020204" pitchFamily="34" charset="0"/>
              <a:buChar char="•"/>
            </a:pPr>
            <a:r>
              <a:rPr lang="fr-FR" dirty="0" smtClean="0">
                <a:solidFill>
                  <a:srgbClr val="00AEEF"/>
                </a:solidFill>
              </a:rPr>
              <a:t>Mode </a:t>
            </a:r>
            <a:r>
              <a:rPr lang="fr-FR" dirty="0">
                <a:solidFill>
                  <a:srgbClr val="00AEEF"/>
                </a:solidFill>
              </a:rPr>
              <a:t>de financement </a:t>
            </a:r>
            <a:r>
              <a:rPr lang="fr-FR" dirty="0"/>
              <a:t>des associations </a:t>
            </a:r>
            <a:r>
              <a:rPr lang="fr-FR" dirty="0" smtClean="0"/>
              <a:t>en évolution</a:t>
            </a:r>
          </a:p>
          <a:p>
            <a:pPr marL="285750" indent="-285750" fontAlgn="auto">
              <a:lnSpc>
                <a:spcPct val="150000"/>
              </a:lnSpc>
              <a:spcAft>
                <a:spcPts val="0"/>
              </a:spcAft>
              <a:buFont typeface="Arial" panose="020B0604020202020204" pitchFamily="34" charset="0"/>
              <a:buChar char="•"/>
            </a:pPr>
            <a:r>
              <a:rPr lang="fr-FR" dirty="0" smtClean="0"/>
              <a:t>Attention </a:t>
            </a:r>
            <a:r>
              <a:rPr lang="fr-FR" dirty="0"/>
              <a:t>particulière accordée </a:t>
            </a:r>
            <a:r>
              <a:rPr lang="fr-FR" dirty="0" smtClean="0"/>
              <a:t>au rapport entre </a:t>
            </a:r>
            <a:r>
              <a:rPr lang="fr-FR" dirty="0"/>
              <a:t>les associations </a:t>
            </a:r>
            <a:r>
              <a:rPr lang="fr-FR" dirty="0" smtClean="0"/>
              <a:t>et de </a:t>
            </a:r>
            <a:r>
              <a:rPr lang="fr-FR" dirty="0" smtClean="0">
                <a:solidFill>
                  <a:srgbClr val="00AEEF"/>
                </a:solidFill>
              </a:rPr>
              <a:t>nouvelles sources </a:t>
            </a:r>
            <a:r>
              <a:rPr lang="fr-FR" dirty="0">
                <a:solidFill>
                  <a:srgbClr val="00AEEF"/>
                </a:solidFill>
              </a:rPr>
              <a:t>de </a:t>
            </a:r>
            <a:r>
              <a:rPr lang="fr-FR" dirty="0" smtClean="0">
                <a:solidFill>
                  <a:srgbClr val="00AEEF"/>
                </a:solidFill>
              </a:rPr>
              <a:t>soutien</a:t>
            </a:r>
            <a:endParaRPr lang="fr-FR" dirty="0" smtClean="0"/>
          </a:p>
          <a:p>
            <a:pPr marL="285750" indent="-285750" fontAlgn="auto">
              <a:lnSpc>
                <a:spcPct val="150000"/>
              </a:lnSpc>
              <a:spcAft>
                <a:spcPts val="0"/>
              </a:spcAft>
              <a:buFont typeface="Arial" panose="020B0604020202020204" pitchFamily="34" charset="0"/>
              <a:buChar char="•"/>
            </a:pPr>
            <a:r>
              <a:rPr lang="fr-FR" dirty="0" smtClean="0"/>
              <a:t>Probable phénomène </a:t>
            </a:r>
            <a:r>
              <a:rPr lang="fr-FR" dirty="0"/>
              <a:t>de </a:t>
            </a:r>
            <a:r>
              <a:rPr lang="fr-FR" dirty="0">
                <a:solidFill>
                  <a:srgbClr val="00AEEF"/>
                </a:solidFill>
              </a:rPr>
              <a:t>vases communicants </a:t>
            </a:r>
            <a:r>
              <a:rPr lang="fr-FR" dirty="0"/>
              <a:t>(effet de substitution)</a:t>
            </a:r>
            <a:endParaRPr lang="en-US" dirty="0"/>
          </a:p>
        </p:txBody>
      </p:sp>
      <p:pic>
        <p:nvPicPr>
          <p:cNvPr id="10" name="Picture 4" descr="User HD:Users:aurelie.coeckelbergh:Desktop:Screen Shot 2016-06-14 at 11.01.46.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4413969"/>
            <a:ext cx="1252855" cy="594360"/>
          </a:xfrm>
          <a:prstGeom prst="rect">
            <a:avLst/>
          </a:prstGeom>
          <a:noFill/>
          <a:ln>
            <a:noFill/>
          </a:ln>
        </p:spPr>
      </p:pic>
    </p:spTree>
    <p:extLst>
      <p:ext uri="{BB962C8B-B14F-4D97-AF65-F5344CB8AC3E}">
        <p14:creationId xmlns:p14="http://schemas.microsoft.com/office/powerpoint/2010/main" val="37553649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0528" y="1"/>
            <a:ext cx="9505056" cy="5256584"/>
          </a:xfrm>
          <a:prstGeom prst="rect">
            <a:avLst/>
          </a:prstGeom>
          <a:solidFill>
            <a:srgbClr val="00213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BE"/>
          </a:p>
        </p:txBody>
      </p:sp>
      <p:pic>
        <p:nvPicPr>
          <p:cNvPr id="9" name="Image 8"/>
          <p:cNvPicPr>
            <a:picLocks noChangeAspect="1"/>
          </p:cNvPicPr>
          <p:nvPr/>
        </p:nvPicPr>
        <p:blipFill>
          <a:blip r:embed="rId3"/>
          <a:stretch>
            <a:fillRect/>
          </a:stretch>
        </p:blipFill>
        <p:spPr>
          <a:xfrm>
            <a:off x="2843808" y="987574"/>
            <a:ext cx="3746500" cy="3378200"/>
          </a:xfrm>
          <a:prstGeom prst="rect">
            <a:avLst/>
          </a:prstGeom>
        </p:spPr>
      </p:pic>
      <p:sp>
        <p:nvSpPr>
          <p:cNvPr id="11" name="ZoneTexte 10"/>
          <p:cNvSpPr txBox="1"/>
          <p:nvPr/>
        </p:nvSpPr>
        <p:spPr>
          <a:xfrm>
            <a:off x="2861452" y="1799511"/>
            <a:ext cx="3294723" cy="1200329"/>
          </a:xfrm>
          <a:prstGeom prst="rect">
            <a:avLst/>
          </a:prstGeom>
          <a:noFill/>
        </p:spPr>
        <p:txBody>
          <a:bodyPr wrap="square" rtlCol="0">
            <a:spAutoFit/>
          </a:bodyPr>
          <a:lstStyle/>
          <a:p>
            <a:pPr algn="ctr">
              <a:spcAft>
                <a:spcPts val="600"/>
              </a:spcAft>
            </a:pPr>
            <a:r>
              <a:rPr lang="fr-FR" sz="3600" smtClean="0">
                <a:solidFill>
                  <a:schemeClr val="bg1"/>
                </a:solidFill>
                <a:latin typeface="Rockwell" panose="02060603020205020403" pitchFamily="18" charset="0"/>
                <a:cs typeface="Verdana"/>
              </a:rPr>
              <a:t>Résultats </a:t>
            </a:r>
            <a:r>
              <a:rPr lang="fr-FR" sz="3600" dirty="0" smtClean="0">
                <a:solidFill>
                  <a:schemeClr val="bg1"/>
                </a:solidFill>
                <a:latin typeface="Rockwell" panose="02060603020205020403" pitchFamily="18" charset="0"/>
                <a:cs typeface="Verdana"/>
              </a:rPr>
              <a:t>de l’Observatoire</a:t>
            </a:r>
            <a:endParaRPr lang="fr-FR" sz="3600" dirty="0">
              <a:solidFill>
                <a:schemeClr val="bg1"/>
              </a:solidFill>
              <a:latin typeface="Rockwell" panose="02060603020205020403" pitchFamily="18" charset="0"/>
              <a:cs typeface="Verdana"/>
            </a:endParaRPr>
          </a:p>
        </p:txBody>
      </p:sp>
      <p:pic>
        <p:nvPicPr>
          <p:cNvPr id="7" name="Picture 6" descr="CBC_CW_RGB.ep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22281" y="4413970"/>
            <a:ext cx="705820" cy="551732"/>
          </a:xfrm>
          <a:prstGeom prst="rect">
            <a:avLst/>
          </a:prstGeom>
        </p:spPr>
      </p:pic>
      <p:pic>
        <p:nvPicPr>
          <p:cNvPr id="6" name="Picture 4" descr="User HD:Users:aurelie.coeckelbergh:Desktop:Screen Shot 2016-06-14 at 11.01.46.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504" y="4413969"/>
            <a:ext cx="1252855" cy="594360"/>
          </a:xfrm>
          <a:prstGeom prst="rect">
            <a:avLst/>
          </a:prstGeom>
          <a:noFill/>
          <a:ln>
            <a:noFill/>
          </a:ln>
        </p:spPr>
      </p:pic>
    </p:spTree>
    <p:extLst>
      <p:ext uri="{BB962C8B-B14F-4D97-AF65-F5344CB8AC3E}">
        <p14:creationId xmlns:p14="http://schemas.microsoft.com/office/powerpoint/2010/main" val="3557714729"/>
      </p:ext>
    </p:extLst>
  </p:cSld>
  <p:clrMapOvr>
    <a:masterClrMapping/>
  </p:clrMapOvr>
  <p:timing>
    <p:tnLst>
      <p:par>
        <p:cTn id="1" dur="indefinite" restart="never" nodeType="tmRoot"/>
      </p:par>
    </p:tnLst>
  </p:timing>
</p:sld>
</file>

<file path=ppt/theme/theme1.xml><?xml version="1.0" encoding="utf-8"?>
<a:theme xmlns:a="http://schemas.openxmlformats.org/drawingml/2006/main" name="16-9">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16-9.thmx</Template>
  <TotalTime>0</TotalTime>
  <Words>953</Words>
  <Application>Microsoft Macintosh PowerPoint</Application>
  <PresentationFormat>On-screen Show (16:9)</PresentationFormat>
  <Paragraphs>179</Paragraphs>
  <Slides>20</Slides>
  <Notes>10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Times New Roman</vt:lpstr>
      <vt:lpstr>Verdana</vt:lpstr>
      <vt:lpstr>Cambria</vt:lpstr>
      <vt:lpstr>MS Mincho</vt:lpstr>
      <vt:lpstr>Arial</vt:lpstr>
      <vt:lpstr>Calibri</vt:lpstr>
      <vt:lpstr>ITC Lubalin Graph Std Book</vt:lpstr>
      <vt:lpstr>Rockwell</vt:lpstr>
      <vt:lpstr>16-9</vt:lpstr>
      <vt:lpstr>PowerPoint Presentation</vt:lpstr>
      <vt:lpstr>Agenda</vt:lpstr>
      <vt:lpstr>PowerPoint Presentation</vt:lpstr>
      <vt:lpstr>Nombre d’entités par formes juridiques</vt:lpstr>
      <vt:lpstr>Nombre d’emploi salarié (# postes)</vt:lpstr>
      <vt:lpstr>Nombre d’emploi salarié (ETP)</vt:lpstr>
      <vt:lpstr>Part du secteur associatif dans l’emploi salarié en Belgique</vt:lpstr>
      <vt:lpstr>Tendances générales du secteur associatif</vt:lpstr>
      <vt:lpstr>PowerPoint Presentation</vt:lpstr>
      <vt:lpstr>Enquête réalisée par </vt:lpstr>
      <vt:lpstr>Connaissance spontanée du secteur non-marchand </vt:lpstr>
      <vt:lpstr>Implication personnelle dans le secteur non-marchand </vt:lpstr>
      <vt:lpstr>Comportement des Belges impliqués</vt:lpstr>
      <vt:lpstr>Plus d’1 Belge sur 5 a soutenu financièrement le secteur non-marchand en 2016</vt:lpstr>
      <vt:lpstr>Principaux secteurs soutenus financièrement</vt:lpstr>
      <vt:lpstr>Près d’1 Belge sur 5 a soutenu bénévolement le secteur non-marchand en 2016</vt:lpstr>
      <vt:lpstr>Principaux secteurs soutenus bénévolement</vt:lpstr>
      <vt:lpstr>Raisons principales du soutien à ces organisations</vt:lpstr>
      <vt:lpstr>Soutien public et privé au secteur non-marchand</vt:lpstr>
      <vt:lpstr>PowerPoint Presentation</vt:lpstr>
    </vt:vector>
  </TitlesOfParts>
  <Company>KBC Group</Company>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jd07540</dc:creator>
  <cp:lastModifiedBy>Microsoft Office User</cp:lastModifiedBy>
  <cp:revision>1131</cp:revision>
  <cp:lastPrinted>2017-06-13T08:37:29Z</cp:lastPrinted>
  <dcterms:created xsi:type="dcterms:W3CDTF">2014-08-05T14:54:02Z</dcterms:created>
  <dcterms:modified xsi:type="dcterms:W3CDTF">2017-06-13T14:02:58Z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