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4" r:id="rId3"/>
  </p:sldMasterIdLst>
  <p:notesMasterIdLst>
    <p:notesMasterId r:id="rId54"/>
  </p:notesMasterIdLst>
  <p:handoutMasterIdLst>
    <p:handoutMasterId r:id="rId55"/>
  </p:handoutMasterIdLst>
  <p:sldIdLst>
    <p:sldId id="281" r:id="rId4"/>
    <p:sldId id="282" r:id="rId5"/>
    <p:sldId id="256" r:id="rId6"/>
    <p:sldId id="257" r:id="rId7"/>
    <p:sldId id="273" r:id="rId8"/>
    <p:sldId id="260" r:id="rId9"/>
    <p:sldId id="261" r:id="rId10"/>
    <p:sldId id="262" r:id="rId11"/>
    <p:sldId id="258" r:id="rId12"/>
    <p:sldId id="263" r:id="rId13"/>
    <p:sldId id="264" r:id="rId14"/>
    <p:sldId id="266" r:id="rId15"/>
    <p:sldId id="268" r:id="rId16"/>
    <p:sldId id="269" r:id="rId17"/>
    <p:sldId id="270" r:id="rId18"/>
    <p:sldId id="259" r:id="rId19"/>
    <p:sldId id="271" r:id="rId20"/>
    <p:sldId id="280" r:id="rId21"/>
    <p:sldId id="275" r:id="rId22"/>
    <p:sldId id="276" r:id="rId23"/>
    <p:sldId id="277" r:id="rId24"/>
    <p:sldId id="278" r:id="rId25"/>
    <p:sldId id="279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283" r:id="rId53"/>
  </p:sldIdLst>
  <p:sldSz cx="12192000" cy="6858000"/>
  <p:notesSz cx="6889750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69" autoAdjust="0"/>
    <p:restoredTop sz="94660"/>
  </p:normalViewPr>
  <p:slideViewPr>
    <p:cSldViewPr snapToGrid="0">
      <p:cViewPr varScale="1">
        <p:scale>
          <a:sx n="81" d="100"/>
          <a:sy n="81" d="100"/>
        </p:scale>
        <p:origin x="192" y="1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BA29666-D53A-444E-A604-62DBD41C14CD}" type="datetimeFigureOut">
              <a:rPr lang="fr-BE" smtClean="0"/>
              <a:t>2/05/17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1669CCF-52A0-4329-99FD-C8E92D82635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293310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CC801A41-EE8F-4F9B-AEEB-BC3029680725}" type="datetimeFigureOut">
              <a:rPr lang="fr-BE" smtClean="0"/>
              <a:t>2/05/17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10275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41E0CF6-B3EE-4203-88CE-202949F8D732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05049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E0CF6-B3EE-4203-88CE-202949F8D732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843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886201" y="4764"/>
            <a:ext cx="2971800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BE" b="0"/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886201" y="8709026"/>
            <a:ext cx="2971800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" tIns="0" rIns="19050" bIns="0" anchor="b"/>
          <a:lstStyle/>
          <a:p>
            <a:pPr algn="r" defTabSz="762000"/>
            <a:r>
              <a:rPr lang="nl-NL" sz="1000" b="0" i="1"/>
              <a:t>1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0" y="8709026"/>
            <a:ext cx="2971800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BE" b="0"/>
          </a:p>
        </p:txBody>
      </p:sp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0" y="4764"/>
            <a:ext cx="2971800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BE" b="0"/>
          </a:p>
        </p:txBody>
      </p:sp>
      <p:sp>
        <p:nvSpPr>
          <p:cNvPr id="8198" name="Rectangle 6"/>
          <p:cNvSpPr>
            <a:spLocks noChangeArrowheads="1"/>
          </p:cNvSpPr>
          <p:nvPr/>
        </p:nvSpPr>
        <p:spPr bwMode="auto">
          <a:xfrm>
            <a:off x="3900488" y="9526"/>
            <a:ext cx="2989262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BE" b="0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3900488" y="8702675"/>
            <a:ext cx="2989262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9050" tIns="0" rIns="19050" bIns="0" anchor="b"/>
          <a:lstStyle/>
          <a:p>
            <a:pPr algn="r" defTabSz="762000"/>
            <a:r>
              <a:rPr lang="nl-NL" sz="1000" b="0" i="1"/>
              <a:t>1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-31749" y="8702675"/>
            <a:ext cx="29876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BE" b="0"/>
          </a:p>
        </p:txBody>
      </p:sp>
      <p:sp>
        <p:nvSpPr>
          <p:cNvPr id="8201" name="Rectangle 9"/>
          <p:cNvSpPr>
            <a:spLocks noChangeArrowheads="1"/>
          </p:cNvSpPr>
          <p:nvPr/>
        </p:nvSpPr>
        <p:spPr bwMode="auto">
          <a:xfrm>
            <a:off x="-31749" y="9526"/>
            <a:ext cx="2987675" cy="428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nl-BE" b="0"/>
          </a:p>
        </p:txBody>
      </p:sp>
      <p:sp>
        <p:nvSpPr>
          <p:cNvPr id="8202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1191066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slideMaster" Target="../slideMasters/slideMaster1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1.emf"/><Relationship Id="rId7" Type="http://schemas.openxmlformats.org/officeDocument/2006/relationships/image" Target="../media/image7.jpeg"/><Relationship Id="rId8" Type="http://schemas.openxmlformats.org/officeDocument/2006/relationships/image" Target="../media/image8.png"/><Relationship Id="rId1" Type="http://schemas.openxmlformats.org/officeDocument/2006/relationships/vmlDrawing" Target="../drawings/vmlDrawing2.vml"/><Relationship Id="rId2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tags" Target="../tags/tag21.xml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4" Type="http://schemas.openxmlformats.org/officeDocument/2006/relationships/tags" Target="../tags/tag13.xml"/><Relationship Id="rId5" Type="http://schemas.openxmlformats.org/officeDocument/2006/relationships/tags" Target="../tags/tag14.xml"/><Relationship Id="rId6" Type="http://schemas.openxmlformats.org/officeDocument/2006/relationships/slideMaster" Target="../slideMasters/slideMaster1.xml"/><Relationship Id="rId7" Type="http://schemas.openxmlformats.org/officeDocument/2006/relationships/oleObject" Target="../embeddings/oleObject3.bin"/><Relationship Id="rId8" Type="http://schemas.openxmlformats.org/officeDocument/2006/relationships/image" Target="../media/image1.emf"/><Relationship Id="rId9" Type="http://schemas.openxmlformats.org/officeDocument/2006/relationships/image" Target="../media/image9.jpeg"/><Relationship Id="rId10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tags" Target="../tags/tag1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" Type="http://schemas.openxmlformats.org/officeDocument/2006/relationships/vmlDrawing" Target="../drawings/vmlDrawing4.v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slideMaster" Target="../slideMasters/slideMaster1.xml"/><Relationship Id="rId8" Type="http://schemas.openxmlformats.org/officeDocument/2006/relationships/image" Target="../media/image2.jpeg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268" y="4462464"/>
            <a:ext cx="5109633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1700809"/>
            <a:ext cx="9332747" cy="6155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sz="4000" b="1">
                <a:solidFill>
                  <a:srgbClr val="007D8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smtClean="0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6320" y="4848201"/>
            <a:ext cx="3883157" cy="615553"/>
          </a:xfrm>
        </p:spPr>
        <p:txBody>
          <a:bodyPr rtlCol="0" anchor="ctr"/>
          <a:lstStyle>
            <a:lvl1pPr marL="0" indent="0">
              <a:defRPr lang="fr-BE" sz="2000" b="0" dirty="0">
                <a:solidFill>
                  <a:srgbClr val="575656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lvl="0"/>
            <a:r>
              <a:rPr lang="fr-FR" smtClean="0"/>
              <a:t>Modifiez le style des sous-titres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07617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9313047" y="6583107"/>
            <a:ext cx="2743200" cy="184666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577559" y="6659223"/>
            <a:ext cx="10960100" cy="110800"/>
          </a:xfrm>
          <a:noFill/>
          <a:ln>
            <a:noFill/>
          </a:ln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tabLst>
                <a:tab pos="177800" algn="l"/>
              </a:tabLst>
              <a:defRPr lang="en-US" sz="800" b="0" kern="120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BE/VAR-151068  05-105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0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7376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869" y="1498601"/>
            <a:ext cx="11235267" cy="1428083"/>
          </a:xfrm>
          <a:prstGeom prst="rect">
            <a:avLst/>
          </a:prstGeom>
        </p:spPr>
        <p:txBody>
          <a:bodyPr/>
          <a:lstStyle>
            <a:lvl1pPr marL="108006" indent="-108006">
              <a:buClr>
                <a:schemeClr val="bg2"/>
              </a:buClr>
              <a:buFont typeface="Wingdings" panose="05000000000000000000" pitchFamily="2" charset="2"/>
              <a:buChar char="§"/>
              <a:defRPr/>
            </a:lvl1pPr>
            <a:lvl2pPr>
              <a:buClr>
                <a:schemeClr val="bg2"/>
              </a:buClr>
              <a:defRPr/>
            </a:lvl2pPr>
            <a:lvl3pPr>
              <a:buClr>
                <a:schemeClr val="bg2"/>
              </a:buClr>
              <a:defRPr/>
            </a:lvl3pPr>
            <a:lvl4pPr>
              <a:buClr>
                <a:schemeClr val="bg2"/>
              </a:buClr>
              <a:defRPr/>
            </a:lvl4pPr>
            <a:lvl5pPr>
              <a:buClr>
                <a:schemeClr val="bg2"/>
              </a:buClr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08505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19148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20000" y="2112964"/>
            <a:ext cx="10742400" cy="4013627"/>
          </a:xfrm>
        </p:spPr>
        <p:txBody>
          <a:bodyPr>
            <a:no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20000" y="550802"/>
            <a:ext cx="10075917" cy="553999"/>
          </a:xfrm>
        </p:spPr>
        <p:txBody>
          <a:bodyPr anchor="b">
            <a:noAutofit/>
          </a:bodyPr>
          <a:lstStyle>
            <a:lvl1pPr>
              <a:defRPr sz="2400" cap="all" baseline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720000" y="1080002"/>
            <a:ext cx="10075917" cy="488795"/>
          </a:xfrm>
        </p:spPr>
        <p:txBody>
          <a:bodyPr>
            <a:no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6990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2573866"/>
            <a:ext cx="11582400" cy="1798638"/>
          </a:xfrm>
        </p:spPr>
        <p:txBody>
          <a:bodyPr bIns="45720"/>
          <a:lstStyle>
            <a:lvl1pPr>
              <a:defRPr sz="3600"/>
            </a:lvl1pPr>
          </a:lstStyle>
          <a:p>
            <a:pPr lvl="0"/>
            <a:r>
              <a:rPr lang="fr-FR" noProof="0" smtClean="0"/>
              <a:t>Modifiez le style du titre</a:t>
            </a:r>
            <a:endParaRPr lang="en-GB" noProof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4486807"/>
            <a:ext cx="11582400" cy="14160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fr-FR" noProof="0" smtClean="0"/>
              <a:t>Modifiez le style des sous-titres du masque</a:t>
            </a:r>
            <a:endParaRPr lang="en-GB" noProof="0" dirty="0" smtClean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304800" y="4411133"/>
            <a:ext cx="11582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21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 b="16393"/>
          <a:stretch/>
        </p:blipFill>
        <p:spPr>
          <a:xfrm>
            <a:off x="0" y="1216325"/>
            <a:ext cx="12192000" cy="4930476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8511177" y="4737463"/>
            <a:ext cx="3680824" cy="728250"/>
          </a:xfrm>
          <a:prstGeom prst="rect">
            <a:avLst/>
          </a:prstGeom>
          <a:solidFill>
            <a:schemeClr val="tx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srgbClr val="4D4D4D"/>
              </a:solidFill>
            </a:endParaRPr>
          </a:p>
        </p:txBody>
      </p:sp>
      <p:pic>
        <p:nvPicPr>
          <p:cNvPr id="7" name="Picture 6" descr="LILLY_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810454" y="6330313"/>
            <a:ext cx="845303" cy="345152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 userDrawn="1"/>
        </p:nvSpPr>
        <p:spPr>
          <a:xfrm>
            <a:off x="1117601" y="6099205"/>
            <a:ext cx="9451495" cy="532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fontAlgn="base">
              <a:spcBef>
                <a:spcPct val="20000"/>
              </a:spcBef>
              <a:spcAft>
                <a:spcPct val="0"/>
              </a:spcAft>
              <a:buFont typeface="Arial"/>
              <a:buNone/>
              <a:defRPr/>
            </a:pPr>
            <a:r>
              <a:rPr lang="en-US" sz="1000" b="1" dirty="0">
                <a:solidFill>
                  <a:srgbClr val="363636"/>
                </a:solidFill>
              </a:rPr>
              <a:t>Supported by Eli Lilly and Company.</a:t>
            </a:r>
          </a:p>
          <a:p>
            <a:pPr algn="r" fontAlgn="base">
              <a:spcBef>
                <a:spcPct val="20000"/>
              </a:spcBef>
              <a:spcAft>
                <a:spcPct val="0"/>
              </a:spcAft>
              <a:buFont typeface="Arial"/>
              <a:buNone/>
              <a:defRPr/>
            </a:pPr>
            <a:r>
              <a:rPr lang="en-US" sz="1000" dirty="0">
                <a:solidFill>
                  <a:srgbClr val="363636"/>
                </a:solidFill>
              </a:rPr>
              <a:t> Eli Lilly and Company has not influenced the content of this publication</a:t>
            </a:r>
          </a:p>
        </p:txBody>
      </p:sp>
      <p:pic>
        <p:nvPicPr>
          <p:cNvPr id="9" name="Picture 8" descr="Picture 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35728" y="146928"/>
            <a:ext cx="1977344" cy="1004618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 userDrawn="1"/>
        </p:nvSpPr>
        <p:spPr>
          <a:xfrm>
            <a:off x="2491728" y="366474"/>
            <a:ext cx="4657472" cy="5323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dirty="0" smtClean="0">
                <a:solidFill>
                  <a:srgbClr val="3F5075"/>
                </a:solidFill>
              </a:rPr>
              <a:t>Developed in association with the</a:t>
            </a:r>
            <a:br>
              <a:rPr lang="en-US" sz="1200" dirty="0" smtClean="0">
                <a:solidFill>
                  <a:srgbClr val="3F5075"/>
                </a:solidFill>
              </a:rPr>
            </a:br>
            <a:r>
              <a:rPr lang="en-US" sz="1200" dirty="0" smtClean="0">
                <a:solidFill>
                  <a:srgbClr val="3F5075"/>
                </a:solidFill>
              </a:rPr>
              <a:t>European Thoracic Oncology Platform</a:t>
            </a:r>
            <a:endParaRPr lang="en-US" sz="1200" dirty="0">
              <a:solidFill>
                <a:srgbClr val="3F5075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 rot="5400000" flipH="1" flipV="1">
            <a:off x="1964926" y="647322"/>
            <a:ext cx="841556" cy="2117"/>
          </a:xfrm>
          <a:prstGeom prst="line">
            <a:avLst/>
          </a:prstGeom>
          <a:noFill/>
          <a:ln w="6350" cap="flat" cmpd="sng" algn="ctr">
            <a:solidFill>
              <a:srgbClr val="3F5075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 userDrawn="1"/>
        </p:nvSpPr>
        <p:spPr>
          <a:xfrm>
            <a:off x="8766628" y="4851353"/>
            <a:ext cx="3293173" cy="60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2850"/>
                </a:solidFill>
              </a:rPr>
              <a:t>29 May – 2 June 2015</a:t>
            </a:r>
            <a:br>
              <a:rPr lang="en-US" sz="1600" b="1" dirty="0">
                <a:solidFill>
                  <a:srgbClr val="002850"/>
                </a:solidFill>
              </a:rPr>
            </a:br>
            <a:r>
              <a:rPr lang="en-US" sz="1600" dirty="0">
                <a:solidFill>
                  <a:srgbClr val="002850"/>
                </a:solidFill>
              </a:rPr>
              <a:t>Chicago, USA</a:t>
            </a:r>
            <a:endParaRPr lang="en-GB" sz="1600" dirty="0">
              <a:solidFill>
                <a:srgbClr val="002850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302685" y="1548080"/>
            <a:ext cx="11586633" cy="707886"/>
          </a:xfrm>
          <a:prstGeom prst="rect">
            <a:avLst/>
          </a:prstGeom>
          <a:effectLst>
            <a:outerShdw blurRad="50800" dist="12700" dir="2700000" algn="tl" rotWithShape="0">
              <a:prstClr val="black">
                <a:alpha val="79000"/>
              </a:prstClr>
            </a:outerShdw>
          </a:effec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0" dirty="0">
                <a:solidFill>
                  <a:srgbClr val="FFFFFF"/>
                </a:solidFill>
              </a:rPr>
              <a:t>2015 ASCO Annual Meeting</a:t>
            </a:r>
            <a:endParaRPr lang="en-GB" sz="1800" dirty="0">
              <a:solidFill>
                <a:srgbClr val="3636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65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defRPr/>
            </a:lvl1pPr>
            <a:lvl2pPr>
              <a:spcBef>
                <a:spcPts val="0"/>
              </a:spcBef>
              <a:spcAft>
                <a:spcPts val="600"/>
              </a:spcAft>
              <a:defRPr/>
            </a:lvl2pPr>
            <a:lvl3pPr>
              <a:spcBef>
                <a:spcPts val="0"/>
              </a:spcBef>
              <a:spcAft>
                <a:spcPts val="600"/>
              </a:spcAft>
              <a:defRPr/>
            </a:lvl3pPr>
            <a:lvl4pPr>
              <a:spcBef>
                <a:spcPts val="0"/>
              </a:spcBef>
              <a:spcAft>
                <a:spcPts val="600"/>
              </a:spcAft>
              <a:defRPr/>
            </a:lvl4pPr>
            <a:lvl5pPr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2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289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47800"/>
            <a:ext cx="5689600" cy="51816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47800"/>
            <a:ext cx="5689600" cy="51816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2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Page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25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3" y="222251"/>
            <a:ext cx="4641851" cy="664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2976034" y="6632575"/>
            <a:ext cx="8343900" cy="0"/>
            <a:chOff x="2232659" y="6631940"/>
            <a:chExt cx="6257291" cy="0"/>
          </a:xfrm>
        </p:grpSpPr>
        <p:cxnSp>
          <p:nvCxnSpPr>
            <p:cNvPr id="7" name="Straight Connector 45"/>
            <p:cNvCxnSpPr/>
            <p:nvPr/>
          </p:nvCxnSpPr>
          <p:spPr>
            <a:xfrm>
              <a:off x="2232659" y="6631940"/>
              <a:ext cx="568267" cy="0"/>
            </a:xfrm>
            <a:prstGeom prst="line">
              <a:avLst/>
            </a:prstGeom>
            <a:ln w="9525">
              <a:solidFill>
                <a:srgbClr val="47074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46"/>
            <p:cNvCxnSpPr/>
            <p:nvPr/>
          </p:nvCxnSpPr>
          <p:spPr>
            <a:xfrm>
              <a:off x="2800926" y="6631940"/>
              <a:ext cx="569855" cy="0"/>
            </a:xfrm>
            <a:prstGeom prst="line">
              <a:avLst/>
            </a:prstGeom>
            <a:ln w="9525">
              <a:solidFill>
                <a:srgbClr val="9419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7"/>
            <p:cNvCxnSpPr/>
            <p:nvPr/>
          </p:nvCxnSpPr>
          <p:spPr>
            <a:xfrm>
              <a:off x="3370782" y="6631940"/>
              <a:ext cx="568267" cy="0"/>
            </a:xfrm>
            <a:prstGeom prst="line">
              <a:avLst/>
            </a:prstGeom>
            <a:ln w="9525">
              <a:solidFill>
                <a:srgbClr val="DE00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8"/>
            <p:cNvCxnSpPr/>
            <p:nvPr/>
          </p:nvCxnSpPr>
          <p:spPr>
            <a:xfrm>
              <a:off x="3939049" y="6631940"/>
              <a:ext cx="568267" cy="0"/>
            </a:xfrm>
            <a:prstGeom prst="line">
              <a:avLst/>
            </a:prstGeom>
            <a:ln w="9525">
              <a:solidFill>
                <a:srgbClr val="EDBCD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9"/>
            <p:cNvCxnSpPr/>
            <p:nvPr/>
          </p:nvCxnSpPr>
          <p:spPr>
            <a:xfrm>
              <a:off x="4507317" y="6631940"/>
              <a:ext cx="569854" cy="0"/>
            </a:xfrm>
            <a:prstGeom prst="line">
              <a:avLst/>
            </a:prstGeom>
            <a:ln w="9525">
              <a:solidFill>
                <a:srgbClr val="FBB9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50"/>
            <p:cNvCxnSpPr/>
            <p:nvPr/>
          </p:nvCxnSpPr>
          <p:spPr>
            <a:xfrm>
              <a:off x="5077171" y="6631940"/>
              <a:ext cx="568267" cy="0"/>
            </a:xfrm>
            <a:prstGeom prst="line">
              <a:avLst/>
            </a:prstGeom>
            <a:ln w="9525">
              <a:solidFill>
                <a:srgbClr val="EF7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51"/>
            <p:cNvCxnSpPr/>
            <p:nvPr/>
          </p:nvCxnSpPr>
          <p:spPr>
            <a:xfrm>
              <a:off x="5645438" y="6631940"/>
              <a:ext cx="569855" cy="0"/>
            </a:xfrm>
            <a:prstGeom prst="line">
              <a:avLst/>
            </a:prstGeom>
            <a:ln w="9525">
              <a:solidFill>
                <a:srgbClr val="E3000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52"/>
            <p:cNvCxnSpPr/>
            <p:nvPr/>
          </p:nvCxnSpPr>
          <p:spPr>
            <a:xfrm>
              <a:off x="6215293" y="6631940"/>
              <a:ext cx="568267" cy="0"/>
            </a:xfrm>
            <a:prstGeom prst="line">
              <a:avLst/>
            </a:prstGeom>
            <a:ln w="9525">
              <a:solidFill>
                <a:srgbClr val="0AA53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53"/>
            <p:cNvCxnSpPr/>
            <p:nvPr/>
          </p:nvCxnSpPr>
          <p:spPr>
            <a:xfrm>
              <a:off x="6783561" y="6631940"/>
              <a:ext cx="568267" cy="0"/>
            </a:xfrm>
            <a:prstGeom prst="line">
              <a:avLst/>
            </a:prstGeom>
            <a:ln w="9525">
              <a:solidFill>
                <a:srgbClr val="94C11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54"/>
            <p:cNvCxnSpPr/>
            <p:nvPr/>
          </p:nvCxnSpPr>
          <p:spPr>
            <a:xfrm>
              <a:off x="7351828" y="6631940"/>
              <a:ext cx="569854" cy="0"/>
            </a:xfrm>
            <a:prstGeom prst="line">
              <a:avLst/>
            </a:prstGeom>
            <a:ln w="9525">
              <a:solidFill>
                <a:srgbClr val="DCE1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55"/>
            <p:cNvCxnSpPr/>
            <p:nvPr/>
          </p:nvCxnSpPr>
          <p:spPr>
            <a:xfrm>
              <a:off x="7921683" y="6631940"/>
              <a:ext cx="568267" cy="0"/>
            </a:xfrm>
            <a:prstGeom prst="line">
              <a:avLst/>
            </a:prstGeom>
            <a:ln w="9525">
              <a:solidFill>
                <a:srgbClr val="005C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25"/>
          <p:cNvPicPr>
            <a:picLocks noChangeArrowheads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2634" y="6189664"/>
            <a:ext cx="88476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D8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63819" y="914401"/>
            <a:ext cx="7118581" cy="1428083"/>
          </a:xfrm>
        </p:spPr>
        <p:txBody>
          <a:bodyPr/>
          <a:lstStyle>
            <a:lvl1pPr>
              <a:defRPr>
                <a:solidFill>
                  <a:srgbClr val="007D8F"/>
                </a:solidFill>
              </a:defRPr>
            </a:lvl1pPr>
            <a:lvl2pPr>
              <a:defRPr>
                <a:solidFill>
                  <a:srgbClr val="575656"/>
                </a:solidFill>
              </a:defRPr>
            </a:lvl2pPr>
            <a:lvl3pPr>
              <a:buClr>
                <a:schemeClr val="tx1"/>
              </a:buClr>
              <a:defRPr>
                <a:solidFill>
                  <a:srgbClr val="575656"/>
                </a:solidFill>
              </a:defRPr>
            </a:lvl3pPr>
            <a:lvl4pPr>
              <a:buClr>
                <a:schemeClr val="tx1"/>
              </a:buClr>
              <a:defRPr>
                <a:solidFill>
                  <a:srgbClr val="575656"/>
                </a:solidFill>
              </a:defRPr>
            </a:lvl4pPr>
            <a:lvl5pPr>
              <a:buClr>
                <a:schemeClr val="tx1"/>
              </a:buClr>
              <a:defRPr>
                <a:solidFill>
                  <a:srgbClr val="575656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 dirty="0"/>
          </a:p>
        </p:txBody>
      </p:sp>
      <p:sp>
        <p:nvSpPr>
          <p:cNvPr id="19" name="Espace réservé du numéro de diapositive 5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156977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413932"/>
            <a:ext cx="56917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2174875"/>
            <a:ext cx="5691717" cy="4454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13932"/>
            <a:ext cx="56938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693833" cy="445452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4800" y="228601"/>
            <a:ext cx="11582400" cy="93980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36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GB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1219200"/>
            <a:ext cx="11582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7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7C7817-4C64-4BE5-B51C-83D660B1BF27}" type="datetime1">
              <a:rPr lang="fr-BE" altLang="fr-FR" smtClean="0"/>
              <a:t>2/05/17</a:t>
            </a:fld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66973-6582-48E2-B94A-E8BA14A801BF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17342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B8D084E-3D7A-4124-9A5E-0204F6D9AF10}" type="datetime1">
              <a:rPr lang="fr-BE" altLang="fr-FR" smtClean="0"/>
              <a:t>2/05/17</a:t>
            </a:fld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8D23DC-A867-418B-B71B-2F4E2CEFD330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27507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BE7EDC2-19EA-4A94-9F9F-2AD998B8CE94}" type="datetime1">
              <a:rPr lang="fr-BE" altLang="fr-FR" smtClean="0"/>
              <a:t>2/05/17</a:t>
            </a:fld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F7B12-862A-497F-B7CD-62C7CE8DFE0E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70295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D12E5F9-FA3F-4620-A42E-AFDE2EC69114}" type="datetime1">
              <a:rPr lang="fr-BE" altLang="fr-FR" smtClean="0"/>
              <a:t>2/05/17</a:t>
            </a:fld>
            <a:endParaRPr lang="fr-FR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93CF7D-F898-4697-B5E7-E99756A80173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6119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AB88C4-06E9-4B55-BD13-602B35C25186}" type="datetime1">
              <a:rPr lang="fr-BE" altLang="fr-FR" smtClean="0"/>
              <a:t>2/05/17</a:t>
            </a:fld>
            <a:endParaRPr lang="fr-FR" alt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B96FA2-30A5-469E-92C6-052F6D88B80D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12105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9A78F9-9580-4DC5-B14F-E604ADC36713}" type="datetime1">
              <a:rPr lang="fr-BE" altLang="fr-FR" smtClean="0"/>
              <a:t>2/05/17</a:t>
            </a:fld>
            <a:endParaRPr lang="fr-FR" alt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03E28-0AC0-4DC6-8523-981B0C9D0118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48966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CD41D9-57CB-480C-BA8E-469F0F8814C5}" type="datetime1">
              <a:rPr lang="fr-BE" altLang="fr-FR" smtClean="0"/>
              <a:t>2/05/17</a:t>
            </a:fld>
            <a:endParaRPr lang="fr-FR" alt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5016B-9454-4870-8482-3186114A3288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0905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ba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349" y="107340"/>
            <a:ext cx="10191584" cy="369332"/>
          </a:xfrm>
        </p:spPr>
        <p:txBody>
          <a:bodyPr/>
          <a:lstStyle>
            <a:lvl1pPr>
              <a:defRPr>
                <a:solidFill>
                  <a:srgbClr val="007D8F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texte 2"/>
          <p:cNvSpPr>
            <a:spLocks noGrp="1"/>
          </p:cNvSpPr>
          <p:nvPr>
            <p:ph idx="1"/>
          </p:nvPr>
        </p:nvSpPr>
        <p:spPr>
          <a:xfrm>
            <a:off x="239184" y="857251"/>
            <a:ext cx="11808717" cy="1428083"/>
          </a:xfrm>
          <a:prstGeom prst="rect">
            <a:avLst/>
          </a:prstGeom>
        </p:spPr>
        <p:txBody>
          <a:bodyPr rtlCol="0"/>
          <a:lstStyle>
            <a:lvl1pPr>
              <a:defRPr sz="1600">
                <a:solidFill>
                  <a:srgbClr val="007D8F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6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 dirty="0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893505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60F999-5858-42DA-BC35-637D5F36EA22}" type="datetime1">
              <a:rPr lang="fr-BE" altLang="fr-FR" smtClean="0"/>
              <a:t>2/05/17</a:t>
            </a:fld>
            <a:endParaRPr lang="fr-FR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3CA6A1-41E8-413F-BDA1-A529D4D68167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15688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95735B-6BB3-42C6-993B-905EC7744BEB}" type="datetime1">
              <a:rPr lang="fr-BE" altLang="fr-FR" smtClean="0"/>
              <a:t>2/05/17</a:t>
            </a:fld>
            <a:endParaRPr lang="fr-FR" alt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42F02D-7AE7-4D25-936C-ED3A1E3C42B7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465558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1AA41C-7CE8-4764-9BCE-FCC803A177A4}" type="datetime1">
              <a:rPr lang="fr-BE" altLang="fr-FR" smtClean="0"/>
              <a:t>2/05/17</a:t>
            </a:fld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18720-E440-4F75-B9F9-46100341AE26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3270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ED4BDF-A36E-468F-B2C0-A65A0E7BA6EC}" type="datetime1">
              <a:rPr lang="fr-BE" altLang="fr-FR" smtClean="0"/>
              <a:t>2/05/17</a:t>
            </a:fld>
            <a:endParaRPr lang="fr-FR" alt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1C3465-E23B-4121-9803-8BEC49ACF846}" type="slidenum">
              <a:rPr lang="fr-FR" altLang="fr-FR"/>
              <a:pPr/>
              <a:t>‹#›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2598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-58738"/>
            <a:ext cx="12340167" cy="708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Objec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think-cell Slide" r:id="rId9" imgW="360" imgH="360" progId="">
                  <p:embed/>
                </p:oleObj>
              </mc:Choice>
              <mc:Fallback>
                <p:oleObj name="think-cell Slide" r:id="rId9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56" descr="C:\Users\Sophie Rizzo\Desktop\Saint Luc\Logos\Feuille extract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/>
          <a:stretch>
            <a:fillRect/>
          </a:stretch>
        </p:blipFill>
        <p:spPr bwMode="auto">
          <a:xfrm>
            <a:off x="-165100" y="5749925"/>
            <a:ext cx="14732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65718" y="6632575"/>
            <a:ext cx="10469033" cy="84138"/>
            <a:chOff x="598489" y="6631940"/>
            <a:chExt cx="7891462" cy="0"/>
          </a:xfrm>
        </p:grpSpPr>
        <p:cxnSp>
          <p:nvCxnSpPr>
            <p:cNvPr id="6" name="Straight Connector 21"/>
            <p:cNvCxnSpPr/>
            <p:nvPr/>
          </p:nvCxnSpPr>
          <p:spPr>
            <a:xfrm>
              <a:off x="598489" y="6631940"/>
              <a:ext cx="717986" cy="0"/>
            </a:xfrm>
            <a:prstGeom prst="line">
              <a:avLst/>
            </a:prstGeom>
            <a:ln w="9525">
              <a:solidFill>
                <a:srgbClr val="47074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/>
            <p:cNvCxnSpPr/>
            <p:nvPr/>
          </p:nvCxnSpPr>
          <p:spPr>
            <a:xfrm>
              <a:off x="1316475" y="6631940"/>
              <a:ext cx="716390" cy="0"/>
            </a:xfrm>
            <a:prstGeom prst="line">
              <a:avLst/>
            </a:prstGeom>
            <a:ln w="9525">
              <a:solidFill>
                <a:srgbClr val="9419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/>
            <p:cNvCxnSpPr/>
            <p:nvPr/>
          </p:nvCxnSpPr>
          <p:spPr>
            <a:xfrm>
              <a:off x="2032865" y="6631940"/>
              <a:ext cx="717986" cy="0"/>
            </a:xfrm>
            <a:prstGeom prst="line">
              <a:avLst/>
            </a:prstGeom>
            <a:ln w="9525">
              <a:solidFill>
                <a:srgbClr val="DE00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/>
            <p:cNvCxnSpPr/>
            <p:nvPr/>
          </p:nvCxnSpPr>
          <p:spPr>
            <a:xfrm>
              <a:off x="2750850" y="6631940"/>
              <a:ext cx="717986" cy="0"/>
            </a:xfrm>
            <a:prstGeom prst="line">
              <a:avLst/>
            </a:prstGeom>
            <a:ln w="9525">
              <a:solidFill>
                <a:srgbClr val="EDBCD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25"/>
            <p:cNvCxnSpPr/>
            <p:nvPr/>
          </p:nvCxnSpPr>
          <p:spPr>
            <a:xfrm>
              <a:off x="3468836" y="6631940"/>
              <a:ext cx="716391" cy="0"/>
            </a:xfrm>
            <a:prstGeom prst="line">
              <a:avLst/>
            </a:prstGeom>
            <a:ln w="9525">
              <a:solidFill>
                <a:srgbClr val="FBB9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26"/>
            <p:cNvCxnSpPr/>
            <p:nvPr/>
          </p:nvCxnSpPr>
          <p:spPr>
            <a:xfrm>
              <a:off x="4185227" y="6631940"/>
              <a:ext cx="717986" cy="0"/>
            </a:xfrm>
            <a:prstGeom prst="line">
              <a:avLst/>
            </a:prstGeom>
            <a:ln w="9525">
              <a:solidFill>
                <a:srgbClr val="EF7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27"/>
            <p:cNvCxnSpPr/>
            <p:nvPr/>
          </p:nvCxnSpPr>
          <p:spPr>
            <a:xfrm>
              <a:off x="4903213" y="6631940"/>
              <a:ext cx="716390" cy="0"/>
            </a:xfrm>
            <a:prstGeom prst="line">
              <a:avLst/>
            </a:prstGeom>
            <a:ln w="9525">
              <a:solidFill>
                <a:srgbClr val="E3000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28"/>
            <p:cNvCxnSpPr/>
            <p:nvPr/>
          </p:nvCxnSpPr>
          <p:spPr>
            <a:xfrm>
              <a:off x="5619603" y="6631940"/>
              <a:ext cx="717986" cy="0"/>
            </a:xfrm>
            <a:prstGeom prst="line">
              <a:avLst/>
            </a:prstGeom>
            <a:ln w="9525">
              <a:solidFill>
                <a:srgbClr val="0AA53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29"/>
            <p:cNvCxnSpPr/>
            <p:nvPr/>
          </p:nvCxnSpPr>
          <p:spPr>
            <a:xfrm>
              <a:off x="6337589" y="6631940"/>
              <a:ext cx="717986" cy="0"/>
            </a:xfrm>
            <a:prstGeom prst="line">
              <a:avLst/>
            </a:prstGeom>
            <a:ln w="9525">
              <a:solidFill>
                <a:srgbClr val="94C11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30"/>
            <p:cNvCxnSpPr/>
            <p:nvPr/>
          </p:nvCxnSpPr>
          <p:spPr>
            <a:xfrm>
              <a:off x="7055574" y="6631940"/>
              <a:ext cx="716391" cy="0"/>
            </a:xfrm>
            <a:prstGeom prst="line">
              <a:avLst/>
            </a:prstGeom>
            <a:ln w="9525">
              <a:solidFill>
                <a:srgbClr val="DCE1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1"/>
            <p:cNvCxnSpPr/>
            <p:nvPr/>
          </p:nvCxnSpPr>
          <p:spPr>
            <a:xfrm>
              <a:off x="7771965" y="6631940"/>
              <a:ext cx="717986" cy="0"/>
            </a:xfrm>
            <a:prstGeom prst="line">
              <a:avLst/>
            </a:prstGeom>
            <a:ln w="9525">
              <a:solidFill>
                <a:srgbClr val="005C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Espace réservé du texte 2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239184" y="6670675"/>
            <a:ext cx="1180888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r-BE" altLang="fr-FR" sz="1000" dirty="0" smtClean="0">
                <a:solidFill>
                  <a:srgbClr val="007D8F"/>
                </a:solidFill>
              </a:rPr>
              <a:t>Cliniques universitaires Saint-Luc – Centre du Cancer </a:t>
            </a:r>
          </a:p>
        </p:txBody>
      </p:sp>
      <p:pic>
        <p:nvPicPr>
          <p:cNvPr id="18" name="Picture 125"/>
          <p:cNvPicPr>
            <a:picLocks noChangeArrowheads="1"/>
          </p:cNvPicPr>
          <p:nvPr>
            <p:custDataLst>
              <p:tags r:id="rId6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01" y="6200775"/>
            <a:ext cx="884767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27C100E-6BDD-472E-808E-8185F6826E08}" type="datetime1">
              <a:rPr lang="fr-BE" smtClean="0"/>
              <a:t>2/05/17</a:t>
            </a:fld>
            <a:endParaRPr lang="fr-BE"/>
          </a:p>
        </p:txBody>
      </p:sp>
      <p:sp>
        <p:nvSpPr>
          <p:cNvPr id="20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fr-BE"/>
          </a:p>
        </p:txBody>
      </p:sp>
      <p:sp>
        <p:nvSpPr>
          <p:cNvPr id="21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783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4B8D1A-5F86-484E-8745-29AA0E28CDEC}" type="datetime1">
              <a:rPr lang="fr-BE" smtClean="0"/>
              <a:t>2/05/17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655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179389" y="107952"/>
            <a:ext cx="8856663" cy="403957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fr-FR" sz="2625" b="1" smtClean="0">
                <a:solidFill>
                  <a:srgbClr val="FFFFFF"/>
                </a:solidFill>
              </a:rPr>
              <a:t>Modifiez le style du titre</a:t>
            </a:r>
            <a:endParaRPr sz="2625" b="1">
              <a:solidFill>
                <a:srgbClr val="FFFFFF"/>
              </a:solidFill>
            </a:endParaRP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437717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F96910B-4FA9-4A2D-B6B4-4AA194137B73}" type="datetime1">
              <a:rPr lang="fr-BE" smtClean="0"/>
              <a:t>2/05/17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73206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169617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1696170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009E6A4-90A7-4C6D-9034-44CD515F825C}" type="datetime1">
              <a:rPr lang="fr-BE" smtClean="0"/>
              <a:t>2/05/17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3995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622301" y="6676001"/>
            <a:ext cx="10960100" cy="110800"/>
          </a:xfrm>
          <a:noFill/>
          <a:ln>
            <a:noFill/>
          </a:ln>
        </p:spPr>
        <p:txBody>
          <a:bodyPr wrap="square" anchor="b">
            <a:sp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ts val="300"/>
              </a:spcBef>
              <a:tabLst>
                <a:tab pos="177800" algn="l"/>
              </a:tabLst>
              <a:defRPr lang="en-US" sz="800" b="0" kern="1200" dirty="0">
                <a:solidFill>
                  <a:schemeClr val="accent2"/>
                </a:solidFill>
                <a:latin typeface="Calibri" panose="020F0502020204030204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BE/VAR-151068  05-2015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009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ags" Target="../tags/tag4.xml"/><Relationship Id="rId21" Type="http://schemas.openxmlformats.org/officeDocument/2006/relationships/tags" Target="../tags/tag5.xml"/><Relationship Id="rId22" Type="http://schemas.openxmlformats.org/officeDocument/2006/relationships/tags" Target="../tags/tag6.xml"/><Relationship Id="rId23" Type="http://schemas.openxmlformats.org/officeDocument/2006/relationships/tags" Target="../tags/tag7.xml"/><Relationship Id="rId24" Type="http://schemas.openxmlformats.org/officeDocument/2006/relationships/tags" Target="../tags/tag8.xml"/><Relationship Id="rId25" Type="http://schemas.openxmlformats.org/officeDocument/2006/relationships/image" Target="../media/image2.jpeg"/><Relationship Id="rId26" Type="http://schemas.openxmlformats.org/officeDocument/2006/relationships/oleObject" Target="../embeddings/oleObject1.bin"/><Relationship Id="rId27" Type="http://schemas.openxmlformats.org/officeDocument/2006/relationships/image" Target="../media/image1.emf"/><Relationship Id="rId28" Type="http://schemas.openxmlformats.org/officeDocument/2006/relationships/image" Target="../media/image3.png"/><Relationship Id="rId29" Type="http://schemas.openxmlformats.org/officeDocument/2006/relationships/image" Target="../media/image4.png"/><Relationship Id="rId30" Type="http://schemas.openxmlformats.org/officeDocument/2006/relationships/image" Target="../media/image5.png"/><Relationship Id="rId31" Type="http://schemas.openxmlformats.org/officeDocument/2006/relationships/image" Target="../media/image6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vmlDrawing" Target="../drawings/vmlDrawing1.vml"/><Relationship Id="rId17" Type="http://schemas.openxmlformats.org/officeDocument/2006/relationships/tags" Target="../tags/tag1.xml"/><Relationship Id="rId18" Type="http://schemas.openxmlformats.org/officeDocument/2006/relationships/tags" Target="../tags/tag2.xml"/><Relationship Id="rId19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3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100" y="-58738"/>
            <a:ext cx="12340167" cy="708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7" name="Object 6" hidden="1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think-cell Slide" r:id="rId26" imgW="360" imgH="360" progId="">
                  <p:embed/>
                </p:oleObj>
              </mc:Choice>
              <mc:Fallback>
                <p:oleObj name="think-cell Slide" r:id="rId26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11377085" y="6462713"/>
            <a:ext cx="670983" cy="18415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575656"/>
                </a:solidFill>
                <a:latin typeface="+mn-lt"/>
                <a:cs typeface="+mn-cs"/>
              </a:defRPr>
            </a:lvl1pPr>
          </a:lstStyle>
          <a:p>
            <a:fld id="{419EDF29-E7E6-4C6F-8F2B-1F0354CA3297}" type="slidenum">
              <a:rPr lang="fr-BE" smtClean="0"/>
              <a:t>‹#›</a:t>
            </a:fld>
            <a:endParaRPr lang="fr-BE"/>
          </a:p>
        </p:txBody>
      </p:sp>
      <p:pic>
        <p:nvPicPr>
          <p:cNvPr id="1029" name="Picture 56" descr="C:\Users\Sophie Rizzo\Desktop\Saint Luc\Logos\Feuille extract.png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/>
          <a:stretch>
            <a:fillRect/>
          </a:stretch>
        </p:blipFill>
        <p:spPr bwMode="auto">
          <a:xfrm>
            <a:off x="-165100" y="5749925"/>
            <a:ext cx="14732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3"/>
          <p:cNvGrpSpPr>
            <a:grpSpLocks/>
          </p:cNvGrpSpPr>
          <p:nvPr>
            <p:custDataLst>
              <p:tags r:id="rId20"/>
            </p:custDataLst>
          </p:nvPr>
        </p:nvGrpSpPr>
        <p:grpSpPr bwMode="auto">
          <a:xfrm>
            <a:off x="865718" y="6632575"/>
            <a:ext cx="10469033" cy="84138"/>
            <a:chOff x="598489" y="6631940"/>
            <a:chExt cx="7891462" cy="0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598489" y="6631940"/>
              <a:ext cx="717986" cy="0"/>
            </a:xfrm>
            <a:prstGeom prst="line">
              <a:avLst/>
            </a:prstGeom>
            <a:ln w="9525">
              <a:solidFill>
                <a:srgbClr val="47074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316475" y="6631940"/>
              <a:ext cx="716390" cy="0"/>
            </a:xfrm>
            <a:prstGeom prst="line">
              <a:avLst/>
            </a:prstGeom>
            <a:ln w="9525">
              <a:solidFill>
                <a:srgbClr val="94198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032865" y="6631940"/>
              <a:ext cx="717986" cy="0"/>
            </a:xfrm>
            <a:prstGeom prst="line">
              <a:avLst/>
            </a:prstGeom>
            <a:ln w="9525">
              <a:solidFill>
                <a:srgbClr val="DE007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750850" y="6631940"/>
              <a:ext cx="717986" cy="0"/>
            </a:xfrm>
            <a:prstGeom prst="line">
              <a:avLst/>
            </a:prstGeom>
            <a:ln w="9525">
              <a:solidFill>
                <a:srgbClr val="EDBCD8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3468836" y="6631940"/>
              <a:ext cx="716391" cy="0"/>
            </a:xfrm>
            <a:prstGeom prst="line">
              <a:avLst/>
            </a:prstGeom>
            <a:ln w="9525">
              <a:solidFill>
                <a:srgbClr val="FBB9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185227" y="6631940"/>
              <a:ext cx="717986" cy="0"/>
            </a:xfrm>
            <a:prstGeom prst="line">
              <a:avLst/>
            </a:prstGeom>
            <a:ln w="9525">
              <a:solidFill>
                <a:srgbClr val="EF7C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4903213" y="6631940"/>
              <a:ext cx="716390" cy="0"/>
            </a:xfrm>
            <a:prstGeom prst="line">
              <a:avLst/>
            </a:prstGeom>
            <a:ln w="9525">
              <a:solidFill>
                <a:srgbClr val="E3000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619603" y="6631940"/>
              <a:ext cx="717986" cy="0"/>
            </a:xfrm>
            <a:prstGeom prst="line">
              <a:avLst/>
            </a:prstGeom>
            <a:ln w="9525">
              <a:solidFill>
                <a:srgbClr val="0AA53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37589" y="6631940"/>
              <a:ext cx="717986" cy="0"/>
            </a:xfrm>
            <a:prstGeom prst="line">
              <a:avLst/>
            </a:prstGeom>
            <a:ln w="9525">
              <a:solidFill>
                <a:srgbClr val="94C11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055574" y="6631940"/>
              <a:ext cx="716391" cy="0"/>
            </a:xfrm>
            <a:prstGeom prst="line">
              <a:avLst/>
            </a:prstGeom>
            <a:ln w="9525">
              <a:solidFill>
                <a:srgbClr val="DCE16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771965" y="6631940"/>
              <a:ext cx="717986" cy="0"/>
            </a:xfrm>
            <a:prstGeom prst="line">
              <a:avLst/>
            </a:prstGeom>
            <a:ln w="9525">
              <a:solidFill>
                <a:srgbClr val="005CA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1" name="Espace réservé du titre 1"/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 bwMode="auto">
          <a:xfrm>
            <a:off x="239184" y="107950"/>
            <a:ext cx="1180888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BE" altLang="fr-FR" smtClean="0"/>
              <a:t>Modifiez le style du titre</a:t>
            </a:r>
          </a:p>
        </p:txBody>
      </p:sp>
      <p:sp>
        <p:nvSpPr>
          <p:cNvPr id="1032" name="Espace réservé du texte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 bwMode="auto">
          <a:xfrm>
            <a:off x="239184" y="857250"/>
            <a:ext cx="1180888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BE" altLang="fr-FR" smtClean="0"/>
              <a:t>Modifiez les styles du texte du masque</a:t>
            </a:r>
          </a:p>
          <a:p>
            <a:pPr lvl="1"/>
            <a:r>
              <a:rPr lang="fr-BE" altLang="fr-FR" smtClean="0"/>
              <a:t>Deuxième niveau</a:t>
            </a:r>
          </a:p>
          <a:p>
            <a:pPr lvl="2"/>
            <a:r>
              <a:rPr lang="fr-BE" altLang="fr-FR" smtClean="0"/>
              <a:t>Troisième niveau</a:t>
            </a:r>
          </a:p>
          <a:p>
            <a:pPr lvl="3"/>
            <a:r>
              <a:rPr lang="fr-BE" altLang="fr-FR" smtClean="0"/>
              <a:t>Quatrième niveau</a:t>
            </a:r>
          </a:p>
          <a:p>
            <a:pPr lvl="4"/>
            <a:r>
              <a:rPr lang="fr-BE" altLang="fr-FR" smtClean="0"/>
              <a:t>Cinquième niveau</a:t>
            </a:r>
          </a:p>
        </p:txBody>
      </p:sp>
      <p:sp>
        <p:nvSpPr>
          <p:cNvPr id="1033" name="Espace réservé du texte 2"/>
          <p:cNvSpPr txBox="1">
            <a:spLocks/>
          </p:cNvSpPr>
          <p:nvPr>
            <p:custDataLst>
              <p:tags r:id="rId23"/>
            </p:custDataLst>
          </p:nvPr>
        </p:nvSpPr>
        <p:spPr bwMode="auto">
          <a:xfrm>
            <a:off x="239184" y="6670675"/>
            <a:ext cx="11808883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r-BE" altLang="fr-FR" sz="1000" dirty="0" smtClean="0">
                <a:solidFill>
                  <a:srgbClr val="007D8F"/>
                </a:solidFill>
              </a:rPr>
              <a:t>Cliniques universitaires Saint-Luc – Centre du Cancer </a:t>
            </a:r>
          </a:p>
        </p:txBody>
      </p:sp>
      <p:pic>
        <p:nvPicPr>
          <p:cNvPr id="1034" name="Picture 125"/>
          <p:cNvPicPr>
            <a:picLocks noChangeArrowheads="1"/>
          </p:cNvPicPr>
          <p:nvPr>
            <p:custDataLst>
              <p:tags r:id="rId24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0301" y="6200775"/>
            <a:ext cx="884767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76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007D8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D8F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D8F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D8F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D8F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D8F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D8F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D8F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7D8F"/>
          </a:solidFill>
          <a:latin typeface="Calibri" pitchFamily="34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defRPr sz="1600" kern="1200">
          <a:solidFill>
            <a:srgbClr val="007D8F"/>
          </a:solidFill>
          <a:latin typeface="+mn-lt"/>
          <a:ea typeface="+mn-ea"/>
          <a:cs typeface="+mn-cs"/>
        </a:defRPr>
      </a:lvl1pPr>
      <a:lvl2pPr marL="285750" indent="-285750" algn="l" rtl="0" eaLnBrk="1" fontAlgn="base" hangingPunct="1">
        <a:spcBef>
          <a:spcPct val="20000"/>
        </a:spcBef>
        <a:spcAft>
          <a:spcPct val="0"/>
        </a:spcAft>
        <a:buBlip>
          <a:blip r:embed="rId30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619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Blip>
          <a:blip r:embed="rId31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38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Arial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1442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1"/>
            <a:ext cx="11582400" cy="939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320800"/>
            <a:ext cx="11582400" cy="530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04800" y="1219200"/>
            <a:ext cx="115824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04223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50825" indent="-250825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110000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61975" indent="-30956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–"/>
        <a:defRPr sz="2000">
          <a:solidFill>
            <a:schemeClr val="tx1"/>
          </a:solidFill>
          <a:latin typeface="+mn-lt"/>
          <a:cs typeface="+mn-cs"/>
        </a:defRPr>
      </a:lvl2pPr>
      <a:lvl3pPr marL="812800" indent="-249238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101725" indent="-287338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1390650" indent="-287338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1847850" indent="-28733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305050" indent="-28733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2762250" indent="-28733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219450" indent="-287338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143">
          <p15:clr>
            <a:srgbClr val="F26B43"/>
          </p15:clr>
        </p15:guide>
        <p15:guide id="4" pos="5617">
          <p15:clr>
            <a:srgbClr val="F26B43"/>
          </p15:clr>
        </p15:guide>
        <p15:guide id="5" orient="horz" pos="4180">
          <p15:clr>
            <a:srgbClr val="F26B43"/>
          </p15:clr>
        </p15:guide>
        <p15:guide id="6" orient="horz" pos="14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en-US" altLang="fr-F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en-US" altLang="fr-F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44553CB-9C0C-41CE-B63A-ED89E8CA91D1}" type="datetime1">
              <a:rPr lang="fr-BE" altLang="fr-FR" smtClean="0">
                <a:ea typeface="MS PGothic" panose="020B0600070205080204" pitchFamily="34" charset="-128"/>
              </a:rPr>
              <a:t>2/05/17</a:t>
            </a:fld>
            <a:endParaRPr lang="fr-FR" altLang="fr-FR" smtClean="0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C4BD26A-581D-4FD6-A638-F0BB201430BD}" type="slidenum">
              <a:rPr lang="fr-FR" altLang="fr-FR" smtClean="0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fr-FR" altLang="fr-FR" smtClean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815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MS PGothic" panose="020B0600070205080204" pitchFamily="34" charset="-128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3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kern="1200" dirty="0">
                <a:solidFill>
                  <a:srgbClr val="007D8F"/>
                </a:solidFill>
              </a:rPr>
              <a:t>Résultats </a:t>
            </a:r>
            <a:r>
              <a:rPr lang="fr-BE" kern="1200" dirty="0">
                <a:solidFill>
                  <a:srgbClr val="007D8F"/>
                </a:solidFill>
              </a:rPr>
              <a:t>du </a:t>
            </a:r>
            <a:r>
              <a:rPr lang="fr-BE" kern="1200" dirty="0">
                <a:solidFill>
                  <a:srgbClr val="007D8F"/>
                </a:solidFill>
              </a:rPr>
              <a:t>baromètre </a:t>
            </a:r>
            <a:r>
              <a:rPr lang="fr-BE" kern="1200" dirty="0">
                <a:solidFill>
                  <a:srgbClr val="007D8F"/>
                </a:solidFill>
              </a:rPr>
              <a:t>2017</a:t>
            </a:r>
            <a:br>
              <a:rPr lang="fr-BE" kern="1200" dirty="0">
                <a:solidFill>
                  <a:srgbClr val="007D8F"/>
                </a:solidFill>
              </a:rPr>
            </a:br>
            <a:r>
              <a:rPr lang="fr-BE" kern="1200" dirty="0">
                <a:solidFill>
                  <a:srgbClr val="007D8F"/>
                </a:solidFill>
              </a:rPr>
              <a:t>«</a:t>
            </a:r>
            <a:r>
              <a:rPr lang="fr-BE" kern="1200" dirty="0">
                <a:solidFill>
                  <a:srgbClr val="007D8F"/>
                </a:solidFill>
              </a:rPr>
              <a:t> Les Belges face au cancer </a:t>
            </a:r>
            <a:r>
              <a:rPr lang="fr-BE" kern="1200" dirty="0">
                <a:solidFill>
                  <a:srgbClr val="007D8F"/>
                </a:solidFill>
              </a:rPr>
              <a:t>»</a:t>
            </a:r>
            <a:r>
              <a:rPr lang="fr-BE" sz="2400" kern="1200" dirty="0">
                <a:solidFill>
                  <a:srgbClr val="007D8F"/>
                </a:solidFill>
              </a:rPr>
              <a:t/>
            </a:r>
            <a:br>
              <a:rPr lang="fr-BE" sz="2400" kern="1200" dirty="0">
                <a:solidFill>
                  <a:srgbClr val="007D8F"/>
                </a:solidFill>
              </a:rPr>
            </a:br>
            <a:endParaRPr lang="en-US" sz="2400" kern="1200" dirty="0">
              <a:solidFill>
                <a:srgbClr val="007D8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486806"/>
            <a:ext cx="11582400" cy="1983441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fr-FR" b="1" kern="1200" dirty="0">
                <a:solidFill>
                  <a:srgbClr val="007D8F"/>
                </a:solidFill>
                <a:latin typeface="+mj-lt"/>
                <a:ea typeface="+mj-ea"/>
                <a:cs typeface="+mj-cs"/>
              </a:rPr>
              <a:t>Conférence de presse </a:t>
            </a:r>
          </a:p>
          <a:p>
            <a:r>
              <a:rPr lang="fr-FR" b="1" kern="1200" dirty="0">
                <a:solidFill>
                  <a:srgbClr val="007D8F"/>
                </a:solidFill>
                <a:latin typeface="+mj-lt"/>
                <a:ea typeface="+mj-ea"/>
                <a:cs typeface="+mj-cs"/>
              </a:rPr>
              <a:t>03/05/17</a:t>
            </a:r>
          </a:p>
          <a:p>
            <a:r>
              <a:rPr lang="fr-FR" b="1" kern="1200" dirty="0">
                <a:solidFill>
                  <a:srgbClr val="007D8F"/>
                </a:solidFill>
                <a:latin typeface="+mj-lt"/>
                <a:ea typeface="+mj-ea"/>
                <a:cs typeface="+mj-cs"/>
              </a:rPr>
              <a:t>Baromètre </a:t>
            </a:r>
            <a:r>
              <a:rPr lang="fr-FR" b="1" kern="1200" dirty="0">
                <a:solidFill>
                  <a:srgbClr val="007D8F"/>
                </a:solidFill>
                <a:latin typeface="+mj-lt"/>
                <a:ea typeface="+mj-ea"/>
                <a:cs typeface="+mj-cs"/>
              </a:rPr>
              <a:t>réalisé par Ipsos en avril 2017 à la demande du laboratoire MSD</a:t>
            </a:r>
          </a:p>
        </p:txBody>
      </p:sp>
    </p:spTree>
    <p:extLst>
      <p:ext uri="{BB962C8B-B14F-4D97-AF65-F5344CB8AC3E}">
        <p14:creationId xmlns:p14="http://schemas.microsoft.com/office/powerpoint/2010/main" val="204184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5" y="1161754"/>
            <a:ext cx="10886886" cy="4429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6600" y="365125"/>
            <a:ext cx="11455400" cy="100965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La première cause de </a:t>
            </a:r>
            <a:r>
              <a:rPr lang="en-US" sz="4000" dirty="0" err="1" smtClean="0"/>
              <a:t>décès</a:t>
            </a:r>
            <a:r>
              <a:rPr lang="en-US" sz="4000" dirty="0" smtClean="0"/>
              <a:t> par cancer </a:t>
            </a:r>
            <a:r>
              <a:rPr lang="en-US" sz="4000" dirty="0" err="1" smtClean="0"/>
              <a:t>selon</a:t>
            </a:r>
            <a:r>
              <a:rPr lang="en-US" sz="4000" dirty="0" smtClean="0"/>
              <a:t> les </a:t>
            </a:r>
            <a:r>
              <a:rPr lang="en-US" sz="4000" dirty="0" err="1" smtClean="0"/>
              <a:t>Belges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838200" y="1825314"/>
            <a:ext cx="3090333" cy="4233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38199" y="3257129"/>
            <a:ext cx="3090333" cy="3425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19664" y="4745305"/>
            <a:ext cx="3208867" cy="3481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38198" y="2723953"/>
            <a:ext cx="3090333" cy="40835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42926" y="2793640"/>
            <a:ext cx="1981200" cy="3386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0890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0813"/>
            <a:ext cx="11223625" cy="887412"/>
          </a:xfrm>
        </p:spPr>
        <p:txBody>
          <a:bodyPr>
            <a:noAutofit/>
          </a:bodyPr>
          <a:lstStyle/>
          <a:p>
            <a:r>
              <a:rPr lang="fr-FR" sz="3200" dirty="0" smtClean="0"/>
              <a:t>Rapport incidence – mortalité dans les 15 cancers les plus courants </a:t>
            </a:r>
            <a:endParaRPr lang="fr-FR" sz="3200" dirty="0"/>
          </a:p>
        </p:txBody>
      </p:sp>
      <p:pic>
        <p:nvPicPr>
          <p:cNvPr id="5" name="Picture 4" descr="Screen Shot 2015-12-22 at 10.13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92" y="1038562"/>
            <a:ext cx="8087308" cy="581943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222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047" y="1514427"/>
            <a:ext cx="10197352" cy="46093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6600" y="504825"/>
            <a:ext cx="11455400" cy="100965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Mise</a:t>
            </a:r>
            <a:r>
              <a:rPr lang="en-US" sz="4000" dirty="0" smtClean="0"/>
              <a:t> </a:t>
            </a:r>
            <a:r>
              <a:rPr lang="en-US" sz="4000" dirty="0" err="1" smtClean="0"/>
              <a:t>à</a:t>
            </a:r>
            <a:r>
              <a:rPr lang="en-US" sz="4000" dirty="0" smtClean="0"/>
              <a:t> part le </a:t>
            </a:r>
            <a:r>
              <a:rPr lang="en-US" sz="4000" dirty="0" err="1" smtClean="0"/>
              <a:t>décès</a:t>
            </a:r>
            <a:r>
              <a:rPr lang="en-US" sz="4000" dirty="0" smtClean="0"/>
              <a:t>, les </a:t>
            </a:r>
            <a:r>
              <a:rPr lang="en-US" sz="4000" dirty="0" err="1" smtClean="0"/>
              <a:t>conséquences</a:t>
            </a:r>
            <a:r>
              <a:rPr lang="en-US" sz="4000" dirty="0" smtClean="0"/>
              <a:t> les plus </a:t>
            </a:r>
            <a:r>
              <a:rPr lang="en-US" sz="4000" dirty="0" err="1" smtClean="0"/>
              <a:t>redoutées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9211733" y="2269067"/>
            <a:ext cx="2523067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2016, </a:t>
            </a:r>
            <a:r>
              <a:rPr lang="en-US" b="1" dirty="0" err="1" smtClean="0">
                <a:solidFill>
                  <a:schemeClr val="accent1"/>
                </a:solidFill>
              </a:rPr>
              <a:t>conséquences</a:t>
            </a:r>
            <a:r>
              <a:rPr lang="en-US" b="1" dirty="0" smtClean="0">
                <a:solidFill>
                  <a:schemeClr val="accent1"/>
                </a:solidFill>
              </a:rPr>
              <a:t> les plus </a:t>
            </a:r>
            <a:r>
              <a:rPr lang="en-US" b="1" dirty="0" err="1" smtClean="0">
                <a:solidFill>
                  <a:schemeClr val="accent1"/>
                </a:solidFill>
              </a:rPr>
              <a:t>redoutées</a:t>
            </a:r>
            <a:r>
              <a:rPr lang="en-US" b="1" dirty="0" smtClean="0">
                <a:solidFill>
                  <a:schemeClr val="accent1"/>
                </a:solidFill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chemeClr val="accent1"/>
                </a:solidFill>
              </a:rPr>
              <a:t>Impact sur la </a:t>
            </a:r>
            <a:r>
              <a:rPr lang="en-US" dirty="0" err="1" smtClean="0">
                <a:solidFill>
                  <a:schemeClr val="accent1"/>
                </a:solidFill>
              </a:rPr>
              <a:t>famille</a:t>
            </a:r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chemeClr val="accent1"/>
                </a:solidFill>
              </a:rPr>
              <a:t>Peur</a:t>
            </a:r>
            <a:r>
              <a:rPr lang="en-US" dirty="0" smtClean="0">
                <a:solidFill>
                  <a:schemeClr val="accent1"/>
                </a:solidFill>
              </a:rPr>
              <a:t> de la </a:t>
            </a:r>
            <a:r>
              <a:rPr lang="en-US" dirty="0" err="1" smtClean="0">
                <a:solidFill>
                  <a:schemeClr val="accent1"/>
                </a:solidFill>
              </a:rPr>
              <a:t>douleur</a:t>
            </a:r>
            <a:endParaRPr lang="en-US" dirty="0" smtClean="0">
              <a:solidFill>
                <a:schemeClr val="accent1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chemeClr val="accent1"/>
                </a:solidFill>
              </a:rPr>
              <a:t>Dégradation</a:t>
            </a:r>
            <a:r>
              <a:rPr lang="en-US" dirty="0" smtClean="0">
                <a:solidFill>
                  <a:schemeClr val="accent1"/>
                </a:solidFill>
              </a:rPr>
              <a:t> de la </a:t>
            </a:r>
            <a:r>
              <a:rPr lang="en-US" dirty="0" err="1" smtClean="0">
                <a:solidFill>
                  <a:schemeClr val="accent1"/>
                </a:solidFill>
              </a:rPr>
              <a:t>qualité</a:t>
            </a:r>
            <a:r>
              <a:rPr lang="en-US" dirty="0" smtClean="0">
                <a:solidFill>
                  <a:schemeClr val="accent1"/>
                </a:solidFill>
              </a:rPr>
              <a:t> de vie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639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05" y="1066228"/>
            <a:ext cx="11693958" cy="4669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6600" y="365125"/>
            <a:ext cx="11455400" cy="100965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Sentiment par rapport </a:t>
            </a:r>
            <a:r>
              <a:rPr lang="en-US" sz="4000" dirty="0" err="1" smtClean="0"/>
              <a:t>à</a:t>
            </a:r>
            <a:r>
              <a:rPr lang="en-US" sz="4000" dirty="0" smtClean="0"/>
              <a:t> la chance d’un jour </a:t>
            </a:r>
            <a:r>
              <a:rPr lang="en-US" sz="4000" dirty="0" err="1" smtClean="0"/>
              <a:t>guérir</a:t>
            </a:r>
            <a:r>
              <a:rPr lang="en-US" sz="4000" dirty="0" smtClean="0"/>
              <a:t> du cancer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9876366" y="1696308"/>
            <a:ext cx="2133597" cy="23124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76552" y="4804584"/>
            <a:ext cx="999814" cy="10498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37221" y="1696308"/>
            <a:ext cx="1151466" cy="246481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76686" y="5735595"/>
            <a:ext cx="4504267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2016</a:t>
            </a:r>
            <a:r>
              <a:rPr lang="en-US" dirty="0" smtClean="0">
                <a:solidFill>
                  <a:schemeClr val="accent1"/>
                </a:solidFill>
              </a:rPr>
              <a:t>: 64% des </a:t>
            </a:r>
            <a:r>
              <a:rPr lang="en-US" dirty="0" err="1" smtClean="0">
                <a:solidFill>
                  <a:schemeClr val="accent1"/>
                </a:solidFill>
              </a:rPr>
              <a:t>Belges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pensent</a:t>
            </a:r>
            <a:r>
              <a:rPr lang="en-US" dirty="0" smtClean="0">
                <a:solidFill>
                  <a:schemeClr val="accent1"/>
                </a:solidFill>
              </a:rPr>
              <a:t> que le cancer sera un jour </a:t>
            </a:r>
            <a:r>
              <a:rPr lang="en-US" dirty="0" err="1" smtClean="0">
                <a:solidFill>
                  <a:schemeClr val="accent1"/>
                </a:solidFill>
              </a:rPr>
              <a:t>vaincu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3052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85" y="1174303"/>
            <a:ext cx="11700725" cy="4669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6600" y="365125"/>
            <a:ext cx="11455400" cy="1009650"/>
          </a:xfrm>
        </p:spPr>
        <p:txBody>
          <a:bodyPr>
            <a:normAutofit fontScale="90000"/>
          </a:bodyPr>
          <a:lstStyle/>
          <a:p>
            <a:r>
              <a:rPr lang="en-US" sz="4000" dirty="0" err="1" smtClean="0"/>
              <a:t>Quelle</a:t>
            </a:r>
            <a:r>
              <a:rPr lang="en-US" sz="4000" dirty="0" smtClean="0"/>
              <a:t> proportion de cancers </a:t>
            </a:r>
            <a:r>
              <a:rPr lang="en-US" sz="4000" dirty="0" err="1" smtClean="0"/>
              <a:t>guérit</a:t>
            </a:r>
            <a:r>
              <a:rPr lang="en-US" sz="4000" dirty="0" smtClean="0"/>
              <a:t>-on </a:t>
            </a:r>
            <a:r>
              <a:rPr lang="en-US" sz="4000" dirty="0" err="1" smtClean="0"/>
              <a:t>selon</a:t>
            </a:r>
            <a:r>
              <a:rPr lang="en-US" sz="4000" dirty="0" smtClean="0"/>
              <a:t> les </a:t>
            </a:r>
            <a:r>
              <a:rPr lang="en-US" sz="4000" dirty="0" err="1" smtClean="0"/>
              <a:t>Belges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5181601" y="1794949"/>
            <a:ext cx="1219200" cy="6454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889999" y="5115859"/>
            <a:ext cx="999814" cy="72781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48731" y="2208848"/>
            <a:ext cx="1151466" cy="148461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oneTexte 2"/>
          <p:cNvSpPr txBox="1"/>
          <p:nvPr/>
        </p:nvSpPr>
        <p:spPr>
          <a:xfrm>
            <a:off x="2390274" y="5925435"/>
            <a:ext cx="8630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5-year relative survival proportions are 59% in males and 69% in females. A slight increase in the relative survival proportion is observed over time in Belgium (2004-2013) </a:t>
            </a:r>
          </a:p>
          <a:p>
            <a:endParaRPr lang="fr-BE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674" y="6054410"/>
            <a:ext cx="615600" cy="472875"/>
          </a:xfrm>
          <a:prstGeom prst="rect">
            <a:avLst/>
          </a:prstGeom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6499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655"/>
            <a:ext cx="12192000" cy="4742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6600" y="365125"/>
            <a:ext cx="11455400" cy="1009650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Selon</a:t>
            </a:r>
            <a:r>
              <a:rPr lang="en-US" sz="4000" dirty="0" smtClean="0"/>
              <a:t> les </a:t>
            </a:r>
            <a:r>
              <a:rPr lang="en-US" sz="4000" dirty="0" err="1" smtClean="0"/>
              <a:t>Belges</a:t>
            </a:r>
            <a:r>
              <a:rPr lang="en-US" sz="4000" dirty="0" smtClean="0"/>
              <a:t>, la </a:t>
            </a:r>
            <a:r>
              <a:rPr lang="en-US" sz="4000" dirty="0" err="1" smtClean="0"/>
              <a:t>recherche</a:t>
            </a:r>
            <a:r>
              <a:rPr lang="en-US" sz="4000" dirty="0" smtClean="0"/>
              <a:t> sur le cancer </a:t>
            </a:r>
            <a:r>
              <a:rPr lang="en-US" sz="4000" dirty="0" err="1" smtClean="0"/>
              <a:t>progresse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60867" y="3077583"/>
            <a:ext cx="1151466" cy="260188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397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(R)Evolution des traitements des cancers du poumon</a:t>
            </a:r>
            <a:endParaRPr lang="fr-BE" dirty="0"/>
          </a:p>
        </p:txBody>
      </p:sp>
      <p:sp>
        <p:nvSpPr>
          <p:cNvPr id="3" name="Flèche droite rayée 2"/>
          <p:cNvSpPr/>
          <p:nvPr/>
        </p:nvSpPr>
        <p:spPr>
          <a:xfrm>
            <a:off x="766482" y="1586753"/>
            <a:ext cx="9399494" cy="1021976"/>
          </a:xfrm>
          <a:prstGeom prst="stripedRightArrow">
            <a:avLst/>
          </a:prstGeom>
          <a:solidFill>
            <a:schemeClr val="bg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sz="2400" b="1" dirty="0" smtClean="0">
                <a:solidFill>
                  <a:schemeClr val="tx1"/>
                </a:solidFill>
              </a:rPr>
              <a:t>CHIMIOTHERAPIE</a:t>
            </a:r>
            <a:endParaRPr lang="fr-BE" sz="2400" b="1" dirty="0">
              <a:solidFill>
                <a:schemeClr val="tx1"/>
              </a:solidFill>
            </a:endParaRPr>
          </a:p>
        </p:txBody>
      </p:sp>
      <p:sp>
        <p:nvSpPr>
          <p:cNvPr id="4" name="Flèche droite rayée 3"/>
          <p:cNvSpPr/>
          <p:nvPr/>
        </p:nvSpPr>
        <p:spPr>
          <a:xfrm>
            <a:off x="3030070" y="2700057"/>
            <a:ext cx="7135906" cy="1021976"/>
          </a:xfrm>
          <a:prstGeom prst="stripedRightArrow">
            <a:avLst/>
          </a:prstGeom>
          <a:solidFill>
            <a:schemeClr val="bg2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fr-BE" sz="2000" dirty="0">
                <a:solidFill>
                  <a:srgbClr val="00B050"/>
                </a:solidFill>
              </a:rPr>
              <a:t>	</a:t>
            </a:r>
            <a:r>
              <a:rPr lang="fr-BE" sz="2000" dirty="0" smtClean="0">
                <a:solidFill>
                  <a:srgbClr val="00B050"/>
                </a:solidFill>
              </a:rPr>
              <a:t>	</a:t>
            </a:r>
            <a:r>
              <a:rPr lang="fr-BE" sz="2000" b="1" dirty="0" smtClean="0">
                <a:solidFill>
                  <a:srgbClr val="00B050"/>
                </a:solidFill>
              </a:rPr>
              <a:t>THERAPIE CIBLEE</a:t>
            </a:r>
            <a:endParaRPr lang="fr-BE" sz="2000" b="1" dirty="0">
              <a:solidFill>
                <a:srgbClr val="00B050"/>
              </a:solidFill>
            </a:endParaRPr>
          </a:p>
        </p:txBody>
      </p:sp>
      <p:sp>
        <p:nvSpPr>
          <p:cNvPr id="5" name="Flèche droite rayée 4"/>
          <p:cNvSpPr/>
          <p:nvPr/>
        </p:nvSpPr>
        <p:spPr>
          <a:xfrm>
            <a:off x="7328647" y="3883069"/>
            <a:ext cx="2837329" cy="1021976"/>
          </a:xfrm>
          <a:prstGeom prst="stripedRightArrow">
            <a:avLst/>
          </a:prstGeom>
          <a:solidFill>
            <a:schemeClr val="bg2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BE" b="1" dirty="0" smtClean="0">
                <a:solidFill>
                  <a:srgbClr val="FF0000"/>
                </a:solidFill>
              </a:rPr>
              <a:t>IMMUNOTHERAPIE</a:t>
            </a:r>
            <a:endParaRPr lang="fr-BE" b="1" dirty="0">
              <a:solidFill>
                <a:srgbClr val="FF0000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3030070" y="833718"/>
            <a:ext cx="0" cy="493507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>
            <a:off x="7328647" y="833718"/>
            <a:ext cx="0" cy="493507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9632576" y="833718"/>
            <a:ext cx="0" cy="493507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353235" y="5930153"/>
            <a:ext cx="1358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2010</a:t>
            </a:r>
            <a:endParaRPr lang="fr-BE" dirty="0"/>
          </a:p>
        </p:txBody>
      </p:sp>
      <p:sp>
        <p:nvSpPr>
          <p:cNvPr id="12" name="Rectangle 11"/>
          <p:cNvSpPr/>
          <p:nvPr/>
        </p:nvSpPr>
        <p:spPr>
          <a:xfrm>
            <a:off x="9306204" y="592982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2017</a:t>
            </a:r>
            <a:endParaRPr lang="fr-BE" dirty="0"/>
          </a:p>
        </p:txBody>
      </p:sp>
      <p:sp>
        <p:nvSpPr>
          <p:cNvPr id="13" name="Rectangle 12"/>
          <p:cNvSpPr/>
          <p:nvPr/>
        </p:nvSpPr>
        <p:spPr>
          <a:xfrm>
            <a:off x="7002275" y="5929824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/>
              <a:t>2015</a:t>
            </a:r>
            <a:endParaRPr lang="fr-B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5468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21" y="-207043"/>
            <a:ext cx="6667500" cy="8001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89321" y="737937"/>
            <a:ext cx="69943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Advance of the Year: Immunotherapy 2.0</a:t>
            </a:r>
          </a:p>
          <a:p>
            <a:r>
              <a:rPr lang="en-US" sz="2800" b="1" dirty="0" smtClean="0">
                <a:solidFill>
                  <a:schemeClr val="accent3"/>
                </a:solidFill>
              </a:rPr>
              <a:t>Expanding Use and Refining Patient Selection</a:t>
            </a:r>
          </a:p>
          <a:p>
            <a:r>
              <a:rPr lang="en-US" sz="2800" b="1" dirty="0" smtClean="0">
                <a:solidFill>
                  <a:schemeClr val="accent3"/>
                </a:solidFill>
              </a:rPr>
              <a:t> </a:t>
            </a:r>
            <a:endParaRPr lang="en-US" sz="2800" b="1" dirty="0">
              <a:solidFill>
                <a:schemeClr val="accent3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12" y="2122932"/>
            <a:ext cx="4803869" cy="294637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594" y="2122932"/>
            <a:ext cx="4803869" cy="294637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930316" y="6208293"/>
            <a:ext cx="73793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http://www.asco.org/research-progress/reports-studies/clinical-cancer-advances/advance-year-immunotherapy-20</a:t>
            </a:r>
            <a:endParaRPr lang="fr-BE" sz="12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17</a:t>
            </a:fld>
            <a:endParaRPr lang="fr-BE"/>
          </a:p>
        </p:txBody>
      </p:sp>
      <p:sp>
        <p:nvSpPr>
          <p:cNvPr id="8" name="ZoneTexte 7"/>
          <p:cNvSpPr txBox="1"/>
          <p:nvPr/>
        </p:nvSpPr>
        <p:spPr>
          <a:xfrm>
            <a:off x="2151529" y="5244353"/>
            <a:ext cx="8068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smtClean="0"/>
              <a:t>« </a:t>
            </a:r>
            <a:r>
              <a:rPr lang="fr-BE" b="1" dirty="0" err="1" smtClean="0"/>
              <a:t>Immunotherapy</a:t>
            </a:r>
            <a:r>
              <a:rPr lang="fr-BE" b="1" dirty="0" smtClean="0"/>
              <a:t> 2.0 </a:t>
            </a:r>
            <a:r>
              <a:rPr lang="fr-BE" b="1" dirty="0" err="1" smtClean="0"/>
              <a:t>focused</a:t>
            </a:r>
            <a:r>
              <a:rPr lang="fr-BE" b="1" dirty="0" smtClean="0"/>
              <a:t> on </a:t>
            </a:r>
            <a:r>
              <a:rPr lang="fr-BE" b="1" dirty="0" err="1" smtClean="0"/>
              <a:t>identifying</a:t>
            </a:r>
            <a:r>
              <a:rPr lang="fr-BE" b="1" dirty="0" smtClean="0"/>
              <a:t> patients in </a:t>
            </a:r>
            <a:r>
              <a:rPr lang="fr-BE" b="1" dirty="0" err="1" smtClean="0"/>
              <a:t>whom</a:t>
            </a:r>
            <a:r>
              <a:rPr lang="fr-BE" b="1" dirty="0" smtClean="0"/>
              <a:t> </a:t>
            </a:r>
            <a:r>
              <a:rPr lang="fr-BE" b="1" dirty="0" err="1" smtClean="0"/>
              <a:t>these</a:t>
            </a:r>
            <a:r>
              <a:rPr lang="fr-BE" b="1" dirty="0" smtClean="0"/>
              <a:t> </a:t>
            </a:r>
            <a:r>
              <a:rPr lang="fr-BE" b="1" dirty="0" err="1" smtClean="0"/>
              <a:t>treatments</a:t>
            </a:r>
            <a:r>
              <a:rPr lang="fr-BE" b="1" dirty="0" smtClean="0"/>
              <a:t> </a:t>
            </a:r>
            <a:r>
              <a:rPr lang="fr-BE" b="1" dirty="0" err="1" smtClean="0"/>
              <a:t>work</a:t>
            </a:r>
            <a:r>
              <a:rPr lang="fr-BE" b="1" dirty="0" smtClean="0"/>
              <a:t> best, </a:t>
            </a:r>
            <a:r>
              <a:rPr lang="fr-BE" b="1" dirty="0" err="1" smtClean="0"/>
              <a:t>discovering</a:t>
            </a:r>
            <a:r>
              <a:rPr lang="fr-BE" b="1" dirty="0" smtClean="0"/>
              <a:t> </a:t>
            </a:r>
            <a:r>
              <a:rPr lang="fr-BE" b="1" dirty="0" err="1" smtClean="0"/>
              <a:t>mechanisms</a:t>
            </a:r>
            <a:r>
              <a:rPr lang="fr-BE" b="1" dirty="0" smtClean="0"/>
              <a:t> of </a:t>
            </a:r>
            <a:r>
              <a:rPr lang="fr-BE" b="1" dirty="0" err="1" smtClean="0"/>
              <a:t>resistance</a:t>
            </a:r>
            <a:r>
              <a:rPr lang="fr-BE" b="1" dirty="0" smtClean="0"/>
              <a:t> </a:t>
            </a:r>
            <a:r>
              <a:rPr lang="fr-BE" b="1" dirty="0" err="1" smtClean="0"/>
              <a:t>that</a:t>
            </a:r>
            <a:r>
              <a:rPr lang="fr-BE" b="1" dirty="0" smtClean="0"/>
              <a:t> </a:t>
            </a:r>
            <a:r>
              <a:rPr lang="fr-BE" b="1" dirty="0" err="1" smtClean="0"/>
              <a:t>can</a:t>
            </a:r>
            <a:r>
              <a:rPr lang="fr-BE" b="1" dirty="0" smtClean="0"/>
              <a:t> </a:t>
            </a:r>
            <a:r>
              <a:rPr lang="fr-BE" b="1" dirty="0" err="1" smtClean="0"/>
              <a:t>be</a:t>
            </a:r>
            <a:r>
              <a:rPr lang="fr-BE" b="1" dirty="0" smtClean="0"/>
              <a:t> </a:t>
            </a:r>
            <a:r>
              <a:rPr lang="fr-BE" b="1" dirty="0" err="1" smtClean="0"/>
              <a:t>overcome</a:t>
            </a:r>
            <a:r>
              <a:rPr lang="fr-BE" b="1" dirty="0" smtClean="0"/>
              <a:t>, and </a:t>
            </a:r>
            <a:r>
              <a:rPr lang="fr-BE" b="1" dirty="0" err="1" smtClean="0"/>
              <a:t>developping</a:t>
            </a:r>
            <a:r>
              <a:rPr lang="fr-BE" b="1" dirty="0" smtClean="0"/>
              <a:t> </a:t>
            </a:r>
            <a:r>
              <a:rPr lang="fr-BE" b="1" dirty="0" err="1" smtClean="0"/>
              <a:t>better</a:t>
            </a:r>
            <a:r>
              <a:rPr lang="fr-BE" b="1" dirty="0" smtClean="0"/>
              <a:t> </a:t>
            </a:r>
            <a:r>
              <a:rPr lang="fr-BE" b="1" dirty="0" err="1" smtClean="0"/>
              <a:t>means</a:t>
            </a:r>
            <a:r>
              <a:rPr lang="fr-BE" b="1" dirty="0" smtClean="0"/>
              <a:t> of </a:t>
            </a:r>
            <a:r>
              <a:rPr lang="fr-BE" b="1" dirty="0" err="1" smtClean="0"/>
              <a:t>reducing</a:t>
            </a:r>
            <a:r>
              <a:rPr lang="fr-BE" b="1" dirty="0" smtClean="0"/>
              <a:t> </a:t>
            </a:r>
            <a:r>
              <a:rPr lang="fr-BE" b="1" dirty="0" err="1" smtClean="0"/>
              <a:t>toxicities</a:t>
            </a:r>
            <a:r>
              <a:rPr lang="fr-BE" b="1" dirty="0" smtClean="0"/>
              <a:t> »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379995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L’immunothérapie oncologique cible les points de contrôle (checkpoints)</a:t>
            </a:r>
            <a:endParaRPr lang="fr-BE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18</a:t>
            </a:fld>
            <a:endParaRPr lang="fr-BE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15" y="600727"/>
            <a:ext cx="4221513" cy="254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6" y="600727"/>
            <a:ext cx="5562600" cy="254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1640541" y="330797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CTLA-4</a:t>
            </a:r>
            <a:endParaRPr lang="fr-BE" dirty="0"/>
          </a:p>
        </p:txBody>
      </p:sp>
      <p:sp>
        <p:nvSpPr>
          <p:cNvPr id="7" name="ZoneTexte 6"/>
          <p:cNvSpPr txBox="1"/>
          <p:nvPr/>
        </p:nvSpPr>
        <p:spPr>
          <a:xfrm>
            <a:off x="7651376" y="3267706"/>
            <a:ext cx="2568389" cy="37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PD-1/PD-L1</a:t>
            </a:r>
            <a:endParaRPr lang="fr-B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38" y="3452112"/>
            <a:ext cx="3211307" cy="362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9514229" y="6324213"/>
            <a:ext cx="2095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err="1" smtClean="0"/>
              <a:t>Ribas</a:t>
            </a:r>
            <a:r>
              <a:rPr lang="fr-BE" sz="1200" dirty="0" smtClean="0"/>
              <a:t> A. NEJM 2012</a:t>
            </a:r>
            <a:endParaRPr lang="fr-BE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7651375" y="5037221"/>
            <a:ext cx="3725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… et beaucoup d’autres dans le futur.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30295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Comparaison des études randomisées de Ph 3 en 2de ligne NSCLC</a:t>
            </a:r>
            <a:endParaRPr lang="fr-BE" dirty="0"/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94951493"/>
              </p:ext>
            </p:extLst>
          </p:nvPr>
        </p:nvGraphicFramePr>
        <p:xfrm>
          <a:off x="-1" y="812840"/>
          <a:ext cx="8117305" cy="468847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524001"/>
                <a:gridCol w="1171074"/>
                <a:gridCol w="1074821"/>
                <a:gridCol w="1106905"/>
                <a:gridCol w="1010653"/>
                <a:gridCol w="1187115"/>
                <a:gridCol w="1042736"/>
              </a:tblGrid>
              <a:tr h="530676"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Histologie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 smtClean="0"/>
                        <a:t>IHC PD-L1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 smtClean="0"/>
                        <a:t>PFS </a:t>
                      </a:r>
                    </a:p>
                    <a:p>
                      <a:pPr algn="ctr"/>
                      <a:r>
                        <a:rPr lang="fr-BE" sz="1600" dirty="0" smtClean="0"/>
                        <a:t>(mois)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 smtClean="0"/>
                        <a:t>OS </a:t>
                      </a:r>
                    </a:p>
                    <a:p>
                      <a:pPr algn="ctr"/>
                      <a:r>
                        <a:rPr lang="fr-BE" sz="1600" dirty="0" smtClean="0"/>
                        <a:t>(mois)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600" dirty="0" smtClean="0"/>
                        <a:t>ORR </a:t>
                      </a:r>
                    </a:p>
                    <a:p>
                      <a:pPr algn="ctr"/>
                      <a:r>
                        <a:rPr lang="fr-BE" sz="1600" dirty="0" smtClean="0"/>
                        <a:t>(%)</a:t>
                      </a:r>
                      <a:endParaRPr lang="fr-BE" sz="1600" dirty="0"/>
                    </a:p>
                  </a:txBody>
                  <a:tcPr/>
                </a:tc>
              </a:tr>
              <a:tr h="339818">
                <a:tc rowSpan="2">
                  <a:txBody>
                    <a:bodyPr/>
                    <a:lstStyle/>
                    <a:p>
                      <a:r>
                        <a:rPr lang="fr-BE" sz="1600" dirty="0" smtClean="0"/>
                        <a:t>Nivolumab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Checkmate</a:t>
                      </a:r>
                      <a:r>
                        <a:rPr lang="fr-BE" sz="1600" dirty="0" smtClean="0"/>
                        <a:t> 017 (1)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SqC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Tous PD-L1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3,5 vs 2,8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9,2 vs 6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20 vs 9</a:t>
                      </a:r>
                      <a:endParaRPr lang="fr-BE" sz="1600" dirty="0"/>
                    </a:p>
                  </a:txBody>
                  <a:tcPr/>
                </a:tc>
              </a:tr>
              <a:tr h="339818">
                <a:tc vMerge="1"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Checkmate</a:t>
                      </a:r>
                      <a:r>
                        <a:rPr lang="fr-BE" sz="1600" dirty="0" smtClean="0"/>
                        <a:t> 057 (2)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NSqC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Tous PD-L1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2,3 vs 4,2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12,2 vs 9,4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19 vs 12</a:t>
                      </a:r>
                      <a:endParaRPr lang="fr-BE" sz="1600" dirty="0"/>
                    </a:p>
                  </a:txBody>
                  <a:tcPr/>
                </a:tc>
              </a:tr>
              <a:tr h="530676"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Pembrolizumab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Keynote</a:t>
                      </a:r>
                      <a:r>
                        <a:rPr lang="fr-BE" sz="1600" dirty="0" smtClean="0"/>
                        <a:t> 010 (3)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Tous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PD-L1≥ 1%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3,9</a:t>
                      </a:r>
                      <a:r>
                        <a:rPr lang="fr-BE" sz="1600" baseline="0" dirty="0" smtClean="0"/>
                        <a:t> vs </a:t>
                      </a:r>
                      <a:r>
                        <a:rPr lang="fr-BE" sz="1600" dirty="0" smtClean="0"/>
                        <a:t>4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10,4 vs 8,5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18 vs 9</a:t>
                      </a:r>
                      <a:endParaRPr lang="fr-BE" sz="1600" dirty="0"/>
                    </a:p>
                  </a:txBody>
                  <a:tcPr/>
                </a:tc>
              </a:tr>
              <a:tr h="530676"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Atézolizumab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OAK (4)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Tous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Tous PD-L1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2,8 vs 4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13,8 vs 8,5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14 vs 13</a:t>
                      </a:r>
                      <a:endParaRPr lang="fr-BE" sz="1600" dirty="0"/>
                    </a:p>
                  </a:txBody>
                  <a:tcPr/>
                </a:tc>
              </a:tr>
              <a:tr h="670327"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Nintédanib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Lume-Lung1 (5)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NSqC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3,4 vs 2,7</a:t>
                      </a:r>
                    </a:p>
                    <a:p>
                      <a:r>
                        <a:rPr lang="fr-BE" sz="1600" dirty="0" smtClean="0"/>
                        <a:t>4,2 vs 1,5 </a:t>
                      </a:r>
                      <a:r>
                        <a:rPr lang="fr-BE" sz="1000" dirty="0" smtClean="0"/>
                        <a:t>PD</a:t>
                      </a:r>
                      <a:r>
                        <a:rPr lang="fr-BE" sz="1000" baseline="0" dirty="0" smtClean="0"/>
                        <a:t> &lt;9mo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12,6 vs 10,3 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10,4 vs 7,6</a:t>
                      </a:r>
                      <a:endParaRPr lang="fr-BE" sz="1600" dirty="0"/>
                    </a:p>
                  </a:txBody>
                  <a:tcPr/>
                </a:tc>
              </a:tr>
              <a:tr h="339818"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Afatinib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Lux-Lung8 (6)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SqC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2,6 vs 1,9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7,9 vs 6,8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5,5 vs 2,8</a:t>
                      </a:r>
                      <a:endParaRPr lang="fr-BE" sz="1600" dirty="0"/>
                    </a:p>
                  </a:txBody>
                  <a:tcPr/>
                </a:tc>
              </a:tr>
              <a:tr h="530676">
                <a:tc>
                  <a:txBody>
                    <a:bodyPr/>
                    <a:lstStyle/>
                    <a:p>
                      <a:r>
                        <a:rPr lang="fr-BE" sz="1600" dirty="0" err="1" smtClean="0"/>
                        <a:t>Ramucirumab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REVEL (7)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Tous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B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4,5 vs 3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10,5 vs 9,1</a:t>
                      </a:r>
                      <a:endParaRPr lang="fr-B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sz="1600" dirty="0" smtClean="0"/>
                        <a:t>23 vs 14</a:t>
                      </a:r>
                      <a:endParaRPr lang="fr-BE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60E1A66F-744D-464A-9EE0-87057A00346F}" type="slidenum">
              <a:rPr lang="fr-BE" smtClean="0"/>
              <a:t>19</a:t>
            </a:fld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2697" y="812840"/>
            <a:ext cx="3595369" cy="454605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600200" y="5701553"/>
            <a:ext cx="6239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000" dirty="0" smtClean="0"/>
              <a:t>IHC: Immunohistochimie; PFS: progression free </a:t>
            </a:r>
            <a:r>
              <a:rPr lang="fr-BE" sz="1000" dirty="0" err="1" smtClean="0"/>
              <a:t>survival</a:t>
            </a:r>
            <a:r>
              <a:rPr lang="fr-BE" sz="1000" dirty="0" smtClean="0"/>
              <a:t>; OS: survie médiane globale; ORR; Taux de réponse globale</a:t>
            </a:r>
          </a:p>
          <a:p>
            <a:r>
              <a:rPr lang="fr-BE" sz="1000" dirty="0" err="1" smtClean="0"/>
              <a:t>SqC</a:t>
            </a:r>
            <a:r>
              <a:rPr lang="fr-BE" sz="1000" dirty="0" smtClean="0"/>
              <a:t>: carcinome épidermoïde; </a:t>
            </a:r>
            <a:r>
              <a:rPr lang="fr-BE" sz="1000" dirty="0" err="1" smtClean="0"/>
              <a:t>NSqC</a:t>
            </a:r>
            <a:r>
              <a:rPr lang="fr-BE" sz="1000" dirty="0" smtClean="0"/>
              <a:t>: carcinome non-épidermoïde</a:t>
            </a:r>
            <a:endParaRPr lang="fr-BE" sz="1000" dirty="0"/>
          </a:p>
        </p:txBody>
      </p:sp>
      <p:sp>
        <p:nvSpPr>
          <p:cNvPr id="6" name="ZoneTexte 5"/>
          <p:cNvSpPr txBox="1"/>
          <p:nvPr/>
        </p:nvSpPr>
        <p:spPr>
          <a:xfrm>
            <a:off x="5620871" y="6185198"/>
            <a:ext cx="575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/>
              <a:t>1:Brahmer. NEJM 2015; 2; </a:t>
            </a:r>
            <a:r>
              <a:rPr lang="fr-BE" sz="1200" dirty="0" err="1" smtClean="0"/>
              <a:t>Borghaei</a:t>
            </a:r>
            <a:r>
              <a:rPr lang="fr-BE" sz="1200" dirty="0" smtClean="0"/>
              <a:t> NEJM 2015; 3: </a:t>
            </a:r>
            <a:r>
              <a:rPr lang="fr-BE" sz="1200" dirty="0" err="1" smtClean="0"/>
              <a:t>Herbst</a:t>
            </a:r>
            <a:r>
              <a:rPr lang="fr-BE" sz="1200" dirty="0" smtClean="0"/>
              <a:t> Lancet 2016; 4: </a:t>
            </a:r>
            <a:r>
              <a:rPr lang="fr-BE" sz="1200" dirty="0" err="1" smtClean="0"/>
              <a:t>Rittmeyer</a:t>
            </a:r>
            <a:r>
              <a:rPr lang="fr-BE" sz="1200" dirty="0" smtClean="0"/>
              <a:t> Lancet 2017; 5: </a:t>
            </a:r>
            <a:r>
              <a:rPr lang="fr-BE" sz="1200" dirty="0" err="1" smtClean="0"/>
              <a:t>Reck</a:t>
            </a:r>
            <a:r>
              <a:rPr lang="fr-BE" sz="1200" dirty="0" smtClean="0"/>
              <a:t> Lancet </a:t>
            </a:r>
            <a:r>
              <a:rPr lang="fr-BE" sz="1200" dirty="0" err="1" smtClean="0"/>
              <a:t>Oncol</a:t>
            </a:r>
            <a:r>
              <a:rPr lang="fr-BE" sz="1200" dirty="0" smtClean="0"/>
              <a:t> 2014; 6: Soria Lacet </a:t>
            </a:r>
            <a:r>
              <a:rPr lang="fr-BE" sz="1200" dirty="0" err="1" smtClean="0"/>
              <a:t>Oncol</a:t>
            </a:r>
            <a:r>
              <a:rPr lang="fr-BE" sz="1200" dirty="0" smtClean="0"/>
              <a:t> 2014; 7: </a:t>
            </a:r>
            <a:r>
              <a:rPr lang="fr-BE" sz="1200" dirty="0" err="1" smtClean="0"/>
              <a:t>Garon</a:t>
            </a:r>
            <a:r>
              <a:rPr lang="fr-BE" sz="1200" dirty="0" smtClean="0"/>
              <a:t> Lancet 2014</a:t>
            </a:r>
            <a:endParaRPr lang="fr-BE" sz="1200" dirty="0"/>
          </a:p>
        </p:txBody>
      </p:sp>
    </p:spTree>
    <p:extLst>
      <p:ext uri="{BB962C8B-B14F-4D97-AF65-F5344CB8AC3E}">
        <p14:creationId xmlns:p14="http://schemas.microsoft.com/office/powerpoint/2010/main" val="72241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kern="1200" dirty="0">
                <a:solidFill>
                  <a:srgbClr val="007D8F"/>
                </a:solidFill>
              </a:rPr>
              <a:t>Agenda</a:t>
            </a:r>
            <a:endParaRPr lang="en-US" sz="3200" kern="1200" dirty="0">
              <a:solidFill>
                <a:srgbClr val="007D8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2031" y="2268638"/>
            <a:ext cx="829904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fr-FR" sz="2000" dirty="0" smtClean="0"/>
              <a:t>Résultats de la deuxième édition du baromètre</a:t>
            </a:r>
            <a:r>
              <a:rPr lang="fr-FR" sz="2000" dirty="0"/>
              <a:t> </a:t>
            </a:r>
            <a:r>
              <a:rPr lang="fr-FR" sz="2000" dirty="0" smtClean="0"/>
              <a:t>« Les Belges face au cancer »</a:t>
            </a:r>
          </a:p>
          <a:p>
            <a:pPr marL="285750" indent="-285750">
              <a:buFont typeface="Arial" charset="0"/>
              <a:buChar char="•"/>
            </a:pPr>
            <a:endParaRPr lang="fr-FR" sz="2000" dirty="0"/>
          </a:p>
          <a:p>
            <a:pPr marL="285750" indent="-285750">
              <a:buFont typeface="Arial" charset="0"/>
              <a:buChar char="•"/>
            </a:pPr>
            <a:r>
              <a:rPr lang="fr-FR" sz="2000" dirty="0" smtClean="0"/>
              <a:t>Etat </a:t>
            </a:r>
            <a:r>
              <a:rPr lang="fr-FR" sz="2000" dirty="0"/>
              <a:t>des lieux de l’immunothérapie dans le cancer en </a:t>
            </a:r>
            <a:r>
              <a:rPr lang="fr-FR" sz="2000" dirty="0" smtClean="0"/>
              <a:t>Belgique par le Prof</a:t>
            </a:r>
            <a:r>
              <a:rPr lang="fr-FR" sz="2000" dirty="0"/>
              <a:t>. Thierry Pieters, pneumo-oncologue aux Cliniques universitaires Saint-Luc (Bruxelles</a:t>
            </a:r>
            <a:r>
              <a:rPr lang="fr-FR" sz="20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fr-FR" sz="2000" dirty="0" smtClean="0"/>
          </a:p>
          <a:p>
            <a:pPr marL="285750" indent="-285750">
              <a:buFont typeface="Arial" charset="0"/>
              <a:buChar char="•"/>
            </a:pPr>
            <a:r>
              <a:rPr lang="fr-FR" sz="2000" dirty="0" smtClean="0"/>
              <a:t>Précision du </a:t>
            </a:r>
            <a:r>
              <a:rPr lang="fr-FR" sz="2000" dirty="0"/>
              <a:t>traitement du cancer du poumon : l’utilisation </a:t>
            </a:r>
            <a:r>
              <a:rPr lang="fr-FR" sz="2000" dirty="0" smtClean="0"/>
              <a:t>de marqueurs prédictifs d'efficacité (biomarqueurs) </a:t>
            </a:r>
            <a:r>
              <a:rPr lang="fr-FR" sz="2000" dirty="0"/>
              <a:t>en </a:t>
            </a:r>
            <a:r>
              <a:rPr lang="fr-FR" sz="2000" dirty="0" err="1"/>
              <a:t>immuno</a:t>
            </a:r>
            <a:r>
              <a:rPr lang="fr-FR" sz="2000" dirty="0"/>
              <a:t>-oncologie par le Prof. Johan </a:t>
            </a:r>
            <a:r>
              <a:rPr lang="fr-FR" sz="2000" dirty="0" err="1"/>
              <a:t>Vansteenkiste</a:t>
            </a:r>
            <a:r>
              <a:rPr lang="fr-FR" sz="2000" dirty="0"/>
              <a:t>, pneumo-oncologue à l’UZ KU Leuven </a:t>
            </a:r>
          </a:p>
        </p:txBody>
      </p:sp>
    </p:spTree>
    <p:extLst>
      <p:ext uri="{BB962C8B-B14F-4D97-AF65-F5344CB8AC3E}">
        <p14:creationId xmlns:p14="http://schemas.microsoft.com/office/powerpoint/2010/main" val="163465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326" y="-98863"/>
            <a:ext cx="7232683" cy="2494244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2093147" y="2603688"/>
            <a:ext cx="8262316" cy="3162300"/>
            <a:chOff x="775335" y="2200275"/>
            <a:chExt cx="8262316" cy="3162300"/>
          </a:xfrm>
        </p:grpSpPr>
        <p:sp>
          <p:nvSpPr>
            <p:cNvPr id="4" name="Rectangle à coins arrondis 3"/>
            <p:cNvSpPr/>
            <p:nvPr/>
          </p:nvSpPr>
          <p:spPr>
            <a:xfrm>
              <a:off x="775335" y="2200275"/>
              <a:ext cx="2286000" cy="3162300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>
                <a:buFont typeface="Arial" pitchFamily="34" charset="0"/>
                <a:buChar char="•"/>
              </a:pPr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CBNPC avancé </a:t>
              </a:r>
              <a:endParaRPr lang="fr-FR" sz="1200" dirty="0">
                <a:solidFill>
                  <a:schemeClr val="bg1"/>
                </a:solidFill>
                <a:latin typeface="+mj-lt"/>
              </a:endParaRPr>
            </a:p>
            <a:p>
              <a:pPr marL="180975" indent="-180975">
                <a:buFont typeface="Arial" pitchFamily="34" charset="0"/>
                <a:buChar char="•"/>
              </a:pPr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Ni EGFR muté ni ALK+</a:t>
              </a:r>
            </a:p>
            <a:p>
              <a:pPr marL="180975" indent="-180975">
                <a:buFont typeface="Arial" pitchFamily="34" charset="0"/>
                <a:buChar char="•"/>
              </a:pPr>
              <a:r>
                <a:rPr lang="fr-FR" sz="1200" b="1" dirty="0" smtClean="0">
                  <a:solidFill>
                    <a:schemeClr val="bg1"/>
                  </a:solidFill>
                  <a:latin typeface="+mj-lt"/>
                </a:rPr>
                <a:t>Expression de PD-L1</a:t>
              </a:r>
              <a:br>
                <a:rPr lang="fr-FR" sz="1200" b="1" dirty="0" smtClean="0">
                  <a:solidFill>
                    <a:schemeClr val="bg1"/>
                  </a:solidFill>
                  <a:latin typeface="+mj-lt"/>
                </a:rPr>
              </a:br>
              <a:r>
                <a:rPr lang="fr-FR" sz="1200" b="1" dirty="0" smtClean="0">
                  <a:solidFill>
                    <a:schemeClr val="bg1"/>
                  </a:solidFill>
                  <a:latin typeface="+mj-lt"/>
                </a:rPr>
                <a:t>≥ 50 % des cellules tumorales</a:t>
              </a:r>
            </a:p>
            <a:p>
              <a:pPr marL="180975" indent="-180975">
                <a:buFont typeface="Arial" pitchFamily="34" charset="0"/>
                <a:buChar char="•"/>
              </a:pPr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Pas de maladie</a:t>
              </a:r>
              <a:br>
                <a:rPr lang="fr-FR" sz="1200" dirty="0" smtClean="0">
                  <a:solidFill>
                    <a:schemeClr val="bg1"/>
                  </a:solidFill>
                  <a:latin typeface="+mj-lt"/>
                </a:rPr>
              </a:br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auto-immune</a:t>
              </a:r>
            </a:p>
            <a:p>
              <a:pPr marL="180975" indent="-180975">
                <a:buFont typeface="Arial" pitchFamily="34" charset="0"/>
                <a:buChar char="•"/>
              </a:pPr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Pas de métastases cérébrales ou métastases traitées</a:t>
              </a:r>
            </a:p>
            <a:p>
              <a:pPr marL="180975" indent="-180975">
                <a:buFont typeface="Arial" pitchFamily="34" charset="0"/>
                <a:buChar char="•"/>
              </a:pPr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Stratification</a:t>
              </a:r>
            </a:p>
            <a:p>
              <a:pPr marL="628650" lvl="1" indent="-171450">
                <a:buFont typeface="Arial" panose="020B0604020202020204" pitchFamily="34" charset="0"/>
                <a:buChar char="‒"/>
              </a:pPr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PS : 0 vs 1</a:t>
              </a:r>
            </a:p>
            <a:p>
              <a:pPr marL="628650" lvl="1" indent="-171450">
                <a:buFont typeface="Arial" panose="020B0604020202020204" pitchFamily="34" charset="0"/>
                <a:buChar char="‒"/>
              </a:pPr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Histologie épi. versus non épi.</a:t>
              </a:r>
            </a:p>
            <a:p>
              <a:pPr marL="628650" lvl="1" indent="-171450">
                <a:buFont typeface="Arial" panose="020B0604020202020204" pitchFamily="34" charset="0"/>
                <a:buChar char="‒"/>
              </a:pPr>
              <a:r>
                <a:rPr lang="fr-FR" sz="1200" dirty="0" smtClean="0">
                  <a:solidFill>
                    <a:schemeClr val="bg1"/>
                  </a:solidFill>
                  <a:latin typeface="+mj-lt"/>
                </a:rPr>
                <a:t>Asie versus reste du monde</a:t>
              </a:r>
            </a:p>
          </p:txBody>
        </p:sp>
        <p:sp>
          <p:nvSpPr>
            <p:cNvPr id="5" name="Rectangle à coins arrondis 4"/>
            <p:cNvSpPr/>
            <p:nvPr/>
          </p:nvSpPr>
          <p:spPr>
            <a:xfrm>
              <a:off x="4490083" y="2238375"/>
              <a:ext cx="3733802" cy="106680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err="1" smtClean="0">
                  <a:solidFill>
                    <a:schemeClr val="tx1"/>
                  </a:solidFill>
                  <a:latin typeface="+mj-lt"/>
                  <a:cs typeface="Arial" charset="0"/>
                </a:rPr>
                <a:t>Pembrolizumab</a:t>
              </a:r>
              <a: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  <a:t> 200 mg dose fixe </a:t>
              </a:r>
              <a:r>
                <a:rPr lang="fr-FR" sz="1400" dirty="0" err="1" smtClean="0">
                  <a:solidFill>
                    <a:schemeClr val="tx1"/>
                  </a:solidFill>
                  <a:latin typeface="+mj-lt"/>
                  <a:cs typeface="Arial" charset="0"/>
                </a:rPr>
                <a:t>i.v</a:t>
              </a:r>
              <a: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  <a:t>.</a:t>
              </a:r>
              <a:b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</a:br>
              <a: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  <a:t>3 sem. / max. 35 cycles</a:t>
              </a:r>
            </a:p>
          </p:txBody>
        </p:sp>
        <p:sp>
          <p:nvSpPr>
            <p:cNvPr id="6" name="Rectangle à coins arrondis 5"/>
            <p:cNvSpPr/>
            <p:nvPr/>
          </p:nvSpPr>
          <p:spPr>
            <a:xfrm>
              <a:off x="4490083" y="4181475"/>
              <a:ext cx="3733801" cy="1066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  <a:t>Au choix des investigateurs</a:t>
              </a:r>
            </a:p>
            <a:p>
              <a:r>
                <a:rPr lang="fr-FR" sz="1400" dirty="0" err="1" smtClean="0">
                  <a:solidFill>
                    <a:schemeClr val="tx1"/>
                  </a:solidFill>
                  <a:latin typeface="+mj-lt"/>
                  <a:cs typeface="Arial" charset="0"/>
                </a:rPr>
                <a:t>carboplatine</a:t>
              </a:r>
              <a: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  <a:t> ou </a:t>
              </a:r>
              <a:r>
                <a:rPr lang="fr-FR" sz="1400" dirty="0" err="1" smtClean="0">
                  <a:solidFill>
                    <a:schemeClr val="tx1"/>
                  </a:solidFill>
                  <a:latin typeface="+mj-lt"/>
                  <a:cs typeface="Arial" charset="0"/>
                </a:rPr>
                <a:t>cisplatine</a:t>
              </a:r>
              <a: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  <a:t> et </a:t>
              </a:r>
              <a:r>
                <a:rPr lang="fr-FR" sz="1400" dirty="0" err="1" smtClean="0">
                  <a:solidFill>
                    <a:schemeClr val="tx1"/>
                  </a:solidFill>
                  <a:latin typeface="+mj-lt"/>
                  <a:cs typeface="Arial" charset="0"/>
                </a:rPr>
                <a:t>pémétrexed</a:t>
              </a:r>
              <a: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  <a:t> ou </a:t>
              </a:r>
              <a:r>
                <a:rPr lang="fr-FR" sz="1400" dirty="0" err="1" smtClean="0">
                  <a:solidFill>
                    <a:schemeClr val="tx1"/>
                  </a:solidFill>
                  <a:latin typeface="+mj-lt"/>
                  <a:cs typeface="Arial" charset="0"/>
                </a:rPr>
                <a:t>gemcitabine</a:t>
              </a:r>
              <a: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  <a:t> ou </a:t>
              </a:r>
              <a:r>
                <a:rPr lang="fr-FR" sz="1400" dirty="0" err="1" smtClean="0">
                  <a:solidFill>
                    <a:schemeClr val="tx1"/>
                  </a:solidFill>
                  <a:latin typeface="+mj-lt"/>
                  <a:cs typeface="Arial" charset="0"/>
                </a:rPr>
                <a:t>carboplatine</a:t>
              </a:r>
              <a: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  <a:t> </a:t>
              </a:r>
              <a:r>
                <a:rPr lang="fr-FR" sz="1400" dirty="0" err="1" smtClean="0">
                  <a:solidFill>
                    <a:schemeClr val="tx1"/>
                  </a:solidFill>
                  <a:latin typeface="+mj-lt"/>
                  <a:cs typeface="Arial" charset="0"/>
                </a:rPr>
                <a:t>paclitaxel</a:t>
              </a:r>
              <a:endParaRPr lang="fr-FR" sz="1400" dirty="0" smtClean="0">
                <a:solidFill>
                  <a:schemeClr val="tx1"/>
                </a:solidFill>
                <a:latin typeface="+mj-lt"/>
                <a:cs typeface="Arial" charset="0"/>
              </a:endParaRPr>
            </a:p>
            <a:p>
              <a: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  <a:t>Entretien par </a:t>
              </a:r>
              <a:r>
                <a:rPr lang="fr-FR" sz="1400" dirty="0" err="1" smtClean="0">
                  <a:solidFill>
                    <a:schemeClr val="tx1"/>
                  </a:solidFill>
                  <a:latin typeface="+mj-lt"/>
                  <a:cs typeface="Arial" charset="0"/>
                </a:rPr>
                <a:t>pémétrexed</a:t>
              </a:r>
              <a:r>
                <a:rPr lang="fr-FR" sz="1400" dirty="0" smtClean="0">
                  <a:solidFill>
                    <a:schemeClr val="tx1"/>
                  </a:solidFill>
                  <a:latin typeface="+mj-lt"/>
                  <a:cs typeface="Arial" charset="0"/>
                </a:rPr>
                <a:t> possible</a:t>
              </a:r>
            </a:p>
          </p:txBody>
        </p:sp>
        <p:cxnSp>
          <p:nvCxnSpPr>
            <p:cNvPr id="7" name="Connecteur en angle 6"/>
            <p:cNvCxnSpPr>
              <a:stCxn id="13" idx="6"/>
              <a:endCxn id="6" idx="1"/>
            </p:cNvCxnSpPr>
            <p:nvPr/>
          </p:nvCxnSpPr>
          <p:spPr>
            <a:xfrm>
              <a:off x="3869877" y="3760070"/>
              <a:ext cx="620206" cy="95480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en angle 7"/>
            <p:cNvCxnSpPr>
              <a:stCxn id="13" idx="6"/>
              <a:endCxn id="5" idx="1"/>
            </p:cNvCxnSpPr>
            <p:nvPr/>
          </p:nvCxnSpPr>
          <p:spPr>
            <a:xfrm flipV="1">
              <a:off x="3869877" y="2771775"/>
              <a:ext cx="620206" cy="988295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/>
            <p:cNvSpPr txBox="1"/>
            <p:nvPr/>
          </p:nvSpPr>
          <p:spPr>
            <a:xfrm>
              <a:off x="3224297" y="4115859"/>
              <a:ext cx="6512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smtClean="0">
                  <a:latin typeface="+mj-lt"/>
                </a:rPr>
                <a:t>1:1</a:t>
              </a:r>
              <a:endParaRPr lang="fr-FR" sz="1200" dirty="0">
                <a:latin typeface="+mj-lt"/>
              </a:endParaRPr>
            </a:p>
          </p:txBody>
        </p:sp>
        <p:cxnSp>
          <p:nvCxnSpPr>
            <p:cNvPr id="10" name="Connecteur en angle 9"/>
            <p:cNvCxnSpPr>
              <a:stCxn id="6" idx="0"/>
              <a:endCxn id="11" idx="1"/>
            </p:cNvCxnSpPr>
            <p:nvPr/>
          </p:nvCxnSpPr>
          <p:spPr>
            <a:xfrm rot="16200000" flipV="1">
              <a:off x="5951667" y="3776157"/>
              <a:ext cx="432002" cy="378633"/>
            </a:xfrm>
            <a:prstGeom prst="bentConnector4">
              <a:avLst>
                <a:gd name="adj1" fmla="val 16500"/>
                <a:gd name="adj2" fmla="val 372314"/>
              </a:avLst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/>
            <p:cNvSpPr txBox="1"/>
            <p:nvPr/>
          </p:nvSpPr>
          <p:spPr>
            <a:xfrm>
              <a:off x="5978351" y="3460032"/>
              <a:ext cx="3059300" cy="578882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fr-FR" sz="1400" dirty="0" err="1" smtClean="0"/>
                <a:t>Crossover</a:t>
              </a:r>
              <a:r>
                <a:rPr lang="fr-FR" sz="1400" dirty="0" smtClean="0"/>
                <a:t> </a:t>
              </a:r>
              <a:r>
                <a:rPr lang="fr-FR" sz="1400" dirty="0" err="1" smtClean="0"/>
                <a:t>pembrolizumab</a:t>
              </a:r>
              <a:r>
                <a:rPr lang="fr-FR" sz="1400" dirty="0" smtClean="0"/>
                <a:t> possible</a:t>
              </a:r>
            </a:p>
            <a:p>
              <a:r>
                <a:rPr lang="fr-FR" sz="1400" dirty="0" smtClean="0"/>
                <a:t>à progression</a:t>
              </a:r>
              <a:endParaRPr lang="fr-FR" sz="14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48232" y="4395400"/>
              <a:ext cx="8034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fr-FR" sz="1200" dirty="0" smtClean="0">
                  <a:solidFill>
                    <a:prstClr val="black"/>
                  </a:solidFill>
                  <a:latin typeface="Arial"/>
                  <a:ea typeface="+mn-ea"/>
                  <a:cs typeface="Arial" charset="0"/>
                </a:rPr>
                <a:t>(n = 305)</a:t>
              </a:r>
              <a:endParaRPr lang="fr-FR" sz="1200" dirty="0">
                <a:solidFill>
                  <a:prstClr val="black"/>
                </a:solidFill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3212652" y="3431457"/>
              <a:ext cx="657225" cy="657225"/>
            </a:xfrm>
            <a:prstGeom prst="ellipse">
              <a:avLst/>
            </a:prstGeom>
            <a:noFill/>
            <a:ln>
              <a:solidFill>
                <a:srgbClr val="00206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rgbClr val="002060"/>
                  </a:solidFill>
                </a:rPr>
                <a:t>R</a:t>
              </a:r>
              <a:endParaRPr lang="fr-FR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3866130" y="5931584"/>
            <a:ext cx="4217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solidFill>
                  <a:srgbClr val="00919B"/>
                </a:solidFill>
              </a:rPr>
              <a:t>Objectif principal : survie sans progression</a:t>
            </a:r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20</a:t>
            </a:fld>
            <a:endParaRPr lang="fr-BE"/>
          </a:p>
        </p:txBody>
      </p:sp>
      <p:sp>
        <p:nvSpPr>
          <p:cNvPr id="16" name="ZoneTexte 15"/>
          <p:cNvSpPr txBox="1"/>
          <p:nvPr/>
        </p:nvSpPr>
        <p:spPr>
          <a:xfrm>
            <a:off x="40972" y="2272456"/>
            <a:ext cx="1965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En 1</a:t>
            </a:r>
            <a:r>
              <a:rPr lang="fr-BE" baseline="30000" dirty="0" smtClean="0"/>
              <a:t>ère</a:t>
            </a:r>
            <a:r>
              <a:rPr lang="fr-BE" dirty="0" smtClean="0"/>
              <a:t> ligne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4374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026" y="-193409"/>
            <a:ext cx="5613657" cy="1935911"/>
          </a:xfrm>
          <a:prstGeom prst="rect">
            <a:avLst/>
          </a:prstGeom>
        </p:spPr>
      </p:pic>
      <p:sp>
        <p:nvSpPr>
          <p:cNvPr id="117" name="Espace réservé du numéro de diapositive 1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21</a:t>
            </a:fld>
            <a:endParaRPr lang="fr-BE"/>
          </a:p>
        </p:txBody>
      </p:sp>
      <p:grpSp>
        <p:nvGrpSpPr>
          <p:cNvPr id="119" name="Groupe 118"/>
          <p:cNvGrpSpPr/>
          <p:nvPr/>
        </p:nvGrpSpPr>
        <p:grpSpPr>
          <a:xfrm>
            <a:off x="564776" y="1712873"/>
            <a:ext cx="10421472" cy="4507277"/>
            <a:chOff x="564776" y="1712873"/>
            <a:chExt cx="10421472" cy="4507277"/>
          </a:xfrm>
        </p:grpSpPr>
        <p:grpSp>
          <p:nvGrpSpPr>
            <p:cNvPr id="116" name="Groupe 115"/>
            <p:cNvGrpSpPr/>
            <p:nvPr/>
          </p:nvGrpSpPr>
          <p:grpSpPr>
            <a:xfrm>
              <a:off x="1452282" y="1712873"/>
              <a:ext cx="9533966" cy="4507277"/>
              <a:chOff x="1452282" y="1712873"/>
              <a:chExt cx="9533966" cy="4507277"/>
            </a:xfrm>
          </p:grpSpPr>
          <p:grpSp>
            <p:nvGrpSpPr>
              <p:cNvPr id="2" name="Groupe 1"/>
              <p:cNvGrpSpPr/>
              <p:nvPr/>
            </p:nvGrpSpPr>
            <p:grpSpPr>
              <a:xfrm>
                <a:off x="6562062" y="1712873"/>
                <a:ext cx="4424186" cy="4507277"/>
                <a:chOff x="1954883" y="917808"/>
                <a:chExt cx="5220453" cy="5136936"/>
              </a:xfrm>
            </p:grpSpPr>
            <p:grpSp>
              <p:nvGrpSpPr>
                <p:cNvPr id="3" name="Groupe 2"/>
                <p:cNvGrpSpPr/>
                <p:nvPr/>
              </p:nvGrpSpPr>
              <p:grpSpPr>
                <a:xfrm>
                  <a:off x="3415550" y="2106563"/>
                  <a:ext cx="2962649" cy="2946526"/>
                  <a:chOff x="10864850" y="2687638"/>
                  <a:chExt cx="2333625" cy="2320925"/>
                </a:xfrm>
              </p:grpSpPr>
              <p:sp>
                <p:nvSpPr>
                  <p:cNvPr id="32" name="Freeform 8"/>
                  <p:cNvSpPr>
                    <a:spLocks/>
                  </p:cNvSpPr>
                  <p:nvPr/>
                </p:nvSpPr>
                <p:spPr bwMode="auto">
                  <a:xfrm>
                    <a:off x="10928350" y="2687638"/>
                    <a:ext cx="2270125" cy="2260600"/>
                  </a:xfrm>
                  <a:custGeom>
                    <a:avLst/>
                    <a:gdLst>
                      <a:gd name="T0" fmla="*/ 0 w 1430"/>
                      <a:gd name="T1" fmla="*/ 0 h 1424"/>
                      <a:gd name="T2" fmla="*/ 0 w 1430"/>
                      <a:gd name="T3" fmla="*/ 1424 h 1424"/>
                      <a:gd name="T4" fmla="*/ 1430 w 1430"/>
                      <a:gd name="T5" fmla="*/ 1424 h 14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430" h="1424">
                        <a:moveTo>
                          <a:pt x="0" y="0"/>
                        </a:moveTo>
                        <a:lnTo>
                          <a:pt x="0" y="1424"/>
                        </a:lnTo>
                        <a:lnTo>
                          <a:pt x="1430" y="1424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10864850" y="3151188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4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0864850" y="3600450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5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10864850" y="4049713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6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10864850" y="4498975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7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10864850" y="4948238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8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10864850" y="2701925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9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811125" y="4948238"/>
                    <a:ext cx="0" cy="6032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0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190538" y="4948238"/>
                    <a:ext cx="0" cy="6032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1" name="Line 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0928350" y="4948238"/>
                    <a:ext cx="0" cy="6032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2" name="Line 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304588" y="4948238"/>
                    <a:ext cx="0" cy="6032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3" name="Line 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1680825" y="4948238"/>
                    <a:ext cx="0" cy="6032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4" name="Line 2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058650" y="4948238"/>
                    <a:ext cx="0" cy="6032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5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2434888" y="4948238"/>
                    <a:ext cx="0" cy="60325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6" name="Freeform 22"/>
                  <p:cNvSpPr>
                    <a:spLocks/>
                  </p:cNvSpPr>
                  <p:nvPr/>
                </p:nvSpPr>
                <p:spPr bwMode="auto">
                  <a:xfrm>
                    <a:off x="10928350" y="2701925"/>
                    <a:ext cx="2093913" cy="1370013"/>
                  </a:xfrm>
                  <a:custGeom>
                    <a:avLst/>
                    <a:gdLst>
                      <a:gd name="T0" fmla="*/ 1141 w 1319"/>
                      <a:gd name="T1" fmla="*/ 863 h 863"/>
                      <a:gd name="T2" fmla="*/ 1059 w 1319"/>
                      <a:gd name="T3" fmla="*/ 804 h 863"/>
                      <a:gd name="T4" fmla="*/ 826 w 1319"/>
                      <a:gd name="T5" fmla="*/ 739 h 863"/>
                      <a:gd name="T6" fmla="*/ 819 w 1319"/>
                      <a:gd name="T7" fmla="*/ 718 h 863"/>
                      <a:gd name="T8" fmla="*/ 672 w 1319"/>
                      <a:gd name="T9" fmla="*/ 699 h 863"/>
                      <a:gd name="T10" fmla="*/ 655 w 1319"/>
                      <a:gd name="T11" fmla="*/ 664 h 863"/>
                      <a:gd name="T12" fmla="*/ 643 w 1319"/>
                      <a:gd name="T13" fmla="*/ 650 h 863"/>
                      <a:gd name="T14" fmla="*/ 622 w 1319"/>
                      <a:gd name="T15" fmla="*/ 626 h 863"/>
                      <a:gd name="T16" fmla="*/ 570 w 1319"/>
                      <a:gd name="T17" fmla="*/ 614 h 863"/>
                      <a:gd name="T18" fmla="*/ 551 w 1319"/>
                      <a:gd name="T19" fmla="*/ 599 h 863"/>
                      <a:gd name="T20" fmla="*/ 534 w 1319"/>
                      <a:gd name="T21" fmla="*/ 589 h 863"/>
                      <a:gd name="T22" fmla="*/ 508 w 1319"/>
                      <a:gd name="T23" fmla="*/ 581 h 863"/>
                      <a:gd name="T24" fmla="*/ 481 w 1319"/>
                      <a:gd name="T25" fmla="*/ 557 h 863"/>
                      <a:gd name="T26" fmla="*/ 473 w 1319"/>
                      <a:gd name="T27" fmla="*/ 536 h 863"/>
                      <a:gd name="T28" fmla="*/ 446 w 1319"/>
                      <a:gd name="T29" fmla="*/ 525 h 863"/>
                      <a:gd name="T30" fmla="*/ 430 w 1319"/>
                      <a:gd name="T31" fmla="*/ 514 h 863"/>
                      <a:gd name="T32" fmla="*/ 407 w 1319"/>
                      <a:gd name="T33" fmla="*/ 506 h 863"/>
                      <a:gd name="T34" fmla="*/ 355 w 1319"/>
                      <a:gd name="T35" fmla="*/ 497 h 863"/>
                      <a:gd name="T36" fmla="*/ 330 w 1319"/>
                      <a:gd name="T37" fmla="*/ 488 h 863"/>
                      <a:gd name="T38" fmla="*/ 309 w 1319"/>
                      <a:gd name="T39" fmla="*/ 448 h 863"/>
                      <a:gd name="T40" fmla="*/ 303 w 1319"/>
                      <a:gd name="T41" fmla="*/ 436 h 863"/>
                      <a:gd name="T42" fmla="*/ 277 w 1319"/>
                      <a:gd name="T43" fmla="*/ 428 h 863"/>
                      <a:gd name="T44" fmla="*/ 222 w 1319"/>
                      <a:gd name="T45" fmla="*/ 419 h 863"/>
                      <a:gd name="T46" fmla="*/ 203 w 1319"/>
                      <a:gd name="T47" fmla="*/ 408 h 863"/>
                      <a:gd name="T48" fmla="*/ 185 w 1319"/>
                      <a:gd name="T49" fmla="*/ 400 h 863"/>
                      <a:gd name="T50" fmla="*/ 179 w 1319"/>
                      <a:gd name="T51" fmla="*/ 391 h 863"/>
                      <a:gd name="T52" fmla="*/ 172 w 1319"/>
                      <a:gd name="T53" fmla="*/ 352 h 863"/>
                      <a:gd name="T54" fmla="*/ 165 w 1319"/>
                      <a:gd name="T55" fmla="*/ 311 h 863"/>
                      <a:gd name="T56" fmla="*/ 159 w 1319"/>
                      <a:gd name="T57" fmla="*/ 275 h 863"/>
                      <a:gd name="T58" fmla="*/ 152 w 1319"/>
                      <a:gd name="T59" fmla="*/ 211 h 863"/>
                      <a:gd name="T60" fmla="*/ 143 w 1319"/>
                      <a:gd name="T61" fmla="*/ 189 h 863"/>
                      <a:gd name="T62" fmla="*/ 137 w 1319"/>
                      <a:gd name="T63" fmla="*/ 173 h 863"/>
                      <a:gd name="T64" fmla="*/ 120 w 1319"/>
                      <a:gd name="T65" fmla="*/ 150 h 863"/>
                      <a:gd name="T66" fmla="*/ 115 w 1319"/>
                      <a:gd name="T67" fmla="*/ 137 h 863"/>
                      <a:gd name="T68" fmla="*/ 108 w 1319"/>
                      <a:gd name="T69" fmla="*/ 124 h 863"/>
                      <a:gd name="T70" fmla="*/ 101 w 1319"/>
                      <a:gd name="T71" fmla="*/ 110 h 863"/>
                      <a:gd name="T72" fmla="*/ 78 w 1319"/>
                      <a:gd name="T73" fmla="*/ 103 h 863"/>
                      <a:gd name="T74" fmla="*/ 72 w 1319"/>
                      <a:gd name="T75" fmla="*/ 89 h 863"/>
                      <a:gd name="T76" fmla="*/ 63 w 1319"/>
                      <a:gd name="T77" fmla="*/ 67 h 863"/>
                      <a:gd name="T78" fmla="*/ 51 w 1319"/>
                      <a:gd name="T79" fmla="*/ 48 h 863"/>
                      <a:gd name="T80" fmla="*/ 29 w 1319"/>
                      <a:gd name="T81" fmla="*/ 40 h 863"/>
                      <a:gd name="T82" fmla="*/ 11 w 1319"/>
                      <a:gd name="T83" fmla="*/ 19 h 863"/>
                      <a:gd name="T84" fmla="*/ 0 w 1319"/>
                      <a:gd name="T85" fmla="*/ 0 h 8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1319" h="863">
                        <a:moveTo>
                          <a:pt x="1319" y="863"/>
                        </a:moveTo>
                        <a:lnTo>
                          <a:pt x="1141" y="863"/>
                        </a:lnTo>
                        <a:lnTo>
                          <a:pt x="1141" y="804"/>
                        </a:lnTo>
                        <a:lnTo>
                          <a:pt x="1059" y="804"/>
                        </a:lnTo>
                        <a:lnTo>
                          <a:pt x="1059" y="739"/>
                        </a:lnTo>
                        <a:lnTo>
                          <a:pt x="826" y="739"/>
                        </a:lnTo>
                        <a:lnTo>
                          <a:pt x="826" y="718"/>
                        </a:lnTo>
                        <a:lnTo>
                          <a:pt x="819" y="718"/>
                        </a:lnTo>
                        <a:lnTo>
                          <a:pt x="819" y="699"/>
                        </a:lnTo>
                        <a:lnTo>
                          <a:pt x="672" y="699"/>
                        </a:lnTo>
                        <a:lnTo>
                          <a:pt x="672" y="664"/>
                        </a:lnTo>
                        <a:lnTo>
                          <a:pt x="655" y="664"/>
                        </a:lnTo>
                        <a:lnTo>
                          <a:pt x="655" y="650"/>
                        </a:lnTo>
                        <a:lnTo>
                          <a:pt x="643" y="650"/>
                        </a:lnTo>
                        <a:lnTo>
                          <a:pt x="643" y="626"/>
                        </a:lnTo>
                        <a:lnTo>
                          <a:pt x="622" y="626"/>
                        </a:lnTo>
                        <a:lnTo>
                          <a:pt x="622" y="614"/>
                        </a:lnTo>
                        <a:lnTo>
                          <a:pt x="570" y="614"/>
                        </a:lnTo>
                        <a:lnTo>
                          <a:pt x="570" y="599"/>
                        </a:lnTo>
                        <a:lnTo>
                          <a:pt x="551" y="599"/>
                        </a:lnTo>
                        <a:lnTo>
                          <a:pt x="551" y="589"/>
                        </a:lnTo>
                        <a:lnTo>
                          <a:pt x="534" y="589"/>
                        </a:lnTo>
                        <a:lnTo>
                          <a:pt x="534" y="581"/>
                        </a:lnTo>
                        <a:lnTo>
                          <a:pt x="508" y="581"/>
                        </a:lnTo>
                        <a:lnTo>
                          <a:pt x="508" y="557"/>
                        </a:lnTo>
                        <a:lnTo>
                          <a:pt x="481" y="557"/>
                        </a:lnTo>
                        <a:lnTo>
                          <a:pt x="481" y="536"/>
                        </a:lnTo>
                        <a:lnTo>
                          <a:pt x="473" y="536"/>
                        </a:lnTo>
                        <a:lnTo>
                          <a:pt x="473" y="525"/>
                        </a:lnTo>
                        <a:lnTo>
                          <a:pt x="446" y="525"/>
                        </a:lnTo>
                        <a:lnTo>
                          <a:pt x="446" y="514"/>
                        </a:lnTo>
                        <a:lnTo>
                          <a:pt x="430" y="514"/>
                        </a:lnTo>
                        <a:lnTo>
                          <a:pt x="430" y="506"/>
                        </a:lnTo>
                        <a:lnTo>
                          <a:pt x="407" y="506"/>
                        </a:lnTo>
                        <a:lnTo>
                          <a:pt x="407" y="497"/>
                        </a:lnTo>
                        <a:lnTo>
                          <a:pt x="355" y="497"/>
                        </a:lnTo>
                        <a:lnTo>
                          <a:pt x="355" y="488"/>
                        </a:lnTo>
                        <a:lnTo>
                          <a:pt x="330" y="488"/>
                        </a:lnTo>
                        <a:lnTo>
                          <a:pt x="330" y="448"/>
                        </a:lnTo>
                        <a:lnTo>
                          <a:pt x="309" y="448"/>
                        </a:lnTo>
                        <a:lnTo>
                          <a:pt x="309" y="436"/>
                        </a:lnTo>
                        <a:lnTo>
                          <a:pt x="303" y="436"/>
                        </a:lnTo>
                        <a:lnTo>
                          <a:pt x="303" y="428"/>
                        </a:lnTo>
                        <a:lnTo>
                          <a:pt x="277" y="428"/>
                        </a:lnTo>
                        <a:lnTo>
                          <a:pt x="277" y="419"/>
                        </a:lnTo>
                        <a:lnTo>
                          <a:pt x="222" y="419"/>
                        </a:lnTo>
                        <a:lnTo>
                          <a:pt x="222" y="408"/>
                        </a:lnTo>
                        <a:lnTo>
                          <a:pt x="203" y="408"/>
                        </a:lnTo>
                        <a:lnTo>
                          <a:pt x="203" y="400"/>
                        </a:lnTo>
                        <a:lnTo>
                          <a:pt x="185" y="400"/>
                        </a:lnTo>
                        <a:lnTo>
                          <a:pt x="185" y="391"/>
                        </a:lnTo>
                        <a:lnTo>
                          <a:pt x="179" y="391"/>
                        </a:lnTo>
                        <a:lnTo>
                          <a:pt x="179" y="352"/>
                        </a:lnTo>
                        <a:lnTo>
                          <a:pt x="172" y="352"/>
                        </a:lnTo>
                        <a:lnTo>
                          <a:pt x="172" y="311"/>
                        </a:lnTo>
                        <a:lnTo>
                          <a:pt x="165" y="311"/>
                        </a:lnTo>
                        <a:lnTo>
                          <a:pt x="165" y="275"/>
                        </a:lnTo>
                        <a:lnTo>
                          <a:pt x="159" y="275"/>
                        </a:lnTo>
                        <a:lnTo>
                          <a:pt x="159" y="211"/>
                        </a:lnTo>
                        <a:lnTo>
                          <a:pt x="152" y="211"/>
                        </a:lnTo>
                        <a:lnTo>
                          <a:pt x="152" y="189"/>
                        </a:lnTo>
                        <a:lnTo>
                          <a:pt x="143" y="189"/>
                        </a:lnTo>
                        <a:lnTo>
                          <a:pt x="143" y="173"/>
                        </a:lnTo>
                        <a:lnTo>
                          <a:pt x="137" y="173"/>
                        </a:lnTo>
                        <a:lnTo>
                          <a:pt x="137" y="150"/>
                        </a:lnTo>
                        <a:lnTo>
                          <a:pt x="120" y="150"/>
                        </a:lnTo>
                        <a:lnTo>
                          <a:pt x="120" y="137"/>
                        </a:lnTo>
                        <a:lnTo>
                          <a:pt x="115" y="137"/>
                        </a:lnTo>
                        <a:lnTo>
                          <a:pt x="115" y="124"/>
                        </a:lnTo>
                        <a:lnTo>
                          <a:pt x="108" y="124"/>
                        </a:lnTo>
                        <a:lnTo>
                          <a:pt x="108" y="110"/>
                        </a:lnTo>
                        <a:lnTo>
                          <a:pt x="101" y="110"/>
                        </a:lnTo>
                        <a:lnTo>
                          <a:pt x="101" y="103"/>
                        </a:lnTo>
                        <a:lnTo>
                          <a:pt x="78" y="103"/>
                        </a:lnTo>
                        <a:lnTo>
                          <a:pt x="78" y="89"/>
                        </a:lnTo>
                        <a:lnTo>
                          <a:pt x="72" y="89"/>
                        </a:lnTo>
                        <a:lnTo>
                          <a:pt x="72" y="67"/>
                        </a:lnTo>
                        <a:lnTo>
                          <a:pt x="63" y="67"/>
                        </a:lnTo>
                        <a:lnTo>
                          <a:pt x="63" y="48"/>
                        </a:lnTo>
                        <a:lnTo>
                          <a:pt x="51" y="48"/>
                        </a:lnTo>
                        <a:lnTo>
                          <a:pt x="51" y="40"/>
                        </a:lnTo>
                        <a:lnTo>
                          <a:pt x="29" y="40"/>
                        </a:lnTo>
                        <a:lnTo>
                          <a:pt x="30" y="19"/>
                        </a:lnTo>
                        <a:lnTo>
                          <a:pt x="11" y="19"/>
                        </a:lnTo>
                        <a:lnTo>
                          <a:pt x="1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99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7" name="Freeform 23"/>
                  <p:cNvSpPr>
                    <a:spLocks/>
                  </p:cNvSpPr>
                  <p:nvPr/>
                </p:nvSpPr>
                <p:spPr bwMode="auto">
                  <a:xfrm>
                    <a:off x="11977688" y="4343400"/>
                    <a:ext cx="1006475" cy="446088"/>
                  </a:xfrm>
                  <a:custGeom>
                    <a:avLst/>
                    <a:gdLst>
                      <a:gd name="T0" fmla="*/ 634 w 634"/>
                      <a:gd name="T1" fmla="*/ 281 h 281"/>
                      <a:gd name="T2" fmla="*/ 445 w 634"/>
                      <a:gd name="T3" fmla="*/ 281 h 281"/>
                      <a:gd name="T4" fmla="*/ 445 w 634"/>
                      <a:gd name="T5" fmla="*/ 234 h 281"/>
                      <a:gd name="T6" fmla="*/ 338 w 634"/>
                      <a:gd name="T7" fmla="*/ 234 h 281"/>
                      <a:gd name="T8" fmla="*/ 338 w 634"/>
                      <a:gd name="T9" fmla="*/ 199 h 281"/>
                      <a:gd name="T10" fmla="*/ 321 w 634"/>
                      <a:gd name="T11" fmla="*/ 199 h 281"/>
                      <a:gd name="T12" fmla="*/ 321 w 634"/>
                      <a:gd name="T13" fmla="*/ 170 h 281"/>
                      <a:gd name="T14" fmla="*/ 209 w 634"/>
                      <a:gd name="T15" fmla="*/ 170 h 281"/>
                      <a:gd name="T16" fmla="*/ 209 w 634"/>
                      <a:gd name="T17" fmla="*/ 144 h 281"/>
                      <a:gd name="T18" fmla="*/ 172 w 634"/>
                      <a:gd name="T19" fmla="*/ 144 h 281"/>
                      <a:gd name="T20" fmla="*/ 172 w 634"/>
                      <a:gd name="T21" fmla="*/ 122 h 281"/>
                      <a:gd name="T22" fmla="*/ 161 w 634"/>
                      <a:gd name="T23" fmla="*/ 122 h 281"/>
                      <a:gd name="T24" fmla="*/ 161 w 634"/>
                      <a:gd name="T25" fmla="*/ 82 h 281"/>
                      <a:gd name="T26" fmla="*/ 28 w 634"/>
                      <a:gd name="T27" fmla="*/ 82 h 281"/>
                      <a:gd name="T28" fmla="*/ 28 w 634"/>
                      <a:gd name="T29" fmla="*/ 65 h 281"/>
                      <a:gd name="T30" fmla="*/ 6 w 634"/>
                      <a:gd name="T31" fmla="*/ 65 h 281"/>
                      <a:gd name="T32" fmla="*/ 6 w 634"/>
                      <a:gd name="T33" fmla="*/ 48 h 281"/>
                      <a:gd name="T34" fmla="*/ 0 w 634"/>
                      <a:gd name="T35" fmla="*/ 48 h 281"/>
                      <a:gd name="T36" fmla="*/ 0 w 634"/>
                      <a:gd name="T37" fmla="*/ 0 h 2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634" h="281">
                        <a:moveTo>
                          <a:pt x="634" y="281"/>
                        </a:moveTo>
                        <a:lnTo>
                          <a:pt x="445" y="281"/>
                        </a:lnTo>
                        <a:lnTo>
                          <a:pt x="445" y="234"/>
                        </a:lnTo>
                        <a:lnTo>
                          <a:pt x="338" y="234"/>
                        </a:lnTo>
                        <a:lnTo>
                          <a:pt x="338" y="199"/>
                        </a:lnTo>
                        <a:lnTo>
                          <a:pt x="321" y="199"/>
                        </a:lnTo>
                        <a:lnTo>
                          <a:pt x="321" y="170"/>
                        </a:lnTo>
                        <a:lnTo>
                          <a:pt x="209" y="170"/>
                        </a:lnTo>
                        <a:lnTo>
                          <a:pt x="209" y="144"/>
                        </a:lnTo>
                        <a:lnTo>
                          <a:pt x="172" y="144"/>
                        </a:lnTo>
                        <a:lnTo>
                          <a:pt x="172" y="122"/>
                        </a:lnTo>
                        <a:lnTo>
                          <a:pt x="161" y="122"/>
                        </a:lnTo>
                        <a:lnTo>
                          <a:pt x="161" y="82"/>
                        </a:lnTo>
                        <a:lnTo>
                          <a:pt x="28" y="82"/>
                        </a:lnTo>
                        <a:lnTo>
                          <a:pt x="28" y="65"/>
                        </a:lnTo>
                        <a:lnTo>
                          <a:pt x="6" y="65"/>
                        </a:lnTo>
                        <a:lnTo>
                          <a:pt x="6" y="48"/>
                        </a:lnTo>
                        <a:lnTo>
                          <a:pt x="0" y="48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48" name="Freeform 24"/>
                  <p:cNvSpPr>
                    <a:spLocks/>
                  </p:cNvSpPr>
                  <p:nvPr/>
                </p:nvSpPr>
                <p:spPr bwMode="auto">
                  <a:xfrm>
                    <a:off x="10928350" y="2701925"/>
                    <a:ext cx="1049338" cy="1635125"/>
                  </a:xfrm>
                  <a:custGeom>
                    <a:avLst/>
                    <a:gdLst>
                      <a:gd name="T0" fmla="*/ 645 w 661"/>
                      <a:gd name="T1" fmla="*/ 1030 h 1030"/>
                      <a:gd name="T2" fmla="*/ 625 w 661"/>
                      <a:gd name="T3" fmla="*/ 1015 h 1030"/>
                      <a:gd name="T4" fmla="*/ 526 w 661"/>
                      <a:gd name="T5" fmla="*/ 1005 h 1030"/>
                      <a:gd name="T6" fmla="*/ 516 w 661"/>
                      <a:gd name="T7" fmla="*/ 992 h 1030"/>
                      <a:gd name="T8" fmla="*/ 508 w 661"/>
                      <a:gd name="T9" fmla="*/ 984 h 1030"/>
                      <a:gd name="T10" fmla="*/ 504 w 661"/>
                      <a:gd name="T11" fmla="*/ 951 h 1030"/>
                      <a:gd name="T12" fmla="*/ 499 w 661"/>
                      <a:gd name="T13" fmla="*/ 921 h 1030"/>
                      <a:gd name="T14" fmla="*/ 493 w 661"/>
                      <a:gd name="T15" fmla="*/ 796 h 1030"/>
                      <a:gd name="T16" fmla="*/ 488 w 661"/>
                      <a:gd name="T17" fmla="*/ 772 h 1030"/>
                      <a:gd name="T18" fmla="*/ 484 w 661"/>
                      <a:gd name="T19" fmla="*/ 745 h 1030"/>
                      <a:gd name="T20" fmla="*/ 477 w 661"/>
                      <a:gd name="T21" fmla="*/ 722 h 1030"/>
                      <a:gd name="T22" fmla="*/ 470 w 661"/>
                      <a:gd name="T23" fmla="*/ 704 h 1030"/>
                      <a:gd name="T24" fmla="*/ 454 w 661"/>
                      <a:gd name="T25" fmla="*/ 694 h 1030"/>
                      <a:gd name="T26" fmla="*/ 443 w 661"/>
                      <a:gd name="T27" fmla="*/ 682 h 1030"/>
                      <a:gd name="T28" fmla="*/ 421 w 661"/>
                      <a:gd name="T29" fmla="*/ 671 h 1030"/>
                      <a:gd name="T30" fmla="*/ 408 w 661"/>
                      <a:gd name="T31" fmla="*/ 639 h 1030"/>
                      <a:gd name="T32" fmla="*/ 342 w 661"/>
                      <a:gd name="T33" fmla="*/ 631 h 1030"/>
                      <a:gd name="T34" fmla="*/ 333 w 661"/>
                      <a:gd name="T35" fmla="*/ 620 h 1030"/>
                      <a:gd name="T36" fmla="*/ 329 w 661"/>
                      <a:gd name="T37" fmla="*/ 582 h 1030"/>
                      <a:gd name="T38" fmla="*/ 324 w 661"/>
                      <a:gd name="T39" fmla="*/ 542 h 1030"/>
                      <a:gd name="T40" fmla="*/ 313 w 661"/>
                      <a:gd name="T41" fmla="*/ 502 h 1030"/>
                      <a:gd name="T42" fmla="*/ 300 w 661"/>
                      <a:gd name="T43" fmla="*/ 493 h 1030"/>
                      <a:gd name="T44" fmla="*/ 291 w 661"/>
                      <a:gd name="T45" fmla="*/ 471 h 1030"/>
                      <a:gd name="T46" fmla="*/ 279 w 661"/>
                      <a:gd name="T47" fmla="*/ 462 h 1030"/>
                      <a:gd name="T48" fmla="*/ 221 w 661"/>
                      <a:gd name="T49" fmla="*/ 456 h 1030"/>
                      <a:gd name="T50" fmla="*/ 206 w 661"/>
                      <a:gd name="T51" fmla="*/ 442 h 1030"/>
                      <a:gd name="T52" fmla="*/ 183 w 661"/>
                      <a:gd name="T53" fmla="*/ 434 h 1030"/>
                      <a:gd name="T54" fmla="*/ 177 w 661"/>
                      <a:gd name="T55" fmla="*/ 423 h 1030"/>
                      <a:gd name="T56" fmla="*/ 172 w 661"/>
                      <a:gd name="T57" fmla="*/ 403 h 1030"/>
                      <a:gd name="T58" fmla="*/ 163 w 661"/>
                      <a:gd name="T59" fmla="*/ 290 h 1030"/>
                      <a:gd name="T60" fmla="*/ 155 w 661"/>
                      <a:gd name="T61" fmla="*/ 270 h 1030"/>
                      <a:gd name="T62" fmla="*/ 148 w 661"/>
                      <a:gd name="T63" fmla="*/ 248 h 1030"/>
                      <a:gd name="T64" fmla="*/ 144 w 661"/>
                      <a:gd name="T65" fmla="*/ 236 h 1030"/>
                      <a:gd name="T66" fmla="*/ 137 w 661"/>
                      <a:gd name="T67" fmla="*/ 220 h 1030"/>
                      <a:gd name="T68" fmla="*/ 127 w 661"/>
                      <a:gd name="T69" fmla="*/ 201 h 1030"/>
                      <a:gd name="T70" fmla="*/ 116 w 661"/>
                      <a:gd name="T71" fmla="*/ 183 h 1030"/>
                      <a:gd name="T72" fmla="*/ 108 w 661"/>
                      <a:gd name="T73" fmla="*/ 161 h 1030"/>
                      <a:gd name="T74" fmla="*/ 97 w 661"/>
                      <a:gd name="T75" fmla="*/ 145 h 1030"/>
                      <a:gd name="T76" fmla="*/ 93 w 661"/>
                      <a:gd name="T77" fmla="*/ 123 h 1030"/>
                      <a:gd name="T78" fmla="*/ 84 w 661"/>
                      <a:gd name="T79" fmla="*/ 94 h 1030"/>
                      <a:gd name="T80" fmla="*/ 71 w 661"/>
                      <a:gd name="T81" fmla="*/ 66 h 1030"/>
                      <a:gd name="T82" fmla="*/ 61 w 661"/>
                      <a:gd name="T83" fmla="*/ 48 h 1030"/>
                      <a:gd name="T84" fmla="*/ 54 w 661"/>
                      <a:gd name="T85" fmla="*/ 32 h 1030"/>
                      <a:gd name="T86" fmla="*/ 40 w 661"/>
                      <a:gd name="T87" fmla="*/ 21 h 1030"/>
                      <a:gd name="T88" fmla="*/ 29 w 661"/>
                      <a:gd name="T89" fmla="*/ 8 h 1030"/>
                      <a:gd name="T90" fmla="*/ 0 w 661"/>
                      <a:gd name="T91" fmla="*/ 0 h 10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661" h="1030">
                        <a:moveTo>
                          <a:pt x="661" y="1030"/>
                        </a:moveTo>
                        <a:lnTo>
                          <a:pt x="645" y="1030"/>
                        </a:lnTo>
                        <a:lnTo>
                          <a:pt x="645" y="1015"/>
                        </a:lnTo>
                        <a:lnTo>
                          <a:pt x="625" y="1015"/>
                        </a:lnTo>
                        <a:lnTo>
                          <a:pt x="625" y="1005"/>
                        </a:lnTo>
                        <a:lnTo>
                          <a:pt x="526" y="1005"/>
                        </a:lnTo>
                        <a:lnTo>
                          <a:pt x="526" y="992"/>
                        </a:lnTo>
                        <a:lnTo>
                          <a:pt x="516" y="992"/>
                        </a:lnTo>
                        <a:lnTo>
                          <a:pt x="516" y="984"/>
                        </a:lnTo>
                        <a:lnTo>
                          <a:pt x="508" y="984"/>
                        </a:lnTo>
                        <a:lnTo>
                          <a:pt x="508" y="951"/>
                        </a:lnTo>
                        <a:lnTo>
                          <a:pt x="504" y="951"/>
                        </a:lnTo>
                        <a:lnTo>
                          <a:pt x="504" y="921"/>
                        </a:lnTo>
                        <a:lnTo>
                          <a:pt x="499" y="921"/>
                        </a:lnTo>
                        <a:lnTo>
                          <a:pt x="499" y="796"/>
                        </a:lnTo>
                        <a:lnTo>
                          <a:pt x="493" y="796"/>
                        </a:lnTo>
                        <a:lnTo>
                          <a:pt x="493" y="772"/>
                        </a:lnTo>
                        <a:lnTo>
                          <a:pt x="488" y="772"/>
                        </a:lnTo>
                        <a:lnTo>
                          <a:pt x="488" y="745"/>
                        </a:lnTo>
                        <a:lnTo>
                          <a:pt x="484" y="745"/>
                        </a:lnTo>
                        <a:lnTo>
                          <a:pt x="484" y="722"/>
                        </a:lnTo>
                        <a:lnTo>
                          <a:pt x="477" y="722"/>
                        </a:lnTo>
                        <a:lnTo>
                          <a:pt x="477" y="704"/>
                        </a:lnTo>
                        <a:lnTo>
                          <a:pt x="470" y="704"/>
                        </a:lnTo>
                        <a:lnTo>
                          <a:pt x="470" y="694"/>
                        </a:lnTo>
                        <a:lnTo>
                          <a:pt x="454" y="694"/>
                        </a:lnTo>
                        <a:lnTo>
                          <a:pt x="454" y="682"/>
                        </a:lnTo>
                        <a:lnTo>
                          <a:pt x="443" y="682"/>
                        </a:lnTo>
                        <a:lnTo>
                          <a:pt x="443" y="671"/>
                        </a:lnTo>
                        <a:lnTo>
                          <a:pt x="421" y="671"/>
                        </a:lnTo>
                        <a:lnTo>
                          <a:pt x="421" y="639"/>
                        </a:lnTo>
                        <a:lnTo>
                          <a:pt x="408" y="639"/>
                        </a:lnTo>
                        <a:lnTo>
                          <a:pt x="408" y="631"/>
                        </a:lnTo>
                        <a:lnTo>
                          <a:pt x="342" y="631"/>
                        </a:lnTo>
                        <a:lnTo>
                          <a:pt x="342" y="620"/>
                        </a:lnTo>
                        <a:lnTo>
                          <a:pt x="333" y="620"/>
                        </a:lnTo>
                        <a:lnTo>
                          <a:pt x="333" y="582"/>
                        </a:lnTo>
                        <a:lnTo>
                          <a:pt x="329" y="582"/>
                        </a:lnTo>
                        <a:lnTo>
                          <a:pt x="329" y="542"/>
                        </a:lnTo>
                        <a:lnTo>
                          <a:pt x="324" y="542"/>
                        </a:lnTo>
                        <a:lnTo>
                          <a:pt x="324" y="502"/>
                        </a:lnTo>
                        <a:lnTo>
                          <a:pt x="313" y="502"/>
                        </a:lnTo>
                        <a:lnTo>
                          <a:pt x="313" y="493"/>
                        </a:lnTo>
                        <a:lnTo>
                          <a:pt x="300" y="493"/>
                        </a:lnTo>
                        <a:lnTo>
                          <a:pt x="300" y="471"/>
                        </a:lnTo>
                        <a:lnTo>
                          <a:pt x="291" y="471"/>
                        </a:lnTo>
                        <a:lnTo>
                          <a:pt x="291" y="462"/>
                        </a:lnTo>
                        <a:lnTo>
                          <a:pt x="279" y="462"/>
                        </a:lnTo>
                        <a:lnTo>
                          <a:pt x="279" y="456"/>
                        </a:lnTo>
                        <a:lnTo>
                          <a:pt x="221" y="456"/>
                        </a:lnTo>
                        <a:lnTo>
                          <a:pt x="221" y="442"/>
                        </a:lnTo>
                        <a:lnTo>
                          <a:pt x="206" y="442"/>
                        </a:lnTo>
                        <a:lnTo>
                          <a:pt x="206" y="434"/>
                        </a:lnTo>
                        <a:lnTo>
                          <a:pt x="183" y="434"/>
                        </a:lnTo>
                        <a:lnTo>
                          <a:pt x="183" y="423"/>
                        </a:lnTo>
                        <a:lnTo>
                          <a:pt x="177" y="423"/>
                        </a:lnTo>
                        <a:lnTo>
                          <a:pt x="177" y="403"/>
                        </a:lnTo>
                        <a:lnTo>
                          <a:pt x="172" y="403"/>
                        </a:lnTo>
                        <a:lnTo>
                          <a:pt x="172" y="290"/>
                        </a:lnTo>
                        <a:lnTo>
                          <a:pt x="163" y="290"/>
                        </a:lnTo>
                        <a:lnTo>
                          <a:pt x="163" y="270"/>
                        </a:lnTo>
                        <a:lnTo>
                          <a:pt x="155" y="270"/>
                        </a:lnTo>
                        <a:lnTo>
                          <a:pt x="155" y="248"/>
                        </a:lnTo>
                        <a:lnTo>
                          <a:pt x="148" y="248"/>
                        </a:lnTo>
                        <a:lnTo>
                          <a:pt x="148" y="236"/>
                        </a:lnTo>
                        <a:lnTo>
                          <a:pt x="144" y="236"/>
                        </a:lnTo>
                        <a:lnTo>
                          <a:pt x="144" y="220"/>
                        </a:lnTo>
                        <a:lnTo>
                          <a:pt x="137" y="220"/>
                        </a:lnTo>
                        <a:lnTo>
                          <a:pt x="137" y="201"/>
                        </a:lnTo>
                        <a:lnTo>
                          <a:pt x="127" y="201"/>
                        </a:lnTo>
                        <a:lnTo>
                          <a:pt x="127" y="183"/>
                        </a:lnTo>
                        <a:lnTo>
                          <a:pt x="116" y="183"/>
                        </a:lnTo>
                        <a:lnTo>
                          <a:pt x="116" y="161"/>
                        </a:lnTo>
                        <a:lnTo>
                          <a:pt x="108" y="161"/>
                        </a:lnTo>
                        <a:lnTo>
                          <a:pt x="108" y="145"/>
                        </a:lnTo>
                        <a:lnTo>
                          <a:pt x="97" y="145"/>
                        </a:lnTo>
                        <a:lnTo>
                          <a:pt x="97" y="123"/>
                        </a:lnTo>
                        <a:lnTo>
                          <a:pt x="93" y="123"/>
                        </a:lnTo>
                        <a:lnTo>
                          <a:pt x="93" y="94"/>
                        </a:lnTo>
                        <a:lnTo>
                          <a:pt x="84" y="94"/>
                        </a:lnTo>
                        <a:lnTo>
                          <a:pt x="84" y="66"/>
                        </a:lnTo>
                        <a:lnTo>
                          <a:pt x="71" y="66"/>
                        </a:lnTo>
                        <a:lnTo>
                          <a:pt x="71" y="48"/>
                        </a:lnTo>
                        <a:lnTo>
                          <a:pt x="61" y="48"/>
                        </a:lnTo>
                        <a:lnTo>
                          <a:pt x="61" y="32"/>
                        </a:lnTo>
                        <a:lnTo>
                          <a:pt x="54" y="32"/>
                        </a:lnTo>
                        <a:lnTo>
                          <a:pt x="54" y="21"/>
                        </a:lnTo>
                        <a:lnTo>
                          <a:pt x="40" y="21"/>
                        </a:lnTo>
                        <a:lnTo>
                          <a:pt x="40" y="8"/>
                        </a:lnTo>
                        <a:lnTo>
                          <a:pt x="29" y="8"/>
                        </a:lnTo>
                        <a:lnTo>
                          <a:pt x="29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4" name="ZoneTexte 3"/>
                <p:cNvSpPr txBox="1"/>
                <p:nvPr/>
              </p:nvSpPr>
              <p:spPr>
                <a:xfrm>
                  <a:off x="3365898" y="5010374"/>
                  <a:ext cx="2696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0</a:t>
                  </a:r>
                  <a:endParaRPr lang="fr-FR" sz="1200" dirty="0"/>
                </a:p>
              </p:txBody>
            </p:sp>
            <p:sp>
              <p:nvSpPr>
                <p:cNvPr id="5" name="ZoneTexte 4"/>
                <p:cNvSpPr txBox="1"/>
                <p:nvPr/>
              </p:nvSpPr>
              <p:spPr>
                <a:xfrm>
                  <a:off x="3846048" y="5010374"/>
                  <a:ext cx="2696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3</a:t>
                  </a:r>
                  <a:endParaRPr lang="fr-FR" sz="1200" dirty="0"/>
                </a:p>
              </p:txBody>
            </p:sp>
            <p:sp>
              <p:nvSpPr>
                <p:cNvPr id="6" name="ZoneTexte 5"/>
                <p:cNvSpPr txBox="1"/>
                <p:nvPr/>
              </p:nvSpPr>
              <p:spPr>
                <a:xfrm>
                  <a:off x="4326196" y="5010374"/>
                  <a:ext cx="2696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6</a:t>
                  </a:r>
                  <a:endParaRPr lang="fr-FR" sz="1200" dirty="0"/>
                </a:p>
              </p:txBody>
            </p:sp>
            <p:sp>
              <p:nvSpPr>
                <p:cNvPr id="7" name="ZoneTexte 6"/>
                <p:cNvSpPr txBox="1"/>
                <p:nvPr/>
              </p:nvSpPr>
              <p:spPr>
                <a:xfrm>
                  <a:off x="4799060" y="5010374"/>
                  <a:ext cx="2696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9</a:t>
                  </a:r>
                  <a:endParaRPr lang="fr-FR" sz="1200" dirty="0"/>
                </a:p>
              </p:txBody>
            </p:sp>
            <p:sp>
              <p:nvSpPr>
                <p:cNvPr id="8" name="ZoneTexte 7"/>
                <p:cNvSpPr txBox="1"/>
                <p:nvPr/>
              </p:nvSpPr>
              <p:spPr>
                <a:xfrm>
                  <a:off x="5227765" y="5010374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12</a:t>
                  </a:r>
                  <a:endParaRPr lang="fr-FR" sz="1200" dirty="0"/>
                </a:p>
              </p:txBody>
            </p:sp>
            <p:sp>
              <p:nvSpPr>
                <p:cNvPr id="9" name="ZoneTexte 8"/>
                <p:cNvSpPr txBox="1"/>
                <p:nvPr/>
              </p:nvSpPr>
              <p:spPr>
                <a:xfrm>
                  <a:off x="5716878" y="5010374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15</a:t>
                  </a:r>
                  <a:endParaRPr lang="fr-FR" sz="1200" dirty="0"/>
                </a:p>
              </p:txBody>
            </p:sp>
            <p:sp>
              <p:nvSpPr>
                <p:cNvPr id="10" name="ZoneTexte 9"/>
                <p:cNvSpPr txBox="1"/>
                <p:nvPr/>
              </p:nvSpPr>
              <p:spPr>
                <a:xfrm>
                  <a:off x="6189743" y="5010374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18</a:t>
                  </a:r>
                  <a:endParaRPr lang="fr-FR" sz="1200" dirty="0"/>
                </a:p>
              </p:txBody>
            </p:sp>
            <p:sp>
              <p:nvSpPr>
                <p:cNvPr id="11" name="ZoneTexte 10"/>
                <p:cNvSpPr txBox="1"/>
                <p:nvPr/>
              </p:nvSpPr>
              <p:spPr>
                <a:xfrm>
                  <a:off x="3204008" y="4838222"/>
                  <a:ext cx="2696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0</a:t>
                  </a:r>
                  <a:endParaRPr lang="fr-FR" sz="1200" dirty="0"/>
                </a:p>
              </p:txBody>
            </p:sp>
            <p:sp>
              <p:nvSpPr>
                <p:cNvPr id="12" name="ZoneTexte 11"/>
                <p:cNvSpPr txBox="1"/>
                <p:nvPr/>
              </p:nvSpPr>
              <p:spPr>
                <a:xfrm>
                  <a:off x="3119049" y="4269785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20</a:t>
                  </a:r>
                  <a:endParaRPr lang="fr-FR" sz="1200" dirty="0"/>
                </a:p>
              </p:txBody>
            </p:sp>
            <p:sp>
              <p:nvSpPr>
                <p:cNvPr id="13" name="ZoneTexte 12"/>
                <p:cNvSpPr txBox="1"/>
                <p:nvPr/>
              </p:nvSpPr>
              <p:spPr>
                <a:xfrm>
                  <a:off x="3119049" y="3701346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40</a:t>
                  </a:r>
                  <a:endParaRPr lang="fr-FR" sz="1200" dirty="0"/>
                </a:p>
              </p:txBody>
            </p:sp>
            <p:sp>
              <p:nvSpPr>
                <p:cNvPr id="14" name="ZoneTexte 13"/>
                <p:cNvSpPr txBox="1"/>
                <p:nvPr/>
              </p:nvSpPr>
              <p:spPr>
                <a:xfrm>
                  <a:off x="3119049" y="3132907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60</a:t>
                  </a:r>
                  <a:endParaRPr lang="fr-FR" sz="1200" dirty="0"/>
                </a:p>
              </p:txBody>
            </p:sp>
            <p:sp>
              <p:nvSpPr>
                <p:cNvPr id="15" name="ZoneTexte 14"/>
                <p:cNvSpPr txBox="1"/>
                <p:nvPr/>
              </p:nvSpPr>
              <p:spPr>
                <a:xfrm>
                  <a:off x="3119049" y="2564468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80</a:t>
                  </a:r>
                  <a:endParaRPr lang="fr-FR" sz="1200" dirty="0"/>
                </a:p>
              </p:txBody>
            </p:sp>
            <p:sp>
              <p:nvSpPr>
                <p:cNvPr id="16" name="ZoneTexte 15"/>
                <p:cNvSpPr txBox="1"/>
                <p:nvPr/>
              </p:nvSpPr>
              <p:spPr>
                <a:xfrm>
                  <a:off x="3034089" y="1996029"/>
                  <a:ext cx="43954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100</a:t>
                  </a:r>
                  <a:endParaRPr lang="fr-FR" sz="1200" dirty="0"/>
                </a:p>
              </p:txBody>
            </p:sp>
            <p:sp>
              <p:nvSpPr>
                <p:cNvPr id="17" name="ZoneTexte 16"/>
                <p:cNvSpPr txBox="1"/>
                <p:nvPr/>
              </p:nvSpPr>
              <p:spPr>
                <a:xfrm>
                  <a:off x="4656173" y="5288708"/>
                  <a:ext cx="53572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dirty="0" smtClean="0"/>
                    <a:t>Mois</a:t>
                  </a:r>
                  <a:endParaRPr lang="fr-FR" sz="1200" b="1" dirty="0"/>
                </a:p>
              </p:txBody>
            </p:sp>
            <p:sp>
              <p:nvSpPr>
                <p:cNvPr id="18" name="ZoneTexte 17"/>
                <p:cNvSpPr txBox="1"/>
                <p:nvPr/>
              </p:nvSpPr>
              <p:spPr>
                <a:xfrm>
                  <a:off x="1954883" y="5593079"/>
                  <a:ext cx="12491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err="1" smtClean="0"/>
                    <a:t>Pembrolizumab</a:t>
                  </a:r>
                  <a:endParaRPr lang="fr-FR" sz="1200" dirty="0" smtClean="0"/>
                </a:p>
                <a:p>
                  <a:pPr algn="r"/>
                  <a:r>
                    <a:rPr lang="fr-FR" sz="1200" dirty="0" smtClean="0"/>
                    <a:t>Chimiothérapie</a:t>
                  </a:r>
                  <a:endParaRPr lang="fr-FR" sz="1200" dirty="0"/>
                </a:p>
              </p:txBody>
            </p:sp>
            <p:sp>
              <p:nvSpPr>
                <p:cNvPr id="19" name="ZoneTexte 18"/>
                <p:cNvSpPr txBox="1"/>
                <p:nvPr/>
              </p:nvSpPr>
              <p:spPr>
                <a:xfrm>
                  <a:off x="2143305" y="5339821"/>
                  <a:ext cx="14157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dirty="0" smtClean="0"/>
                    <a:t>Patients à risque</a:t>
                  </a:r>
                  <a:endParaRPr lang="fr-FR" sz="1200" b="1" dirty="0"/>
                </a:p>
              </p:txBody>
            </p:sp>
            <p:sp>
              <p:nvSpPr>
                <p:cNvPr id="20" name="ZoneTexte 19"/>
                <p:cNvSpPr txBox="1"/>
                <p:nvPr/>
              </p:nvSpPr>
              <p:spPr>
                <a:xfrm>
                  <a:off x="5777353" y="3541533"/>
                  <a:ext cx="124906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err="1" smtClean="0"/>
                    <a:t>Pembrolizumab</a:t>
                  </a:r>
                  <a:endParaRPr lang="fr-FR" sz="1200" dirty="0" smtClean="0"/>
                </a:p>
              </p:txBody>
            </p:sp>
            <p:sp>
              <p:nvSpPr>
                <p:cNvPr id="21" name="ZoneTexte 20"/>
                <p:cNvSpPr txBox="1"/>
                <p:nvPr/>
              </p:nvSpPr>
              <p:spPr>
                <a:xfrm>
                  <a:off x="4272525" y="4561223"/>
                  <a:ext cx="12137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Chimiothérapie</a:t>
                  </a:r>
                  <a:endParaRPr lang="fr-FR" sz="1200" dirty="0"/>
                </a:p>
              </p:txBody>
            </p:sp>
            <p:sp>
              <p:nvSpPr>
                <p:cNvPr id="22" name="ZoneTexte 21"/>
                <p:cNvSpPr txBox="1"/>
                <p:nvPr/>
              </p:nvSpPr>
              <p:spPr>
                <a:xfrm>
                  <a:off x="3973819" y="2042195"/>
                  <a:ext cx="3201517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 smtClean="0"/>
                    <a:t>Hazard ratio pour la progression ou le décès</a:t>
                  </a:r>
                  <a:br>
                    <a:rPr lang="fr-FR" sz="1200" dirty="0" smtClean="0"/>
                  </a:br>
                  <a:r>
                    <a:rPr lang="fr-FR" sz="1200" dirty="0" smtClean="0"/>
                    <a:t>0,50 (IC</a:t>
                  </a:r>
                  <a:r>
                    <a:rPr lang="fr-FR" sz="1200" baseline="-25000" dirty="0" smtClean="0"/>
                    <a:t>95</a:t>
                  </a:r>
                  <a:r>
                    <a:rPr lang="fr-FR" sz="1200" dirty="0" smtClean="0"/>
                    <a:t> : 0,37-0,68)</a:t>
                  </a:r>
                  <a:br>
                    <a:rPr lang="fr-FR" sz="1200" dirty="0" smtClean="0"/>
                  </a:br>
                  <a:r>
                    <a:rPr lang="fr-FR" sz="1200" dirty="0" smtClean="0"/>
                    <a:t>p &lt; 0,001</a:t>
                  </a:r>
                  <a:endParaRPr lang="fr-FR" sz="1200" dirty="0"/>
                </a:p>
              </p:txBody>
            </p:sp>
            <p:sp>
              <p:nvSpPr>
                <p:cNvPr id="23" name="ZoneTexte 22"/>
                <p:cNvSpPr txBox="1"/>
                <p:nvPr/>
              </p:nvSpPr>
              <p:spPr>
                <a:xfrm>
                  <a:off x="3280939" y="5593079"/>
                  <a:ext cx="4395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154</a:t>
                  </a:r>
                </a:p>
                <a:p>
                  <a:pPr algn="ctr"/>
                  <a:r>
                    <a:rPr lang="fr-FR" sz="1200" dirty="0" smtClean="0"/>
                    <a:t>151</a:t>
                  </a:r>
                  <a:endParaRPr lang="fr-FR" sz="1200" dirty="0"/>
                </a:p>
              </p:txBody>
            </p:sp>
            <p:sp>
              <p:nvSpPr>
                <p:cNvPr id="24" name="ZoneTexte 23"/>
                <p:cNvSpPr txBox="1"/>
                <p:nvPr/>
              </p:nvSpPr>
              <p:spPr>
                <a:xfrm>
                  <a:off x="3761089" y="5593079"/>
                  <a:ext cx="4395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104</a:t>
                  </a:r>
                </a:p>
                <a:p>
                  <a:pPr algn="ctr"/>
                  <a:r>
                    <a:rPr lang="fr-FR" sz="1200" dirty="0" smtClean="0"/>
                    <a:t>99</a:t>
                  </a:r>
                  <a:endParaRPr lang="fr-FR" sz="1200" dirty="0"/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>
                  <a:off x="4283717" y="5593079"/>
                  <a:ext cx="35458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89</a:t>
                  </a:r>
                </a:p>
                <a:p>
                  <a:pPr algn="ctr"/>
                  <a:r>
                    <a:rPr lang="fr-FR" sz="1200" dirty="0" smtClean="0"/>
                    <a:t>70</a:t>
                  </a:r>
                  <a:endParaRPr lang="fr-FR" sz="1200" dirty="0"/>
                </a:p>
              </p:txBody>
            </p:sp>
            <p:sp>
              <p:nvSpPr>
                <p:cNvPr id="26" name="ZoneTexte 25"/>
                <p:cNvSpPr txBox="1"/>
                <p:nvPr/>
              </p:nvSpPr>
              <p:spPr>
                <a:xfrm>
                  <a:off x="4756581" y="5593079"/>
                  <a:ext cx="35458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44</a:t>
                  </a:r>
                </a:p>
                <a:p>
                  <a:pPr algn="ctr"/>
                  <a:r>
                    <a:rPr lang="fr-FR" sz="1200" dirty="0" smtClean="0"/>
                    <a:t>18</a:t>
                  </a:r>
                  <a:endParaRPr lang="fr-FR" sz="1200" dirty="0"/>
                </a:p>
              </p:txBody>
            </p:sp>
            <p:sp>
              <p:nvSpPr>
                <p:cNvPr id="27" name="ZoneTexte 26"/>
                <p:cNvSpPr txBox="1"/>
                <p:nvPr/>
              </p:nvSpPr>
              <p:spPr>
                <a:xfrm>
                  <a:off x="5227765" y="5593079"/>
                  <a:ext cx="35458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22</a:t>
                  </a:r>
                </a:p>
                <a:p>
                  <a:pPr algn="ctr"/>
                  <a:r>
                    <a:rPr lang="fr-FR" sz="1200" dirty="0"/>
                    <a:t>9</a:t>
                  </a:r>
                </a:p>
              </p:txBody>
            </p:sp>
            <p:sp>
              <p:nvSpPr>
                <p:cNvPr id="28" name="ZoneTexte 27"/>
                <p:cNvSpPr txBox="1"/>
                <p:nvPr/>
              </p:nvSpPr>
              <p:spPr>
                <a:xfrm>
                  <a:off x="5759357" y="5593079"/>
                  <a:ext cx="2696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3</a:t>
                  </a:r>
                </a:p>
                <a:p>
                  <a:pPr algn="ctr"/>
                  <a:r>
                    <a:rPr lang="fr-FR" sz="1200" dirty="0"/>
                    <a:t>1</a:t>
                  </a:r>
                </a:p>
              </p:txBody>
            </p:sp>
            <p:sp>
              <p:nvSpPr>
                <p:cNvPr id="29" name="ZoneTexte 28"/>
                <p:cNvSpPr txBox="1"/>
                <p:nvPr/>
              </p:nvSpPr>
              <p:spPr>
                <a:xfrm>
                  <a:off x="6232222" y="5593079"/>
                  <a:ext cx="2696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</a:t>
                  </a:r>
                </a:p>
                <a:p>
                  <a:pPr algn="ctr"/>
                  <a:r>
                    <a:rPr lang="fr-FR" sz="1200" dirty="0"/>
                    <a:t>0</a:t>
                  </a:r>
                </a:p>
              </p:txBody>
            </p:sp>
            <p:sp>
              <p:nvSpPr>
                <p:cNvPr id="30" name="ZoneTexte 29"/>
                <p:cNvSpPr txBox="1"/>
                <p:nvPr/>
              </p:nvSpPr>
              <p:spPr>
                <a:xfrm>
                  <a:off x="2653256" y="1994741"/>
                  <a:ext cx="46674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dirty="0" smtClean="0"/>
                    <a:t> (%)</a:t>
                  </a:r>
                  <a:endParaRPr lang="fr-FR" sz="1200" b="1" dirty="0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2286000" y="917808"/>
                  <a:ext cx="4572000" cy="62966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lnSpc>
                      <a:spcPct val="97000"/>
                    </a:lnSpc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defRPr/>
                  </a:pPr>
                  <a:r>
                    <a:rPr lang="fr-FR" altLang="fr-FR" b="1" dirty="0" smtClean="0">
                      <a:solidFill>
                        <a:srgbClr val="00919B"/>
                      </a:solidFill>
                      <a:ea typeface="Arial Unicode MS" charset="0"/>
                      <a:cs typeface="Arial Unicode MS" charset="0"/>
                    </a:rPr>
                    <a:t>Survie sans progression </a:t>
                  </a:r>
                  <a:br>
                    <a:rPr lang="fr-FR" altLang="fr-FR" b="1" dirty="0" smtClean="0">
                      <a:solidFill>
                        <a:srgbClr val="00919B"/>
                      </a:solidFill>
                      <a:ea typeface="Arial Unicode MS" charset="0"/>
                      <a:cs typeface="Arial Unicode MS" charset="0"/>
                    </a:rPr>
                  </a:br>
                  <a:r>
                    <a:rPr lang="fr-FR" altLang="fr-FR" b="1" dirty="0" smtClean="0">
                      <a:solidFill>
                        <a:srgbClr val="00919B"/>
                      </a:solidFill>
                      <a:ea typeface="Arial Unicode MS" charset="0"/>
                      <a:cs typeface="Arial Unicode MS" charset="0"/>
                    </a:rPr>
                    <a:t>Analyse en intention de traiter</a:t>
                  </a:r>
                  <a:endParaRPr lang="fr-FR" altLang="fr-FR" b="1" dirty="0">
                    <a:solidFill>
                      <a:srgbClr val="00919B"/>
                    </a:solidFill>
                    <a:ea typeface="Arial Unicode MS" charset="0"/>
                    <a:cs typeface="Arial Unicode MS" charset="0"/>
                  </a:endParaRPr>
                </a:p>
              </p:txBody>
            </p:sp>
          </p:grpSp>
          <p:grpSp>
            <p:nvGrpSpPr>
              <p:cNvPr id="50" name="Groupe 49"/>
              <p:cNvGrpSpPr/>
              <p:nvPr/>
            </p:nvGrpSpPr>
            <p:grpSpPr>
              <a:xfrm>
                <a:off x="1452282" y="1712874"/>
                <a:ext cx="4512542" cy="4501799"/>
                <a:chOff x="1954883" y="1177230"/>
                <a:chExt cx="4974837" cy="4877514"/>
              </a:xfrm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2357720" y="1177230"/>
                  <a:ext cx="4572000" cy="629660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ctr" eaLnBrk="1" hangingPunct="1">
                    <a:lnSpc>
                      <a:spcPct val="97000"/>
                    </a:lnSpc>
                    <a:buClr>
                      <a:srgbClr val="000000"/>
                    </a:buClr>
                    <a:buSzPct val="100000"/>
                    <a:buFont typeface="Times New Roman" charset="0"/>
                    <a:buNone/>
                    <a:defRPr/>
                  </a:pPr>
                  <a:r>
                    <a:rPr lang="fr-FR" altLang="fr-FR" b="1" dirty="0" smtClean="0">
                      <a:solidFill>
                        <a:srgbClr val="00919B"/>
                      </a:solidFill>
                      <a:ea typeface="Arial Unicode MS" charset="0"/>
                      <a:cs typeface="Arial Unicode MS" charset="0"/>
                    </a:rPr>
                    <a:t>Survie globale</a:t>
                  </a:r>
                  <a:br>
                    <a:rPr lang="fr-FR" altLang="fr-FR" b="1" dirty="0" smtClean="0">
                      <a:solidFill>
                        <a:srgbClr val="00919B"/>
                      </a:solidFill>
                      <a:ea typeface="Arial Unicode MS" charset="0"/>
                      <a:cs typeface="Arial Unicode MS" charset="0"/>
                    </a:rPr>
                  </a:br>
                  <a:r>
                    <a:rPr lang="fr-FR" altLang="fr-FR" b="1" dirty="0" smtClean="0">
                      <a:solidFill>
                        <a:srgbClr val="00919B"/>
                      </a:solidFill>
                      <a:ea typeface="Arial Unicode MS" charset="0"/>
                      <a:cs typeface="Arial Unicode MS" charset="0"/>
                    </a:rPr>
                    <a:t>Analyse en intention de traiter</a:t>
                  </a:r>
                  <a:endParaRPr lang="fr-FR" altLang="fr-FR" b="1" dirty="0">
                    <a:solidFill>
                      <a:srgbClr val="00919B"/>
                    </a:solidFill>
                    <a:ea typeface="Arial Unicode MS" charset="0"/>
                    <a:cs typeface="Arial Unicode MS" charset="0"/>
                  </a:endParaRPr>
                </a:p>
              </p:txBody>
            </p:sp>
            <p:grpSp>
              <p:nvGrpSpPr>
                <p:cNvPr id="52" name="Groupe 51"/>
                <p:cNvGrpSpPr/>
                <p:nvPr/>
              </p:nvGrpSpPr>
              <p:grpSpPr>
                <a:xfrm>
                  <a:off x="3433481" y="2114360"/>
                  <a:ext cx="2944719" cy="2943039"/>
                  <a:chOff x="3641725" y="2212975"/>
                  <a:chExt cx="2781300" cy="2779713"/>
                </a:xfrm>
              </p:grpSpPr>
              <p:sp>
                <p:nvSpPr>
                  <p:cNvPr id="82" name="Freeform 8"/>
                  <p:cNvSpPr>
                    <a:spLocks/>
                  </p:cNvSpPr>
                  <p:nvPr/>
                </p:nvSpPr>
                <p:spPr bwMode="auto">
                  <a:xfrm>
                    <a:off x="3705225" y="2212975"/>
                    <a:ext cx="2717800" cy="2703513"/>
                  </a:xfrm>
                  <a:custGeom>
                    <a:avLst/>
                    <a:gdLst>
                      <a:gd name="T0" fmla="*/ 0 w 3424"/>
                      <a:gd name="T1" fmla="*/ 0 h 3406"/>
                      <a:gd name="T2" fmla="*/ 0 w 3424"/>
                      <a:gd name="T3" fmla="*/ 3406 h 3406"/>
                      <a:gd name="T4" fmla="*/ 3424 w 3424"/>
                      <a:gd name="T5" fmla="*/ 3406 h 34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424" h="3406">
                        <a:moveTo>
                          <a:pt x="0" y="0"/>
                        </a:moveTo>
                        <a:lnTo>
                          <a:pt x="0" y="3406"/>
                        </a:lnTo>
                        <a:lnTo>
                          <a:pt x="3424" y="3406"/>
                        </a:lnTo>
                      </a:path>
                    </a:pathLst>
                  </a:cu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3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635625" y="4916488"/>
                    <a:ext cx="0" cy="7620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4" name="Line 1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022975" y="4916488"/>
                    <a:ext cx="0" cy="7620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5" name="Line 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408738" y="4916488"/>
                    <a:ext cx="0" cy="7620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6" name="Line 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05225" y="4916488"/>
                    <a:ext cx="0" cy="7620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7" name="Line 1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90988" y="4916488"/>
                    <a:ext cx="0" cy="7620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8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76750" y="4916488"/>
                    <a:ext cx="0" cy="7620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89" name="Line 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64100" y="4916488"/>
                    <a:ext cx="0" cy="7620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90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49863" y="4916488"/>
                    <a:ext cx="0" cy="7620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91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3641725" y="2768600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92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3641725" y="3305175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93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3641725" y="3841750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94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641725" y="4378325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95" name="Line 21"/>
                  <p:cNvSpPr>
                    <a:spLocks noChangeShapeType="1"/>
                  </p:cNvSpPr>
                  <p:nvPr/>
                </p:nvSpPr>
                <p:spPr bwMode="auto">
                  <a:xfrm>
                    <a:off x="3641725" y="4916488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96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3641725" y="2232025"/>
                    <a:ext cx="63500" cy="0"/>
                  </a:xfrm>
                  <a:prstGeom prst="line">
                    <a:avLst/>
                  </a:prstGeom>
                  <a:noFill/>
                  <a:ln w="635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97" name="Freeform 23"/>
                  <p:cNvSpPr>
                    <a:spLocks/>
                  </p:cNvSpPr>
                  <p:nvPr/>
                </p:nvSpPr>
                <p:spPr bwMode="auto">
                  <a:xfrm>
                    <a:off x="3705225" y="2232025"/>
                    <a:ext cx="2428875" cy="954088"/>
                  </a:xfrm>
                  <a:custGeom>
                    <a:avLst/>
                    <a:gdLst>
                      <a:gd name="T0" fmla="*/ 2168 w 3061"/>
                      <a:gd name="T1" fmla="*/ 1203 h 1203"/>
                      <a:gd name="T2" fmla="*/ 2068 w 3061"/>
                      <a:gd name="T3" fmla="*/ 1105 h 1203"/>
                      <a:gd name="T4" fmla="*/ 1790 w 3061"/>
                      <a:gd name="T5" fmla="*/ 1029 h 1203"/>
                      <a:gd name="T6" fmla="*/ 1679 w 3061"/>
                      <a:gd name="T7" fmla="*/ 986 h 1203"/>
                      <a:gd name="T8" fmla="*/ 1507 w 3061"/>
                      <a:gd name="T9" fmla="*/ 901 h 1203"/>
                      <a:gd name="T10" fmla="*/ 1437 w 3061"/>
                      <a:gd name="T11" fmla="*/ 869 h 1203"/>
                      <a:gd name="T12" fmla="*/ 1299 w 3061"/>
                      <a:gd name="T13" fmla="*/ 843 h 1203"/>
                      <a:gd name="T14" fmla="*/ 1277 w 3061"/>
                      <a:gd name="T15" fmla="*/ 818 h 1203"/>
                      <a:gd name="T16" fmla="*/ 1160 w 3061"/>
                      <a:gd name="T17" fmla="*/ 789 h 1203"/>
                      <a:gd name="T18" fmla="*/ 1117 w 3061"/>
                      <a:gd name="T19" fmla="*/ 765 h 1203"/>
                      <a:gd name="T20" fmla="*/ 1104 w 3061"/>
                      <a:gd name="T21" fmla="*/ 743 h 1203"/>
                      <a:gd name="T22" fmla="*/ 1092 w 3061"/>
                      <a:gd name="T23" fmla="*/ 714 h 1203"/>
                      <a:gd name="T24" fmla="*/ 1032 w 3061"/>
                      <a:gd name="T25" fmla="*/ 693 h 1203"/>
                      <a:gd name="T26" fmla="*/ 943 w 3061"/>
                      <a:gd name="T27" fmla="*/ 674 h 1203"/>
                      <a:gd name="T28" fmla="*/ 897 w 3061"/>
                      <a:gd name="T29" fmla="*/ 650 h 1203"/>
                      <a:gd name="T30" fmla="*/ 868 w 3061"/>
                      <a:gd name="T31" fmla="*/ 624 h 1203"/>
                      <a:gd name="T32" fmla="*/ 836 w 3061"/>
                      <a:gd name="T33" fmla="*/ 610 h 1203"/>
                      <a:gd name="T34" fmla="*/ 818 w 3061"/>
                      <a:gd name="T35" fmla="*/ 586 h 1203"/>
                      <a:gd name="T36" fmla="*/ 791 w 3061"/>
                      <a:gd name="T37" fmla="*/ 561 h 1203"/>
                      <a:gd name="T38" fmla="*/ 770 w 3061"/>
                      <a:gd name="T39" fmla="*/ 538 h 1203"/>
                      <a:gd name="T40" fmla="*/ 702 w 3061"/>
                      <a:gd name="T41" fmla="*/ 514 h 1203"/>
                      <a:gd name="T42" fmla="*/ 635 w 3061"/>
                      <a:gd name="T43" fmla="*/ 449 h 1203"/>
                      <a:gd name="T44" fmla="*/ 603 w 3061"/>
                      <a:gd name="T45" fmla="*/ 410 h 1203"/>
                      <a:gd name="T46" fmla="*/ 550 w 3061"/>
                      <a:gd name="T47" fmla="*/ 382 h 1203"/>
                      <a:gd name="T48" fmla="*/ 502 w 3061"/>
                      <a:gd name="T49" fmla="*/ 358 h 1203"/>
                      <a:gd name="T50" fmla="*/ 457 w 3061"/>
                      <a:gd name="T51" fmla="*/ 340 h 1203"/>
                      <a:gd name="T52" fmla="*/ 435 w 3061"/>
                      <a:gd name="T53" fmla="*/ 291 h 1203"/>
                      <a:gd name="T54" fmla="*/ 416 w 3061"/>
                      <a:gd name="T55" fmla="*/ 267 h 1203"/>
                      <a:gd name="T56" fmla="*/ 307 w 3061"/>
                      <a:gd name="T57" fmla="*/ 246 h 1203"/>
                      <a:gd name="T58" fmla="*/ 277 w 3061"/>
                      <a:gd name="T59" fmla="*/ 225 h 1203"/>
                      <a:gd name="T60" fmla="*/ 262 w 3061"/>
                      <a:gd name="T61" fmla="*/ 204 h 1203"/>
                      <a:gd name="T62" fmla="*/ 246 w 3061"/>
                      <a:gd name="T63" fmla="*/ 167 h 1203"/>
                      <a:gd name="T64" fmla="*/ 224 w 3061"/>
                      <a:gd name="T65" fmla="*/ 139 h 1203"/>
                      <a:gd name="T66" fmla="*/ 168 w 3061"/>
                      <a:gd name="T67" fmla="*/ 115 h 1203"/>
                      <a:gd name="T68" fmla="*/ 122 w 3061"/>
                      <a:gd name="T69" fmla="*/ 86 h 1203"/>
                      <a:gd name="T70" fmla="*/ 64 w 3061"/>
                      <a:gd name="T71" fmla="*/ 73 h 1203"/>
                      <a:gd name="T72" fmla="*/ 50 w 3061"/>
                      <a:gd name="T73" fmla="*/ 52 h 1203"/>
                      <a:gd name="T74" fmla="*/ 21 w 3061"/>
                      <a:gd name="T75" fmla="*/ 24 h 1203"/>
                      <a:gd name="T76" fmla="*/ 0 w 3061"/>
                      <a:gd name="T77" fmla="*/ 0 h 12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</a:cxnLst>
                    <a:rect l="0" t="0" r="r" b="b"/>
                    <a:pathLst>
                      <a:path w="3061" h="1203">
                        <a:moveTo>
                          <a:pt x="3061" y="1203"/>
                        </a:moveTo>
                        <a:lnTo>
                          <a:pt x="2168" y="1203"/>
                        </a:lnTo>
                        <a:lnTo>
                          <a:pt x="2168" y="1105"/>
                        </a:lnTo>
                        <a:lnTo>
                          <a:pt x="2068" y="1105"/>
                        </a:lnTo>
                        <a:lnTo>
                          <a:pt x="2068" y="1029"/>
                        </a:lnTo>
                        <a:lnTo>
                          <a:pt x="1790" y="1029"/>
                        </a:lnTo>
                        <a:lnTo>
                          <a:pt x="1790" y="986"/>
                        </a:lnTo>
                        <a:lnTo>
                          <a:pt x="1679" y="986"/>
                        </a:lnTo>
                        <a:lnTo>
                          <a:pt x="1679" y="901"/>
                        </a:lnTo>
                        <a:lnTo>
                          <a:pt x="1507" y="901"/>
                        </a:lnTo>
                        <a:lnTo>
                          <a:pt x="1507" y="869"/>
                        </a:lnTo>
                        <a:lnTo>
                          <a:pt x="1437" y="869"/>
                        </a:lnTo>
                        <a:lnTo>
                          <a:pt x="1437" y="843"/>
                        </a:lnTo>
                        <a:lnTo>
                          <a:pt x="1299" y="843"/>
                        </a:lnTo>
                        <a:lnTo>
                          <a:pt x="1299" y="818"/>
                        </a:lnTo>
                        <a:lnTo>
                          <a:pt x="1277" y="818"/>
                        </a:lnTo>
                        <a:lnTo>
                          <a:pt x="1277" y="789"/>
                        </a:lnTo>
                        <a:lnTo>
                          <a:pt x="1160" y="789"/>
                        </a:lnTo>
                        <a:lnTo>
                          <a:pt x="1160" y="765"/>
                        </a:lnTo>
                        <a:lnTo>
                          <a:pt x="1117" y="765"/>
                        </a:lnTo>
                        <a:lnTo>
                          <a:pt x="1117" y="743"/>
                        </a:lnTo>
                        <a:lnTo>
                          <a:pt x="1104" y="743"/>
                        </a:lnTo>
                        <a:lnTo>
                          <a:pt x="1104" y="714"/>
                        </a:lnTo>
                        <a:lnTo>
                          <a:pt x="1092" y="714"/>
                        </a:lnTo>
                        <a:lnTo>
                          <a:pt x="1092" y="693"/>
                        </a:lnTo>
                        <a:lnTo>
                          <a:pt x="1032" y="693"/>
                        </a:lnTo>
                        <a:lnTo>
                          <a:pt x="1032" y="674"/>
                        </a:lnTo>
                        <a:lnTo>
                          <a:pt x="943" y="674"/>
                        </a:lnTo>
                        <a:lnTo>
                          <a:pt x="943" y="650"/>
                        </a:lnTo>
                        <a:lnTo>
                          <a:pt x="897" y="650"/>
                        </a:lnTo>
                        <a:lnTo>
                          <a:pt x="897" y="624"/>
                        </a:lnTo>
                        <a:lnTo>
                          <a:pt x="868" y="624"/>
                        </a:lnTo>
                        <a:lnTo>
                          <a:pt x="868" y="610"/>
                        </a:lnTo>
                        <a:lnTo>
                          <a:pt x="836" y="610"/>
                        </a:lnTo>
                        <a:lnTo>
                          <a:pt x="836" y="586"/>
                        </a:lnTo>
                        <a:lnTo>
                          <a:pt x="818" y="586"/>
                        </a:lnTo>
                        <a:lnTo>
                          <a:pt x="818" y="561"/>
                        </a:lnTo>
                        <a:lnTo>
                          <a:pt x="791" y="561"/>
                        </a:lnTo>
                        <a:lnTo>
                          <a:pt x="791" y="538"/>
                        </a:lnTo>
                        <a:lnTo>
                          <a:pt x="770" y="538"/>
                        </a:lnTo>
                        <a:lnTo>
                          <a:pt x="770" y="514"/>
                        </a:lnTo>
                        <a:lnTo>
                          <a:pt x="702" y="514"/>
                        </a:lnTo>
                        <a:lnTo>
                          <a:pt x="702" y="449"/>
                        </a:lnTo>
                        <a:lnTo>
                          <a:pt x="635" y="449"/>
                        </a:lnTo>
                        <a:lnTo>
                          <a:pt x="635" y="410"/>
                        </a:lnTo>
                        <a:lnTo>
                          <a:pt x="603" y="410"/>
                        </a:lnTo>
                        <a:lnTo>
                          <a:pt x="603" y="382"/>
                        </a:lnTo>
                        <a:lnTo>
                          <a:pt x="550" y="382"/>
                        </a:lnTo>
                        <a:lnTo>
                          <a:pt x="550" y="358"/>
                        </a:lnTo>
                        <a:lnTo>
                          <a:pt x="502" y="358"/>
                        </a:lnTo>
                        <a:lnTo>
                          <a:pt x="502" y="340"/>
                        </a:lnTo>
                        <a:lnTo>
                          <a:pt x="457" y="340"/>
                        </a:lnTo>
                        <a:lnTo>
                          <a:pt x="457" y="291"/>
                        </a:lnTo>
                        <a:lnTo>
                          <a:pt x="435" y="291"/>
                        </a:lnTo>
                        <a:lnTo>
                          <a:pt x="435" y="267"/>
                        </a:lnTo>
                        <a:lnTo>
                          <a:pt x="416" y="267"/>
                        </a:lnTo>
                        <a:lnTo>
                          <a:pt x="416" y="246"/>
                        </a:lnTo>
                        <a:lnTo>
                          <a:pt x="307" y="246"/>
                        </a:lnTo>
                        <a:lnTo>
                          <a:pt x="307" y="225"/>
                        </a:lnTo>
                        <a:lnTo>
                          <a:pt x="277" y="225"/>
                        </a:lnTo>
                        <a:lnTo>
                          <a:pt x="277" y="204"/>
                        </a:lnTo>
                        <a:lnTo>
                          <a:pt x="262" y="204"/>
                        </a:lnTo>
                        <a:lnTo>
                          <a:pt x="262" y="167"/>
                        </a:lnTo>
                        <a:lnTo>
                          <a:pt x="246" y="167"/>
                        </a:lnTo>
                        <a:lnTo>
                          <a:pt x="246" y="139"/>
                        </a:lnTo>
                        <a:lnTo>
                          <a:pt x="224" y="139"/>
                        </a:lnTo>
                        <a:lnTo>
                          <a:pt x="224" y="115"/>
                        </a:lnTo>
                        <a:lnTo>
                          <a:pt x="168" y="115"/>
                        </a:lnTo>
                        <a:lnTo>
                          <a:pt x="168" y="86"/>
                        </a:lnTo>
                        <a:lnTo>
                          <a:pt x="122" y="86"/>
                        </a:lnTo>
                        <a:lnTo>
                          <a:pt x="122" y="73"/>
                        </a:lnTo>
                        <a:lnTo>
                          <a:pt x="64" y="73"/>
                        </a:lnTo>
                        <a:lnTo>
                          <a:pt x="64" y="52"/>
                        </a:lnTo>
                        <a:lnTo>
                          <a:pt x="50" y="52"/>
                        </a:lnTo>
                        <a:lnTo>
                          <a:pt x="50" y="24"/>
                        </a:lnTo>
                        <a:lnTo>
                          <a:pt x="21" y="24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0099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98" name="Freeform 24"/>
                  <p:cNvSpPr>
                    <a:spLocks/>
                  </p:cNvSpPr>
                  <p:nvPr/>
                </p:nvSpPr>
                <p:spPr bwMode="auto">
                  <a:xfrm>
                    <a:off x="3705225" y="2232025"/>
                    <a:ext cx="2393950" cy="1343025"/>
                  </a:xfrm>
                  <a:custGeom>
                    <a:avLst/>
                    <a:gdLst>
                      <a:gd name="T0" fmla="*/ 2045 w 3017"/>
                      <a:gd name="T1" fmla="*/ 1692 h 1692"/>
                      <a:gd name="T2" fmla="*/ 2005 w 3017"/>
                      <a:gd name="T3" fmla="*/ 1623 h 1692"/>
                      <a:gd name="T4" fmla="*/ 1917 w 3017"/>
                      <a:gd name="T5" fmla="*/ 1558 h 1692"/>
                      <a:gd name="T6" fmla="*/ 1751 w 3017"/>
                      <a:gd name="T7" fmla="*/ 1510 h 1692"/>
                      <a:gd name="T8" fmla="*/ 1593 w 3017"/>
                      <a:gd name="T9" fmla="*/ 1460 h 1692"/>
                      <a:gd name="T10" fmla="*/ 1523 w 3017"/>
                      <a:gd name="T11" fmla="*/ 1420 h 1692"/>
                      <a:gd name="T12" fmla="*/ 1437 w 3017"/>
                      <a:gd name="T13" fmla="*/ 1390 h 1692"/>
                      <a:gd name="T14" fmla="*/ 1417 w 3017"/>
                      <a:gd name="T15" fmla="*/ 1331 h 1692"/>
                      <a:gd name="T16" fmla="*/ 1405 w 3017"/>
                      <a:gd name="T17" fmla="*/ 1291 h 1692"/>
                      <a:gd name="T18" fmla="*/ 1347 w 3017"/>
                      <a:gd name="T19" fmla="*/ 1265 h 1692"/>
                      <a:gd name="T20" fmla="*/ 1333 w 3017"/>
                      <a:gd name="T21" fmla="*/ 1240 h 1692"/>
                      <a:gd name="T22" fmla="*/ 1318 w 3017"/>
                      <a:gd name="T23" fmla="*/ 1216 h 1692"/>
                      <a:gd name="T24" fmla="*/ 1299 w 3017"/>
                      <a:gd name="T25" fmla="*/ 1184 h 1692"/>
                      <a:gd name="T26" fmla="*/ 1232 w 3017"/>
                      <a:gd name="T27" fmla="*/ 1153 h 1692"/>
                      <a:gd name="T28" fmla="*/ 1176 w 3017"/>
                      <a:gd name="T29" fmla="*/ 1125 h 1692"/>
                      <a:gd name="T30" fmla="*/ 1103 w 3017"/>
                      <a:gd name="T31" fmla="*/ 1073 h 1692"/>
                      <a:gd name="T32" fmla="*/ 1026 w 3017"/>
                      <a:gd name="T33" fmla="*/ 1051 h 1692"/>
                      <a:gd name="T34" fmla="*/ 1005 w 3017"/>
                      <a:gd name="T35" fmla="*/ 1030 h 1692"/>
                      <a:gd name="T36" fmla="*/ 992 w 3017"/>
                      <a:gd name="T37" fmla="*/ 1011 h 1692"/>
                      <a:gd name="T38" fmla="*/ 975 w 3017"/>
                      <a:gd name="T39" fmla="*/ 989 h 1692"/>
                      <a:gd name="T40" fmla="*/ 959 w 3017"/>
                      <a:gd name="T41" fmla="*/ 939 h 1692"/>
                      <a:gd name="T42" fmla="*/ 897 w 3017"/>
                      <a:gd name="T43" fmla="*/ 910 h 1692"/>
                      <a:gd name="T44" fmla="*/ 873 w 3017"/>
                      <a:gd name="T45" fmla="*/ 890 h 1692"/>
                      <a:gd name="T46" fmla="*/ 855 w 3017"/>
                      <a:gd name="T47" fmla="*/ 869 h 1692"/>
                      <a:gd name="T48" fmla="*/ 825 w 3017"/>
                      <a:gd name="T49" fmla="*/ 816 h 1692"/>
                      <a:gd name="T50" fmla="*/ 809 w 3017"/>
                      <a:gd name="T51" fmla="*/ 773 h 1692"/>
                      <a:gd name="T52" fmla="*/ 732 w 3017"/>
                      <a:gd name="T53" fmla="*/ 736 h 1692"/>
                      <a:gd name="T54" fmla="*/ 716 w 3017"/>
                      <a:gd name="T55" fmla="*/ 708 h 1692"/>
                      <a:gd name="T56" fmla="*/ 676 w 3017"/>
                      <a:gd name="T57" fmla="*/ 682 h 1692"/>
                      <a:gd name="T58" fmla="*/ 614 w 3017"/>
                      <a:gd name="T59" fmla="*/ 634 h 1692"/>
                      <a:gd name="T60" fmla="*/ 537 w 3017"/>
                      <a:gd name="T61" fmla="*/ 615 h 1692"/>
                      <a:gd name="T62" fmla="*/ 500 w 3017"/>
                      <a:gd name="T63" fmla="*/ 593 h 1692"/>
                      <a:gd name="T64" fmla="*/ 481 w 3017"/>
                      <a:gd name="T65" fmla="*/ 573 h 1692"/>
                      <a:gd name="T66" fmla="*/ 440 w 3017"/>
                      <a:gd name="T67" fmla="*/ 549 h 1692"/>
                      <a:gd name="T68" fmla="*/ 421 w 3017"/>
                      <a:gd name="T69" fmla="*/ 522 h 1692"/>
                      <a:gd name="T70" fmla="*/ 403 w 3017"/>
                      <a:gd name="T71" fmla="*/ 477 h 1692"/>
                      <a:gd name="T72" fmla="*/ 363 w 3017"/>
                      <a:gd name="T73" fmla="*/ 452 h 1692"/>
                      <a:gd name="T74" fmla="*/ 344 w 3017"/>
                      <a:gd name="T75" fmla="*/ 433 h 1692"/>
                      <a:gd name="T76" fmla="*/ 330 w 3017"/>
                      <a:gd name="T77" fmla="*/ 394 h 1692"/>
                      <a:gd name="T78" fmla="*/ 298 w 3017"/>
                      <a:gd name="T79" fmla="*/ 342 h 1692"/>
                      <a:gd name="T80" fmla="*/ 253 w 3017"/>
                      <a:gd name="T81" fmla="*/ 321 h 1692"/>
                      <a:gd name="T82" fmla="*/ 235 w 3017"/>
                      <a:gd name="T83" fmla="*/ 302 h 1692"/>
                      <a:gd name="T84" fmla="*/ 192 w 3017"/>
                      <a:gd name="T85" fmla="*/ 259 h 1692"/>
                      <a:gd name="T86" fmla="*/ 168 w 3017"/>
                      <a:gd name="T87" fmla="*/ 236 h 1692"/>
                      <a:gd name="T88" fmla="*/ 155 w 3017"/>
                      <a:gd name="T89" fmla="*/ 156 h 1692"/>
                      <a:gd name="T90" fmla="*/ 139 w 3017"/>
                      <a:gd name="T91" fmla="*/ 121 h 1692"/>
                      <a:gd name="T92" fmla="*/ 107 w 3017"/>
                      <a:gd name="T93" fmla="*/ 89 h 1692"/>
                      <a:gd name="T94" fmla="*/ 82 w 3017"/>
                      <a:gd name="T95" fmla="*/ 54 h 1692"/>
                      <a:gd name="T96" fmla="*/ 63 w 3017"/>
                      <a:gd name="T97" fmla="*/ 32 h 1692"/>
                      <a:gd name="T98" fmla="*/ 0 w 3017"/>
                      <a:gd name="T99" fmla="*/ 0 h 16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3017" h="1692">
                        <a:moveTo>
                          <a:pt x="3017" y="1692"/>
                        </a:moveTo>
                        <a:lnTo>
                          <a:pt x="2045" y="1692"/>
                        </a:lnTo>
                        <a:lnTo>
                          <a:pt x="2045" y="1623"/>
                        </a:lnTo>
                        <a:lnTo>
                          <a:pt x="2005" y="1623"/>
                        </a:lnTo>
                        <a:lnTo>
                          <a:pt x="2005" y="1558"/>
                        </a:lnTo>
                        <a:lnTo>
                          <a:pt x="1917" y="1558"/>
                        </a:lnTo>
                        <a:lnTo>
                          <a:pt x="1917" y="1510"/>
                        </a:lnTo>
                        <a:lnTo>
                          <a:pt x="1751" y="1510"/>
                        </a:lnTo>
                        <a:lnTo>
                          <a:pt x="1751" y="1460"/>
                        </a:lnTo>
                        <a:lnTo>
                          <a:pt x="1593" y="1460"/>
                        </a:lnTo>
                        <a:lnTo>
                          <a:pt x="1593" y="1420"/>
                        </a:lnTo>
                        <a:lnTo>
                          <a:pt x="1523" y="1420"/>
                        </a:lnTo>
                        <a:lnTo>
                          <a:pt x="1523" y="1390"/>
                        </a:lnTo>
                        <a:lnTo>
                          <a:pt x="1437" y="1390"/>
                        </a:lnTo>
                        <a:lnTo>
                          <a:pt x="1437" y="1331"/>
                        </a:lnTo>
                        <a:lnTo>
                          <a:pt x="1417" y="1331"/>
                        </a:lnTo>
                        <a:lnTo>
                          <a:pt x="1417" y="1291"/>
                        </a:lnTo>
                        <a:lnTo>
                          <a:pt x="1405" y="1291"/>
                        </a:lnTo>
                        <a:lnTo>
                          <a:pt x="1405" y="1265"/>
                        </a:lnTo>
                        <a:lnTo>
                          <a:pt x="1347" y="1265"/>
                        </a:lnTo>
                        <a:lnTo>
                          <a:pt x="1347" y="1240"/>
                        </a:lnTo>
                        <a:lnTo>
                          <a:pt x="1333" y="1240"/>
                        </a:lnTo>
                        <a:lnTo>
                          <a:pt x="1333" y="1216"/>
                        </a:lnTo>
                        <a:lnTo>
                          <a:pt x="1318" y="1216"/>
                        </a:lnTo>
                        <a:lnTo>
                          <a:pt x="1318" y="1184"/>
                        </a:lnTo>
                        <a:lnTo>
                          <a:pt x="1299" y="1184"/>
                        </a:lnTo>
                        <a:lnTo>
                          <a:pt x="1299" y="1153"/>
                        </a:lnTo>
                        <a:lnTo>
                          <a:pt x="1232" y="1153"/>
                        </a:lnTo>
                        <a:lnTo>
                          <a:pt x="1232" y="1125"/>
                        </a:lnTo>
                        <a:lnTo>
                          <a:pt x="1176" y="1125"/>
                        </a:lnTo>
                        <a:lnTo>
                          <a:pt x="1176" y="1073"/>
                        </a:lnTo>
                        <a:lnTo>
                          <a:pt x="1103" y="1073"/>
                        </a:lnTo>
                        <a:lnTo>
                          <a:pt x="1103" y="1051"/>
                        </a:lnTo>
                        <a:lnTo>
                          <a:pt x="1026" y="1051"/>
                        </a:lnTo>
                        <a:lnTo>
                          <a:pt x="1026" y="1030"/>
                        </a:lnTo>
                        <a:lnTo>
                          <a:pt x="1005" y="1030"/>
                        </a:lnTo>
                        <a:lnTo>
                          <a:pt x="1005" y="1011"/>
                        </a:lnTo>
                        <a:lnTo>
                          <a:pt x="992" y="1011"/>
                        </a:lnTo>
                        <a:lnTo>
                          <a:pt x="992" y="989"/>
                        </a:lnTo>
                        <a:lnTo>
                          <a:pt x="975" y="989"/>
                        </a:lnTo>
                        <a:lnTo>
                          <a:pt x="975" y="939"/>
                        </a:lnTo>
                        <a:lnTo>
                          <a:pt x="959" y="939"/>
                        </a:lnTo>
                        <a:lnTo>
                          <a:pt x="959" y="910"/>
                        </a:lnTo>
                        <a:lnTo>
                          <a:pt x="897" y="910"/>
                        </a:lnTo>
                        <a:lnTo>
                          <a:pt x="897" y="890"/>
                        </a:lnTo>
                        <a:lnTo>
                          <a:pt x="873" y="890"/>
                        </a:lnTo>
                        <a:lnTo>
                          <a:pt x="873" y="869"/>
                        </a:lnTo>
                        <a:lnTo>
                          <a:pt x="855" y="869"/>
                        </a:lnTo>
                        <a:lnTo>
                          <a:pt x="855" y="816"/>
                        </a:lnTo>
                        <a:lnTo>
                          <a:pt x="825" y="816"/>
                        </a:lnTo>
                        <a:lnTo>
                          <a:pt x="825" y="773"/>
                        </a:lnTo>
                        <a:lnTo>
                          <a:pt x="809" y="773"/>
                        </a:lnTo>
                        <a:lnTo>
                          <a:pt x="809" y="736"/>
                        </a:lnTo>
                        <a:lnTo>
                          <a:pt x="732" y="736"/>
                        </a:lnTo>
                        <a:lnTo>
                          <a:pt x="732" y="708"/>
                        </a:lnTo>
                        <a:lnTo>
                          <a:pt x="716" y="708"/>
                        </a:lnTo>
                        <a:lnTo>
                          <a:pt x="716" y="682"/>
                        </a:lnTo>
                        <a:lnTo>
                          <a:pt x="676" y="682"/>
                        </a:lnTo>
                        <a:lnTo>
                          <a:pt x="676" y="634"/>
                        </a:lnTo>
                        <a:lnTo>
                          <a:pt x="614" y="634"/>
                        </a:lnTo>
                        <a:lnTo>
                          <a:pt x="614" y="615"/>
                        </a:lnTo>
                        <a:lnTo>
                          <a:pt x="537" y="615"/>
                        </a:lnTo>
                        <a:lnTo>
                          <a:pt x="537" y="593"/>
                        </a:lnTo>
                        <a:lnTo>
                          <a:pt x="500" y="593"/>
                        </a:lnTo>
                        <a:lnTo>
                          <a:pt x="500" y="573"/>
                        </a:lnTo>
                        <a:lnTo>
                          <a:pt x="481" y="573"/>
                        </a:lnTo>
                        <a:lnTo>
                          <a:pt x="481" y="549"/>
                        </a:lnTo>
                        <a:lnTo>
                          <a:pt x="440" y="549"/>
                        </a:lnTo>
                        <a:lnTo>
                          <a:pt x="440" y="522"/>
                        </a:lnTo>
                        <a:lnTo>
                          <a:pt x="421" y="522"/>
                        </a:lnTo>
                        <a:lnTo>
                          <a:pt x="421" y="477"/>
                        </a:lnTo>
                        <a:lnTo>
                          <a:pt x="403" y="477"/>
                        </a:lnTo>
                        <a:lnTo>
                          <a:pt x="403" y="452"/>
                        </a:lnTo>
                        <a:lnTo>
                          <a:pt x="363" y="452"/>
                        </a:lnTo>
                        <a:lnTo>
                          <a:pt x="363" y="433"/>
                        </a:lnTo>
                        <a:lnTo>
                          <a:pt x="344" y="433"/>
                        </a:lnTo>
                        <a:lnTo>
                          <a:pt x="344" y="394"/>
                        </a:lnTo>
                        <a:lnTo>
                          <a:pt x="330" y="394"/>
                        </a:lnTo>
                        <a:lnTo>
                          <a:pt x="330" y="342"/>
                        </a:lnTo>
                        <a:lnTo>
                          <a:pt x="298" y="342"/>
                        </a:lnTo>
                        <a:lnTo>
                          <a:pt x="298" y="321"/>
                        </a:lnTo>
                        <a:lnTo>
                          <a:pt x="253" y="321"/>
                        </a:lnTo>
                        <a:lnTo>
                          <a:pt x="253" y="302"/>
                        </a:lnTo>
                        <a:lnTo>
                          <a:pt x="235" y="302"/>
                        </a:lnTo>
                        <a:lnTo>
                          <a:pt x="235" y="259"/>
                        </a:lnTo>
                        <a:lnTo>
                          <a:pt x="192" y="259"/>
                        </a:lnTo>
                        <a:lnTo>
                          <a:pt x="192" y="236"/>
                        </a:lnTo>
                        <a:lnTo>
                          <a:pt x="168" y="236"/>
                        </a:lnTo>
                        <a:lnTo>
                          <a:pt x="168" y="156"/>
                        </a:lnTo>
                        <a:lnTo>
                          <a:pt x="155" y="156"/>
                        </a:lnTo>
                        <a:lnTo>
                          <a:pt x="155" y="121"/>
                        </a:lnTo>
                        <a:lnTo>
                          <a:pt x="139" y="121"/>
                        </a:lnTo>
                        <a:lnTo>
                          <a:pt x="139" y="89"/>
                        </a:lnTo>
                        <a:lnTo>
                          <a:pt x="107" y="89"/>
                        </a:lnTo>
                        <a:lnTo>
                          <a:pt x="107" y="54"/>
                        </a:lnTo>
                        <a:lnTo>
                          <a:pt x="82" y="54"/>
                        </a:lnTo>
                        <a:lnTo>
                          <a:pt x="82" y="32"/>
                        </a:lnTo>
                        <a:lnTo>
                          <a:pt x="63" y="32"/>
                        </a:lnTo>
                        <a:lnTo>
                          <a:pt x="63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28575">
                    <a:solidFill>
                      <a:srgbClr val="FF00FF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53" name="ZoneTexte 52"/>
                <p:cNvSpPr txBox="1"/>
                <p:nvPr/>
              </p:nvSpPr>
              <p:spPr>
                <a:xfrm>
                  <a:off x="3365898" y="5010374"/>
                  <a:ext cx="2696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0</a:t>
                  </a:r>
                  <a:endParaRPr lang="fr-FR" sz="1200" dirty="0"/>
                </a:p>
              </p:txBody>
            </p:sp>
            <p:sp>
              <p:nvSpPr>
                <p:cNvPr id="54" name="ZoneTexte 53"/>
                <p:cNvSpPr txBox="1"/>
                <p:nvPr/>
              </p:nvSpPr>
              <p:spPr>
                <a:xfrm>
                  <a:off x="3774328" y="5010374"/>
                  <a:ext cx="2696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3</a:t>
                  </a:r>
                  <a:endParaRPr lang="fr-FR" sz="1200" dirty="0"/>
                </a:p>
              </p:txBody>
            </p:sp>
            <p:sp>
              <p:nvSpPr>
                <p:cNvPr id="55" name="ZoneTexte 54"/>
                <p:cNvSpPr txBox="1"/>
                <p:nvPr/>
              </p:nvSpPr>
              <p:spPr>
                <a:xfrm>
                  <a:off x="4182756" y="5010374"/>
                  <a:ext cx="2696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6</a:t>
                  </a:r>
                  <a:endParaRPr lang="fr-FR" sz="1200" dirty="0"/>
                </a:p>
              </p:txBody>
            </p:sp>
            <p:sp>
              <p:nvSpPr>
                <p:cNvPr id="56" name="ZoneTexte 55"/>
                <p:cNvSpPr txBox="1"/>
                <p:nvPr/>
              </p:nvSpPr>
              <p:spPr>
                <a:xfrm>
                  <a:off x="4592865" y="5010374"/>
                  <a:ext cx="2696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9</a:t>
                  </a:r>
                  <a:endParaRPr lang="fr-FR" sz="1200" dirty="0"/>
                </a:p>
              </p:txBody>
            </p:sp>
            <p:sp>
              <p:nvSpPr>
                <p:cNvPr id="57" name="ZoneTexte 56"/>
                <p:cNvSpPr txBox="1"/>
                <p:nvPr/>
              </p:nvSpPr>
              <p:spPr>
                <a:xfrm>
                  <a:off x="4958815" y="5010374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12</a:t>
                  </a:r>
                  <a:endParaRPr lang="fr-FR" sz="1200" dirty="0"/>
                </a:p>
              </p:txBody>
            </p:sp>
            <p:sp>
              <p:nvSpPr>
                <p:cNvPr id="58" name="ZoneTexte 57"/>
                <p:cNvSpPr txBox="1"/>
                <p:nvPr/>
              </p:nvSpPr>
              <p:spPr>
                <a:xfrm>
                  <a:off x="5367243" y="5010374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15</a:t>
                  </a:r>
                  <a:endParaRPr lang="fr-FR" sz="1200" dirty="0"/>
                </a:p>
              </p:txBody>
            </p:sp>
            <p:sp>
              <p:nvSpPr>
                <p:cNvPr id="59" name="ZoneTexte 58"/>
                <p:cNvSpPr txBox="1"/>
                <p:nvPr/>
              </p:nvSpPr>
              <p:spPr>
                <a:xfrm>
                  <a:off x="5777353" y="5010374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18</a:t>
                  </a:r>
                  <a:endParaRPr lang="fr-FR" sz="1200" dirty="0"/>
                </a:p>
              </p:txBody>
            </p:sp>
            <p:sp>
              <p:nvSpPr>
                <p:cNvPr id="60" name="ZoneTexte 59"/>
                <p:cNvSpPr txBox="1"/>
                <p:nvPr/>
              </p:nvSpPr>
              <p:spPr>
                <a:xfrm>
                  <a:off x="6185782" y="5010374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21</a:t>
                  </a:r>
                  <a:endParaRPr lang="fr-FR" sz="1200" dirty="0"/>
                </a:p>
              </p:txBody>
            </p:sp>
            <p:sp>
              <p:nvSpPr>
                <p:cNvPr id="61" name="ZoneTexte 60"/>
                <p:cNvSpPr txBox="1"/>
                <p:nvPr/>
              </p:nvSpPr>
              <p:spPr>
                <a:xfrm>
                  <a:off x="3204008" y="4838222"/>
                  <a:ext cx="269625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0</a:t>
                  </a:r>
                  <a:endParaRPr lang="fr-FR" sz="1200" dirty="0"/>
                </a:p>
              </p:txBody>
            </p:sp>
            <p:sp>
              <p:nvSpPr>
                <p:cNvPr id="62" name="ZoneTexte 61"/>
                <p:cNvSpPr txBox="1"/>
                <p:nvPr/>
              </p:nvSpPr>
              <p:spPr>
                <a:xfrm>
                  <a:off x="3119049" y="4269785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20</a:t>
                  </a:r>
                  <a:endParaRPr lang="fr-FR" sz="1200" dirty="0"/>
                </a:p>
              </p:txBody>
            </p:sp>
            <p:sp>
              <p:nvSpPr>
                <p:cNvPr id="63" name="ZoneTexte 62"/>
                <p:cNvSpPr txBox="1"/>
                <p:nvPr/>
              </p:nvSpPr>
              <p:spPr>
                <a:xfrm>
                  <a:off x="3119049" y="3701346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40</a:t>
                  </a:r>
                  <a:endParaRPr lang="fr-FR" sz="1200" dirty="0"/>
                </a:p>
              </p:txBody>
            </p:sp>
            <p:sp>
              <p:nvSpPr>
                <p:cNvPr id="64" name="ZoneTexte 63"/>
                <p:cNvSpPr txBox="1"/>
                <p:nvPr/>
              </p:nvSpPr>
              <p:spPr>
                <a:xfrm>
                  <a:off x="3119049" y="3132907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60</a:t>
                  </a:r>
                  <a:endParaRPr lang="fr-FR" sz="1200" dirty="0"/>
                </a:p>
              </p:txBody>
            </p:sp>
            <p:sp>
              <p:nvSpPr>
                <p:cNvPr id="65" name="ZoneTexte 64"/>
                <p:cNvSpPr txBox="1"/>
                <p:nvPr/>
              </p:nvSpPr>
              <p:spPr>
                <a:xfrm>
                  <a:off x="3119049" y="2564468"/>
                  <a:ext cx="35458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80</a:t>
                  </a:r>
                  <a:endParaRPr lang="fr-FR" sz="1200" dirty="0"/>
                </a:p>
              </p:txBody>
            </p:sp>
            <p:sp>
              <p:nvSpPr>
                <p:cNvPr id="66" name="ZoneTexte 65"/>
                <p:cNvSpPr txBox="1"/>
                <p:nvPr/>
              </p:nvSpPr>
              <p:spPr>
                <a:xfrm>
                  <a:off x="3034089" y="1996029"/>
                  <a:ext cx="43954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100</a:t>
                  </a:r>
                  <a:endParaRPr lang="fr-FR" sz="1200" dirty="0"/>
                </a:p>
              </p:txBody>
            </p:sp>
            <p:sp>
              <p:nvSpPr>
                <p:cNvPr id="67" name="ZoneTexte 66"/>
                <p:cNvSpPr txBox="1"/>
                <p:nvPr/>
              </p:nvSpPr>
              <p:spPr>
                <a:xfrm>
                  <a:off x="3280939" y="5593079"/>
                  <a:ext cx="4395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154</a:t>
                  </a:r>
                </a:p>
                <a:p>
                  <a:pPr algn="ctr"/>
                  <a:r>
                    <a:rPr lang="fr-FR" sz="1200" dirty="0" smtClean="0"/>
                    <a:t>151</a:t>
                  </a:r>
                  <a:endParaRPr lang="fr-FR" sz="1200" dirty="0"/>
                </a:p>
              </p:txBody>
            </p:sp>
            <p:sp>
              <p:nvSpPr>
                <p:cNvPr id="68" name="ZoneTexte 67"/>
                <p:cNvSpPr txBox="1"/>
                <p:nvPr/>
              </p:nvSpPr>
              <p:spPr>
                <a:xfrm>
                  <a:off x="3689369" y="5593079"/>
                  <a:ext cx="4395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136</a:t>
                  </a:r>
                </a:p>
                <a:p>
                  <a:pPr algn="ctr"/>
                  <a:r>
                    <a:rPr lang="fr-FR" sz="1200" dirty="0" smtClean="0"/>
                    <a:t>123</a:t>
                  </a:r>
                </a:p>
              </p:txBody>
            </p:sp>
            <p:sp>
              <p:nvSpPr>
                <p:cNvPr id="69" name="ZoneTexte 68"/>
                <p:cNvSpPr txBox="1"/>
                <p:nvPr/>
              </p:nvSpPr>
              <p:spPr>
                <a:xfrm>
                  <a:off x="4097797" y="5593079"/>
                  <a:ext cx="43954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121</a:t>
                  </a:r>
                </a:p>
                <a:p>
                  <a:pPr algn="ctr"/>
                  <a:r>
                    <a:rPr lang="fr-FR" sz="1200" dirty="0" smtClean="0"/>
                    <a:t>106</a:t>
                  </a:r>
                  <a:endParaRPr lang="fr-FR" sz="1200" dirty="0"/>
                </a:p>
              </p:txBody>
            </p:sp>
            <p:sp>
              <p:nvSpPr>
                <p:cNvPr id="70" name="ZoneTexte 69"/>
                <p:cNvSpPr txBox="1"/>
                <p:nvPr/>
              </p:nvSpPr>
              <p:spPr>
                <a:xfrm>
                  <a:off x="4550386" y="5593079"/>
                  <a:ext cx="35458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82</a:t>
                  </a:r>
                </a:p>
                <a:p>
                  <a:pPr algn="ctr"/>
                  <a:r>
                    <a:rPr lang="fr-FR" sz="1200" dirty="0" smtClean="0"/>
                    <a:t>64</a:t>
                  </a:r>
                  <a:endParaRPr lang="fr-FR" sz="1200" dirty="0"/>
                </a:p>
              </p:txBody>
            </p:sp>
            <p:sp>
              <p:nvSpPr>
                <p:cNvPr id="71" name="ZoneTexte 70"/>
                <p:cNvSpPr txBox="1"/>
                <p:nvPr/>
              </p:nvSpPr>
              <p:spPr>
                <a:xfrm>
                  <a:off x="4958815" y="5593079"/>
                  <a:ext cx="35458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39</a:t>
                  </a:r>
                </a:p>
                <a:p>
                  <a:pPr algn="ctr"/>
                  <a:r>
                    <a:rPr lang="fr-FR" sz="1200" dirty="0" smtClean="0"/>
                    <a:t>34</a:t>
                  </a:r>
                  <a:endParaRPr lang="fr-FR" sz="1200" dirty="0"/>
                </a:p>
              </p:txBody>
            </p:sp>
            <p:sp>
              <p:nvSpPr>
                <p:cNvPr id="72" name="ZoneTexte 71"/>
                <p:cNvSpPr txBox="1"/>
                <p:nvPr/>
              </p:nvSpPr>
              <p:spPr>
                <a:xfrm>
                  <a:off x="5372949" y="5593079"/>
                  <a:ext cx="34317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11</a:t>
                  </a:r>
                </a:p>
                <a:p>
                  <a:pPr algn="ctr"/>
                  <a:r>
                    <a:rPr lang="fr-FR" sz="1200" dirty="0"/>
                    <a:t>7</a:t>
                  </a:r>
                </a:p>
              </p:txBody>
            </p:sp>
            <p:sp>
              <p:nvSpPr>
                <p:cNvPr id="73" name="ZoneTexte 72"/>
                <p:cNvSpPr txBox="1"/>
                <p:nvPr/>
              </p:nvSpPr>
              <p:spPr>
                <a:xfrm>
                  <a:off x="5819832" y="5593079"/>
                  <a:ext cx="2696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2</a:t>
                  </a:r>
                </a:p>
                <a:p>
                  <a:pPr algn="ctr"/>
                  <a:r>
                    <a:rPr lang="fr-FR" sz="1200" dirty="0"/>
                    <a:t>1</a:t>
                  </a:r>
                </a:p>
              </p:txBody>
            </p:sp>
            <p:sp>
              <p:nvSpPr>
                <p:cNvPr id="74" name="ZoneTexte 73"/>
                <p:cNvSpPr txBox="1"/>
                <p:nvPr/>
              </p:nvSpPr>
              <p:spPr>
                <a:xfrm>
                  <a:off x="6228261" y="5593079"/>
                  <a:ext cx="26962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dirty="0" smtClean="0"/>
                    <a:t>0</a:t>
                  </a:r>
                </a:p>
                <a:p>
                  <a:pPr algn="ctr"/>
                  <a:r>
                    <a:rPr lang="fr-FR" sz="1200" dirty="0"/>
                    <a:t>0</a:t>
                  </a:r>
                </a:p>
              </p:txBody>
            </p:sp>
            <p:sp>
              <p:nvSpPr>
                <p:cNvPr id="75" name="ZoneTexte 74"/>
                <p:cNvSpPr txBox="1"/>
                <p:nvPr/>
              </p:nvSpPr>
              <p:spPr>
                <a:xfrm>
                  <a:off x="4656173" y="5288708"/>
                  <a:ext cx="53572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dirty="0" smtClean="0"/>
                    <a:t>Mois</a:t>
                  </a:r>
                  <a:endParaRPr lang="fr-FR" sz="1200" b="1" dirty="0"/>
                </a:p>
              </p:txBody>
            </p:sp>
            <p:sp>
              <p:nvSpPr>
                <p:cNvPr id="76" name="ZoneTexte 75"/>
                <p:cNvSpPr txBox="1"/>
                <p:nvPr/>
              </p:nvSpPr>
              <p:spPr>
                <a:xfrm>
                  <a:off x="1954883" y="5593079"/>
                  <a:ext cx="1249125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err="1" smtClean="0"/>
                    <a:t>Pembrolizumab</a:t>
                  </a:r>
                  <a:endParaRPr lang="fr-FR" sz="1200" dirty="0" smtClean="0"/>
                </a:p>
                <a:p>
                  <a:pPr algn="r"/>
                  <a:r>
                    <a:rPr lang="fr-FR" sz="1200" dirty="0" smtClean="0"/>
                    <a:t>Chimiothérapie</a:t>
                  </a:r>
                  <a:endParaRPr lang="fr-FR" sz="1200" dirty="0"/>
                </a:p>
              </p:txBody>
            </p:sp>
            <p:sp>
              <p:nvSpPr>
                <p:cNvPr id="77" name="ZoneTexte 76"/>
                <p:cNvSpPr txBox="1"/>
                <p:nvPr/>
              </p:nvSpPr>
              <p:spPr>
                <a:xfrm>
                  <a:off x="2143305" y="5339821"/>
                  <a:ext cx="14157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dirty="0" smtClean="0"/>
                    <a:t>Patients à risque</a:t>
                  </a:r>
                  <a:endParaRPr lang="fr-FR" sz="1200" b="1" dirty="0"/>
                </a:p>
              </p:txBody>
            </p:sp>
            <p:sp>
              <p:nvSpPr>
                <p:cNvPr id="78" name="ZoneTexte 77"/>
                <p:cNvSpPr txBox="1"/>
                <p:nvPr/>
              </p:nvSpPr>
              <p:spPr>
                <a:xfrm>
                  <a:off x="2718802" y="1994741"/>
                  <a:ext cx="42398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200" b="1" dirty="0" smtClean="0"/>
                    <a:t>(%)</a:t>
                  </a:r>
                  <a:endParaRPr lang="fr-FR" sz="1200" b="1" dirty="0"/>
                </a:p>
              </p:txBody>
            </p:sp>
            <p:sp>
              <p:nvSpPr>
                <p:cNvPr id="79" name="ZoneTexte 78"/>
                <p:cNvSpPr txBox="1"/>
                <p:nvPr/>
              </p:nvSpPr>
              <p:spPr>
                <a:xfrm>
                  <a:off x="5367243" y="2841467"/>
                  <a:ext cx="124906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err="1" smtClean="0"/>
                    <a:t>Pembrolizumab</a:t>
                  </a:r>
                  <a:endParaRPr lang="fr-FR" sz="1200" dirty="0" smtClean="0"/>
                </a:p>
              </p:txBody>
            </p:sp>
            <p:sp>
              <p:nvSpPr>
                <p:cNvPr id="80" name="ZoneTexte 79"/>
                <p:cNvSpPr txBox="1"/>
                <p:nvPr/>
              </p:nvSpPr>
              <p:spPr>
                <a:xfrm>
                  <a:off x="5303758" y="3562846"/>
                  <a:ext cx="121379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fr-FR" sz="1200" dirty="0" smtClean="0"/>
                    <a:t>Chimiothérapie</a:t>
                  </a:r>
                  <a:endParaRPr lang="fr-FR" sz="1200" dirty="0"/>
                </a:p>
              </p:txBody>
            </p:sp>
            <p:sp>
              <p:nvSpPr>
                <p:cNvPr id="81" name="ZoneTexte 80"/>
                <p:cNvSpPr txBox="1"/>
                <p:nvPr/>
              </p:nvSpPr>
              <p:spPr>
                <a:xfrm>
                  <a:off x="3635523" y="4085119"/>
                  <a:ext cx="259718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 smtClean="0"/>
                    <a:t>Hazard ratio 0,60 (IC</a:t>
                  </a:r>
                  <a:r>
                    <a:rPr lang="fr-FR" sz="1200" baseline="-25000" dirty="0" smtClean="0"/>
                    <a:t>95</a:t>
                  </a:r>
                  <a:r>
                    <a:rPr lang="fr-FR" sz="1200" dirty="0" smtClean="0"/>
                    <a:t> : 0,41-0,89)</a:t>
                  </a:r>
                  <a:br>
                    <a:rPr lang="fr-FR" sz="1200" dirty="0" smtClean="0"/>
                  </a:br>
                  <a:r>
                    <a:rPr lang="fr-FR" sz="1200" dirty="0" smtClean="0"/>
                    <a:t>p = 0,005</a:t>
                  </a:r>
                  <a:endParaRPr lang="fr-FR" sz="1200" dirty="0"/>
                </a:p>
              </p:txBody>
            </p:sp>
          </p:grpSp>
          <p:cxnSp>
            <p:nvCxnSpPr>
              <p:cNvPr id="100" name="Connecteur droit 99"/>
              <p:cNvCxnSpPr/>
              <p:nvPr/>
            </p:nvCxnSpPr>
            <p:spPr>
              <a:xfrm>
                <a:off x="7827915" y="4008392"/>
                <a:ext cx="1398853" cy="33129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necteur droit 104"/>
              <p:cNvCxnSpPr>
                <a:stCxn id="46" idx="3"/>
              </p:cNvCxnSpPr>
              <p:nvPr/>
            </p:nvCxnSpPr>
            <p:spPr>
              <a:xfrm flipH="1">
                <a:off x="9252154" y="4041521"/>
                <a:ext cx="14955" cy="1230868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necteur droit 106"/>
              <p:cNvCxnSpPr>
                <a:stCxn id="48" idx="10"/>
                <a:endCxn id="6" idx="0"/>
              </p:cNvCxnSpPr>
              <p:nvPr/>
            </p:nvCxnSpPr>
            <p:spPr>
              <a:xfrm>
                <a:off x="8682973" y="4048594"/>
                <a:ext cx="2960" cy="1255199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ZoneTexte 107"/>
              <p:cNvSpPr txBox="1"/>
              <p:nvPr/>
            </p:nvSpPr>
            <p:spPr>
              <a:xfrm>
                <a:off x="8894765" y="3375434"/>
                <a:ext cx="17347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BE" dirty="0" smtClean="0">
                    <a:solidFill>
                      <a:srgbClr val="FF0000"/>
                    </a:solidFill>
                  </a:rPr>
                  <a:t>10,3 vs 6 mois</a:t>
                </a:r>
                <a:endParaRPr lang="fr-BE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0" name="Connecteur droit 109"/>
              <p:cNvCxnSpPr>
                <a:stCxn id="88" idx="1"/>
                <a:endCxn id="97" idx="13"/>
              </p:cNvCxnSpPr>
              <p:nvPr/>
            </p:nvCxnSpPr>
            <p:spPr>
              <a:xfrm flipH="1" flipV="1">
                <a:off x="3573070" y="3118789"/>
                <a:ext cx="22343" cy="2100902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necteur droit 111"/>
              <p:cNvCxnSpPr>
                <a:stCxn id="97" idx="13"/>
              </p:cNvCxnSpPr>
              <p:nvPr/>
            </p:nvCxnSpPr>
            <p:spPr>
              <a:xfrm flipH="1" flipV="1">
                <a:off x="2870241" y="3118788"/>
                <a:ext cx="702829" cy="1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necteur droit 114"/>
              <p:cNvCxnSpPr>
                <a:stCxn id="98" idx="19"/>
              </p:cNvCxnSpPr>
              <p:nvPr/>
            </p:nvCxnSpPr>
            <p:spPr>
              <a:xfrm flipH="1">
                <a:off x="2848996" y="3363554"/>
                <a:ext cx="748456" cy="1188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ZoneTexte 117"/>
            <p:cNvSpPr txBox="1"/>
            <p:nvPr/>
          </p:nvSpPr>
          <p:spPr>
            <a:xfrm>
              <a:off x="564776" y="2930530"/>
              <a:ext cx="18664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BE" dirty="0" smtClean="0">
                  <a:solidFill>
                    <a:srgbClr val="FF0000"/>
                  </a:solidFill>
                </a:rPr>
                <a:t>80 vs 72,4% </a:t>
              </a:r>
            </a:p>
            <a:p>
              <a:pPr algn="ctr"/>
              <a:r>
                <a:rPr lang="fr-BE" dirty="0" smtClean="0">
                  <a:solidFill>
                    <a:srgbClr val="FF0000"/>
                  </a:solidFill>
                </a:rPr>
                <a:t>à 6 mois</a:t>
              </a:r>
              <a:endParaRPr lang="fr-BE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9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L’immunothérapie, bien mieux supportée que la chimiothérapie!</a:t>
            </a:r>
            <a:endParaRPr lang="fr-BE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22</a:t>
            </a:fld>
            <a:endParaRPr lang="fr-BE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75" y="801204"/>
            <a:ext cx="4408342" cy="56615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54629" y="1532709"/>
            <a:ext cx="4188822" cy="148045"/>
          </a:xfrm>
          <a:prstGeom prst="rect">
            <a:avLst/>
          </a:prstGeom>
          <a:noFill/>
          <a:ln w="95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/>
          </a:p>
        </p:txBody>
      </p:sp>
      <p:sp>
        <p:nvSpPr>
          <p:cNvPr id="6" name="Rectangle 5"/>
          <p:cNvSpPr/>
          <p:nvPr/>
        </p:nvSpPr>
        <p:spPr>
          <a:xfrm>
            <a:off x="3370217" y="2281646"/>
            <a:ext cx="461554" cy="2194820"/>
          </a:xfrm>
          <a:prstGeom prst="rect">
            <a:avLst/>
          </a:prstGeom>
          <a:noFill/>
          <a:ln w="95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4763589" y="2281646"/>
            <a:ext cx="418011" cy="2194820"/>
          </a:xfrm>
          <a:prstGeom prst="rect">
            <a:avLst/>
          </a:prstGeom>
          <a:noFill/>
          <a:ln w="95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/>
          </a:p>
        </p:txBody>
      </p:sp>
      <p:sp>
        <p:nvSpPr>
          <p:cNvPr id="8" name="Rectangle 7"/>
          <p:cNvSpPr/>
          <p:nvPr/>
        </p:nvSpPr>
        <p:spPr>
          <a:xfrm>
            <a:off x="3370217" y="4585063"/>
            <a:ext cx="461554" cy="1275806"/>
          </a:xfrm>
          <a:prstGeom prst="rect">
            <a:avLst/>
          </a:prstGeom>
          <a:noFill/>
          <a:ln w="95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/>
          </a:p>
        </p:txBody>
      </p:sp>
      <p:sp>
        <p:nvSpPr>
          <p:cNvPr id="9" name="Rectangle 8"/>
          <p:cNvSpPr/>
          <p:nvPr/>
        </p:nvSpPr>
        <p:spPr>
          <a:xfrm>
            <a:off x="4763588" y="4585063"/>
            <a:ext cx="418012" cy="1275806"/>
          </a:xfrm>
          <a:prstGeom prst="rect">
            <a:avLst/>
          </a:prstGeom>
          <a:noFill/>
          <a:ln w="952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BE"/>
          </a:p>
        </p:txBody>
      </p:sp>
      <p:sp>
        <p:nvSpPr>
          <p:cNvPr id="10" name="ZoneTexte 9"/>
          <p:cNvSpPr txBox="1"/>
          <p:nvPr/>
        </p:nvSpPr>
        <p:spPr>
          <a:xfrm>
            <a:off x="8175009" y="6318913"/>
            <a:ext cx="3084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200" dirty="0" err="1" smtClean="0"/>
              <a:t>Reck</a:t>
            </a:r>
            <a:r>
              <a:rPr lang="fr-BE" sz="1200" dirty="0" smtClean="0"/>
              <a:t>. NEJM 2016; 375: 1823</a:t>
            </a:r>
            <a:endParaRPr lang="fr-BE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6942534" y="2637643"/>
            <a:ext cx="50087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Moins d’effets secondaires de tout grade et 50% de grade sévère en moins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L’arrêt du traitement est nécessaire pour effets secondaires chez 7,1% des patients sous Pembrolizumab et 10,7% sous chimiothérapie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Les effets secondaires immuns sont plus nombreux avec le Pembrolizumab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2709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Les promesses de l’immunothérapie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9184" y="857251"/>
            <a:ext cx="11808717" cy="39395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smtClean="0"/>
              <a:t>Par rapport à la chimiothérapie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fr-BE" sz="2000" dirty="0" smtClean="0"/>
              <a:t>Un avantage net en terme de réponse et de survie sans progression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fr-BE" sz="2000" dirty="0" smtClean="0"/>
              <a:t>Un avantage net en terme de survie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fr-BE" sz="2000" dirty="0" smtClean="0"/>
              <a:t>Chez les répondeurs, des réponses qui se maintiennent parfois même si le traitement doit être interrompu</a:t>
            </a:r>
            <a:endParaRPr lang="fr-BE" sz="2000" dirty="0"/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fr-BE" sz="2000" dirty="0" smtClean="0"/>
              <a:t>Une importante diminution des effets secondaires sévères </a:t>
            </a:r>
          </a:p>
          <a:p>
            <a:pPr marL="571500" lvl="1">
              <a:buFont typeface="Arial" panose="020B0604020202020204" pitchFamily="34" charset="0"/>
              <a:buChar char="•"/>
            </a:pPr>
            <a:r>
              <a:rPr lang="fr-BE" sz="2000" dirty="0" smtClean="0"/>
              <a:t>Une amélioration de la qualité </a:t>
            </a:r>
            <a:r>
              <a:rPr lang="fr-BE" sz="2000" smtClean="0"/>
              <a:t>de vie</a:t>
            </a:r>
            <a:r>
              <a:rPr lang="fr-BE" sz="2000" dirty="0" smtClean="0"/>
              <a:t/>
            </a:r>
            <a:br>
              <a:rPr lang="fr-BE" sz="2000" dirty="0" smtClean="0"/>
            </a:br>
            <a:endParaRPr lang="fr-BE" sz="2000" dirty="0" smtClean="0"/>
          </a:p>
          <a:p>
            <a:pPr indent="285750">
              <a:buFont typeface="Arial" panose="020B0604020202020204" pitchFamily="34" charset="0"/>
              <a:buChar char="•"/>
            </a:pPr>
            <a:r>
              <a:rPr lang="fr-BE" sz="2000" dirty="0" smtClean="0"/>
              <a:t>Pour demain</a:t>
            </a:r>
          </a:p>
          <a:p>
            <a:pPr lvl="1" indent="285750">
              <a:buFont typeface="Arial" panose="020B0604020202020204" pitchFamily="34" charset="0"/>
              <a:buChar char="•"/>
            </a:pPr>
            <a:r>
              <a:rPr lang="fr-BE" sz="2000" dirty="0" smtClean="0"/>
              <a:t>Des possibilités d’association avec la radiothérapie, la chimiothérapie, d’autres immunothérapies</a:t>
            </a:r>
          </a:p>
          <a:p>
            <a:pPr lvl="1" indent="285750">
              <a:buFont typeface="Arial" panose="020B0604020202020204" pitchFamily="34" charset="0"/>
              <a:buChar char="•"/>
            </a:pPr>
            <a:r>
              <a:rPr lang="fr-BE" sz="2000" dirty="0" smtClean="0"/>
              <a:t>Des essais en thérapie adjuvante (après chirurgie à visée curative)</a:t>
            </a:r>
          </a:p>
          <a:p>
            <a:endParaRPr lang="fr-BE" sz="2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23</a:t>
            </a:fld>
            <a:endParaRPr lang="fr-BE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97" y="4627866"/>
            <a:ext cx="2638609" cy="17309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84" y="4627866"/>
            <a:ext cx="2584143" cy="173092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05" y="4630526"/>
            <a:ext cx="2418283" cy="17282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866" y="4647909"/>
            <a:ext cx="2328950" cy="17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5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250209" y="604550"/>
            <a:ext cx="11941791" cy="2246769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endParaRPr lang="en-US" sz="1000" b="0" i="1" dirty="0">
              <a:solidFill>
                <a:schemeClr val="accent6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3200" b="1" dirty="0" smtClean="0">
                <a:latin typeface="Arial" pitchFamily="34" charset="0"/>
                <a:ea typeface="+mj-ea"/>
                <a:cs typeface="Arial" pitchFamily="34" charset="0"/>
              </a:rPr>
              <a:t>Precisie behandeling van longkanker: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3200" b="1" dirty="0" smtClean="0">
                <a:latin typeface="Arial" pitchFamily="34" charset="0"/>
                <a:ea typeface="+mj-ea"/>
                <a:cs typeface="Arial" pitchFamily="34" charset="0"/>
              </a:rPr>
              <a:t>Het gebruik van </a:t>
            </a:r>
            <a:r>
              <a:rPr lang="nl-NL" sz="3200" b="1" dirty="0" err="1" smtClean="0">
                <a:latin typeface="Arial" pitchFamily="34" charset="0"/>
                <a:ea typeface="+mj-ea"/>
                <a:cs typeface="Arial" pitchFamily="34" charset="0"/>
              </a:rPr>
              <a:t>biomarkers</a:t>
            </a:r>
            <a:r>
              <a:rPr lang="nl-NL" sz="3200" b="1" dirty="0" smtClean="0">
                <a:latin typeface="Arial" pitchFamily="34" charset="0"/>
                <a:ea typeface="+mj-ea"/>
                <a:cs typeface="Arial" pitchFamily="34" charset="0"/>
              </a:rPr>
              <a:t> voor de doeltreffendheid van immunotherapie</a:t>
            </a:r>
          </a:p>
          <a:p>
            <a:pPr marL="0" indent="0">
              <a:spcBef>
                <a:spcPts val="0"/>
              </a:spcBef>
              <a:buNone/>
            </a:pPr>
            <a:endParaRPr lang="nl-NL" sz="2000" b="1" dirty="0" smtClean="0">
              <a:latin typeface="Arial" charset="0"/>
              <a:ea typeface="Arial" charset="0"/>
              <a:cs typeface="Arial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nl-NL" sz="2000" dirty="0" smtClean="0">
                <a:latin typeface="Arial" charset="0"/>
                <a:ea typeface="Arial" charset="0"/>
                <a:cs typeface="Arial" charset="0"/>
              </a:rPr>
              <a:t>Prof. Johan </a:t>
            </a:r>
            <a:r>
              <a:rPr lang="nl-NL" sz="2000" dirty="0" err="1" smtClean="0">
                <a:latin typeface="Arial" charset="0"/>
                <a:ea typeface="Arial" charset="0"/>
                <a:cs typeface="Arial" charset="0"/>
              </a:rPr>
              <a:t>Vansteenkiste</a:t>
            </a:r>
            <a:r>
              <a:rPr lang="nl-NL" sz="2000" dirty="0" smtClean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nl-NL" sz="2000" dirty="0" err="1" smtClean="0">
                <a:latin typeface="Arial" charset="0"/>
                <a:ea typeface="Arial" charset="0"/>
                <a:cs typeface="Arial" charset="0"/>
              </a:rPr>
              <a:t>pneumo</a:t>
            </a:r>
            <a:r>
              <a:rPr lang="nl-NL" sz="2000" dirty="0" smtClean="0">
                <a:latin typeface="Arial" charset="0"/>
                <a:ea typeface="Arial" charset="0"/>
                <a:cs typeface="Arial" charset="0"/>
              </a:rPr>
              <a:t>-oncoloog van het UZ KU Leuven</a:t>
            </a:r>
            <a:endParaRPr lang="nl-NL" sz="20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7853819" y="4439368"/>
            <a:ext cx="3970752" cy="11454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algn="ctr">
              <a:lnSpc>
                <a:spcPct val="85000"/>
              </a:lnSpc>
              <a:spcBef>
                <a:spcPct val="50000"/>
              </a:spcBef>
              <a:defRPr/>
            </a:pPr>
            <a:r>
              <a:rPr lang="nl-NL" sz="1400" b="1" dirty="0" err="1">
                <a:solidFill>
                  <a:schemeClr val="tx2"/>
                </a:solidFill>
                <a:latin typeface="Verdana" pitchFamily="34" charset="0"/>
              </a:rPr>
              <a:t>Respiratory</a:t>
            </a:r>
            <a:r>
              <a:rPr lang="nl-NL" sz="1400" b="1" dirty="0">
                <a:solidFill>
                  <a:schemeClr val="tx2"/>
                </a:solidFill>
                <a:latin typeface="Verdana" pitchFamily="34" charset="0"/>
              </a:rPr>
              <a:t> Oncology Unit</a:t>
            </a:r>
            <a:endParaRPr lang="nl-BE" sz="1400" b="1" dirty="0">
              <a:solidFill>
                <a:schemeClr val="tx2"/>
              </a:solidFill>
              <a:latin typeface="Verdana" pitchFamily="34" charset="0"/>
            </a:endParaRPr>
          </a:p>
          <a:p>
            <a:pPr algn="ctr">
              <a:lnSpc>
                <a:spcPct val="85000"/>
              </a:lnSpc>
              <a:spcBef>
                <a:spcPct val="50000"/>
              </a:spcBef>
              <a:defRPr/>
            </a:pPr>
            <a:r>
              <a:rPr lang="nl-NL" sz="1400" b="1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nl-NL" sz="1400" b="1" dirty="0" smtClean="0">
                <a:solidFill>
                  <a:schemeClr val="tx2"/>
                </a:solidFill>
                <a:latin typeface="Verdana" pitchFamily="34" charset="0"/>
              </a:rPr>
              <a:t>Department Respiratory Medicine</a:t>
            </a:r>
            <a:endParaRPr lang="nl-BE" sz="1400" b="1" dirty="0">
              <a:solidFill>
                <a:schemeClr val="tx2"/>
              </a:solidFill>
              <a:latin typeface="Verdana" pitchFamily="34" charset="0"/>
            </a:endParaRPr>
          </a:p>
          <a:p>
            <a:pPr algn="ctr">
              <a:lnSpc>
                <a:spcPct val="85000"/>
              </a:lnSpc>
              <a:spcBef>
                <a:spcPct val="50000"/>
              </a:spcBef>
              <a:defRPr/>
            </a:pPr>
            <a:r>
              <a:rPr lang="nl-NL" sz="1400" b="1" dirty="0" smtClean="0">
                <a:solidFill>
                  <a:schemeClr val="tx2"/>
                </a:solidFill>
                <a:latin typeface="Verdana" pitchFamily="34" charset="0"/>
              </a:rPr>
              <a:t>University </a:t>
            </a:r>
            <a:r>
              <a:rPr lang="nl-NL" sz="1400" b="1" dirty="0" err="1" smtClean="0">
                <a:solidFill>
                  <a:schemeClr val="tx2"/>
                </a:solidFill>
                <a:latin typeface="Verdana" pitchFamily="34" charset="0"/>
              </a:rPr>
              <a:t>Hospitals</a:t>
            </a:r>
            <a:r>
              <a:rPr lang="nl-NL" sz="1400" b="1" dirty="0" smtClean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nl-NL" sz="1400" b="1" dirty="0">
                <a:solidFill>
                  <a:schemeClr val="tx2"/>
                </a:solidFill>
                <a:latin typeface="Verdana" pitchFamily="34" charset="0"/>
              </a:rPr>
              <a:t>KU </a:t>
            </a:r>
            <a:r>
              <a:rPr lang="nl-BE" sz="1400" b="1" dirty="0">
                <a:solidFill>
                  <a:schemeClr val="tx2"/>
                </a:solidFill>
                <a:latin typeface="Verdana" pitchFamily="34" charset="0"/>
              </a:rPr>
              <a:t>Leuven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  <a:defRPr/>
            </a:pPr>
            <a:r>
              <a:rPr lang="nl-BE" sz="1400" b="1" dirty="0">
                <a:solidFill>
                  <a:schemeClr val="tx2"/>
                </a:solidFill>
                <a:latin typeface="Verdana" pitchFamily="34" charset="0"/>
              </a:rPr>
              <a:t>Leuven Lung Cancer Group</a:t>
            </a:r>
            <a:endParaRPr lang="nl-NL" sz="1400" b="1" dirty="0">
              <a:solidFill>
                <a:schemeClr val="tx2"/>
              </a:solidFill>
              <a:latin typeface="Verdana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0" t="32873" r="12276" b="6879"/>
          <a:stretch/>
        </p:blipFill>
        <p:spPr>
          <a:xfrm>
            <a:off x="772028" y="3593968"/>
            <a:ext cx="6283865" cy="3098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471" y="6019683"/>
            <a:ext cx="29591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8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7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2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4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2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775520" y="1700809"/>
            <a:ext cx="9332747" cy="1969770"/>
          </a:xfrm>
        </p:spPr>
        <p:txBody>
          <a:bodyPr/>
          <a:lstStyle/>
          <a:p>
            <a:r>
              <a:rPr lang="fr-BE" sz="3200" dirty="0" smtClean="0"/>
              <a:t/>
            </a:r>
            <a:br>
              <a:rPr lang="fr-BE" sz="3200" dirty="0" smtClean="0"/>
            </a:br>
            <a:r>
              <a:rPr lang="fr-BE" sz="3200" dirty="0" smtClean="0"/>
              <a:t/>
            </a:r>
            <a:br>
              <a:rPr lang="fr-BE" sz="3200" dirty="0" smtClean="0"/>
            </a:br>
            <a:r>
              <a:rPr lang="fr-BE" sz="3200" dirty="0" smtClean="0">
                <a:latin typeface="Arial" charset="0"/>
                <a:ea typeface="Arial" charset="0"/>
                <a:cs typeface="Arial" charset="0"/>
              </a:rPr>
              <a:t>Etat </a:t>
            </a:r>
            <a:r>
              <a:rPr lang="fr-BE" sz="3200" dirty="0" smtClean="0">
                <a:latin typeface="Arial" charset="0"/>
                <a:ea typeface="Arial" charset="0"/>
                <a:cs typeface="Arial" charset="0"/>
              </a:rPr>
              <a:t>des lieux de l’immunothérapie dans le cancer en Belgique</a:t>
            </a:r>
            <a:endParaRPr lang="fr-BE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5520" y="4699322"/>
            <a:ext cx="5198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Par le Prof. Thierry Pieters, pneumo-oncologue </a:t>
            </a:r>
          </a:p>
          <a:p>
            <a:r>
              <a:rPr lang="fr-FR" dirty="0" smtClean="0">
                <a:latin typeface="Arial" charset="0"/>
                <a:ea typeface="Arial" charset="0"/>
                <a:cs typeface="Arial" charset="0"/>
              </a:rPr>
              <a:t>aux Cliniques universitaires Saint-Luc (Bruxelles)</a:t>
            </a:r>
            <a:endParaRPr lang="fr-FR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8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9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3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4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75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95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9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L’incidence des cancers en Belgique augmente</a:t>
            </a:r>
            <a:endParaRPr lang="fr-B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905" y="772850"/>
            <a:ext cx="6119789" cy="54198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826188" y="2164976"/>
            <a:ext cx="40744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65487 nouveaux cas de cancers en Belgique en 2013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En 2025, estimation de 78000 nouveaux 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L’incidence diminue de 0,6%/an chez les  hommes mais augmente de 1%/an chez les femmes</a:t>
            </a:r>
            <a:endParaRPr lang="fr-BE" dirty="0"/>
          </a:p>
        </p:txBody>
      </p:sp>
      <p:sp>
        <p:nvSpPr>
          <p:cNvPr id="5" name="ZoneTexte 4"/>
          <p:cNvSpPr txBox="1"/>
          <p:nvPr/>
        </p:nvSpPr>
        <p:spPr>
          <a:xfrm>
            <a:off x="6521823" y="6320118"/>
            <a:ext cx="4612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200" dirty="0" smtClean="0"/>
              <a:t>Source: Registre du cancer http://www.kankerregister.org</a:t>
            </a:r>
            <a:endParaRPr lang="fr-BE" sz="12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275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5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3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7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2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46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10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57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389" y="107952"/>
            <a:ext cx="8856663" cy="369332"/>
          </a:xfrm>
        </p:spPr>
        <p:txBody>
          <a:bodyPr/>
          <a:lstStyle/>
          <a:p>
            <a:r>
              <a:rPr lang="fr-BE" dirty="0" smtClean="0"/>
              <a:t>Et dans le cancer du poumon</a:t>
            </a:r>
            <a:endParaRPr lang="fr-B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41" y="1696643"/>
            <a:ext cx="5061572" cy="317119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338" y="818698"/>
            <a:ext cx="4236777" cy="5365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09248"/>
            <a:ext cx="7206142" cy="22734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763871" y="1696643"/>
            <a:ext cx="47199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En 2013, 8196 nouveaux cas de cancers du poumons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Chez les hommes, l’incidence est la plus forte en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En 2025, estimation de 10600 nouveaux 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dirty="0" smtClean="0"/>
              <a:t>La survie à 5 ans est estimée à 16% chez les hommes, 23% chez les femmes</a:t>
            </a:r>
            <a:endParaRPr lang="fr-BE" dirty="0"/>
          </a:p>
        </p:txBody>
      </p:sp>
      <p:sp>
        <p:nvSpPr>
          <p:cNvPr id="11" name="Rectangle 10"/>
          <p:cNvSpPr/>
          <p:nvPr/>
        </p:nvSpPr>
        <p:spPr>
          <a:xfrm>
            <a:off x="7370415" y="6312365"/>
            <a:ext cx="37705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sz="1200" dirty="0"/>
              <a:t>Source: Registre du cancer http://www.kankerregister.org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513" y="878181"/>
            <a:ext cx="615600" cy="472875"/>
          </a:xfrm>
          <a:prstGeom prst="rect">
            <a:avLst/>
          </a:prstGeom>
        </p:spPr>
      </p:pic>
      <p:sp>
        <p:nvSpPr>
          <p:cNvPr id="13" name="Espace réservé du numéro de diapositive 1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7820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kern="1200" dirty="0" smtClean="0">
                <a:solidFill>
                  <a:srgbClr val="007D8F"/>
                </a:solidFill>
              </a:rPr>
              <a:t>Questions ?</a:t>
            </a:r>
            <a:r>
              <a:rPr lang="fr-BE" sz="2400" kern="1200" dirty="0">
                <a:solidFill>
                  <a:srgbClr val="007D8F"/>
                </a:solidFill>
              </a:rPr>
              <a:t/>
            </a:r>
            <a:br>
              <a:rPr lang="fr-BE" sz="2400" kern="1200" dirty="0">
                <a:solidFill>
                  <a:srgbClr val="007D8F"/>
                </a:solidFill>
              </a:rPr>
            </a:br>
            <a:endParaRPr lang="en-US" sz="2400" kern="1200" dirty="0">
              <a:solidFill>
                <a:srgbClr val="007D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0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07950"/>
            <a:ext cx="10191750" cy="368300"/>
          </a:xfrm>
        </p:spPr>
        <p:txBody>
          <a:bodyPr/>
          <a:lstStyle/>
          <a:p>
            <a:r>
              <a:rPr lang="en-US" b="1" dirty="0" err="1" smtClean="0"/>
              <a:t>Critères</a:t>
            </a:r>
            <a:r>
              <a:rPr lang="en-US" b="1" dirty="0" smtClean="0"/>
              <a:t> de la </a:t>
            </a:r>
            <a:r>
              <a:rPr lang="en-US" b="1" dirty="0" err="1" smtClean="0"/>
              <a:t>recherche</a:t>
            </a:r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1409364" y="1005704"/>
            <a:ext cx="2524881" cy="2524881"/>
          </a:xfrm>
          <a:prstGeom prst="ellipse">
            <a:avLst/>
          </a:prstGeom>
          <a:solidFill>
            <a:schemeClr val="accent1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1980000" rtlCol="0" anchor="t" anchorCtr="0"/>
          <a:lstStyle/>
          <a:p>
            <a:pPr algn="ctr">
              <a:lnSpc>
                <a:spcPts val="1700"/>
              </a:lnSpc>
            </a:pPr>
            <a:r>
              <a:rPr lang="fr-FR" smtClean="0">
                <a:solidFill>
                  <a:srgbClr val="000000"/>
                </a:solidFill>
              </a:rPr>
              <a:t>Description de </a:t>
            </a:r>
            <a:br>
              <a:rPr lang="fr-FR" smtClean="0">
                <a:solidFill>
                  <a:srgbClr val="000000"/>
                </a:solidFill>
              </a:rPr>
            </a:br>
            <a:r>
              <a:rPr lang="fr-FR" smtClean="0">
                <a:solidFill>
                  <a:srgbClr val="000000"/>
                </a:solidFill>
              </a:rPr>
              <a:t>l’échantillon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34815" y="2025943"/>
            <a:ext cx="218285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Echantillon représentatif de la population belge âgée de 16-70 ans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892388" y="888867"/>
            <a:ext cx="2524881" cy="2524881"/>
          </a:xfrm>
          <a:prstGeom prst="ellipse">
            <a:avLst/>
          </a:prstGeom>
          <a:solidFill>
            <a:srgbClr val="00B050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lIns="0" tIns="0" rIns="0" bIns="1980000" rtlCol="0" anchor="t" anchorCtr="0"/>
          <a:lstStyle/>
          <a:p>
            <a:pPr algn="ctr">
              <a:lnSpc>
                <a:spcPts val="1700"/>
              </a:lnSpc>
            </a:pPr>
            <a:r>
              <a:rPr lang="fr-FR" smtClean="0">
                <a:solidFill>
                  <a:srgbClr val="000000"/>
                </a:solidFill>
              </a:rPr>
              <a:t>Quota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6937" y="1729498"/>
            <a:ext cx="2182857" cy="738664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Age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Sexe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rgbClr val="000000"/>
                </a:solidFill>
              </a:rPr>
              <a:t>Région</a:t>
            </a:r>
            <a:endParaRPr lang="fr-FR" sz="1400" dirty="0">
              <a:solidFill>
                <a:srgbClr val="000000"/>
              </a:solidFill>
            </a:endParaRPr>
          </a:p>
        </p:txBody>
      </p:sp>
      <p:sp>
        <p:nvSpPr>
          <p:cNvPr id="9" name="Isosceles Triangle 11"/>
          <p:cNvSpPr/>
          <p:nvPr/>
        </p:nvSpPr>
        <p:spPr>
          <a:xfrm rot="10800000">
            <a:off x="8348495" y="1060792"/>
            <a:ext cx="2682575" cy="4798316"/>
          </a:xfrm>
          <a:prstGeom prst="triangle">
            <a:avLst/>
          </a:prstGeom>
          <a:solidFill>
            <a:srgbClr val="FF5639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lIns="108000" tIns="144000" rIns="108000" bIns="2016000" rtlCol="0" anchor="t" anchorCtr="0"/>
          <a:lstStyle/>
          <a:p>
            <a:pPr algn="ctr">
              <a:lnSpc>
                <a:spcPts val="1700"/>
              </a:lnSpc>
            </a:pPr>
            <a:endParaRPr lang="nl-BE" sz="1050" b="1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10252" y="1190927"/>
            <a:ext cx="179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 smtClean="0">
                <a:solidFill>
                  <a:srgbClr val="000000"/>
                </a:solidFill>
              </a:rPr>
              <a:t>Recrutement </a:t>
            </a:r>
            <a:r>
              <a:rPr lang="fr-BE" sz="1600" dirty="0">
                <a:solidFill>
                  <a:srgbClr val="000000"/>
                </a:solidFill>
              </a:rPr>
              <a:t>parmi la population nationale </a:t>
            </a:r>
            <a:r>
              <a:rPr lang="fr-BE" sz="1600" dirty="0" smtClean="0">
                <a:solidFill>
                  <a:srgbClr val="000000"/>
                </a:solidFill>
              </a:rPr>
              <a:t>représentative</a:t>
            </a:r>
            <a:endParaRPr lang="fr-BE" sz="1600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07988" y="2850243"/>
            <a:ext cx="1202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0000"/>
                </a:solidFill>
              </a:rPr>
              <a:t>N=1090</a:t>
            </a:r>
          </a:p>
        </p:txBody>
      </p:sp>
      <p:sp>
        <p:nvSpPr>
          <p:cNvPr id="12" name="Oval 11"/>
          <p:cNvSpPr/>
          <p:nvPr/>
        </p:nvSpPr>
        <p:spPr>
          <a:xfrm>
            <a:off x="1382447" y="3616115"/>
            <a:ext cx="2524881" cy="2524881"/>
          </a:xfrm>
          <a:prstGeom prst="ellipse">
            <a:avLst/>
          </a:prstGeom>
          <a:solidFill>
            <a:srgbClr val="00B0F0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4"/>
          </a:lnRef>
          <a:fillRef idx="1001">
            <a:schemeClr val="dk2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0" tIns="0" rIns="0" bIns="1980000" rtlCol="0" anchor="t" anchorCtr="0"/>
          <a:lstStyle/>
          <a:p>
            <a:pPr algn="ctr">
              <a:lnSpc>
                <a:spcPts val="1700"/>
              </a:lnSpc>
            </a:pPr>
            <a:r>
              <a:rPr lang="fr-FR" dirty="0" smtClean="0">
                <a:solidFill>
                  <a:srgbClr val="000000"/>
                </a:solidFill>
              </a:rPr>
              <a:t> Méthode de </a:t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>collection de données 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3458" y="4511492"/>
            <a:ext cx="2182857" cy="95410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fr-FR" sz="2800" dirty="0" smtClean="0">
                <a:solidFill>
                  <a:srgbClr val="000000"/>
                </a:solidFill>
              </a:rPr>
              <a:t>Ipsos® étude</a:t>
            </a:r>
          </a:p>
          <a:p>
            <a:pPr lvl="0" algn="ctr"/>
            <a:r>
              <a:rPr lang="fr-FR" sz="2800" dirty="0" smtClean="0">
                <a:solidFill>
                  <a:srgbClr val="000000"/>
                </a:solidFill>
              </a:rPr>
              <a:t>en ligne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36937" y="3616115"/>
            <a:ext cx="2524881" cy="2524881"/>
          </a:xfrm>
          <a:prstGeom prst="ellipse">
            <a:avLst/>
          </a:prstGeom>
          <a:solidFill>
            <a:schemeClr val="accent2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none" lIns="0" tIns="0" rIns="0" bIns="1980000" rtlCol="0" anchor="t" anchorCtr="0"/>
          <a:lstStyle/>
          <a:p>
            <a:pPr algn="ctr">
              <a:lnSpc>
                <a:spcPts val="1700"/>
              </a:lnSpc>
            </a:pPr>
            <a:r>
              <a:rPr lang="fr-FR" smtClean="0">
                <a:solidFill>
                  <a:srgbClr val="000000"/>
                </a:solidFill>
              </a:rPr>
              <a:t>Période </a:t>
            </a:r>
            <a:br>
              <a:rPr lang="fr-FR" smtClean="0">
                <a:solidFill>
                  <a:srgbClr val="000000"/>
                </a:solidFill>
              </a:rPr>
            </a:br>
            <a:r>
              <a:rPr lang="fr-FR" smtClean="0">
                <a:solidFill>
                  <a:srgbClr val="000000"/>
                </a:solidFill>
              </a:rPr>
              <a:t>de recherche</a:t>
            </a:r>
            <a:endParaRPr lang="fr-FR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02599" y="4395280"/>
            <a:ext cx="1917195" cy="116955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Du :  </a:t>
            </a:r>
          </a:p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31/03/2017</a:t>
            </a:r>
          </a:p>
          <a:p>
            <a:pPr algn="ctr"/>
            <a:endParaRPr lang="en-GB" sz="1400" dirty="0" smtClean="0">
              <a:solidFill>
                <a:srgbClr val="000000"/>
              </a:solidFill>
            </a:endParaRPr>
          </a:p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Au : </a:t>
            </a:r>
          </a:p>
          <a:p>
            <a:pPr algn="ctr"/>
            <a:r>
              <a:rPr lang="en-GB" sz="1400" dirty="0" smtClean="0">
                <a:solidFill>
                  <a:srgbClr val="000000"/>
                </a:solidFill>
              </a:rPr>
              <a:t>04/04/2017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4218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4175" y="107950"/>
            <a:ext cx="11807825" cy="3683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La </a:t>
            </a:r>
            <a:r>
              <a:rPr lang="en-US" sz="4000" dirty="0" err="1" smtClean="0"/>
              <a:t>probabilité</a:t>
            </a:r>
            <a:r>
              <a:rPr lang="en-US" sz="4000" dirty="0" smtClean="0"/>
              <a:t> d’un jour </a:t>
            </a:r>
            <a:r>
              <a:rPr lang="en-US" sz="4000" dirty="0" err="1" smtClean="0"/>
              <a:t>être</a:t>
            </a:r>
            <a:r>
              <a:rPr lang="en-US" sz="4000" dirty="0" smtClean="0"/>
              <a:t> </a:t>
            </a:r>
            <a:r>
              <a:rPr lang="en-US" sz="4000" dirty="0" err="1" smtClean="0"/>
              <a:t>confronté</a:t>
            </a:r>
            <a:r>
              <a:rPr lang="en-US" sz="4000" dirty="0" smtClean="0"/>
              <a:t> au cancer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89" y="776692"/>
            <a:ext cx="10800971" cy="48979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4175" y="776692"/>
            <a:ext cx="1422400" cy="42883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02518" y="776692"/>
            <a:ext cx="3047999" cy="42883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411287" y="5975100"/>
            <a:ext cx="9753600" cy="369332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2016: </a:t>
            </a:r>
            <a:r>
              <a:rPr lang="en-US" dirty="0" smtClean="0">
                <a:solidFill>
                  <a:schemeClr val="accent1"/>
                </a:solidFill>
              </a:rPr>
              <a:t>- 62% </a:t>
            </a:r>
            <a:r>
              <a:rPr lang="en-US" dirty="0" err="1" smtClean="0">
                <a:solidFill>
                  <a:schemeClr val="accent1"/>
                </a:solidFill>
              </a:rPr>
              <a:t>pensent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qu’il</a:t>
            </a:r>
            <a:r>
              <a:rPr lang="en-US" dirty="0" smtClean="0">
                <a:solidFill>
                  <a:schemeClr val="accent1"/>
                </a:solidFill>
              </a:rPr>
              <a:t> y a de fortes chances pour </a:t>
            </a:r>
            <a:r>
              <a:rPr lang="en-US" dirty="0" err="1" smtClean="0">
                <a:solidFill>
                  <a:schemeClr val="accent1"/>
                </a:solidFill>
              </a:rPr>
              <a:t>qu’ils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err="1" smtClean="0">
                <a:solidFill>
                  <a:schemeClr val="accent1"/>
                </a:solidFill>
              </a:rPr>
              <a:t>soient</a:t>
            </a:r>
            <a:r>
              <a:rPr lang="en-US" dirty="0" smtClean="0">
                <a:solidFill>
                  <a:schemeClr val="accent1"/>
                </a:solidFill>
              </a:rPr>
              <a:t> un jour </a:t>
            </a:r>
            <a:r>
              <a:rPr lang="en-US" dirty="0" err="1" smtClean="0">
                <a:solidFill>
                  <a:schemeClr val="accent1"/>
                </a:solidFill>
              </a:rPr>
              <a:t>confrontés</a:t>
            </a:r>
            <a:r>
              <a:rPr lang="en-US" dirty="0" smtClean="0">
                <a:solidFill>
                  <a:schemeClr val="accent1"/>
                </a:solidFill>
              </a:rPr>
              <a:t> à un cancer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0868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4175" y="107950"/>
            <a:ext cx="11807825" cy="3683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Les cancers les plus </a:t>
            </a:r>
            <a:r>
              <a:rPr lang="en-US" sz="4000" dirty="0" err="1" smtClean="0"/>
              <a:t>fréquents</a:t>
            </a:r>
            <a:r>
              <a:rPr lang="en-US" sz="4000" dirty="0" smtClean="0"/>
              <a:t> </a:t>
            </a:r>
            <a:r>
              <a:rPr lang="en-US" sz="4000" dirty="0" err="1" smtClean="0"/>
              <a:t>selon</a:t>
            </a:r>
            <a:r>
              <a:rPr lang="en-US" sz="4000" dirty="0" smtClean="0"/>
              <a:t> les </a:t>
            </a:r>
            <a:r>
              <a:rPr lang="en-US" sz="4000" dirty="0" err="1" smtClean="0"/>
              <a:t>Belges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9" y="964547"/>
            <a:ext cx="11624733" cy="46554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859" y="1542926"/>
            <a:ext cx="3090333" cy="123613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8392" y="4383816"/>
            <a:ext cx="3090333" cy="3425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08391" y="5000500"/>
            <a:ext cx="3090333" cy="3425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15127" y="1966258"/>
            <a:ext cx="1747745" cy="19473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5937" y="1557903"/>
            <a:ext cx="2079190" cy="40835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88192" y="2440393"/>
            <a:ext cx="1981200" cy="33866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9921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918" y="443754"/>
            <a:ext cx="9438093" cy="53691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15449" y="6256475"/>
            <a:ext cx="37705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BE" sz="1200" dirty="0" smtClean="0"/>
              <a:t>Source: Registre du cancer http://www.kankerregister.org</a:t>
            </a:r>
            <a:endParaRPr lang="fr-BE" sz="1200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9EDF29-E7E6-4C6F-8F2B-1F0354CA3297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5132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DkUqPpC0OyzxUDltHQO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vAU1IOw10Ojl0zwR8ywe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EGEWW1e0C2f7edd7KwH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hVCz.f5kaX4wi0UIyZw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2Io_6LtLkCCTZBwGHvFF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H5OOCPrB0.Jj9iuxoVUN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78lKPrhE.oJzUcb22lu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8_6Yf1qiUaQD0c1x3nFt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2Io_6LtLkCCTZBwGHvFF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EGEWW1e0C2f7edd7KwH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H5OOCPrB0.Jj9iuxoVU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s78lKPrhE.oJzUcb22lu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iLjeyMt.U2SawTTVOquY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CmKDmM1OUuLHEMyyv1BJ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8_6Yf1qiUaQD0c1x3nFt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ZEGEWW1e0C2f7edd7KwH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Présentation CA novembre 2013">
  <a:themeElements>
    <a:clrScheme name="Centre du Cancer">
      <a:dk1>
        <a:srgbClr val="007D8F"/>
      </a:dk1>
      <a:lt1>
        <a:sysClr val="window" lastClr="FFFFFF"/>
      </a:lt1>
      <a:dk2>
        <a:srgbClr val="A5A5A5"/>
      </a:dk2>
      <a:lt2>
        <a:srgbClr val="FFFFFF"/>
      </a:lt2>
      <a:accent1>
        <a:srgbClr val="007D8F"/>
      </a:accent1>
      <a:accent2>
        <a:srgbClr val="9FE8F7"/>
      </a:accent2>
      <a:accent3>
        <a:srgbClr val="164960"/>
      </a:accent3>
      <a:accent4>
        <a:srgbClr val="430050"/>
      </a:accent4>
      <a:accent5>
        <a:srgbClr val="92288D"/>
      </a:accent5>
      <a:accent6>
        <a:srgbClr val="A08ECE"/>
      </a:accent6>
      <a:hlink>
        <a:srgbClr val="A6A6A6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CDC 1">
        <a:dk1>
          <a:srgbClr val="460028"/>
        </a:dk1>
        <a:lt1>
          <a:srgbClr val="FFFFFF"/>
        </a:lt1>
        <a:dk2>
          <a:srgbClr val="7F7F7F"/>
        </a:dk2>
        <a:lt2>
          <a:srgbClr val="FFFFFF"/>
        </a:lt2>
        <a:accent1>
          <a:srgbClr val="F5A1D1"/>
        </a:accent1>
        <a:accent2>
          <a:srgbClr val="A72A70"/>
        </a:accent2>
        <a:accent3>
          <a:srgbClr val="FFFFFF"/>
        </a:accent3>
        <a:accent4>
          <a:srgbClr val="3A0021"/>
        </a:accent4>
        <a:accent5>
          <a:srgbClr val="F9CDE5"/>
        </a:accent5>
        <a:accent6>
          <a:srgbClr val="972565"/>
        </a:accent6>
        <a:hlink>
          <a:srgbClr val="DE007D"/>
        </a:hlink>
        <a:folHlink>
          <a:srgbClr val="FF6DC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Custom 3">
      <a:dk1>
        <a:srgbClr val="969696"/>
      </a:dk1>
      <a:lt1>
        <a:srgbClr val="363636"/>
      </a:lt1>
      <a:dk2>
        <a:srgbClr val="002850"/>
      </a:dk2>
      <a:lt2>
        <a:srgbClr val="FFFFFF"/>
      </a:lt2>
      <a:accent1>
        <a:srgbClr val="2894FF"/>
      </a:accent1>
      <a:accent2>
        <a:srgbClr val="FF6600"/>
      </a:accent2>
      <a:accent3>
        <a:srgbClr val="FFC000"/>
      </a:accent3>
      <a:accent4>
        <a:srgbClr val="C0C0C0"/>
      </a:accent4>
      <a:accent5>
        <a:srgbClr val="AACAFF"/>
      </a:accent5>
      <a:accent6>
        <a:srgbClr val="E75C00"/>
      </a:accent6>
      <a:hlink>
        <a:srgbClr val="00CC66"/>
      </a:hlink>
      <a:folHlink>
        <a:srgbClr val="FF66CC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003399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DC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00"/>
        </a:dk1>
        <a:lt1>
          <a:srgbClr val="000099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C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00"/>
        </a:dk1>
        <a:lt1>
          <a:srgbClr val="00336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DB8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808080"/>
        </a:dk1>
        <a:lt1>
          <a:srgbClr val="FFFFFF"/>
        </a:lt1>
        <a:dk2>
          <a:srgbClr val="003366"/>
        </a:dk2>
        <a:lt2>
          <a:srgbClr val="FFFF66"/>
        </a:lt2>
        <a:accent1>
          <a:srgbClr val="BBE0E3"/>
        </a:accent1>
        <a:accent2>
          <a:srgbClr val="333399"/>
        </a:accent2>
        <a:accent3>
          <a:srgbClr val="AAADB8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Quel traitement de seconde ligne dans les NSCLC</Template>
  <TotalTime>512</TotalTime>
  <Words>998</Words>
  <Application>Microsoft Macintosh PowerPoint</Application>
  <PresentationFormat>Widescreen</PresentationFormat>
  <Paragraphs>281</Paragraphs>
  <Slides>50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Arial Unicode MS</vt:lpstr>
      <vt:lpstr>Calibri</vt:lpstr>
      <vt:lpstr>Calibri Light</vt:lpstr>
      <vt:lpstr>MS PGothic</vt:lpstr>
      <vt:lpstr>Times New Roman</vt:lpstr>
      <vt:lpstr>Verdana</vt:lpstr>
      <vt:lpstr>Wingdings</vt:lpstr>
      <vt:lpstr>Arial</vt:lpstr>
      <vt:lpstr>Présentation CA novembre 2013</vt:lpstr>
      <vt:lpstr>1_Default Design</vt:lpstr>
      <vt:lpstr>1_Thème Office</vt:lpstr>
      <vt:lpstr>think-cell Slide</vt:lpstr>
      <vt:lpstr>Résultats du baromètre 2017 « Les Belges face au cancer » </vt:lpstr>
      <vt:lpstr>Agenda</vt:lpstr>
      <vt:lpstr>  Etat des lieux de l’immunothérapie dans le cancer en Belgique</vt:lpstr>
      <vt:lpstr>L’incidence des cancers en Belgique augmente</vt:lpstr>
      <vt:lpstr>Et dans le cancer du poumon</vt:lpstr>
      <vt:lpstr>Critères de la recherche</vt:lpstr>
      <vt:lpstr>La probabilité d’un jour être confronté au cancer</vt:lpstr>
      <vt:lpstr>Les cancers les plus fréquents selon les Belges</vt:lpstr>
      <vt:lpstr>PowerPoint Presentation</vt:lpstr>
      <vt:lpstr>La première cause de décès par cancer selon les Belges</vt:lpstr>
      <vt:lpstr>Rapport incidence – mortalité dans les 15 cancers les plus courants </vt:lpstr>
      <vt:lpstr>Mise à part le décès, les conséquences les plus redoutées</vt:lpstr>
      <vt:lpstr>Sentiment par rapport à la chance d’un jour guérir du cancer</vt:lpstr>
      <vt:lpstr>Quelle proportion de cancers guérit-on selon les Belges</vt:lpstr>
      <vt:lpstr>Selon les Belges, la recherche sur le cancer progresse</vt:lpstr>
      <vt:lpstr>(R)Evolution des traitements des cancers du poumon</vt:lpstr>
      <vt:lpstr>PowerPoint Presentation</vt:lpstr>
      <vt:lpstr>L’immunothérapie oncologique cible les points de contrôle (checkpoints)</vt:lpstr>
      <vt:lpstr>Comparaison des études randomisées de Ph 3 en 2de ligne NSCLC</vt:lpstr>
      <vt:lpstr>PowerPoint Presentation</vt:lpstr>
      <vt:lpstr>PowerPoint Presentation</vt:lpstr>
      <vt:lpstr>L’immunothérapie, bien mieux supportée que la chimiothérapie!</vt:lpstr>
      <vt:lpstr>Les promesses de l’immunothérapie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 ? 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Résultats de la deuxième édition du baromètre « Les Belges face au cancer » en 2017</dc:title>
  <dc:creator>Thierry Pieters</dc:creator>
  <cp:lastModifiedBy>Microsoft Office User</cp:lastModifiedBy>
  <cp:revision>38</cp:revision>
  <dcterms:created xsi:type="dcterms:W3CDTF">2017-04-24T18:04:29Z</dcterms:created>
  <dcterms:modified xsi:type="dcterms:W3CDTF">2017-05-02T16:03:09Z</dcterms:modified>
</cp:coreProperties>
</file>