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3" r:id="rId2"/>
    <p:sldId id="559" r:id="rId3"/>
    <p:sldId id="560" r:id="rId4"/>
    <p:sldId id="540" r:id="rId5"/>
    <p:sldId id="558" r:id="rId6"/>
    <p:sldId id="315" r:id="rId7"/>
    <p:sldId id="317" r:id="rId8"/>
    <p:sldId id="563" r:id="rId9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77"/>
    <a:srgbClr val="FF9400"/>
    <a:srgbClr val="28BC6E"/>
    <a:srgbClr val="FB576E"/>
    <a:srgbClr val="000000"/>
    <a:srgbClr val="FFD966"/>
    <a:srgbClr val="D92277"/>
    <a:srgbClr val="CBCCD6"/>
    <a:srgbClr val="E7E8E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2"/>
    <p:restoredTop sz="91457"/>
  </p:normalViewPr>
  <p:slideViewPr>
    <p:cSldViewPr snapToGrid="0" snapToObjects="1">
      <p:cViewPr varScale="1">
        <p:scale>
          <a:sx n="70" d="100"/>
          <a:sy n="70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654A222-F224-45BA-8BF4-E96E598BB1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FBC7AC-A803-4E15-A40B-AFA5891590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r">
              <a:defRPr sz="1300"/>
            </a:lvl1pPr>
          </a:lstStyle>
          <a:p>
            <a:fld id="{95A2B27B-2437-4A90-99CA-4593DE912FB5}" type="datetime1">
              <a:rPr lang="en-US" smtClean="0"/>
              <a:t>5/15/2018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F750DD-FFDB-4F2E-AFF4-5D8421520E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8EB2B6-161B-4481-BE74-784734BF96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r">
              <a:defRPr sz="1300"/>
            </a:lvl1pPr>
          </a:lstStyle>
          <a:p>
            <a:fld id="{0573DA65-DF19-4A10-9198-3FC903FB8D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485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r">
              <a:defRPr sz="1300"/>
            </a:lvl1pPr>
          </a:lstStyle>
          <a:p>
            <a:fld id="{810A18E4-EB0B-45CC-A636-44B2F32B16B1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1" tIns="47631" rIns="95261" bIns="47631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</p:spPr>
        <p:txBody>
          <a:bodyPr vert="horz" lIns="95261" tIns="47631" rIns="95261" bIns="47631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r">
              <a:defRPr sz="1300"/>
            </a:lvl1pPr>
          </a:lstStyle>
          <a:p>
            <a:fld id="{E264095B-1E3A-EA46-8BB7-5B0B07985DF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668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3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5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2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4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 bwMode="auto">
          <a:xfrm>
            <a:off x="0" y="2279374"/>
            <a:ext cx="9144000" cy="2796209"/>
          </a:xfrm>
          <a:prstGeom prst="rect">
            <a:avLst/>
          </a:prstGeom>
          <a:solidFill>
            <a:srgbClr val="50BDFF"/>
          </a:solidFill>
          <a:ln w="12700">
            <a:solidFill>
              <a:srgbClr val="50BDFF"/>
            </a:solidFill>
            <a:miter lim="800000"/>
            <a:headEnd/>
            <a:tailEnd/>
          </a:ln>
        </p:spPr>
        <p:txBody>
          <a:bodyPr lIns="90000" tIns="46800" rIns="90000" bIns="46800" rtlCol="0" anchor="ctr"/>
          <a:lstStyle/>
          <a:p>
            <a:pPr algn="ctr" defTabSz="900113">
              <a:spcBef>
                <a:spcPct val="0"/>
              </a:spcBef>
            </a:pPr>
            <a:endParaRPr lang="en-GB" sz="1400" b="1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7991" y="2420893"/>
            <a:ext cx="8574491" cy="1470025"/>
          </a:xfrm>
        </p:spPr>
        <p:txBody>
          <a:bodyPr lIns="108000">
            <a:normAutofit/>
          </a:bodyPr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991" y="4176662"/>
            <a:ext cx="8574491" cy="694928"/>
          </a:xfrm>
        </p:spPr>
        <p:txBody>
          <a:bodyPr lIns="10800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fr-FR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843" y="5877277"/>
            <a:ext cx="2909159" cy="9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3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1800" b="1">
                <a:solidFill>
                  <a:srgbClr val="002277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71463" indent="-271463">
              <a:buClr>
                <a:srgbClr val="52A407"/>
              </a:buClr>
              <a:buSzPct val="125000"/>
              <a:buFont typeface="Arial" panose="020B0604020202020204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Arial" pitchFamily="34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Calibri" pitchFamily="34" charset="0"/>
              <a:buChar char="‐"/>
              <a:tabLst/>
              <a:defRPr sz="160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Arial" pitchFamily="34" charset="0"/>
              </a:defRPr>
            </a:lvl2pPr>
            <a:lvl3pPr marL="1077913" indent="-185738">
              <a:buClr>
                <a:schemeClr val="tx1"/>
              </a:buClr>
              <a:buSzPct val="90000"/>
              <a:buFont typeface="Courier New" pitchFamily="49" charset="0"/>
              <a:buChar char="o"/>
              <a:defRPr sz="1400" baseline="0">
                <a:solidFill>
                  <a:schemeClr val="bg2">
                    <a:lumMod val="50000"/>
                  </a:schemeClr>
                </a:solidFill>
              </a:defRPr>
            </a:lvl3pPr>
            <a:lvl4pPr marL="1600200" indent="-228600">
              <a:buClr>
                <a:schemeClr val="tx1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Arial" pitchFamily="34" charset="0"/>
              </a:defRPr>
            </a:lvl4pPr>
            <a:lvl5pPr marL="2057400" indent="-228600"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Arial" pitchFamily="34" charset="0"/>
              </a:defRPr>
            </a:lvl5pPr>
            <a:lvl6pPr>
              <a:buClr>
                <a:schemeClr val="accent2"/>
              </a:buClr>
              <a:defRPr sz="120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fr-FR" dirty="0"/>
              <a:t>Bullet point 1</a:t>
            </a:r>
          </a:p>
          <a:p>
            <a:pPr lvl="1"/>
            <a:r>
              <a:rPr lang="fr-FR" dirty="0"/>
              <a:t>Bullet point 2</a:t>
            </a:r>
          </a:p>
          <a:p>
            <a:pPr lvl="2"/>
            <a:r>
              <a:rPr lang="fr-FR" dirty="0"/>
              <a:t>Bullet point 3</a:t>
            </a:r>
          </a:p>
          <a:p>
            <a:pPr lvl="3"/>
            <a:r>
              <a:rPr lang="fr-FR" dirty="0"/>
              <a:t>Bullet point 4</a:t>
            </a:r>
          </a:p>
          <a:p>
            <a:pPr lvl="4"/>
            <a:r>
              <a:rPr lang="fr-FR" dirty="0"/>
              <a:t>Bullet point 5</a:t>
            </a:r>
          </a:p>
        </p:txBody>
      </p:sp>
    </p:spTree>
    <p:extLst>
      <p:ext uri="{BB962C8B-B14F-4D97-AF65-F5344CB8AC3E}">
        <p14:creationId xmlns:p14="http://schemas.microsoft.com/office/powerpoint/2010/main" val="213581492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8450"/>
          </a:xfrm>
          <a:prstGeom prst="rect">
            <a:avLst/>
          </a:prstGeom>
        </p:spPr>
        <p:txBody>
          <a:bodyPr vert="horz" lIns="72000" tIns="45720" rIns="91440" bIns="45720" rtlCol="0" anchor="ctr">
            <a:normAutofit/>
          </a:bodyPr>
          <a:lstStyle>
            <a:lvl1pPr>
              <a:defRPr>
                <a:solidFill>
                  <a:srgbClr val="002277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01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1 and T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282632" y="85930"/>
            <a:ext cx="8580185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22041" marR="0" lvl="0" indent="-211021" algn="l" rtl="0">
              <a:spcBef>
                <a:spcPts val="1292"/>
              </a:spcBef>
              <a:spcAft>
                <a:spcPts val="0"/>
              </a:spcAft>
              <a:buClr>
                <a:schemeClr val="dk2"/>
              </a:buClr>
              <a:buSzPts val="1260"/>
              <a:buFont typeface="Trebuchet MS"/>
              <a:buNone/>
              <a:defRPr sz="129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44083" marR="0" lvl="1" indent="-304808" algn="l" rtl="0">
              <a:spcBef>
                <a:spcPts val="443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Char char="–"/>
              <a:defRPr sz="1477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66124" marR="0" lvl="2" indent="-268465" algn="l" rtl="0">
              <a:spcBef>
                <a:spcPts val="388"/>
              </a:spcBef>
              <a:spcAft>
                <a:spcPts val="0"/>
              </a:spcAft>
              <a:buClr>
                <a:srgbClr val="000000"/>
              </a:buClr>
              <a:buSzPts val="980"/>
              <a:buFont typeface="Trebuchet MS"/>
              <a:buChar char="•"/>
              <a:defRPr sz="12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88165" marR="0" lvl="3" indent="-293084" algn="l" rtl="0">
              <a:spcBef>
                <a:spcPts val="3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-"/>
              <a:defRPr sz="12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10207" marR="0" lvl="4" indent="-252052" algn="l" rtl="0">
              <a:spcBef>
                <a:spcPts val="388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Char char="•"/>
              <a:defRPr sz="12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32248" marR="0" lvl="5" indent="-252052" algn="l" rtl="0">
              <a:spcBef>
                <a:spcPts val="388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Char char="•"/>
              <a:defRPr sz="12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54289" marR="0" lvl="6" indent="-252052" algn="l" rtl="0">
              <a:spcBef>
                <a:spcPts val="388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Char char="•"/>
              <a:defRPr sz="12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376331" marR="0" lvl="7" indent="-252052" algn="l" rtl="0">
              <a:spcBef>
                <a:spcPts val="388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Char char="•"/>
              <a:defRPr sz="12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798372" marR="0" lvl="8" indent="-252052" algn="l" rtl="0">
              <a:spcBef>
                <a:spcPts val="388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Char char="•"/>
              <a:defRPr sz="129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81354" y="536576"/>
            <a:ext cx="8581292" cy="29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7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7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7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7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7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7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7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7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7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36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8450"/>
          </a:xfrm>
          <a:prstGeom prst="rect">
            <a:avLst/>
          </a:prstGeom>
        </p:spPr>
        <p:txBody>
          <a:bodyPr vert="horz" lIns="7200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052" y="1219201"/>
            <a:ext cx="8824619" cy="43434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 dirty="0"/>
              <a:t>Bullet point 1</a:t>
            </a:r>
          </a:p>
          <a:p>
            <a:pPr lvl="1"/>
            <a:r>
              <a:rPr lang="fr-FR" dirty="0"/>
              <a:t>Bullet point 2</a:t>
            </a:r>
          </a:p>
          <a:p>
            <a:pPr lvl="2"/>
            <a:r>
              <a:rPr lang="fr-FR" dirty="0"/>
              <a:t>Bullet point 3</a:t>
            </a:r>
          </a:p>
          <a:p>
            <a:pPr lvl="3"/>
            <a:r>
              <a:rPr lang="fr-FR" dirty="0"/>
              <a:t>Bullet point 4</a:t>
            </a:r>
          </a:p>
          <a:p>
            <a:pPr lvl="4"/>
            <a:r>
              <a:rPr lang="fr-FR" dirty="0"/>
              <a:t>Bullet point 5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165405" y="6546403"/>
            <a:ext cx="734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>
                <a:solidFill>
                  <a:srgbClr val="919191">
                    <a:lumMod val="50000"/>
                  </a:srgbClr>
                </a:solidFill>
                <a:latin typeface="Calibri Light" panose="020F0302020204030204" pitchFamily="34" charset="0"/>
                <a:cs typeface="Arial" pitchFamily="34" charset="0"/>
              </a:rPr>
              <a:t>Page </a:t>
            </a:r>
            <a:fld id="{134A3359-7250-47CD-92E8-A051C66A192B}" type="slidenum">
              <a:rPr lang="en-GB" sz="1050">
                <a:solidFill>
                  <a:srgbClr val="919191">
                    <a:lumMod val="50000"/>
                  </a:srgbClr>
                </a:solidFill>
                <a:latin typeface="Calibri Light" panose="020F0302020204030204" pitchFamily="34" charset="0"/>
                <a:cs typeface="Arial" pitchFamily="34" charset="0"/>
              </a:rPr>
              <a:pPr algn="r"/>
              <a:t>‹nr.›</a:t>
            </a:fld>
            <a:endParaRPr lang="en-GB" sz="1050">
              <a:solidFill>
                <a:srgbClr val="919191">
                  <a:lumMod val="50000"/>
                </a:srgbClr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cxnSp>
        <p:nvCxnSpPr>
          <p:cNvPr id="14" name="Straight Connector 7"/>
          <p:cNvCxnSpPr/>
          <p:nvPr userDrawn="1"/>
        </p:nvCxnSpPr>
        <p:spPr>
          <a:xfrm>
            <a:off x="-12233" y="764704"/>
            <a:ext cx="9174582" cy="0"/>
          </a:xfrm>
          <a:prstGeom prst="line">
            <a:avLst/>
          </a:prstGeom>
          <a:ln w="57150" cmpd="sng">
            <a:solidFill>
              <a:srgbClr val="0022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/>
          <p:cNvCxnSpPr/>
          <p:nvPr userDrawn="1"/>
        </p:nvCxnSpPr>
        <p:spPr>
          <a:xfrm>
            <a:off x="2" y="6494708"/>
            <a:ext cx="7737231" cy="0"/>
          </a:xfrm>
          <a:prstGeom prst="line">
            <a:avLst/>
          </a:prstGeom>
          <a:ln w="12700" cmpd="sng">
            <a:solidFill>
              <a:srgbClr val="0022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602" y="6279557"/>
            <a:ext cx="1335594" cy="4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5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rgbClr val="002277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Clr>
          <a:srgbClr val="52A407"/>
        </a:buClr>
        <a:buSzPct val="125000"/>
        <a:buFont typeface="Arial" panose="020B0604020202020204" pitchFamily="34" charset="0"/>
        <a:buChar char="•"/>
        <a:defRPr sz="1800" b="0" i="0" kern="1200">
          <a:solidFill>
            <a:schemeClr val="bg2">
              <a:lumMod val="50000"/>
            </a:schemeClr>
          </a:solidFill>
          <a:latin typeface="Calibri Light" panose="020F03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SzPct val="110000"/>
        <a:buFont typeface="Calibri" pitchFamily="34" charset="0"/>
        <a:buChar char="‐"/>
        <a:defRPr sz="1600" kern="1200">
          <a:solidFill>
            <a:schemeClr val="bg2">
              <a:lumMod val="50000"/>
            </a:schemeClr>
          </a:solidFill>
          <a:latin typeface="Calibri Light" panose="020F0302020204030204" pitchFamily="34" charset="0"/>
          <a:ea typeface="+mn-ea"/>
          <a:cs typeface="Arial" pitchFamily="34" charset="0"/>
        </a:defRPr>
      </a:lvl2pPr>
      <a:lvl3pPr marL="1077913" indent="-185738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Courier New" pitchFamily="49" charset="0"/>
        <a:buChar char="o"/>
        <a:defRPr sz="1400" kern="1200">
          <a:solidFill>
            <a:schemeClr val="bg2">
              <a:lumMod val="50000"/>
            </a:schemeClr>
          </a:solidFill>
          <a:latin typeface="Calibri Light" panose="020F03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Wingdings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 Light" panose="020F03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Calibri Light" panose="020F03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Clr>
          <a:srgbClr val="C00000"/>
        </a:buClr>
        <a:buFont typeface="Arial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11" Type="http://schemas.openxmlformats.org/officeDocument/2006/relationships/image" Target="../media/image19.tiff"/><Relationship Id="rId5" Type="http://schemas.openxmlformats.org/officeDocument/2006/relationships/image" Target="../media/image13.tiff"/><Relationship Id="rId10" Type="http://schemas.openxmlformats.org/officeDocument/2006/relationships/image" Target="../media/image18.tiff"/><Relationship Id="rId4" Type="http://schemas.openxmlformats.org/officeDocument/2006/relationships/image" Target="../media/image12.tiff"/><Relationship Id="rId9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7991" y="2878096"/>
            <a:ext cx="8574491" cy="1470025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The European Open 2018: The best edition ever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7A3910-5CF8-40FF-BE52-92F0F0D09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5" t="18754" r="7142" b="19914"/>
          <a:stretch/>
        </p:blipFill>
        <p:spPr>
          <a:xfrm>
            <a:off x="2307764" y="5447"/>
            <a:ext cx="4650493" cy="22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21A8C44-F717-244E-9876-B00857A1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0"/>
            <a:ext cx="8904513" cy="71845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22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will see the best edition ever of the European Open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7CAAF33-0A49-4002-A1D2-073A64F7B7FE}"/>
              </a:ext>
            </a:extLst>
          </p:cNvPr>
          <p:cNvGrpSpPr/>
          <p:nvPr/>
        </p:nvGrpSpPr>
        <p:grpSpPr>
          <a:xfrm>
            <a:off x="3285484" y="2627715"/>
            <a:ext cx="2664296" cy="1656184"/>
            <a:chOff x="3584848" y="2852936"/>
            <a:chExt cx="2664296" cy="165618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BB797CB-50BA-4642-9D0A-518525E4EAD0}"/>
                </a:ext>
              </a:extLst>
            </p:cNvPr>
            <p:cNvSpPr/>
            <p:nvPr/>
          </p:nvSpPr>
          <p:spPr bwMode="auto">
            <a:xfrm>
              <a:off x="3584848" y="2852936"/>
              <a:ext cx="2664296" cy="1656184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Pct val="110000"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13" name="Imagen 10">
              <a:extLst>
                <a:ext uri="{FF2B5EF4-FFF2-40B4-BE49-F238E27FC236}">
                  <a16:creationId xmlns:a16="http://schemas.microsoft.com/office/drawing/2014/main" xmlns="" id="{A95F669A-2432-4524-946B-480C2104D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4888" y="3159776"/>
              <a:ext cx="1872208" cy="1082569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F1631C1-76C6-43D1-9DCE-F49F6B07ED64}"/>
              </a:ext>
            </a:extLst>
          </p:cNvPr>
          <p:cNvSpPr/>
          <p:nvPr/>
        </p:nvSpPr>
        <p:spPr bwMode="auto">
          <a:xfrm>
            <a:off x="305028" y="2804440"/>
            <a:ext cx="2880320" cy="1316143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900113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Top tennis back in Belgium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B399472-8C66-471B-8C55-C6BDD61FD095}"/>
              </a:ext>
            </a:extLst>
          </p:cNvPr>
          <p:cNvSpPr/>
          <p:nvPr/>
        </p:nvSpPr>
        <p:spPr bwMode="auto">
          <a:xfrm>
            <a:off x="208759" y="2675049"/>
            <a:ext cx="285078" cy="285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DC256F9-0B30-477B-A560-EBA0ADEEB632}"/>
              </a:ext>
            </a:extLst>
          </p:cNvPr>
          <p:cNvSpPr/>
          <p:nvPr/>
        </p:nvSpPr>
        <p:spPr bwMode="auto">
          <a:xfrm>
            <a:off x="4917175" y="4452257"/>
            <a:ext cx="3609366" cy="1259807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900113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New Tournament Director and team of ambassadors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6A5D12C-33E6-4188-8A33-688DD506F48F}"/>
              </a:ext>
            </a:extLst>
          </p:cNvPr>
          <p:cNvSpPr/>
          <p:nvPr/>
        </p:nvSpPr>
        <p:spPr bwMode="auto">
          <a:xfrm>
            <a:off x="1246245" y="4452257"/>
            <a:ext cx="3349109" cy="1259807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900113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Affordable tickets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20F94883-F0DC-4DFC-90DD-D12A1D44B439}"/>
              </a:ext>
            </a:extLst>
          </p:cNvPr>
          <p:cNvSpPr/>
          <p:nvPr/>
        </p:nvSpPr>
        <p:spPr bwMode="auto">
          <a:xfrm>
            <a:off x="1139077" y="4357600"/>
            <a:ext cx="285078" cy="285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FB7C7DC-8AC8-4BF6-A227-D29E0A2B924C}"/>
              </a:ext>
            </a:extLst>
          </p:cNvPr>
          <p:cNvSpPr/>
          <p:nvPr/>
        </p:nvSpPr>
        <p:spPr bwMode="auto">
          <a:xfrm>
            <a:off x="2618014" y="1193523"/>
            <a:ext cx="3991545" cy="1246162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900113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Deep involvement in the Belgian tennis community throughout the year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4CFFB30-B3FD-4AF2-B752-7A2093EAC790}"/>
              </a:ext>
            </a:extLst>
          </p:cNvPr>
          <p:cNvSpPr/>
          <p:nvPr/>
        </p:nvSpPr>
        <p:spPr bwMode="auto">
          <a:xfrm>
            <a:off x="6057046" y="2817588"/>
            <a:ext cx="2880320" cy="1216404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900113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Improved fan experience (both for public and VIP attendees)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BF1D3075-B5B9-4590-BEB0-7D8F999E3E89}"/>
              </a:ext>
            </a:extLst>
          </p:cNvPr>
          <p:cNvSpPr/>
          <p:nvPr/>
        </p:nvSpPr>
        <p:spPr bwMode="auto">
          <a:xfrm>
            <a:off x="2527416" y="1103655"/>
            <a:ext cx="285078" cy="285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8A772E0B-B4FF-49F6-8F5E-084A61FF899C}"/>
              </a:ext>
            </a:extLst>
          </p:cNvPr>
          <p:cNvSpPr/>
          <p:nvPr/>
        </p:nvSpPr>
        <p:spPr bwMode="auto">
          <a:xfrm>
            <a:off x="5983626" y="2751223"/>
            <a:ext cx="285078" cy="285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0297B88-C452-4591-83F5-3B046612BA7B}"/>
              </a:ext>
            </a:extLst>
          </p:cNvPr>
          <p:cNvSpPr/>
          <p:nvPr/>
        </p:nvSpPr>
        <p:spPr bwMode="auto">
          <a:xfrm>
            <a:off x="4824301" y="4351372"/>
            <a:ext cx="285078" cy="285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  <a:defRPr/>
            </a:pPr>
            <a:r>
              <a:rPr lang="en-US" sz="1400" b="1" kern="0" dirty="0">
                <a:latin typeface="Trebuchet MS" pitchFamily="34" charset="0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4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21A8C44-F717-244E-9876-B00857A1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0"/>
            <a:ext cx="8904513" cy="718450"/>
          </a:xfrm>
        </p:spPr>
        <p:txBody>
          <a:bodyPr>
            <a:normAutofit/>
          </a:bodyPr>
          <a:lstStyle/>
          <a:p>
            <a:pPr marL="87313"/>
            <a:r>
              <a:rPr lang="en-US" sz="1800" b="1" dirty="0">
                <a:solidFill>
                  <a:srgbClr val="0022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far, David </a:t>
            </a:r>
            <a:r>
              <a:rPr lang="en-US" sz="1800" b="1" dirty="0" err="1">
                <a:solidFill>
                  <a:srgbClr val="0022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Goffin</a:t>
            </a:r>
            <a:r>
              <a:rPr lang="en-US" sz="1800" b="1" dirty="0">
                <a:solidFill>
                  <a:srgbClr val="0022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confirmed for the 2018 edition; the organization is working to further strengthen the tennis panel</a:t>
            </a: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xmlns="" id="{E7F43A91-94DA-4F12-ACE3-F157B2345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283" y="446311"/>
            <a:ext cx="3584353" cy="5380976"/>
          </a:xfrm>
          <a:prstGeom prst="rect">
            <a:avLst/>
          </a:prstGeom>
        </p:spPr>
      </p:pic>
      <p:sp>
        <p:nvSpPr>
          <p:cNvPr id="19" name="Rectángulo redondeado 3">
            <a:extLst>
              <a:ext uri="{FF2B5EF4-FFF2-40B4-BE49-F238E27FC236}">
                <a16:creationId xmlns:a16="http://schemas.microsoft.com/office/drawing/2014/main" xmlns="" id="{58769022-2BA0-4055-AEE1-06C2FF0BD00C}"/>
              </a:ext>
            </a:extLst>
          </p:cNvPr>
          <p:cNvSpPr/>
          <p:nvPr/>
        </p:nvSpPr>
        <p:spPr bwMode="auto">
          <a:xfrm>
            <a:off x="630389" y="1993911"/>
            <a:ext cx="5204635" cy="40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900113">
              <a:spcBef>
                <a:spcPct val="0"/>
              </a:spcBef>
              <a:buSzTx/>
            </a:pP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Top 20 players</a:t>
            </a:r>
          </a:p>
        </p:txBody>
      </p:sp>
      <p:sp>
        <p:nvSpPr>
          <p:cNvPr id="20" name="Rectángulo redondeado 6">
            <a:extLst>
              <a:ext uri="{FF2B5EF4-FFF2-40B4-BE49-F238E27FC236}">
                <a16:creationId xmlns:a16="http://schemas.microsoft.com/office/drawing/2014/main" xmlns="" id="{E19394C7-F8BD-4EAC-B3A7-63E268F427EC}"/>
              </a:ext>
            </a:extLst>
          </p:cNvPr>
          <p:cNvSpPr/>
          <p:nvPr/>
        </p:nvSpPr>
        <p:spPr bwMode="auto">
          <a:xfrm>
            <a:off x="629216" y="3866194"/>
            <a:ext cx="5204635" cy="40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900113">
              <a:spcBef>
                <a:spcPct val="0"/>
              </a:spcBef>
              <a:buSzTx/>
            </a:pP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Spectacular players</a:t>
            </a:r>
          </a:p>
        </p:txBody>
      </p:sp>
      <p:sp>
        <p:nvSpPr>
          <p:cNvPr id="21" name="Rectángulo redondeado 9">
            <a:extLst>
              <a:ext uri="{FF2B5EF4-FFF2-40B4-BE49-F238E27FC236}">
                <a16:creationId xmlns:a16="http://schemas.microsoft.com/office/drawing/2014/main" xmlns="" id="{C09B7275-72A6-44D3-95DC-D95D1E0C876D}"/>
              </a:ext>
            </a:extLst>
          </p:cNvPr>
          <p:cNvSpPr/>
          <p:nvPr/>
        </p:nvSpPr>
        <p:spPr bwMode="auto">
          <a:xfrm>
            <a:off x="628043" y="4802373"/>
            <a:ext cx="5204635" cy="40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900113">
              <a:spcBef>
                <a:spcPct val="0"/>
              </a:spcBef>
              <a:buSzTx/>
            </a:pPr>
            <a:r>
              <a:rPr lang="en-US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NextGen</a:t>
            </a: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 players</a:t>
            </a:r>
          </a:p>
        </p:txBody>
      </p:sp>
      <p:sp>
        <p:nvSpPr>
          <p:cNvPr id="22" name="Rectángulo redondeado 6">
            <a:extLst>
              <a:ext uri="{FF2B5EF4-FFF2-40B4-BE49-F238E27FC236}">
                <a16:creationId xmlns:a16="http://schemas.microsoft.com/office/drawing/2014/main" xmlns="" id="{335B860E-3FAC-403A-8A92-91C542BB8F3A}"/>
              </a:ext>
            </a:extLst>
          </p:cNvPr>
          <p:cNvSpPr/>
          <p:nvPr/>
        </p:nvSpPr>
        <p:spPr bwMode="auto">
          <a:xfrm>
            <a:off x="610330" y="2930240"/>
            <a:ext cx="5204635" cy="40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900113">
              <a:spcBef>
                <a:spcPct val="0"/>
              </a:spcBef>
              <a:buSzTx/>
            </a:pP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Belgian players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E020183-280F-4BE3-8A13-AFE579D0D075}"/>
              </a:ext>
            </a:extLst>
          </p:cNvPr>
          <p:cNvSpPr/>
          <p:nvPr/>
        </p:nvSpPr>
        <p:spPr bwMode="auto">
          <a:xfrm>
            <a:off x="94456" y="216686"/>
            <a:ext cx="285078" cy="285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03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0927" y="67823"/>
            <a:ext cx="8138463" cy="663185"/>
          </a:xfrm>
        </p:spPr>
        <p:txBody>
          <a:bodyPr>
            <a:normAutofit/>
          </a:bodyPr>
          <a:lstStyle/>
          <a:p>
            <a:r>
              <a:rPr lang="en-US" dirty="0"/>
              <a:t>The European Open will be far deeper into the Tennis community in Belgium throughout the year with the Belgian Circuit and the European Open Days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E61B60C-3279-457A-BA37-0AD20F331A25}"/>
              </a:ext>
            </a:extLst>
          </p:cNvPr>
          <p:cNvSpPr/>
          <p:nvPr/>
        </p:nvSpPr>
        <p:spPr bwMode="auto">
          <a:xfrm>
            <a:off x="298782" y="1329224"/>
            <a:ext cx="1856642" cy="1615938"/>
          </a:xfrm>
          <a:prstGeom prst="roundRect">
            <a:avLst/>
          </a:prstGeom>
          <a:solidFill>
            <a:srgbClr val="52A407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830894">
              <a:spcBef>
                <a:spcPct val="0"/>
              </a:spcBef>
            </a:pPr>
            <a:r>
              <a:rPr lang="es-ES" sz="1477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Road to </a:t>
            </a:r>
            <a:r>
              <a:rPr lang="es-ES" sz="1477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Antwerp</a:t>
            </a:r>
            <a:r>
              <a:rPr lang="es-ES" sz="1477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: “</a:t>
            </a:r>
            <a:r>
              <a:rPr lang="es-ES" sz="1477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Anyone</a:t>
            </a:r>
            <a:r>
              <a:rPr lang="es-ES" sz="1477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 Can Play </a:t>
            </a:r>
            <a:r>
              <a:rPr lang="es-ES" sz="1477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the</a:t>
            </a:r>
            <a:r>
              <a:rPr lang="es-ES" sz="1477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 </a:t>
            </a:r>
            <a:r>
              <a:rPr lang="es-ES" sz="1477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European</a:t>
            </a:r>
            <a:r>
              <a:rPr lang="es-ES" sz="1477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 Open”</a:t>
            </a:r>
            <a:endParaRPr lang="en-US" sz="1477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0"/>
              <a:cs typeface="ＭＳ Ｐゴシック" charset="0"/>
              <a:sym typeface="Trebuchet MS" panose="020B0603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9DF1FA75-5C9F-460A-8721-32C2AF87B2E9}"/>
              </a:ext>
            </a:extLst>
          </p:cNvPr>
          <p:cNvSpPr/>
          <p:nvPr/>
        </p:nvSpPr>
        <p:spPr bwMode="auto">
          <a:xfrm>
            <a:off x="293287" y="4221371"/>
            <a:ext cx="1856644" cy="1643068"/>
          </a:xfrm>
          <a:prstGeom prst="roundRect">
            <a:avLst/>
          </a:prstGeom>
          <a:solidFill>
            <a:srgbClr val="52A407"/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0894">
              <a:spcBef>
                <a:spcPct val="0"/>
              </a:spcBef>
            </a:pPr>
            <a:r>
              <a:rPr lang="es-ES" sz="1477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sym typeface="Trebuchet MS" panose="020B0603020202020204" pitchFamily="34" charset="0"/>
              </a:rPr>
              <a:t>European</a:t>
            </a:r>
            <a:r>
              <a:rPr lang="es-ES" sz="1477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sym typeface="Trebuchet MS" panose="020B0603020202020204" pitchFamily="34" charset="0"/>
              </a:rPr>
              <a:t> Open Club </a:t>
            </a:r>
            <a:r>
              <a:rPr lang="es-ES" sz="1477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sym typeface="Trebuchet MS" panose="020B0603020202020204" pitchFamily="34" charset="0"/>
              </a:rPr>
              <a:t>Days</a:t>
            </a:r>
            <a:r>
              <a:rPr lang="es-ES" sz="1477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sym typeface="Trebuchet MS" panose="020B0603020202020204" pitchFamily="34" charset="0"/>
              </a:rPr>
              <a:t> &amp; </a:t>
            </a:r>
            <a:r>
              <a:rPr lang="es-ES" sz="1477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sym typeface="Trebuchet MS" panose="020B0603020202020204" pitchFamily="34" charset="0"/>
              </a:rPr>
              <a:t>clinic</a:t>
            </a:r>
            <a:endParaRPr lang="en-US" sz="1477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0"/>
              <a:sym typeface="Trebuchet MS" panose="020B0603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471ED40-F8EF-4D1B-8D4B-0AB380F2FF3F}"/>
              </a:ext>
            </a:extLst>
          </p:cNvPr>
          <p:cNvSpPr/>
          <p:nvPr/>
        </p:nvSpPr>
        <p:spPr bwMode="auto">
          <a:xfrm>
            <a:off x="52113" y="1102588"/>
            <a:ext cx="432000" cy="432000"/>
          </a:xfrm>
          <a:prstGeom prst="ellipse">
            <a:avLst/>
          </a:prstGeom>
          <a:solidFill>
            <a:srgbClr val="002277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830894">
              <a:spcBef>
                <a:spcPct val="0"/>
              </a:spcBef>
            </a:pPr>
            <a:r>
              <a:rPr lang="es-ES" sz="1292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I</a:t>
            </a:r>
            <a:endParaRPr lang="en-US" sz="1292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0"/>
              <a:cs typeface="ＭＳ Ｐゴシック" charset="0"/>
              <a:sym typeface="Trebuchet MS" panose="020B0603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E7D24F5-B8B3-4057-81E3-40D0BDD37513}"/>
              </a:ext>
            </a:extLst>
          </p:cNvPr>
          <p:cNvSpPr/>
          <p:nvPr/>
        </p:nvSpPr>
        <p:spPr bwMode="auto">
          <a:xfrm>
            <a:off x="193630" y="4027220"/>
            <a:ext cx="432000" cy="432000"/>
          </a:xfrm>
          <a:prstGeom prst="ellipse">
            <a:avLst/>
          </a:prstGeom>
          <a:solidFill>
            <a:srgbClr val="002277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830894">
              <a:spcBef>
                <a:spcPct val="0"/>
              </a:spcBef>
            </a:pPr>
            <a:r>
              <a:rPr lang="es-ES" sz="1292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II</a:t>
            </a:r>
            <a:endParaRPr lang="en-US" sz="1292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0"/>
              <a:cs typeface="ＭＳ Ｐゴシック" charset="0"/>
              <a:sym typeface="Trebuchet MS" panose="020B0603020202020204" pitchFamily="34" charset="0"/>
            </a:endParaRPr>
          </a:p>
        </p:txBody>
      </p:sp>
      <p:sp>
        <p:nvSpPr>
          <p:cNvPr id="112" name="Rectangle: Rounded Corners 5">
            <a:extLst>
              <a:ext uri="{FF2B5EF4-FFF2-40B4-BE49-F238E27FC236}">
                <a16:creationId xmlns:a16="http://schemas.microsoft.com/office/drawing/2014/main" xmlns="" id="{D3E0AA1F-8D7B-48BD-BD9C-8260FBB1DB0E}"/>
              </a:ext>
            </a:extLst>
          </p:cNvPr>
          <p:cNvSpPr/>
          <p:nvPr/>
        </p:nvSpPr>
        <p:spPr bwMode="auto">
          <a:xfrm>
            <a:off x="5150764" y="3782190"/>
            <a:ext cx="1229538" cy="321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830894">
              <a:spcBef>
                <a:spcPct val="0"/>
              </a:spcBef>
            </a:pPr>
            <a:r>
              <a:rPr lang="es-ES" sz="1108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Clinic + </a:t>
            </a:r>
            <a:r>
              <a:rPr lang="es-ES" sz="1108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Exhibition</a:t>
            </a:r>
            <a:endParaRPr lang="en-US" sz="1108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0"/>
              <a:cs typeface="ＭＳ Ｐゴシック" charset="0"/>
              <a:sym typeface="Trebuchet MS" panose="020B0603020202020204" pitchFamily="34" charset="0"/>
            </a:endParaRPr>
          </a:p>
        </p:txBody>
      </p:sp>
      <p:sp>
        <p:nvSpPr>
          <p:cNvPr id="113" name="Rectangle: Rounded Corners 6">
            <a:extLst>
              <a:ext uri="{FF2B5EF4-FFF2-40B4-BE49-F238E27FC236}">
                <a16:creationId xmlns:a16="http://schemas.microsoft.com/office/drawing/2014/main" xmlns="" id="{6CA92223-AD22-412F-92A1-607F7D12D389}"/>
              </a:ext>
            </a:extLst>
          </p:cNvPr>
          <p:cNvSpPr/>
          <p:nvPr/>
        </p:nvSpPr>
        <p:spPr bwMode="auto">
          <a:xfrm>
            <a:off x="6814079" y="3782189"/>
            <a:ext cx="1352641" cy="321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830894">
              <a:spcBef>
                <a:spcPct val="0"/>
              </a:spcBef>
            </a:pPr>
            <a:r>
              <a:rPr lang="en-GB" sz="1108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Special activation</a:t>
            </a:r>
          </a:p>
        </p:txBody>
      </p:sp>
      <p:sp>
        <p:nvSpPr>
          <p:cNvPr id="114" name="Rectangle: Rounded Corners 14">
            <a:extLst>
              <a:ext uri="{FF2B5EF4-FFF2-40B4-BE49-F238E27FC236}">
                <a16:creationId xmlns:a16="http://schemas.microsoft.com/office/drawing/2014/main" xmlns="" id="{4DFEFC80-055D-4013-A898-4D9E616C48A4}"/>
              </a:ext>
            </a:extLst>
          </p:cNvPr>
          <p:cNvSpPr/>
          <p:nvPr/>
        </p:nvSpPr>
        <p:spPr bwMode="auto">
          <a:xfrm>
            <a:off x="6049273" y="5099552"/>
            <a:ext cx="1229538" cy="321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defTabSz="830894">
              <a:spcBef>
                <a:spcPct val="0"/>
              </a:spcBef>
            </a:pPr>
            <a:r>
              <a:rPr lang="es-ES" sz="1108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Signing</a:t>
            </a:r>
            <a:r>
              <a:rPr lang="es-ES" sz="1108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 </a:t>
            </a:r>
            <a:r>
              <a:rPr lang="es-ES" sz="1108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Session</a:t>
            </a:r>
            <a:endParaRPr lang="en-US" sz="1108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0"/>
              <a:cs typeface="ＭＳ Ｐゴシック" charset="0"/>
              <a:sym typeface="Trebuchet MS" panose="020B0603020202020204" pitchFamily="34" charset="0"/>
            </a:endParaRPr>
          </a:p>
        </p:txBody>
      </p:sp>
      <p:grpSp>
        <p:nvGrpSpPr>
          <p:cNvPr id="115" name="Group 309">
            <a:extLst>
              <a:ext uri="{FF2B5EF4-FFF2-40B4-BE49-F238E27FC236}">
                <a16:creationId xmlns:a16="http://schemas.microsoft.com/office/drawing/2014/main" xmlns="" id="{C2F3930C-D8BC-4F6B-B65A-DD41168D5300}"/>
              </a:ext>
            </a:extLst>
          </p:cNvPr>
          <p:cNvGrpSpPr/>
          <p:nvPr/>
        </p:nvGrpSpPr>
        <p:grpSpPr>
          <a:xfrm>
            <a:off x="6485083" y="4691355"/>
            <a:ext cx="341729" cy="341729"/>
            <a:chOff x="3724220" y="2491157"/>
            <a:chExt cx="252412" cy="252412"/>
          </a:xfrm>
        </p:grpSpPr>
        <p:sp>
          <p:nvSpPr>
            <p:cNvPr id="116" name="Oval 310">
              <a:extLst>
                <a:ext uri="{FF2B5EF4-FFF2-40B4-BE49-F238E27FC236}">
                  <a16:creationId xmlns:a16="http://schemas.microsoft.com/office/drawing/2014/main" xmlns="" id="{74B69AA8-D2F9-446D-8961-D6ABBA9831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24220" y="2491157"/>
              <a:ext cx="252412" cy="25241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en-GB"/>
              </a:defPPr>
              <a:lvl1pPr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endParaRPr lang="en-US" sz="1108" b="1">
                <a:solidFill>
                  <a:schemeClr val="bg1"/>
                </a:solidFill>
              </a:endParaRPr>
            </a:p>
          </p:txBody>
        </p:sp>
        <p:sp>
          <p:nvSpPr>
            <p:cNvPr id="117" name="Rectangle 311">
              <a:extLst>
                <a:ext uri="{FF2B5EF4-FFF2-40B4-BE49-F238E27FC236}">
                  <a16:creationId xmlns:a16="http://schemas.microsoft.com/office/drawing/2014/main" xmlns="" id="{DADFF9D9-1851-4D5C-BD89-349EEFEC4BD4}"/>
                </a:ext>
              </a:extLst>
            </p:cNvPr>
            <p:cNvSpPr/>
            <p:nvPr/>
          </p:nvSpPr>
          <p:spPr bwMode="auto">
            <a:xfrm>
              <a:off x="3778609" y="2596767"/>
              <a:ext cx="143620" cy="4119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</a:pPr>
              <a:endParaRPr lang="en-US" sz="1108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18" name="Rectangle 312">
              <a:extLst>
                <a:ext uri="{FF2B5EF4-FFF2-40B4-BE49-F238E27FC236}">
                  <a16:creationId xmlns:a16="http://schemas.microsoft.com/office/drawing/2014/main" xmlns="" id="{71CD86CC-6755-4471-9BE5-E3BFF61FF54F}"/>
                </a:ext>
              </a:extLst>
            </p:cNvPr>
            <p:cNvSpPr/>
            <p:nvPr/>
          </p:nvSpPr>
          <p:spPr bwMode="auto">
            <a:xfrm rot="16200000">
              <a:off x="3778603" y="2596769"/>
              <a:ext cx="143620" cy="4119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</a:pPr>
              <a:endParaRPr lang="en-US" sz="1108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EF9BB3E-D6A6-4F96-9E50-B10D40E3AD96}"/>
              </a:ext>
            </a:extLst>
          </p:cNvPr>
          <p:cNvGrpSpPr/>
          <p:nvPr/>
        </p:nvGrpSpPr>
        <p:grpSpPr>
          <a:xfrm>
            <a:off x="2692103" y="3747755"/>
            <a:ext cx="2195550" cy="2053893"/>
            <a:chOff x="3064498" y="3747755"/>
            <a:chExt cx="1608622" cy="2053893"/>
          </a:xfrm>
        </p:grpSpPr>
        <p:sp>
          <p:nvSpPr>
            <p:cNvPr id="111" name="Rectangle: Rounded Corners 3">
              <a:extLst>
                <a:ext uri="{FF2B5EF4-FFF2-40B4-BE49-F238E27FC236}">
                  <a16:creationId xmlns:a16="http://schemas.microsoft.com/office/drawing/2014/main" xmlns="" id="{F41F8F73-00BE-4B0F-8891-1E0D1E148F48}"/>
                </a:ext>
              </a:extLst>
            </p:cNvPr>
            <p:cNvSpPr/>
            <p:nvPr/>
          </p:nvSpPr>
          <p:spPr bwMode="auto">
            <a:xfrm>
              <a:off x="3071465" y="3747755"/>
              <a:ext cx="1465459" cy="53169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rtlCol="0" anchor="ctr"/>
            <a:lstStyle/>
            <a:p>
              <a:pPr algn="ctr" defTabSz="830894">
                <a:spcBef>
                  <a:spcPct val="0"/>
                </a:spcBef>
              </a:pPr>
              <a:r>
                <a:rPr lang="es-ES" sz="1108" b="1" dirty="0" err="1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0"/>
                  <a:cs typeface="ＭＳ Ｐゴシック" charset="0"/>
                  <a:sym typeface="Trebuchet MS" panose="020B0603020202020204" pitchFamily="34" charset="0"/>
                </a:rPr>
                <a:t>European</a:t>
              </a:r>
              <a:r>
                <a:rPr lang="es-ES" sz="1108" b="1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0"/>
                  <a:cs typeface="ＭＳ Ｐゴシック" charset="0"/>
                  <a:sym typeface="Trebuchet MS" panose="020B0603020202020204" pitchFamily="34" charset="0"/>
                </a:rPr>
                <a:t> Open </a:t>
              </a:r>
              <a:r>
                <a:rPr lang="es-ES" sz="1108" b="1" dirty="0" err="1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0"/>
                  <a:cs typeface="ＭＳ Ｐゴシック" charset="0"/>
                  <a:sym typeface="Trebuchet MS" panose="020B0603020202020204" pitchFamily="34" charset="0"/>
                </a:rPr>
                <a:t>Days</a:t>
              </a:r>
              <a:endParaRPr lang="en-US" sz="1108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08FBD509-928B-49EC-A15A-28DDD4A024DD}"/>
                </a:ext>
              </a:extLst>
            </p:cNvPr>
            <p:cNvSpPr txBox="1"/>
            <p:nvPr/>
          </p:nvSpPr>
          <p:spPr>
            <a:xfrm>
              <a:off x="3064498" y="4303546"/>
              <a:ext cx="1608622" cy="1498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265" indent="-158265">
                <a:buFont typeface="Arial" panose="020B0604020202020204" pitchFamily="34" charset="0"/>
                <a:buChar char="•"/>
              </a:pPr>
              <a:r>
                <a:rPr lang="en-US" sz="1015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 pitchFamily="34" charset="0"/>
                </a:rPr>
                <a:t>A 2 hours event </a:t>
              </a:r>
              <a:r>
                <a:rPr lang="en-AU" sz="1015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 pitchFamily="34" charset="0"/>
                </a:rPr>
                <a:t>to be held at 25 – 30 clubs</a:t>
              </a:r>
            </a:p>
            <a:p>
              <a:pPr marL="158265" indent="-158265">
                <a:buFont typeface="Arial" panose="020B0604020202020204" pitchFamily="34" charset="0"/>
                <a:buChar char="•"/>
              </a:pPr>
              <a:r>
                <a:rPr lang="en-AU" sz="1015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 pitchFamily="34" charset="0"/>
                </a:rPr>
                <a:t>One to two Belgian players to attend (current pros or legends) </a:t>
              </a:r>
            </a:p>
            <a:p>
              <a:pPr marL="158265" indent="-158265">
                <a:buFont typeface="Arial" panose="020B0604020202020204" pitchFamily="34" charset="0"/>
                <a:buChar char="•"/>
              </a:pPr>
              <a:r>
                <a:rPr lang="en-AU" sz="1015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 pitchFamily="34" charset="0"/>
                </a:rPr>
                <a:t>Events will happen during the summer (Jun – Sept)</a:t>
              </a:r>
            </a:p>
          </p:txBody>
        </p:sp>
      </p:grpSp>
      <p:sp>
        <p:nvSpPr>
          <p:cNvPr id="123" name="Rectangle: Rounded Corners 15">
            <a:extLst>
              <a:ext uri="{FF2B5EF4-FFF2-40B4-BE49-F238E27FC236}">
                <a16:creationId xmlns:a16="http://schemas.microsoft.com/office/drawing/2014/main" xmlns="" id="{BE61B60C-3279-457A-BA37-0AD20F331A25}"/>
              </a:ext>
            </a:extLst>
          </p:cNvPr>
          <p:cNvSpPr/>
          <p:nvPr/>
        </p:nvSpPr>
        <p:spPr bwMode="auto">
          <a:xfrm>
            <a:off x="2460171" y="3667095"/>
            <a:ext cx="6036129" cy="2580826"/>
          </a:xfrm>
          <a:prstGeom prst="round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 defTabSz="830894">
              <a:spcBef>
                <a:spcPct val="0"/>
              </a:spcBef>
            </a:pPr>
            <a:endParaRPr lang="en-US" sz="1477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0"/>
              <a:cs typeface="ＭＳ Ｐゴシック" charset="0"/>
              <a:sym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233" y="4117593"/>
            <a:ext cx="1137138" cy="773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425" y="4129316"/>
            <a:ext cx="1125415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329" y="5458695"/>
            <a:ext cx="1125415" cy="762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C967C7-0176-4B7F-A49A-05995FE0479F}"/>
              </a:ext>
            </a:extLst>
          </p:cNvPr>
          <p:cNvSpPr txBox="1"/>
          <p:nvPr/>
        </p:nvSpPr>
        <p:spPr>
          <a:xfrm>
            <a:off x="2692103" y="969650"/>
            <a:ext cx="54340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Dec’17</a:t>
            </a:r>
          </a:p>
        </p:txBody>
      </p:sp>
      <p:sp>
        <p:nvSpPr>
          <p:cNvPr id="39" name="Rectangle: Rounded Corners 29">
            <a:extLst>
              <a:ext uri="{FF2B5EF4-FFF2-40B4-BE49-F238E27FC236}">
                <a16:creationId xmlns:a16="http://schemas.microsoft.com/office/drawing/2014/main" xmlns="" id="{1E4ADFEC-E870-4D08-AE66-FDC6B048E8EA}"/>
              </a:ext>
            </a:extLst>
          </p:cNvPr>
          <p:cNvSpPr/>
          <p:nvPr/>
        </p:nvSpPr>
        <p:spPr bwMode="auto">
          <a:xfrm>
            <a:off x="6922534" y="2945162"/>
            <a:ext cx="1059323" cy="572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30894">
              <a:spcBef>
                <a:spcPct val="0"/>
              </a:spcBef>
            </a:pPr>
            <a:r>
              <a:rPr lang="en-GB" sz="923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ＭＳ Ｐゴシック" charset="0"/>
                <a:sym typeface="Trebuchet MS" panose="020B0603020202020204" pitchFamily="34" charset="0"/>
              </a:rPr>
              <a:t>European Open </a:t>
            </a:r>
            <a:r>
              <a:rPr lang="en-GB" sz="923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ＭＳ Ｐゴシック" charset="0"/>
                <a:sym typeface="Trebuchet MS" panose="020B0603020202020204" pitchFamily="34" charset="0"/>
              </a:rPr>
              <a:t>MAIN DRAW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9C8F5B4-BEA1-4B97-AFEF-11BB75488DE8}"/>
              </a:ext>
            </a:extLst>
          </p:cNvPr>
          <p:cNvSpPr txBox="1"/>
          <p:nvPr/>
        </p:nvSpPr>
        <p:spPr>
          <a:xfrm>
            <a:off x="4095474" y="969650"/>
            <a:ext cx="51018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Sep’18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6ADDD29A-E824-4C17-83C5-64D1310AFFEA}"/>
              </a:ext>
            </a:extLst>
          </p:cNvPr>
          <p:cNvCxnSpPr>
            <a:cxnSpLocks/>
          </p:cNvCxnSpPr>
          <p:nvPr/>
        </p:nvCxnSpPr>
        <p:spPr>
          <a:xfrm>
            <a:off x="4605656" y="1069482"/>
            <a:ext cx="3428386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8E2CDF4-BA75-44DF-8B16-11C6AE3A7F9E}"/>
              </a:ext>
            </a:extLst>
          </p:cNvPr>
          <p:cNvSpPr txBox="1"/>
          <p:nvPr/>
        </p:nvSpPr>
        <p:spPr>
          <a:xfrm>
            <a:off x="6284051" y="966292"/>
            <a:ext cx="483724" cy="376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Oct’18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E9E4C0A-DA13-4329-B672-F61B0A264785}"/>
              </a:ext>
            </a:extLst>
          </p:cNvPr>
          <p:cNvSpPr txBox="1"/>
          <p:nvPr/>
        </p:nvSpPr>
        <p:spPr>
          <a:xfrm>
            <a:off x="4642535" y="1157776"/>
            <a:ext cx="919397" cy="234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6-7 Oct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DFBF65B-B9C3-4CFD-9AB6-544B60CD8BF0}"/>
              </a:ext>
            </a:extLst>
          </p:cNvPr>
          <p:cNvSpPr txBox="1"/>
          <p:nvPr/>
        </p:nvSpPr>
        <p:spPr>
          <a:xfrm>
            <a:off x="7056004" y="1157776"/>
            <a:ext cx="856370" cy="234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14-21 Oct</a:t>
            </a:r>
          </a:p>
        </p:txBody>
      </p:sp>
      <p:sp>
        <p:nvSpPr>
          <p:cNvPr id="45" name="Rectangle: Rounded Corners 9">
            <a:extLst>
              <a:ext uri="{FF2B5EF4-FFF2-40B4-BE49-F238E27FC236}">
                <a16:creationId xmlns:a16="http://schemas.microsoft.com/office/drawing/2014/main" xmlns="" id="{24040898-2D4B-436B-8E61-11E16E4564A5}"/>
              </a:ext>
            </a:extLst>
          </p:cNvPr>
          <p:cNvSpPr/>
          <p:nvPr/>
        </p:nvSpPr>
        <p:spPr bwMode="auto">
          <a:xfrm>
            <a:off x="2892396" y="1359294"/>
            <a:ext cx="1539696" cy="505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tlCol="0" anchor="ctr"/>
          <a:lstStyle/>
          <a:p>
            <a:pPr defTabSz="830894">
              <a:spcBef>
                <a:spcPct val="0"/>
              </a:spcBef>
            </a:pPr>
            <a:endParaRPr lang="en-GB" sz="923" b="1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ea typeface="ＭＳ Ｐゴシック" charset="0"/>
              <a:cs typeface="ＭＳ Ｐゴシック" charset="0"/>
              <a:sym typeface="Trebuchet MS" panose="020B0603020202020204" pitchFamily="34" charset="0"/>
            </a:endParaRPr>
          </a:p>
        </p:txBody>
      </p:sp>
      <p:sp>
        <p:nvSpPr>
          <p:cNvPr id="46" name="Rectangle: Rounded Corners 27">
            <a:extLst>
              <a:ext uri="{FF2B5EF4-FFF2-40B4-BE49-F238E27FC236}">
                <a16:creationId xmlns:a16="http://schemas.microsoft.com/office/drawing/2014/main" xmlns="" id="{92D22DE4-7768-4A22-BB77-9E2A3341A7A0}"/>
              </a:ext>
            </a:extLst>
          </p:cNvPr>
          <p:cNvSpPr/>
          <p:nvPr/>
        </p:nvSpPr>
        <p:spPr bwMode="auto">
          <a:xfrm>
            <a:off x="4603833" y="1359294"/>
            <a:ext cx="638549" cy="505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tlCol="0" anchor="ctr"/>
          <a:lstStyle/>
          <a:p>
            <a:pPr defTabSz="830894">
              <a:spcBef>
                <a:spcPct val="0"/>
              </a:spcBef>
            </a:pPr>
            <a:r>
              <a:rPr lang="en-GB" sz="923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BC Mas-</a:t>
            </a:r>
            <a:r>
              <a:rPr lang="en-GB" sz="923" b="1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ters</a:t>
            </a:r>
            <a:endParaRPr lang="en-GB" sz="923" b="1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ea typeface="ＭＳ Ｐゴシック" charset="0"/>
              <a:cs typeface="ＭＳ Ｐゴシック" charset="0"/>
              <a:sym typeface="Trebuchet MS" panose="020B0603020202020204" pitchFamily="34" charset="0"/>
            </a:endParaRPr>
          </a:p>
        </p:txBody>
      </p:sp>
      <p:cxnSp>
        <p:nvCxnSpPr>
          <p:cNvPr id="47" name="Connector: Elbow 18">
            <a:extLst>
              <a:ext uri="{FF2B5EF4-FFF2-40B4-BE49-F238E27FC236}">
                <a16:creationId xmlns:a16="http://schemas.microsoft.com/office/drawing/2014/main" xmlns="" id="{24DB1228-F161-41BA-857E-99CE7AE57A6D}"/>
              </a:ext>
            </a:extLst>
          </p:cNvPr>
          <p:cNvCxnSpPr>
            <a:cxnSpLocks/>
            <a:stCxn id="46" idx="3"/>
            <a:endCxn id="64" idx="1"/>
          </p:cNvCxnSpPr>
          <p:nvPr/>
        </p:nvCxnSpPr>
        <p:spPr>
          <a:xfrm>
            <a:off x="4432091" y="1612124"/>
            <a:ext cx="171741" cy="5756"/>
          </a:xfrm>
          <a:prstGeom prst="bentConnector3">
            <a:avLst>
              <a:gd name="adj1" fmla="val 92189"/>
            </a:avLst>
          </a:prstGeom>
          <a:ln w="12700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26">
            <a:extLst>
              <a:ext uri="{FF2B5EF4-FFF2-40B4-BE49-F238E27FC236}">
                <a16:creationId xmlns:a16="http://schemas.microsoft.com/office/drawing/2014/main" xmlns="" id="{788E9650-36F1-4B3C-9FC0-BC9AE620A3B5}"/>
              </a:ext>
            </a:extLst>
          </p:cNvPr>
          <p:cNvSpPr/>
          <p:nvPr/>
        </p:nvSpPr>
        <p:spPr bwMode="auto">
          <a:xfrm>
            <a:off x="5425390" y="1756780"/>
            <a:ext cx="1158351" cy="57227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defTabSz="830894">
              <a:spcBef>
                <a:spcPct val="0"/>
              </a:spcBef>
            </a:pPr>
            <a:r>
              <a:rPr lang="en-GB" sz="923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  <a:sym typeface="Trebuchet MS" panose="020B0603020202020204" pitchFamily="34" charset="0"/>
              </a:rPr>
              <a:t>E O Prequalifying Tournament (1 / 2 days)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88CF9D5-3291-4B29-AC1E-3A376C1B32FD}"/>
              </a:ext>
            </a:extLst>
          </p:cNvPr>
          <p:cNvSpPr txBox="1"/>
          <p:nvPr/>
        </p:nvSpPr>
        <p:spPr>
          <a:xfrm>
            <a:off x="6161847" y="1700808"/>
            <a:ext cx="603973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23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NEW</a:t>
            </a:r>
          </a:p>
        </p:txBody>
      </p:sp>
      <p:cxnSp>
        <p:nvCxnSpPr>
          <p:cNvPr id="54" name="Connector: Elbow 33">
            <a:extLst>
              <a:ext uri="{FF2B5EF4-FFF2-40B4-BE49-F238E27FC236}">
                <a16:creationId xmlns:a16="http://schemas.microsoft.com/office/drawing/2014/main" xmlns="" id="{6430B9EC-DB61-481E-B588-56B4AB3C958A}"/>
              </a:ext>
            </a:extLst>
          </p:cNvPr>
          <p:cNvCxnSpPr>
            <a:cxnSpLocks/>
            <a:stCxn id="64" idx="3"/>
            <a:endCxn id="52" idx="0"/>
          </p:cNvCxnSpPr>
          <p:nvPr/>
        </p:nvCxnSpPr>
        <p:spPr>
          <a:xfrm>
            <a:off x="5242384" y="1612125"/>
            <a:ext cx="762183" cy="144655"/>
          </a:xfrm>
          <a:prstGeom prst="bentConnector2">
            <a:avLst/>
          </a:prstGeom>
          <a:ln w="12700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34">
            <a:extLst>
              <a:ext uri="{FF2B5EF4-FFF2-40B4-BE49-F238E27FC236}">
                <a16:creationId xmlns:a16="http://schemas.microsoft.com/office/drawing/2014/main" xmlns="" id="{4D10A648-31DE-404A-8EFC-2F43852DC73A}"/>
              </a:ext>
            </a:extLst>
          </p:cNvPr>
          <p:cNvSpPr/>
          <p:nvPr/>
        </p:nvSpPr>
        <p:spPr bwMode="auto">
          <a:xfrm>
            <a:off x="6918807" y="2221807"/>
            <a:ext cx="1059323" cy="572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30894">
              <a:spcBef>
                <a:spcPct val="0"/>
              </a:spcBef>
            </a:pPr>
            <a:r>
              <a:rPr lang="en-GB" sz="923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ＭＳ Ｐゴシック" charset="0"/>
                <a:sym typeface="Trebuchet MS" panose="020B0603020202020204" pitchFamily="34" charset="0"/>
              </a:rPr>
              <a:t>European Open Qualys </a:t>
            </a:r>
          </a:p>
          <a:p>
            <a:pPr defTabSz="830894">
              <a:spcBef>
                <a:spcPct val="0"/>
              </a:spcBef>
            </a:pPr>
            <a:r>
              <a:rPr lang="en-GB" sz="923" b="1" i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ＭＳ Ｐゴシック" charset="0"/>
                <a:sym typeface="Trebuchet MS" panose="020B0603020202020204" pitchFamily="34" charset="0"/>
              </a:rPr>
              <a:t>WILD CARD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E32E99B-B5A3-4210-9DA4-21AB81D09413}"/>
              </a:ext>
            </a:extLst>
          </p:cNvPr>
          <p:cNvSpPr txBox="1"/>
          <p:nvPr/>
        </p:nvSpPr>
        <p:spPr>
          <a:xfrm>
            <a:off x="5324219" y="1368464"/>
            <a:ext cx="775627" cy="234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Winner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FA3FEC1-8B18-4792-9BE1-981FFC8B7E6E}"/>
              </a:ext>
            </a:extLst>
          </p:cNvPr>
          <p:cNvSpPr txBox="1"/>
          <p:nvPr/>
        </p:nvSpPr>
        <p:spPr>
          <a:xfrm>
            <a:off x="5388370" y="1157776"/>
            <a:ext cx="959641" cy="234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11 - 12 Oct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2DCCD6B-45F6-4996-85A1-F4BAF4562A04}"/>
              </a:ext>
            </a:extLst>
          </p:cNvPr>
          <p:cNvSpPr txBox="1"/>
          <p:nvPr/>
        </p:nvSpPr>
        <p:spPr>
          <a:xfrm>
            <a:off x="6852344" y="1805872"/>
            <a:ext cx="841205" cy="234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Winner</a:t>
            </a:r>
          </a:p>
        </p:txBody>
      </p:sp>
      <p:cxnSp>
        <p:nvCxnSpPr>
          <p:cNvPr id="60" name="Connector: Elbow 43">
            <a:extLst>
              <a:ext uri="{FF2B5EF4-FFF2-40B4-BE49-F238E27FC236}">
                <a16:creationId xmlns:a16="http://schemas.microsoft.com/office/drawing/2014/main" xmlns="" id="{6F9265AC-20BD-498B-AAF2-4CDB5F5842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74794" y="2867759"/>
            <a:ext cx="151079" cy="372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44">
            <a:extLst>
              <a:ext uri="{FF2B5EF4-FFF2-40B4-BE49-F238E27FC236}">
                <a16:creationId xmlns:a16="http://schemas.microsoft.com/office/drawing/2014/main" xmlns="" id="{A5E4DB51-BE93-4859-9724-AC2BC41C816B}"/>
              </a:ext>
            </a:extLst>
          </p:cNvPr>
          <p:cNvSpPr/>
          <p:nvPr/>
        </p:nvSpPr>
        <p:spPr bwMode="auto">
          <a:xfrm>
            <a:off x="6766749" y="1359294"/>
            <a:ext cx="1345569" cy="2187330"/>
          </a:xfrm>
          <a:prstGeom prst="roundRect">
            <a:avLst>
              <a:gd name="adj" fmla="val 6695"/>
            </a:avLst>
          </a:prstGeom>
          <a:noFill/>
          <a:ln w="127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30894">
              <a:spcBef>
                <a:spcPct val="0"/>
              </a:spcBef>
            </a:pPr>
            <a:endParaRPr lang="en-GB" sz="923" b="1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ea typeface="ＭＳ Ｐゴシック" charset="0"/>
              <a:sym typeface="Trebuchet MS" panose="020B0603020202020204" pitchFamily="34" charset="0"/>
            </a:endParaRPr>
          </a:p>
          <a:p>
            <a:pPr defTabSz="830894">
              <a:spcBef>
                <a:spcPct val="0"/>
              </a:spcBef>
            </a:pPr>
            <a:r>
              <a:rPr lang="en-GB" sz="923" b="1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ＭＳ Ｐゴシック" charset="0"/>
                <a:sym typeface="Trebuchet MS" panose="020B0603020202020204" pitchFamily="34" charset="0"/>
              </a:rPr>
              <a:t>European Open</a:t>
            </a:r>
          </a:p>
          <a:p>
            <a:pPr defTabSz="830894">
              <a:spcBef>
                <a:spcPct val="0"/>
              </a:spcBef>
            </a:pPr>
            <a:endParaRPr lang="en-GB" sz="923" b="1" i="1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ea typeface="ＭＳ Ｐゴシック" charset="0"/>
              <a:sym typeface="Trebuchet MS" panose="020B0603020202020204" pitchFamily="34" charset="0"/>
            </a:endParaRPr>
          </a:p>
        </p:txBody>
      </p:sp>
      <p:sp>
        <p:nvSpPr>
          <p:cNvPr id="62" name="Rectangle 46">
            <a:extLst>
              <a:ext uri="{FF2B5EF4-FFF2-40B4-BE49-F238E27FC236}">
                <a16:creationId xmlns:a16="http://schemas.microsoft.com/office/drawing/2014/main" xmlns="" id="{A19B3A64-5732-4C50-8E91-F1A3E93D5913}"/>
              </a:ext>
            </a:extLst>
          </p:cNvPr>
          <p:cNvSpPr/>
          <p:nvPr/>
        </p:nvSpPr>
        <p:spPr bwMode="auto">
          <a:xfrm>
            <a:off x="2860409" y="1709201"/>
            <a:ext cx="3782706" cy="1837424"/>
          </a:xfrm>
          <a:custGeom>
            <a:avLst/>
            <a:gdLst>
              <a:gd name="connsiteX0" fmla="*/ 0 w 2014227"/>
              <a:gd name="connsiteY0" fmla="*/ 0 h 3576057"/>
              <a:gd name="connsiteX1" fmla="*/ 2014227 w 2014227"/>
              <a:gd name="connsiteY1" fmla="*/ 0 h 3576057"/>
              <a:gd name="connsiteX2" fmla="*/ 2014227 w 2014227"/>
              <a:gd name="connsiteY2" fmla="*/ 3576057 h 3576057"/>
              <a:gd name="connsiteX3" fmla="*/ 0 w 2014227"/>
              <a:gd name="connsiteY3" fmla="*/ 3576057 h 3576057"/>
              <a:gd name="connsiteX4" fmla="*/ 0 w 2014227"/>
              <a:gd name="connsiteY4" fmla="*/ 0 h 3576057"/>
              <a:gd name="connsiteX0" fmla="*/ 23297 w 2037524"/>
              <a:gd name="connsiteY0" fmla="*/ 0 h 3576057"/>
              <a:gd name="connsiteX1" fmla="*/ 2037524 w 2037524"/>
              <a:gd name="connsiteY1" fmla="*/ 0 h 3576057"/>
              <a:gd name="connsiteX2" fmla="*/ 2037524 w 2037524"/>
              <a:gd name="connsiteY2" fmla="*/ 3576057 h 3576057"/>
              <a:gd name="connsiteX3" fmla="*/ 23297 w 2037524"/>
              <a:gd name="connsiteY3" fmla="*/ 3576057 h 3576057"/>
              <a:gd name="connsiteX4" fmla="*/ 0 w 2037524"/>
              <a:gd name="connsiteY4" fmla="*/ 1258028 h 3576057"/>
              <a:gd name="connsiteX5" fmla="*/ 23297 w 2037524"/>
              <a:gd name="connsiteY5" fmla="*/ 0 h 3576057"/>
              <a:gd name="connsiteX0" fmla="*/ 23297 w 2037524"/>
              <a:gd name="connsiteY0" fmla="*/ 0 h 3576057"/>
              <a:gd name="connsiteX1" fmla="*/ 2037524 w 2037524"/>
              <a:gd name="connsiteY1" fmla="*/ 0 h 3576057"/>
              <a:gd name="connsiteX2" fmla="*/ 2037524 w 2037524"/>
              <a:gd name="connsiteY2" fmla="*/ 3576057 h 3576057"/>
              <a:gd name="connsiteX3" fmla="*/ 23297 w 2037524"/>
              <a:gd name="connsiteY3" fmla="*/ 3576057 h 3576057"/>
              <a:gd name="connsiteX4" fmla="*/ 23297 w 2037524"/>
              <a:gd name="connsiteY4" fmla="*/ 2312209 h 3576057"/>
              <a:gd name="connsiteX5" fmla="*/ 0 w 2037524"/>
              <a:gd name="connsiteY5" fmla="*/ 1258028 h 3576057"/>
              <a:gd name="connsiteX6" fmla="*/ 23297 w 2037524"/>
              <a:gd name="connsiteY6" fmla="*/ 0 h 3576057"/>
              <a:gd name="connsiteX0" fmla="*/ 23297 w 2037524"/>
              <a:gd name="connsiteY0" fmla="*/ 0 h 3576057"/>
              <a:gd name="connsiteX1" fmla="*/ 2037524 w 2037524"/>
              <a:gd name="connsiteY1" fmla="*/ 0 h 3576057"/>
              <a:gd name="connsiteX2" fmla="*/ 2037524 w 2037524"/>
              <a:gd name="connsiteY2" fmla="*/ 3576057 h 3576057"/>
              <a:gd name="connsiteX3" fmla="*/ 23297 w 2037524"/>
              <a:gd name="connsiteY3" fmla="*/ 3576057 h 3576057"/>
              <a:gd name="connsiteX4" fmla="*/ 11649 w 2037524"/>
              <a:gd name="connsiteY4" fmla="*/ 3127598 h 3576057"/>
              <a:gd name="connsiteX5" fmla="*/ 23297 w 2037524"/>
              <a:gd name="connsiteY5" fmla="*/ 2312209 h 3576057"/>
              <a:gd name="connsiteX6" fmla="*/ 0 w 2037524"/>
              <a:gd name="connsiteY6" fmla="*/ 1258028 h 3576057"/>
              <a:gd name="connsiteX7" fmla="*/ 23297 w 2037524"/>
              <a:gd name="connsiteY7" fmla="*/ 0 h 3576057"/>
              <a:gd name="connsiteX0" fmla="*/ 3890568 w 5904795"/>
              <a:gd name="connsiteY0" fmla="*/ 0 h 3576057"/>
              <a:gd name="connsiteX1" fmla="*/ 5904795 w 5904795"/>
              <a:gd name="connsiteY1" fmla="*/ 0 h 3576057"/>
              <a:gd name="connsiteX2" fmla="*/ 5904795 w 5904795"/>
              <a:gd name="connsiteY2" fmla="*/ 3576057 h 3576057"/>
              <a:gd name="connsiteX3" fmla="*/ 3890568 w 5904795"/>
              <a:gd name="connsiteY3" fmla="*/ 3576057 h 3576057"/>
              <a:gd name="connsiteX4" fmla="*/ 3878920 w 5904795"/>
              <a:gd name="connsiteY4" fmla="*/ 3127598 h 3576057"/>
              <a:gd name="connsiteX5" fmla="*/ 0 w 5904795"/>
              <a:gd name="connsiteY5" fmla="*/ 1275501 h 3576057"/>
              <a:gd name="connsiteX6" fmla="*/ 3867271 w 5904795"/>
              <a:gd name="connsiteY6" fmla="*/ 1258028 h 3576057"/>
              <a:gd name="connsiteX7" fmla="*/ 3890568 w 5904795"/>
              <a:gd name="connsiteY7" fmla="*/ 0 h 3576057"/>
              <a:gd name="connsiteX0" fmla="*/ 3896392 w 5910619"/>
              <a:gd name="connsiteY0" fmla="*/ 0 h 3581885"/>
              <a:gd name="connsiteX1" fmla="*/ 5910619 w 5910619"/>
              <a:gd name="connsiteY1" fmla="*/ 0 h 3581885"/>
              <a:gd name="connsiteX2" fmla="*/ 5910619 w 5910619"/>
              <a:gd name="connsiteY2" fmla="*/ 3576057 h 3581885"/>
              <a:gd name="connsiteX3" fmla="*/ 3896392 w 5910619"/>
              <a:gd name="connsiteY3" fmla="*/ 3576057 h 3581885"/>
              <a:gd name="connsiteX4" fmla="*/ 0 w 5910619"/>
              <a:gd name="connsiteY4" fmla="*/ 3581885 h 3581885"/>
              <a:gd name="connsiteX5" fmla="*/ 5824 w 5910619"/>
              <a:gd name="connsiteY5" fmla="*/ 1275501 h 3581885"/>
              <a:gd name="connsiteX6" fmla="*/ 3873095 w 5910619"/>
              <a:gd name="connsiteY6" fmla="*/ 1258028 h 3581885"/>
              <a:gd name="connsiteX7" fmla="*/ 3896392 w 5910619"/>
              <a:gd name="connsiteY7" fmla="*/ 0 h 358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0619" h="3581885">
                <a:moveTo>
                  <a:pt x="3896392" y="0"/>
                </a:moveTo>
                <a:lnTo>
                  <a:pt x="5910619" y="0"/>
                </a:lnTo>
                <a:lnTo>
                  <a:pt x="5910619" y="3576057"/>
                </a:lnTo>
                <a:lnTo>
                  <a:pt x="3896392" y="3576057"/>
                </a:lnTo>
                <a:lnTo>
                  <a:pt x="0" y="3581885"/>
                </a:lnTo>
                <a:cubicBezTo>
                  <a:pt x="1941" y="2813090"/>
                  <a:pt x="3883" y="2044296"/>
                  <a:pt x="5824" y="1275501"/>
                </a:cubicBezTo>
                <a:lnTo>
                  <a:pt x="3873095" y="1258028"/>
                </a:lnTo>
                <a:lnTo>
                  <a:pt x="3896392" y="0"/>
                </a:lnTo>
                <a:close/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 rtlCol="0" anchor="ctr"/>
          <a:lstStyle/>
          <a:p>
            <a:pPr defTabSz="830894">
              <a:spcBef>
                <a:spcPct val="0"/>
              </a:spcBef>
            </a:pPr>
            <a:endParaRPr lang="en-GB" sz="923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0"/>
              <a:cs typeface="ＭＳ Ｐゴシック" charset="0"/>
              <a:sym typeface="Trebuchet MS" panose="020B0603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60C1651-47DA-4D1F-A8BF-5B449FB532B2}"/>
              </a:ext>
            </a:extLst>
          </p:cNvPr>
          <p:cNvSpPr txBox="1"/>
          <p:nvPr/>
        </p:nvSpPr>
        <p:spPr>
          <a:xfrm>
            <a:off x="2893957" y="2368801"/>
            <a:ext cx="3608125" cy="122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Draw of 4 Belgian players</a:t>
            </a:r>
          </a:p>
          <a:p>
            <a:pPr marL="685817" lvl="1" indent="-263776">
              <a:buFont typeface="Calibri Light" panose="020F0302020204030204" pitchFamily="34" charset="0"/>
              <a:buChar char="-"/>
            </a:pPr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Winner of BC masters</a:t>
            </a:r>
          </a:p>
          <a:p>
            <a:pPr marL="685817" lvl="1" indent="-263776">
              <a:buFont typeface="Calibri Light" panose="020F0302020204030204" pitchFamily="34" charset="0"/>
              <a:buChar char="-"/>
            </a:pPr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2 best ranked registered players</a:t>
            </a:r>
          </a:p>
          <a:p>
            <a:pPr marL="685817" lvl="1" indent="-263776">
              <a:buFont typeface="Calibri Light" panose="020F0302020204030204" pitchFamily="34" charset="0"/>
              <a:buChar char="-"/>
            </a:pPr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1 Wild Cards for the organization</a:t>
            </a:r>
          </a:p>
          <a:p>
            <a:pPr marL="158265" lvl="1" indent="-158265">
              <a:buFont typeface="Arial" panose="020B0604020202020204" pitchFamily="34" charset="0"/>
              <a:buChar char="•"/>
            </a:pPr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Prize Money</a:t>
            </a:r>
          </a:p>
          <a:p>
            <a:pPr marL="685817" lvl="1" indent="-263776">
              <a:buFont typeface="Calibri Light" panose="020F0302020204030204" pitchFamily="34" charset="0"/>
              <a:buChar char="-"/>
            </a:pPr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Semi-final – 750 EUR</a:t>
            </a:r>
          </a:p>
          <a:p>
            <a:pPr marL="685817" lvl="1" indent="-263776">
              <a:buFont typeface="Calibri Light" panose="020F0302020204030204" pitchFamily="34" charset="0"/>
              <a:buChar char="-"/>
            </a:pPr>
            <a:r>
              <a:rPr lang="en-GB" sz="923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Finalist – 1000 EUR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endParaRPr lang="en-GB" sz="923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6ADDD29A-E824-4C17-83C5-64D1310AFFEA}"/>
              </a:ext>
            </a:extLst>
          </p:cNvPr>
          <p:cNvCxnSpPr>
            <a:cxnSpLocks/>
          </p:cNvCxnSpPr>
          <p:nvPr/>
        </p:nvCxnSpPr>
        <p:spPr>
          <a:xfrm>
            <a:off x="3110670" y="1040006"/>
            <a:ext cx="994843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33">
            <a:extLst>
              <a:ext uri="{FF2B5EF4-FFF2-40B4-BE49-F238E27FC236}">
                <a16:creationId xmlns:a16="http://schemas.microsoft.com/office/drawing/2014/main" xmlns="" id="{6430B9EC-DB61-481E-B588-56B4AB3C958A}"/>
              </a:ext>
            </a:extLst>
          </p:cNvPr>
          <p:cNvCxnSpPr>
            <a:cxnSpLocks/>
          </p:cNvCxnSpPr>
          <p:nvPr/>
        </p:nvCxnSpPr>
        <p:spPr>
          <a:xfrm>
            <a:off x="6592772" y="2021435"/>
            <a:ext cx="762184" cy="144655"/>
          </a:xfrm>
          <a:prstGeom prst="bentConnector2">
            <a:avLst/>
          </a:prstGeom>
          <a:ln w="12700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15">
            <a:extLst>
              <a:ext uri="{FF2B5EF4-FFF2-40B4-BE49-F238E27FC236}">
                <a16:creationId xmlns:a16="http://schemas.microsoft.com/office/drawing/2014/main" xmlns="" id="{BE61B60C-3279-457A-BA37-0AD20F331A25}"/>
              </a:ext>
            </a:extLst>
          </p:cNvPr>
          <p:cNvSpPr/>
          <p:nvPr/>
        </p:nvSpPr>
        <p:spPr bwMode="auto">
          <a:xfrm>
            <a:off x="2460171" y="999509"/>
            <a:ext cx="6036129" cy="2628898"/>
          </a:xfrm>
          <a:prstGeom prst="round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 defTabSz="830894">
              <a:spcBef>
                <a:spcPct val="0"/>
              </a:spcBef>
            </a:pPr>
            <a:endParaRPr lang="en-US" sz="1477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0"/>
              <a:cs typeface="ＭＳ Ｐゴシック" charset="0"/>
              <a:sym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6FCDDA-69B4-4ABD-B9A2-8B1F0617A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301" y="1414437"/>
            <a:ext cx="1067424" cy="385789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xmlns="" id="{C509F4BD-22AA-412A-9AB6-65FB0A2937A5}"/>
              </a:ext>
            </a:extLst>
          </p:cNvPr>
          <p:cNvSpPr/>
          <p:nvPr/>
        </p:nvSpPr>
        <p:spPr bwMode="auto">
          <a:xfrm>
            <a:off x="94456" y="216686"/>
            <a:ext cx="285078" cy="285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  <a:defRPr/>
            </a:pPr>
            <a:r>
              <a:rPr lang="en-US" sz="1400" b="1" kern="0" dirty="0">
                <a:latin typeface="Trebuchet MS" pitchFamily="34" charset="0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/>
            <a:r>
              <a:rPr lang="is-IS" dirty="0"/>
              <a:t>VIPs will enjoy special entertainment and theme nights in the VIP during this year’s EO edition</a:t>
            </a:r>
            <a:endParaRPr lang="en-US" dirty="0"/>
          </a:p>
        </p:txBody>
      </p:sp>
      <p:sp>
        <p:nvSpPr>
          <p:cNvPr id="20" name="TextBox 30"/>
          <p:cNvSpPr txBox="1"/>
          <p:nvPr/>
        </p:nvSpPr>
        <p:spPr>
          <a:xfrm>
            <a:off x="317989" y="1120547"/>
            <a:ext cx="3888345" cy="198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2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Thursday night: VIP networking evening</a:t>
            </a:r>
            <a:endParaRPr lang="en-US" sz="1292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TextBox 30"/>
          <p:cNvSpPr txBox="1"/>
          <p:nvPr/>
        </p:nvSpPr>
        <p:spPr>
          <a:xfrm>
            <a:off x="317989" y="3717388"/>
            <a:ext cx="3888345" cy="198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2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Saturday night: VIP Party</a:t>
            </a:r>
          </a:p>
        </p:txBody>
      </p:sp>
      <p:sp>
        <p:nvSpPr>
          <p:cNvPr id="23" name="TextBox 30"/>
          <p:cNvSpPr txBox="1"/>
          <p:nvPr/>
        </p:nvSpPr>
        <p:spPr>
          <a:xfrm>
            <a:off x="4738259" y="3717388"/>
            <a:ext cx="3888345" cy="198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2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Sunday: Finals day</a:t>
            </a:r>
            <a:endParaRPr lang="en-US" sz="1292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5" name="Straight Connector 4"/>
          <p:cNvCxnSpPr/>
          <p:nvPr/>
        </p:nvCxnSpPr>
        <p:spPr bwMode="auto">
          <a:xfrm>
            <a:off x="285751" y="1334248"/>
            <a:ext cx="3888346" cy="0"/>
          </a:xfrm>
          <a:prstGeom prst="line">
            <a:avLst/>
          </a:prstGeom>
          <a:noFill/>
          <a:ln w="19050">
            <a:solidFill>
              <a:srgbClr val="002277"/>
            </a:solidFill>
            <a:round/>
            <a:headEnd/>
            <a:tailEnd/>
          </a:ln>
        </p:spPr>
      </p:cxnSp>
      <p:cxnSp>
        <p:nvCxnSpPr>
          <p:cNvPr id="26" name="Straight Connector 18"/>
          <p:cNvCxnSpPr/>
          <p:nvPr/>
        </p:nvCxnSpPr>
        <p:spPr bwMode="auto">
          <a:xfrm>
            <a:off x="4704938" y="1334248"/>
            <a:ext cx="3888346" cy="0"/>
          </a:xfrm>
          <a:prstGeom prst="line">
            <a:avLst/>
          </a:prstGeom>
          <a:noFill/>
          <a:ln w="19050">
            <a:solidFill>
              <a:srgbClr val="002277"/>
            </a:solidFill>
            <a:round/>
            <a:headEnd/>
            <a:tailEnd/>
          </a:ln>
        </p:spPr>
      </p:cxnSp>
      <p:cxnSp>
        <p:nvCxnSpPr>
          <p:cNvPr id="27" name="Straight Connector 4"/>
          <p:cNvCxnSpPr/>
          <p:nvPr/>
        </p:nvCxnSpPr>
        <p:spPr bwMode="auto">
          <a:xfrm>
            <a:off x="319071" y="3916259"/>
            <a:ext cx="3888346" cy="0"/>
          </a:xfrm>
          <a:prstGeom prst="line">
            <a:avLst/>
          </a:prstGeom>
          <a:noFill/>
          <a:ln w="19050">
            <a:solidFill>
              <a:srgbClr val="002277"/>
            </a:solidFill>
            <a:round/>
            <a:headEnd/>
            <a:tailEnd/>
          </a:ln>
        </p:spPr>
      </p:cxnSp>
      <p:cxnSp>
        <p:nvCxnSpPr>
          <p:cNvPr id="28" name="Straight Connector 18"/>
          <p:cNvCxnSpPr/>
          <p:nvPr/>
        </p:nvCxnSpPr>
        <p:spPr bwMode="auto">
          <a:xfrm>
            <a:off x="4738259" y="3916259"/>
            <a:ext cx="3888346" cy="0"/>
          </a:xfrm>
          <a:prstGeom prst="line">
            <a:avLst/>
          </a:prstGeom>
          <a:noFill/>
          <a:ln w="19050">
            <a:solidFill>
              <a:srgbClr val="002277"/>
            </a:solidFill>
            <a:round/>
            <a:headEnd/>
            <a:tailEnd/>
          </a:ln>
        </p:spPr>
      </p:cxnSp>
      <p:sp>
        <p:nvSpPr>
          <p:cNvPr id="29" name="TextBox 30"/>
          <p:cNvSpPr txBox="1"/>
          <p:nvPr/>
        </p:nvSpPr>
        <p:spPr>
          <a:xfrm>
            <a:off x="319071" y="2823274"/>
            <a:ext cx="40202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3776" indent="-263776">
              <a:buFont typeface="Arial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The Antwerp and Belgian business world coming together for a networking evening @ the EO</a:t>
            </a:r>
          </a:p>
          <a:p>
            <a:pPr marL="263776" indent="-263776">
              <a:buFont typeface="Arial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Tennis and live entertainment accompanying business relationship development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871197" y="2830780"/>
            <a:ext cx="40877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3776" indent="-263776">
              <a:buFont typeface="Arial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The Who-is-who in Belgian tennis joining the VIP’s</a:t>
            </a:r>
          </a:p>
          <a:p>
            <a:pPr marL="263776" indent="-263776">
              <a:buFont typeface="Arial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Dick Norman and Sabine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Appelmans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 to host VIP and plenty of BV’s from Belgian tennis, sports and entertainment</a:t>
            </a:r>
          </a:p>
          <a:p>
            <a:pPr marL="263776" indent="-263776">
              <a:buFont typeface="Arial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Special appearance by several tournament players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9071" y="5600228"/>
            <a:ext cx="40202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3776" indent="-263776">
              <a:buFont typeface="Arial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Semi-finals afternoon followed by a smashing party at the EO VIP Champions Lounge with live performance by Coco Junior to dance the night away</a:t>
            </a:r>
          </a:p>
        </p:txBody>
      </p:sp>
      <p:sp>
        <p:nvSpPr>
          <p:cNvPr id="32" name="TextBox 30"/>
          <p:cNvSpPr txBox="1"/>
          <p:nvPr/>
        </p:nvSpPr>
        <p:spPr>
          <a:xfrm>
            <a:off x="4937666" y="5585488"/>
            <a:ext cx="38883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3776" indent="-263776">
              <a:buFont typeface="Arial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Finals day with all dignitaries for the finals lunch at the Champions Lounge and Balcony</a:t>
            </a:r>
          </a:p>
          <a:p>
            <a:pPr marL="263776" indent="-263776">
              <a:buFont typeface="Arial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“See- and –be seen”, top event not to be missed</a:t>
            </a:r>
          </a:p>
        </p:txBody>
      </p:sp>
      <p:sp>
        <p:nvSpPr>
          <p:cNvPr id="34" name="TextBox 30"/>
          <p:cNvSpPr txBox="1"/>
          <p:nvPr/>
        </p:nvSpPr>
        <p:spPr>
          <a:xfrm>
            <a:off x="4771407" y="1102588"/>
            <a:ext cx="3888345" cy="198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2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Friday night: Star night</a:t>
            </a:r>
            <a:endParaRPr lang="en-US" sz="1292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24" y="1434932"/>
            <a:ext cx="2239108" cy="1359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401" y="1427880"/>
            <a:ext cx="1559169" cy="1336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407" y="1434932"/>
            <a:ext cx="750277" cy="8909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971" y="1634339"/>
            <a:ext cx="844062" cy="961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536" y="1368463"/>
            <a:ext cx="996462" cy="1019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0396" y="1634339"/>
            <a:ext cx="902677" cy="9261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051" y="4110083"/>
            <a:ext cx="1981200" cy="13129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5588" y="4137399"/>
            <a:ext cx="2180492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1644" y="4027220"/>
            <a:ext cx="1570892" cy="15005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3875" y="4027220"/>
            <a:ext cx="1383323" cy="1453662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68C183A-256E-4403-8EC1-969BC724418F}"/>
              </a:ext>
            </a:extLst>
          </p:cNvPr>
          <p:cNvSpPr/>
          <p:nvPr/>
        </p:nvSpPr>
        <p:spPr bwMode="auto">
          <a:xfrm>
            <a:off x="94456" y="216686"/>
            <a:ext cx="285078" cy="285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587929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21A8C44-F717-244E-9876-B00857A1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0"/>
            <a:ext cx="8904513" cy="718450"/>
          </a:xfrm>
        </p:spPr>
        <p:txBody>
          <a:bodyPr>
            <a:normAutofit/>
          </a:bodyPr>
          <a:lstStyle/>
          <a:p>
            <a:pPr marL="87313"/>
            <a:r>
              <a:rPr lang="en-US" sz="1800" b="1" dirty="0">
                <a:solidFill>
                  <a:srgbClr val="0022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Seating categories and prices have also been adjusted this edition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xmlns="" id="{398FD274-AB53-ED49-BF8F-1A68DACFB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10047"/>
              </p:ext>
            </p:extLst>
          </p:nvPr>
        </p:nvGraphicFramePr>
        <p:xfrm>
          <a:off x="4061275" y="1286338"/>
          <a:ext cx="4378871" cy="31428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5553">
                  <a:extLst>
                    <a:ext uri="{9D8B030D-6E8A-4147-A177-3AD203B41FA5}">
                      <a16:colId xmlns:a16="http://schemas.microsoft.com/office/drawing/2014/main" xmlns="" val="1497308422"/>
                    </a:ext>
                  </a:extLst>
                </a:gridCol>
                <a:gridCol w="625553">
                  <a:extLst>
                    <a:ext uri="{9D8B030D-6E8A-4147-A177-3AD203B41FA5}">
                      <a16:colId xmlns:a16="http://schemas.microsoft.com/office/drawing/2014/main" xmlns="" val="3618879966"/>
                    </a:ext>
                  </a:extLst>
                </a:gridCol>
                <a:gridCol w="625553">
                  <a:extLst>
                    <a:ext uri="{9D8B030D-6E8A-4147-A177-3AD203B41FA5}">
                      <a16:colId xmlns:a16="http://schemas.microsoft.com/office/drawing/2014/main" xmlns="" val="3371806704"/>
                    </a:ext>
                  </a:extLst>
                </a:gridCol>
                <a:gridCol w="625553">
                  <a:extLst>
                    <a:ext uri="{9D8B030D-6E8A-4147-A177-3AD203B41FA5}">
                      <a16:colId xmlns:a16="http://schemas.microsoft.com/office/drawing/2014/main" xmlns="" val="2727731881"/>
                    </a:ext>
                  </a:extLst>
                </a:gridCol>
                <a:gridCol w="625553">
                  <a:extLst>
                    <a:ext uri="{9D8B030D-6E8A-4147-A177-3AD203B41FA5}">
                      <a16:colId xmlns:a16="http://schemas.microsoft.com/office/drawing/2014/main" xmlns="" val="3204229417"/>
                    </a:ext>
                  </a:extLst>
                </a:gridCol>
                <a:gridCol w="625553">
                  <a:extLst>
                    <a:ext uri="{9D8B030D-6E8A-4147-A177-3AD203B41FA5}">
                      <a16:colId xmlns:a16="http://schemas.microsoft.com/office/drawing/2014/main" xmlns="" val="2357327303"/>
                    </a:ext>
                  </a:extLst>
                </a:gridCol>
                <a:gridCol w="625553">
                  <a:extLst>
                    <a:ext uri="{9D8B030D-6E8A-4147-A177-3AD203B41FA5}">
                      <a16:colId xmlns:a16="http://schemas.microsoft.com/office/drawing/2014/main" xmlns="" val="704091747"/>
                    </a:ext>
                  </a:extLst>
                </a:gridCol>
              </a:tblGrid>
              <a:tr h="34713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227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Balcony</a:t>
                      </a:r>
                    </a:p>
                  </a:txBody>
                  <a:tcPr marL="45720" marR="4572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Balcony Central</a:t>
                      </a:r>
                    </a:p>
                  </a:txBody>
                  <a:tcPr marL="45720" marR="45720" anchor="ctr">
                    <a:solidFill>
                      <a:srgbClr val="D922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 2 rows</a:t>
                      </a:r>
                    </a:p>
                  </a:txBody>
                  <a:tcPr marL="45720" marR="45720" anchor="ctr">
                    <a:solidFill>
                      <a:srgbClr val="FF9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Corner</a:t>
                      </a:r>
                    </a:p>
                  </a:txBody>
                  <a:tcPr marL="45720" marR="4572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Courtside</a:t>
                      </a:r>
                    </a:p>
                  </a:txBody>
                  <a:tcPr marL="45720" marR="4572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Premium</a:t>
                      </a:r>
                    </a:p>
                  </a:txBody>
                  <a:tcPr marL="45720" marR="4572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2026209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 14</a:t>
                      </a:r>
                      <a:r>
                        <a:rPr lang="en-US" sz="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endParaRPr lang="en-US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3095416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 15</a:t>
                      </a:r>
                      <a:r>
                        <a:rPr lang="en-US" sz="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endParaRPr lang="en-US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8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8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3593166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 16</a:t>
                      </a:r>
                      <a:r>
                        <a:rPr lang="en-US" sz="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endParaRPr lang="en-US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BCC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B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9307852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 17</a:t>
                      </a:r>
                      <a:r>
                        <a:rPr lang="en-US" sz="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endParaRPr lang="en-US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if Courtside is sold out at the same price of Last 2 rows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30 €</a:t>
                      </a:r>
                    </a:p>
                  </a:txBody>
                  <a:tcPr anchor="ctr"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40 €</a:t>
                      </a:r>
                    </a:p>
                  </a:txBody>
                  <a:tcPr anchor="ctr"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61359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 18</a:t>
                      </a:r>
                      <a:r>
                        <a:rPr lang="en-US" sz="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endParaRPr lang="en-US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if Courtside is sold out at the same price of Last 2 rows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35 €</a:t>
                      </a:r>
                    </a:p>
                  </a:txBody>
                  <a:tcPr anchor="ctr">
                    <a:solidFill>
                      <a:srgbClr val="CBC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45 €</a:t>
                      </a:r>
                    </a:p>
                  </a:txBody>
                  <a:tcPr anchor="ctr">
                    <a:solidFill>
                      <a:srgbClr val="CB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3754335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 19</a:t>
                      </a:r>
                      <a:r>
                        <a:rPr lang="en-US" sz="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endParaRPr lang="en-US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if Courtside is sold out at the same price of Last 2 rows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35 €</a:t>
                      </a:r>
                    </a:p>
                  </a:txBody>
                  <a:tcPr anchor="ctr"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40 €</a:t>
                      </a:r>
                    </a:p>
                  </a:txBody>
                  <a:tcPr anchor="ctr"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50 €</a:t>
                      </a:r>
                    </a:p>
                  </a:txBody>
                  <a:tcPr anchor="ctr"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1889760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 20</a:t>
                      </a:r>
                      <a:r>
                        <a:rPr lang="en-US" sz="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endParaRPr lang="en-US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98486919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 21</a:t>
                      </a:r>
                      <a:r>
                        <a:rPr lang="en-US" sz="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06708038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330EA0B-0B22-C84C-AEEB-66269B81BCBE}"/>
              </a:ext>
            </a:extLst>
          </p:cNvPr>
          <p:cNvSpPr txBox="1"/>
          <p:nvPr/>
        </p:nvSpPr>
        <p:spPr>
          <a:xfrm>
            <a:off x="905148" y="4692248"/>
            <a:ext cx="4245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Free seating from Sunday 14</a:t>
            </a:r>
            <a:r>
              <a:rPr lang="en-US" sz="1200" baseline="30000" dirty="0">
                <a:solidFill>
                  <a:srgbClr val="000000"/>
                </a:solidFill>
                <a:latin typeface="Calibri Light" panose="020F0302020204030204" pitchFamily="34" charset="0"/>
              </a:rPr>
              <a:t>th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until Tuesday 16th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Balcony closed until weekend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More segmentation: from 3 to 6 categories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Cheaper cheap option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Semifinals and Finals same price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2C217094-211C-074E-8DE9-6B670720C9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144" y="926694"/>
            <a:ext cx="327349" cy="32797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E5613384-3DF0-B141-9880-143495459C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170" y="942529"/>
            <a:ext cx="327349" cy="3279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4C2A0AB4-35A2-C64E-B359-FD6933579E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549" y="913982"/>
            <a:ext cx="327349" cy="32797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BD874451-BE78-FF47-8590-020EEC0D04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49" y="1404613"/>
            <a:ext cx="3200017" cy="29768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1012980-4594-4197-B898-B2149338C08D}"/>
              </a:ext>
            </a:extLst>
          </p:cNvPr>
          <p:cNvSpPr/>
          <p:nvPr/>
        </p:nvSpPr>
        <p:spPr bwMode="auto">
          <a:xfrm>
            <a:off x="94456" y="216686"/>
            <a:ext cx="285078" cy="285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3380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21A8C44-F717-244E-9876-B00857A1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50" y="0"/>
            <a:ext cx="8651949" cy="71845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22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have launched some new packages which make attendance to the tournament more attractive to users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6861D83-1509-A94B-B9CB-2F8FF949146B}"/>
              </a:ext>
            </a:extLst>
          </p:cNvPr>
          <p:cNvSpPr txBox="1"/>
          <p:nvPr/>
        </p:nvSpPr>
        <p:spPr>
          <a:xfrm>
            <a:off x="931381" y="1034923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277"/>
                </a:solidFill>
                <a:latin typeface="Calibri Light" panose="020F0302020204030204" pitchFamily="34" charset="0"/>
              </a:rPr>
              <a:t>Packages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DB89A7E-7493-3D49-BDCF-3AA375CD30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75" y="990152"/>
            <a:ext cx="585906" cy="379444"/>
          </a:xfrm>
          <a:prstGeom prst="rect">
            <a:avLst/>
          </a:prstGeom>
        </p:spPr>
      </p:pic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xmlns="" id="{2A00E100-7508-9048-9FE7-96FBD95C35D4}"/>
              </a:ext>
            </a:extLst>
          </p:cNvPr>
          <p:cNvCxnSpPr/>
          <p:nvPr/>
        </p:nvCxnSpPr>
        <p:spPr bwMode="auto">
          <a:xfrm>
            <a:off x="277862" y="1463716"/>
            <a:ext cx="3888346" cy="0"/>
          </a:xfrm>
          <a:prstGeom prst="line">
            <a:avLst/>
          </a:prstGeom>
          <a:noFill/>
          <a:ln w="19050">
            <a:solidFill>
              <a:srgbClr val="002277"/>
            </a:solidFill>
            <a:round/>
            <a:headEnd/>
            <a:tailEnd/>
          </a:ln>
        </p:spPr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5A6D7C78-7712-3F4D-9796-F968178422CF}"/>
              </a:ext>
            </a:extLst>
          </p:cNvPr>
          <p:cNvCxnSpPr/>
          <p:nvPr/>
        </p:nvCxnSpPr>
        <p:spPr>
          <a:xfrm>
            <a:off x="4462456" y="1273986"/>
            <a:ext cx="0" cy="5040000"/>
          </a:xfrm>
          <a:prstGeom prst="line">
            <a:avLst/>
          </a:prstGeom>
          <a:ln w="12700">
            <a:solidFill>
              <a:srgbClr val="0022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xmlns="" id="{6475CFC7-36BE-1748-9714-3895A5B8EB12}"/>
              </a:ext>
            </a:extLst>
          </p:cNvPr>
          <p:cNvCxnSpPr/>
          <p:nvPr/>
        </p:nvCxnSpPr>
        <p:spPr bwMode="auto">
          <a:xfrm>
            <a:off x="4725043" y="1462860"/>
            <a:ext cx="4212375" cy="0"/>
          </a:xfrm>
          <a:prstGeom prst="line">
            <a:avLst/>
          </a:prstGeom>
          <a:noFill/>
          <a:ln w="19050">
            <a:solidFill>
              <a:srgbClr val="002277"/>
            </a:solidFill>
            <a:round/>
            <a:headEnd/>
            <a:tailEnd/>
          </a:ln>
        </p:spPr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804D4A9-249F-A340-8CA0-FB01AF4E79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705" y="1048869"/>
            <a:ext cx="541280" cy="32579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200A83E1-2ECB-D243-9D7E-60148A9F5158}"/>
              </a:ext>
            </a:extLst>
          </p:cNvPr>
          <p:cNvSpPr txBox="1"/>
          <p:nvPr/>
        </p:nvSpPr>
        <p:spPr>
          <a:xfrm>
            <a:off x="5364632" y="1034922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277"/>
                </a:solidFill>
                <a:latin typeface="Calibri Light" panose="020F0302020204030204" pitchFamily="34" charset="0"/>
              </a:rPr>
              <a:t>Discounts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xmlns="" id="{5D4EB1C4-8F19-6E42-B357-C9519BBE3EB5}"/>
              </a:ext>
            </a:extLst>
          </p:cNvPr>
          <p:cNvSpPr txBox="1"/>
          <p:nvPr/>
        </p:nvSpPr>
        <p:spPr>
          <a:xfrm>
            <a:off x="287021" y="1732325"/>
            <a:ext cx="4005453" cy="2431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975" indent="-180975" algn="l">
              <a:buFontTx/>
              <a:buChar char="•"/>
            </a:pPr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Open Membership </a:t>
            </a:r>
          </a:p>
          <a:p>
            <a:pPr marL="180975" indent="-180975" algn="l">
              <a:buFontTx/>
              <a:buChar char="•"/>
            </a:pPr>
            <a:endParaRPr lang="en-GB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8175" lvl="1" indent="-180975">
              <a:buFont typeface=".AppleSystemUIFont"/>
              <a:buChar char="-"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New version of the weekly pack</a:t>
            </a:r>
          </a:p>
          <a:p>
            <a:pPr marL="638175" lvl="1" indent="-180975">
              <a:buFont typeface=".AppleSystemUIFont"/>
              <a:buChar char="-"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Courtside tickets</a:t>
            </a:r>
          </a:p>
          <a:p>
            <a:pPr marL="638175" lvl="1" indent="-180975">
              <a:buFont typeface=".AppleSystemUIFont"/>
              <a:buChar char="-"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Designed for kids and crazy tennis fans</a:t>
            </a:r>
          </a:p>
          <a:p>
            <a:pPr marL="638175" lvl="1" indent="-180975">
              <a:buFont typeface=".AppleSystemUIFont"/>
              <a:buChar char="-"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Cheaper than 2017 (From 150€ to 130€)</a:t>
            </a:r>
          </a:p>
          <a:p>
            <a:pPr lvl="1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Benefits</a:t>
            </a:r>
          </a:p>
          <a:p>
            <a:pPr marL="638175" lvl="1" indent="-180975">
              <a:buFont typeface=".AppleSystemUIFont"/>
              <a:buChar char="-"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“Come whenever you want”</a:t>
            </a:r>
          </a:p>
          <a:p>
            <a:pPr marL="638175" lvl="1" indent="-180975">
              <a:buFont typeface=".AppleSystemUIFont"/>
              <a:buChar char="-"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Backstage tour</a:t>
            </a:r>
          </a:p>
          <a:p>
            <a:pPr marL="638175" lvl="1" indent="-180975">
              <a:buFont typeface=".AppleSystemUIFont"/>
              <a:buChar char="-"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EO flyers signed by a top ATP player</a:t>
            </a:r>
          </a:p>
          <a:p>
            <a:pPr marL="638175" lvl="1" indent="-180975">
              <a:buFont typeface=".AppleSystemUIFont"/>
              <a:buChar char="-"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20% discount on European Open merchandising</a:t>
            </a:r>
          </a:p>
          <a:p>
            <a:pPr marL="638175" lvl="1" indent="-180975">
              <a:buFont typeface=".AppleSystemUIFont"/>
              <a:buChar char="-"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Price guideline: 10€ more than semis and finals</a:t>
            </a:r>
          </a:p>
          <a:p>
            <a:pPr marL="638175" lvl="1" indent="-180975">
              <a:buFont typeface=".AppleSystemUIFont"/>
              <a:buChar char="-"/>
            </a:pPr>
            <a:endParaRPr lang="en-GB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B698468-87D7-584A-96E5-E07D8AEB19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615" y="4375587"/>
            <a:ext cx="304363" cy="5480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E584532-06A5-3149-8066-982600A101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723" y="5475386"/>
            <a:ext cx="314669" cy="24394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21D14361-7315-5B41-8A8D-D2340513307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933" y="5094856"/>
            <a:ext cx="332248" cy="291113"/>
          </a:xfrm>
          <a:prstGeom prst="rect">
            <a:avLst/>
          </a:prstGeom>
        </p:spPr>
      </p:pic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xmlns="" id="{88370DD0-A828-B04A-A036-75B701886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39875"/>
              </p:ext>
            </p:extLst>
          </p:nvPr>
        </p:nvGraphicFramePr>
        <p:xfrm>
          <a:off x="5424309" y="4060416"/>
          <a:ext cx="3513111" cy="20556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5718">
                  <a:extLst>
                    <a:ext uri="{9D8B030D-6E8A-4147-A177-3AD203B41FA5}">
                      <a16:colId xmlns:a16="http://schemas.microsoft.com/office/drawing/2014/main" xmlns="" val="909125536"/>
                    </a:ext>
                  </a:extLst>
                </a:gridCol>
                <a:gridCol w="768983">
                  <a:extLst>
                    <a:ext uri="{9D8B030D-6E8A-4147-A177-3AD203B41FA5}">
                      <a16:colId xmlns:a16="http://schemas.microsoft.com/office/drawing/2014/main" xmlns="" val="3398915230"/>
                    </a:ext>
                  </a:extLst>
                </a:gridCol>
                <a:gridCol w="1558410">
                  <a:extLst>
                    <a:ext uri="{9D8B030D-6E8A-4147-A177-3AD203B41FA5}">
                      <a16:colId xmlns:a16="http://schemas.microsoft.com/office/drawing/2014/main" xmlns="" val="1627433844"/>
                    </a:ext>
                  </a:extLst>
                </a:gridCol>
              </a:tblGrid>
              <a:tr h="24382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/ 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027463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Tennis </a:t>
                      </a:r>
                      <a:r>
                        <a:rPr lang="en-US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Vlaanderen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Until end of May*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7753537"/>
                  </a:ext>
                </a:extLst>
              </a:tr>
              <a:tr h="243822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Tennis Clubs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10+2 free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Always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960495"/>
                  </a:ext>
                </a:extLst>
              </a:tr>
              <a:tr h="243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25+10 free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Always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7791877"/>
                  </a:ext>
                </a:extLst>
              </a:tr>
              <a:tr h="36010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Kids U12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Always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3792947"/>
                  </a:ext>
                </a:extLst>
              </a:tr>
              <a:tr h="36010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Groups (≥10)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Always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1739881"/>
                  </a:ext>
                </a:extLst>
              </a:tr>
              <a:tr h="36010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Others: hotel…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Always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7559705"/>
                  </a:ext>
                </a:extLst>
              </a:tr>
            </a:tbl>
          </a:graphicData>
        </a:graphic>
      </p:graphicFrame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C8617BF4-A94E-F042-B4F4-DE5C6B974D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95" y="5831115"/>
            <a:ext cx="341324" cy="20544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00CE78B1-667E-0246-B13C-BB518DE1612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462" y="2148041"/>
            <a:ext cx="396542" cy="39958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A1249F9D-ED03-604B-BC9D-5785D369BB93}"/>
              </a:ext>
            </a:extLst>
          </p:cNvPr>
          <p:cNvSpPr txBox="1"/>
          <p:nvPr/>
        </p:nvSpPr>
        <p:spPr>
          <a:xfrm>
            <a:off x="4758705" y="1663117"/>
            <a:ext cx="4178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Tx/>
              <a:buChar char="•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Birds</a:t>
            </a:r>
            <a:endParaRPr lang="en-GB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2E0AE0FB-0EA9-0044-A879-D2DC7A7E70D9}"/>
              </a:ext>
            </a:extLst>
          </p:cNvPr>
          <p:cNvSpPr txBox="1"/>
          <p:nvPr/>
        </p:nvSpPr>
        <p:spPr>
          <a:xfrm>
            <a:off x="4766958" y="3033232"/>
            <a:ext cx="417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Tx/>
              <a:buChar char="•"/>
            </a:pPr>
            <a:r>
              <a:rPr lang="es-ES" sz="12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discounts</a:t>
            </a:r>
            <a:endParaRPr lang="es-ES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80975">
              <a:buFontTx/>
              <a:buChar char="•"/>
            </a:pPr>
            <a:endParaRPr lang="en-GB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8175" lvl="1" indent="-180975">
              <a:buFont typeface=".AppleSystemUIFont"/>
              <a:buChar char="-"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Longer period of time for Tennis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Vlaanderen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 members, from end of June to end of September </a:t>
            </a:r>
          </a:p>
          <a:p>
            <a:pPr marL="638175" lvl="1" indent="-180975">
              <a:buFont typeface=".AppleSystemUIFont"/>
              <a:buChar char="-"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Higher discount for groups, from 10% to 20%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xmlns="" id="{FE13723F-01C3-3A47-BFE6-2B236C023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22819"/>
              </p:ext>
            </p:extLst>
          </p:nvPr>
        </p:nvGraphicFramePr>
        <p:xfrm>
          <a:off x="5424308" y="2050759"/>
          <a:ext cx="3513111" cy="6177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2347">
                  <a:extLst>
                    <a:ext uri="{9D8B030D-6E8A-4147-A177-3AD203B41FA5}">
                      <a16:colId xmlns:a16="http://schemas.microsoft.com/office/drawing/2014/main" xmlns="" val="909125536"/>
                    </a:ext>
                  </a:extLst>
                </a:gridCol>
                <a:gridCol w="672354">
                  <a:extLst>
                    <a:ext uri="{9D8B030D-6E8A-4147-A177-3AD203B41FA5}">
                      <a16:colId xmlns:a16="http://schemas.microsoft.com/office/drawing/2014/main" xmlns="" val="3398915230"/>
                    </a:ext>
                  </a:extLst>
                </a:gridCol>
                <a:gridCol w="1558410">
                  <a:extLst>
                    <a:ext uri="{9D8B030D-6E8A-4147-A177-3AD203B41FA5}">
                      <a16:colId xmlns:a16="http://schemas.microsoft.com/office/drawing/2014/main" xmlns="" val="1627433844"/>
                    </a:ext>
                  </a:extLst>
                </a:gridCol>
              </a:tblGrid>
              <a:tr h="24382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027463"/>
                  </a:ext>
                </a:extLst>
              </a:tr>
              <a:tr h="37388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Weekend Pack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0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month of ticket sales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7753537"/>
                  </a:ext>
                </a:extLst>
              </a:tr>
            </a:tbl>
          </a:graphicData>
        </a:graphic>
      </p:graphicFrame>
      <p:sp>
        <p:nvSpPr>
          <p:cNvPr id="25" name="TextBox 29">
            <a:extLst>
              <a:ext uri="{FF2B5EF4-FFF2-40B4-BE49-F238E27FC236}">
                <a16:creationId xmlns:a16="http://schemas.microsoft.com/office/drawing/2014/main" xmlns="" id="{9681E896-F490-6F41-BB24-6497F34F5456}"/>
              </a:ext>
            </a:extLst>
          </p:cNvPr>
          <p:cNvSpPr txBox="1"/>
          <p:nvPr/>
        </p:nvSpPr>
        <p:spPr>
          <a:xfrm>
            <a:off x="277862" y="4792818"/>
            <a:ext cx="4005453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Weekend pack</a:t>
            </a:r>
          </a:p>
          <a:p>
            <a:pPr marL="180975" indent="-180975">
              <a:buFontTx/>
              <a:buChar char="•"/>
            </a:pPr>
            <a:endParaRPr lang="en-GB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8175" lvl="1" indent="-180975">
              <a:buFont typeface=".AppleSystemUIFont"/>
              <a:buChar char="-"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New pack for quarterfinals,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semifinals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 and final</a:t>
            </a:r>
          </a:p>
          <a:p>
            <a:pPr marL="638175" lvl="1" indent="-180975">
              <a:buFont typeface=".AppleSystemUIFont"/>
              <a:buChar char="-"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Courtside tickets</a:t>
            </a:r>
          </a:p>
          <a:p>
            <a:pPr marL="638175" lvl="1" indent="-180975">
              <a:buFont typeface=".AppleSystemUIFont"/>
              <a:buChar char="-"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Price guideline: Price of semis and finals</a:t>
            </a:r>
          </a:p>
          <a:p>
            <a:pPr marL="638175" lvl="1" indent="-180975">
              <a:buFont typeface=".AppleSystemUIFont"/>
              <a:buChar char="-"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Availability: 500 weekend packs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83DFE35-8071-4047-9498-3104E46F37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232" y="1799838"/>
            <a:ext cx="1126240" cy="6306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AB0D996-D7B9-A045-82D7-76F5BEAF4829}"/>
              </a:ext>
            </a:extLst>
          </p:cNvPr>
          <p:cNvSpPr txBox="1"/>
          <p:nvPr/>
        </p:nvSpPr>
        <p:spPr>
          <a:xfrm>
            <a:off x="1146184" y="4182825"/>
            <a:ext cx="1910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PRICE: 130€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(instead of 265€)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57868755-2E3E-6743-A68C-6FD607720A78}"/>
              </a:ext>
            </a:extLst>
          </p:cNvPr>
          <p:cNvSpPr txBox="1"/>
          <p:nvPr/>
        </p:nvSpPr>
        <p:spPr>
          <a:xfrm>
            <a:off x="1385803" y="5897681"/>
            <a:ext cx="1910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PRICE: 120€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(instead of 160€)</a:t>
            </a:r>
          </a:p>
        </p:txBody>
      </p:sp>
      <p:cxnSp>
        <p:nvCxnSpPr>
          <p:cNvPr id="29" name="Shape 126">
            <a:extLst>
              <a:ext uri="{FF2B5EF4-FFF2-40B4-BE49-F238E27FC236}">
                <a16:creationId xmlns:a16="http://schemas.microsoft.com/office/drawing/2014/main" xmlns="" id="{31B77F56-B63A-4B4A-BF45-0A8836171823}"/>
              </a:ext>
            </a:extLst>
          </p:cNvPr>
          <p:cNvCxnSpPr>
            <a:cxnSpLocks/>
          </p:cNvCxnSpPr>
          <p:nvPr/>
        </p:nvCxnSpPr>
        <p:spPr>
          <a:xfrm>
            <a:off x="305400" y="4740575"/>
            <a:ext cx="3860808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87A1BFFA-FB84-9D43-B5CA-D140CF19AD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416" y="4762984"/>
            <a:ext cx="348001" cy="348001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3B136B0D-80B3-C046-ADD9-1620430286BD}"/>
              </a:ext>
            </a:extLst>
          </p:cNvPr>
          <p:cNvSpPr txBox="1"/>
          <p:nvPr/>
        </p:nvSpPr>
        <p:spPr>
          <a:xfrm>
            <a:off x="1715416" y="6128000"/>
            <a:ext cx="1176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28BC6E"/>
                </a:solidFill>
                <a:latin typeface="Calibri Light" panose="020F0302020204030204" pitchFamily="34" charset="0"/>
              </a:rPr>
              <a:t>Earlybirds</a:t>
            </a:r>
            <a:r>
              <a:rPr lang="en-US" sz="1200" b="1" dirty="0">
                <a:solidFill>
                  <a:srgbClr val="28BC6E"/>
                </a:solidFill>
                <a:latin typeface="Calibri Light" panose="020F0302020204030204" pitchFamily="34" charset="0"/>
              </a:rPr>
              <a:t>: 99€</a:t>
            </a:r>
            <a:endParaRPr lang="en-US" sz="1000" dirty="0">
              <a:solidFill>
                <a:srgbClr val="28BC6E"/>
              </a:solidFill>
              <a:latin typeface="Calibri Light" panose="020F0302020204030204" pitchFamily="34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AF944C27-C56D-9045-8844-158E33F0EF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058" y="1687225"/>
            <a:ext cx="348001" cy="348001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A7EE93D-E80A-4998-A115-D32EE858740E}"/>
              </a:ext>
            </a:extLst>
          </p:cNvPr>
          <p:cNvSpPr/>
          <p:nvPr/>
        </p:nvSpPr>
        <p:spPr bwMode="auto">
          <a:xfrm>
            <a:off x="94456" y="216686"/>
            <a:ext cx="285078" cy="285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4307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21A8C44-F717-244E-9876-B00857A1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0"/>
            <a:ext cx="8904513" cy="71845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22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Thanks!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4" y="1034788"/>
            <a:ext cx="7534656" cy="51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5387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with text">
  <a:themeElements>
    <a:clrScheme name="Tennium">
      <a:dk1>
        <a:srgbClr val="484848"/>
      </a:dk1>
      <a:lt1>
        <a:srgbClr val="FFFFFF"/>
      </a:lt1>
      <a:dk2>
        <a:srgbClr val="FFC000"/>
      </a:dk2>
      <a:lt2>
        <a:srgbClr val="919191"/>
      </a:lt2>
      <a:accent1>
        <a:srgbClr val="0072FE"/>
      </a:accent1>
      <a:accent2>
        <a:srgbClr val="D9D9D9"/>
      </a:accent2>
      <a:accent3>
        <a:srgbClr val="52A407"/>
      </a:accent3>
      <a:accent4>
        <a:srgbClr val="002277"/>
      </a:accent4>
      <a:accent5>
        <a:srgbClr val="907FFF"/>
      </a:accent5>
      <a:accent6>
        <a:srgbClr val="8AA6B8"/>
      </a:accent6>
      <a:hlink>
        <a:srgbClr val="6693B1"/>
      </a:hlink>
      <a:folHlink>
        <a:srgbClr val="A5D5DE"/>
      </a:folHlink>
    </a:clrScheme>
    <a:fontScheme name="Star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2277"/>
        </a:solidFill>
        <a:ln w="12700">
          <a:noFill/>
          <a:miter lim="800000"/>
          <a:headEnd/>
          <a:tailEnd/>
        </a:ln>
      </a:spPr>
      <a:bodyPr anchor="ctr"/>
      <a:lstStyle>
        <a:defPPr algn="l" defTabSz="900113">
          <a:spcBef>
            <a:spcPct val="0"/>
          </a:spcBef>
          <a:buSzTx/>
          <a:defRPr sz="1400" b="1" dirty="0">
            <a:solidFill>
              <a:schemeClr val="bg1"/>
            </a:solidFill>
            <a:latin typeface="Calibri Light" panose="020F0302020204030204" pitchFamily="34" charset="0"/>
            <a:ea typeface="ＭＳ Ｐゴシック" charset="0"/>
            <a:cs typeface="ＭＳ Ｐゴシック" charset="0"/>
            <a:sym typeface="Trebuchet MS" panose="020B0603020202020204" pitchFamily="34" charset="0"/>
          </a:defRPr>
        </a:defPPr>
      </a:lst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bg2">
                <a:lumMod val="50000"/>
              </a:schemeClr>
            </a:solidFill>
            <a:latin typeface="Calibri Light" panose="020F03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112126</TotalTime>
  <Words>778</Words>
  <Application>Microsoft Office PowerPoint</Application>
  <PresentationFormat>Diavoorstelling (4:3)</PresentationFormat>
  <Paragraphs>177</Paragraphs>
  <Slides>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7" baseType="lpstr">
      <vt:lpstr>ＭＳ Ｐゴシック</vt:lpstr>
      <vt:lpstr>.AppleSystemUIFont</vt:lpstr>
      <vt:lpstr>Arial</vt:lpstr>
      <vt:lpstr>Calibri</vt:lpstr>
      <vt:lpstr>Calibri Light</vt:lpstr>
      <vt:lpstr>Courier New</vt:lpstr>
      <vt:lpstr>Trebuchet MS</vt:lpstr>
      <vt:lpstr>Wingdings</vt:lpstr>
      <vt:lpstr>Slide with text</vt:lpstr>
      <vt:lpstr>The European Open 2018: The best edition ever</vt:lpstr>
      <vt:lpstr>2018 will see the best edition ever of the European Open</vt:lpstr>
      <vt:lpstr>So far, David Goffin has been confirmed for the 2018 edition; the organization is working to further strengthen the tennis panel</vt:lpstr>
      <vt:lpstr>The European Open will be far deeper into the Tennis community in Belgium throughout the year with the Belgian Circuit and the European Open Days</vt:lpstr>
      <vt:lpstr>VIPs will enjoy special entertainment and theme nights in the VIP during this year’s EO edition</vt:lpstr>
      <vt:lpstr>Seating categories and prices have also been adjusted this edition</vt:lpstr>
      <vt:lpstr>And we have launched some new packages which make attendance to the tournament more attractive to users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of target audiences to be engaged</dc:title>
  <dc:creator>Martin Hughes</dc:creator>
  <cp:lastModifiedBy>Nicolas Pinazo</cp:lastModifiedBy>
  <cp:revision>831</cp:revision>
  <cp:lastPrinted>2018-05-15T10:06:24Z</cp:lastPrinted>
  <dcterms:created xsi:type="dcterms:W3CDTF">2016-03-03T08:53:49Z</dcterms:created>
  <dcterms:modified xsi:type="dcterms:W3CDTF">2018-05-15T11:30:19Z</dcterms:modified>
</cp:coreProperties>
</file>