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</p:sldMasterIdLst>
  <p:notesMasterIdLst>
    <p:notesMasterId r:id="rId17"/>
  </p:notesMasterIdLst>
  <p:handoutMasterIdLst>
    <p:handoutMasterId r:id="rId18"/>
  </p:handoutMasterIdLst>
  <p:sldIdLst>
    <p:sldId id="301" r:id="rId3"/>
    <p:sldId id="257" r:id="rId4"/>
    <p:sldId id="258" r:id="rId5"/>
    <p:sldId id="259" r:id="rId6"/>
    <p:sldId id="260" r:id="rId7"/>
    <p:sldId id="272" r:id="rId8"/>
    <p:sldId id="273" r:id="rId9"/>
    <p:sldId id="263" r:id="rId10"/>
    <p:sldId id="274" r:id="rId11"/>
    <p:sldId id="266" r:id="rId12"/>
    <p:sldId id="275" r:id="rId13"/>
    <p:sldId id="276" r:id="rId14"/>
    <p:sldId id="265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DE11F-71F6-2A4C-9CDC-2994715D4407}" type="datetimeFigureOut">
              <a:rPr lang="en-US" smtClean="0"/>
              <a:t>17/09/13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F0DB6-F180-8A4E-BC03-15E158F0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9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DA3C2-50AD-4EBB-88FB-AB6B81B9BDE0}" type="datetimeFigureOut">
              <a:rPr lang="nl-BE" smtClean="0"/>
              <a:t>17/09/13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716F9-C43A-4CB0-9028-E84B127C36E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262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 userDrawn="1"/>
        </p:nvSpPr>
        <p:spPr bwMode="auto">
          <a:xfrm>
            <a:off x="2409371" y="-1"/>
            <a:ext cx="5428343" cy="6858001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2527579" y="2307313"/>
            <a:ext cx="5207274" cy="1470025"/>
          </a:xfrm>
        </p:spPr>
        <p:txBody>
          <a:bodyPr/>
          <a:lstStyle>
            <a:lvl1pPr algn="ctr">
              <a:defRPr sz="3200">
                <a:solidFill>
                  <a:srgbClr val="E40580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1" y="0"/>
            <a:ext cx="1146629" cy="6936229"/>
            <a:chOff x="-4260" y="961"/>
            <a:chExt cx="1511384" cy="6857039"/>
          </a:xfrm>
        </p:grpSpPr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260" y="961"/>
              <a:ext cx="1511384" cy="685703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71" y="3243289"/>
              <a:ext cx="1342857" cy="358095"/>
            </a:xfrm>
            <a:prstGeom prst="rect">
              <a:avLst/>
            </a:prstGeom>
          </p:spPr>
        </p:pic>
      </p:grp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55" y="6405260"/>
            <a:ext cx="857250" cy="382905"/>
          </a:xfrm>
          <a:prstGeom prst="rect">
            <a:avLst/>
          </a:prstGeom>
        </p:spPr>
      </p:pic>
      <p:sp>
        <p:nvSpPr>
          <p:cNvPr id="18" name="ZoneTexte 17"/>
          <p:cNvSpPr txBox="1"/>
          <p:nvPr userDrawn="1"/>
        </p:nvSpPr>
        <p:spPr>
          <a:xfrm>
            <a:off x="2" y="6231481"/>
            <a:ext cx="11030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500" cap="all" dirty="0">
                <a:solidFill>
                  <a:srgbClr val="FFFFFF"/>
                </a:solidFill>
                <a:cs typeface="Arial" pitchFamily="34" charset="0"/>
              </a:rPr>
              <a:t>Direction des </a:t>
            </a:r>
            <a:r>
              <a:rPr lang="fr-FR" sz="500" cap="all" dirty="0" smtClean="0">
                <a:solidFill>
                  <a:srgbClr val="FFFFFF"/>
                </a:solidFill>
                <a:cs typeface="Arial" pitchFamily="34" charset="0"/>
              </a:rPr>
              <a:t>marques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500" cap="all" dirty="0" err="1" smtClean="0">
                <a:solidFill>
                  <a:srgbClr val="FFFFFF"/>
                </a:solidFill>
                <a:cs typeface="Arial" pitchFamily="34" charset="0"/>
              </a:rPr>
              <a:t>Presentation</a:t>
            </a:r>
            <a:r>
              <a:rPr lang="fr-FR" sz="500" cap="all" dirty="0" smtClean="0">
                <a:solidFill>
                  <a:srgbClr val="FFFFFF"/>
                </a:solidFill>
                <a:cs typeface="Arial" pitchFamily="34" charset="0"/>
              </a:rPr>
              <a:t>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500" cap="all" dirty="0" smtClean="0">
                <a:solidFill>
                  <a:srgbClr val="FF0000"/>
                </a:solidFill>
                <a:cs typeface="Arial" pitchFamily="34" charset="0"/>
              </a:rPr>
              <a:t>Confidentiel </a:t>
            </a:r>
            <a:r>
              <a:rPr lang="fr-FR" sz="500" cap="all" dirty="0" err="1" smtClean="0">
                <a:solidFill>
                  <a:srgbClr val="FF0000"/>
                </a:solidFill>
                <a:cs typeface="Arial" pitchFamily="34" charset="0"/>
              </a:rPr>
              <a:t>niv</a:t>
            </a:r>
            <a:r>
              <a:rPr lang="fr-FR" sz="500" cap="all" dirty="0" smtClean="0">
                <a:solidFill>
                  <a:srgbClr val="FF0000"/>
                </a:solidFill>
                <a:cs typeface="Arial" pitchFamily="34" charset="0"/>
              </a:rPr>
              <a:t>. 1</a:t>
            </a:r>
            <a:endParaRPr lang="fr-FR" sz="500" cap="all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625770" y="6385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178BC"/>
                </a:solidFill>
                <a:latin typeface="+mn-lt"/>
              </a:defRPr>
            </a:lvl1pPr>
          </a:lstStyle>
          <a:p>
            <a:fld id="{E9FDF613-504F-4181-82F4-0FF1948E2E8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375025" y="4372942"/>
            <a:ext cx="3511550" cy="675217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Font typeface="Arial" pitchFamily="34" charset="0"/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fr-FR" sz="1800" b="0" i="1" kern="1200" dirty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1884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 userDrawn="1"/>
        </p:nvSpPr>
        <p:spPr bwMode="auto">
          <a:xfrm>
            <a:off x="2409371" y="-1"/>
            <a:ext cx="5428343" cy="6858001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2527579" y="2307313"/>
            <a:ext cx="5207274" cy="1470025"/>
          </a:xfrm>
        </p:spPr>
        <p:txBody>
          <a:bodyPr/>
          <a:lstStyle>
            <a:lvl1pPr algn="ctr">
              <a:defRPr sz="2800">
                <a:solidFill>
                  <a:srgbClr val="233E98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1" y="0"/>
            <a:ext cx="1146629" cy="6936229"/>
            <a:chOff x="-4260" y="961"/>
            <a:chExt cx="1511384" cy="6857039"/>
          </a:xfrm>
        </p:grpSpPr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260" y="961"/>
              <a:ext cx="1511384" cy="685703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71" y="3243289"/>
              <a:ext cx="1342857" cy="358095"/>
            </a:xfrm>
            <a:prstGeom prst="rect">
              <a:avLst/>
            </a:prstGeom>
          </p:spPr>
        </p:pic>
      </p:grp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55" y="6405260"/>
            <a:ext cx="857250" cy="382905"/>
          </a:xfrm>
          <a:prstGeom prst="rect">
            <a:avLst/>
          </a:prstGeom>
        </p:spPr>
      </p:pic>
      <p:sp>
        <p:nvSpPr>
          <p:cNvPr id="18" name="ZoneTexte 17"/>
          <p:cNvSpPr txBox="1"/>
          <p:nvPr userDrawn="1"/>
        </p:nvSpPr>
        <p:spPr>
          <a:xfrm>
            <a:off x="2" y="6231481"/>
            <a:ext cx="11030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500" cap="all" dirty="0">
                <a:solidFill>
                  <a:srgbClr val="FFFFFF"/>
                </a:solidFill>
                <a:cs typeface="Arial" pitchFamily="34" charset="0"/>
              </a:rPr>
              <a:t>Direction des </a:t>
            </a:r>
            <a:r>
              <a:rPr lang="fr-FR" sz="500" cap="all" dirty="0" smtClean="0">
                <a:solidFill>
                  <a:srgbClr val="FFFFFF"/>
                </a:solidFill>
                <a:cs typeface="Arial" pitchFamily="34" charset="0"/>
              </a:rPr>
              <a:t>marques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500" cap="all" dirty="0" err="1" smtClean="0">
                <a:solidFill>
                  <a:srgbClr val="FFFFFF"/>
                </a:solidFill>
                <a:cs typeface="Arial" pitchFamily="34" charset="0"/>
              </a:rPr>
              <a:t>Presentation</a:t>
            </a:r>
            <a:r>
              <a:rPr lang="fr-FR" sz="500" cap="all" dirty="0" smtClean="0">
                <a:solidFill>
                  <a:srgbClr val="FFFFFF"/>
                </a:solidFill>
                <a:cs typeface="Arial" pitchFamily="34" charset="0"/>
              </a:rPr>
              <a:t>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500" cap="all" dirty="0" smtClean="0">
                <a:solidFill>
                  <a:srgbClr val="FF0000"/>
                </a:solidFill>
                <a:cs typeface="Arial" pitchFamily="34" charset="0"/>
              </a:rPr>
              <a:t>Confidentiel </a:t>
            </a:r>
            <a:r>
              <a:rPr lang="fr-FR" sz="500" cap="all" dirty="0" err="1" smtClean="0">
                <a:solidFill>
                  <a:srgbClr val="FF0000"/>
                </a:solidFill>
                <a:cs typeface="Arial" pitchFamily="34" charset="0"/>
              </a:rPr>
              <a:t>niv</a:t>
            </a:r>
            <a:r>
              <a:rPr lang="fr-FR" sz="500" cap="all" dirty="0" smtClean="0">
                <a:solidFill>
                  <a:srgbClr val="FF0000"/>
                </a:solidFill>
                <a:cs typeface="Arial" pitchFamily="34" charset="0"/>
              </a:rPr>
              <a:t>. 1</a:t>
            </a:r>
            <a:endParaRPr lang="fr-FR" sz="500" cap="all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625770" y="6385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178BC"/>
                </a:solidFill>
                <a:latin typeface="+mn-lt"/>
              </a:defRPr>
            </a:lvl1pPr>
          </a:lstStyle>
          <a:p>
            <a:fld id="{E9FDF613-504F-4181-82F4-0FF1948E2E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69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401832"/>
            <a:ext cx="7072064" cy="866581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600200" indent="-228600">
              <a:buClr>
                <a:srgbClr val="E16C0C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E16C0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625770" y="6385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178BC"/>
                </a:solidFill>
                <a:latin typeface="+mn-lt"/>
              </a:defRPr>
            </a:lvl1pPr>
          </a:lstStyle>
          <a:p>
            <a:fld id="{E9FDF613-504F-4181-82F4-0FF1948E2E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86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01832"/>
            <a:ext cx="8136904" cy="863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625770" y="6385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178BC"/>
                </a:solidFill>
                <a:latin typeface="+mn-lt"/>
              </a:defRPr>
            </a:lvl1pPr>
          </a:lstStyle>
          <a:p>
            <a:fld id="{E9FDF613-504F-4181-82F4-0FF1948E2E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49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6327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1628777"/>
            <a:ext cx="338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5125" y="1628777"/>
            <a:ext cx="33861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42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81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625770" y="6385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178BC"/>
                </a:solidFill>
                <a:latin typeface="+mn-lt"/>
              </a:defRPr>
            </a:lvl1pPr>
          </a:lstStyle>
          <a:p>
            <a:fld id="{E9FDF613-504F-4181-82F4-0FF1948E2E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35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60" y="964"/>
            <a:ext cx="1511384" cy="685703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2" y="3243303"/>
            <a:ext cx="1342857" cy="3580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349" y="6226190"/>
            <a:ext cx="1619250" cy="5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3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 userDrawn="1"/>
        </p:nvSpPr>
        <p:spPr bwMode="auto">
          <a:xfrm>
            <a:off x="1670595" y="-1664305"/>
            <a:ext cx="7025096" cy="6076648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à coins arrondis 1"/>
          <p:cNvSpPr/>
          <p:nvPr userDrawn="1"/>
        </p:nvSpPr>
        <p:spPr>
          <a:xfrm>
            <a:off x="1670594" y="331993"/>
            <a:ext cx="838200" cy="828843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800">
              <a:solidFill>
                <a:srgbClr val="FFFFFF"/>
              </a:solidFill>
            </a:endParaRPr>
          </a:p>
        </p:txBody>
      </p:sp>
      <p:sp>
        <p:nvSpPr>
          <p:cNvPr id="15" name="Rectangle à coins arrondis 1"/>
          <p:cNvSpPr/>
          <p:nvPr userDrawn="1"/>
        </p:nvSpPr>
        <p:spPr>
          <a:xfrm rot="10800000">
            <a:off x="7857490" y="518301"/>
            <a:ext cx="838200" cy="828843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800">
              <a:solidFill>
                <a:srgbClr val="FFFFFF"/>
              </a:solidFill>
            </a:endParaRP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2260" y="1628779"/>
            <a:ext cx="7160963" cy="459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17542" y="420034"/>
            <a:ext cx="7132329" cy="848393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1" y="0"/>
            <a:ext cx="1146629" cy="6936229"/>
            <a:chOff x="-4260" y="961"/>
            <a:chExt cx="1511384" cy="6857039"/>
          </a:xfrm>
        </p:grpSpPr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260" y="961"/>
              <a:ext cx="1511384" cy="6857039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71" y="3243289"/>
              <a:ext cx="1342857" cy="358095"/>
            </a:xfrm>
            <a:prstGeom prst="rect">
              <a:avLst/>
            </a:prstGeom>
          </p:spPr>
        </p:pic>
      </p:grp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13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55" y="6405260"/>
            <a:ext cx="857250" cy="382905"/>
          </a:xfrm>
          <a:prstGeom prst="rect">
            <a:avLst/>
          </a:prstGeom>
        </p:spPr>
      </p:pic>
      <p:sp>
        <p:nvSpPr>
          <p:cNvPr id="21" name="ZoneTexte 20"/>
          <p:cNvSpPr txBox="1"/>
          <p:nvPr userDrawn="1"/>
        </p:nvSpPr>
        <p:spPr>
          <a:xfrm>
            <a:off x="2" y="6390247"/>
            <a:ext cx="11030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500" cap="all" dirty="0" smtClean="0">
                <a:solidFill>
                  <a:srgbClr val="FFFFFF"/>
                </a:solidFill>
                <a:cs typeface="Arial" pitchFamily="34" charset="0"/>
              </a:rPr>
              <a:t>Réunion HARMONY</a:t>
            </a:r>
            <a:br>
              <a:rPr lang="fr-FR" sz="500" cap="all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fr-FR" sz="500" cap="all" dirty="0" smtClean="0">
                <a:solidFill>
                  <a:srgbClr val="FFFFFF"/>
                </a:solidFill>
                <a:cs typeface="Arial" pitchFamily="34" charset="0"/>
              </a:rPr>
              <a:t>15/11/12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500" cap="all" dirty="0" smtClean="0">
                <a:solidFill>
                  <a:srgbClr val="FF0000"/>
                </a:solidFill>
                <a:cs typeface="Arial" pitchFamily="34" charset="0"/>
              </a:rPr>
              <a:t>Confidentiel </a:t>
            </a:r>
            <a:r>
              <a:rPr lang="fr-FR" sz="500" cap="all" dirty="0" err="1" smtClean="0">
                <a:solidFill>
                  <a:srgbClr val="FF0000"/>
                </a:solidFill>
                <a:cs typeface="Arial" pitchFamily="34" charset="0"/>
              </a:rPr>
              <a:t>niv</a:t>
            </a:r>
            <a:r>
              <a:rPr lang="fr-FR" sz="500" cap="all" dirty="0" smtClean="0">
                <a:solidFill>
                  <a:srgbClr val="FF0000"/>
                </a:solidFill>
                <a:cs typeface="Arial" pitchFamily="34" charset="0"/>
              </a:rPr>
              <a:t>. 1</a:t>
            </a:r>
            <a:endParaRPr lang="fr-FR" sz="500" cap="all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625770" y="6385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178BC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FDF613-504F-4181-82F4-0FF1948E2E8A}" type="slidenum">
              <a:rPr lang="fr-FR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6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0">
          <a:solidFill>
            <a:srgbClr val="E3178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9pPr>
    </p:titleStyle>
    <p:bodyStyle>
      <a:lvl1pPr marL="261938" indent="-261938" algn="l" rtl="0" eaLnBrk="0" fontAlgn="base" hangingPunct="0">
        <a:spcBef>
          <a:spcPct val="20000"/>
        </a:spcBef>
        <a:spcAft>
          <a:spcPct val="0"/>
        </a:spcAft>
        <a:buSzPct val="90000"/>
        <a:buFontTx/>
        <a:buBlip>
          <a:blip r:embed="rId14"/>
        </a:buBlip>
        <a:defRPr sz="1800" b="1">
          <a:solidFill>
            <a:srgbClr val="233E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7AD1A"/>
        </a:buClr>
        <a:buSzPct val="100000"/>
        <a:buFontTx/>
        <a:buBlip>
          <a:blip r:embed="rId15"/>
        </a:buBlip>
        <a:defRPr sz="1600" b="0">
          <a:solidFill>
            <a:srgbClr val="233E9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33E98"/>
        </a:buClr>
        <a:buSzPct val="120000"/>
        <a:buFont typeface="Arial" pitchFamily="34" charset="0"/>
        <a:buChar char="•"/>
        <a:defRPr sz="1400" b="0" i="1">
          <a:solidFill>
            <a:srgbClr val="233E9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1400" b="0">
          <a:solidFill>
            <a:srgbClr val="233E9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1200" b="0">
          <a:solidFill>
            <a:srgbClr val="233E9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4000" i="1" dirty="0">
                <a:solidFill>
                  <a:prstClr val="black"/>
                </a:solidFill>
                <a:ea typeface="+mj-ea"/>
                <a:cs typeface="+mj-cs"/>
              </a:rPr>
              <a:t>Première mondiale: un programme de recherche fondamentale inédit sur la peau des nouveau-nés</a:t>
            </a: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2268415" y="4062046"/>
            <a:ext cx="4572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32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Prof. Dr. Diane </a:t>
            </a:r>
            <a:r>
              <a:rPr lang="fr-FR" sz="3200" dirty="0" err="1">
                <a:solidFill>
                  <a:srgbClr val="1F497D">
                    <a:lumMod val="40000"/>
                    <a:lumOff val="60000"/>
                  </a:srgbClr>
                </a:solidFill>
              </a:rPr>
              <a:t>Roseeuw</a:t>
            </a:r>
            <a:r>
              <a:rPr lang="en-US" sz="32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 </a:t>
            </a:r>
          </a:p>
          <a:p>
            <a:pPr lvl="0" algn="ctr">
              <a:spcBef>
                <a:spcPct val="20000"/>
              </a:spcBef>
            </a:pPr>
            <a:r>
              <a:rPr lang="en-US" sz="3200" dirty="0" err="1">
                <a:solidFill>
                  <a:srgbClr val="1F497D">
                    <a:lumMod val="40000"/>
                    <a:lumOff val="60000"/>
                  </a:srgbClr>
                </a:solidFill>
              </a:rPr>
              <a:t>Dermatologue</a:t>
            </a:r>
            <a:endParaRPr lang="en-US" sz="3200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6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/>
          </p:cNvSpPr>
          <p:nvPr/>
        </p:nvSpPr>
        <p:spPr bwMode="auto">
          <a:xfrm>
            <a:off x="914400" y="677496"/>
            <a:ext cx="7072064" cy="649936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rgbClr val="E3178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3.1.  </a:t>
            </a:r>
            <a:r>
              <a:rPr lang="fr-FR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arqueurs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de la Barrière Epidermique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E317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2" r="11514"/>
          <a:stretch/>
        </p:blipFill>
        <p:spPr bwMode="auto">
          <a:xfrm>
            <a:off x="461110" y="1327467"/>
            <a:ext cx="6553200" cy="29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2"/>
          <p:cNvSpPr txBox="1"/>
          <p:nvPr/>
        </p:nvSpPr>
        <p:spPr>
          <a:xfrm>
            <a:off x="7145019" y="2051477"/>
            <a:ext cx="58221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</a:rPr>
              <a:t>1 mois</a:t>
            </a:r>
          </a:p>
        </p:txBody>
      </p:sp>
      <p:sp>
        <p:nvSpPr>
          <p:cNvPr id="9" name="ZoneTexte 23"/>
          <p:cNvSpPr txBox="1"/>
          <p:nvPr/>
        </p:nvSpPr>
        <p:spPr>
          <a:xfrm>
            <a:off x="7178682" y="2748524"/>
            <a:ext cx="51488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</a:rPr>
              <a:t>6 ans</a:t>
            </a:r>
          </a:p>
        </p:txBody>
      </p:sp>
      <p:sp>
        <p:nvSpPr>
          <p:cNvPr id="10" name="ZoneTexte 21"/>
          <p:cNvSpPr txBox="1"/>
          <p:nvPr/>
        </p:nvSpPr>
        <p:spPr>
          <a:xfrm>
            <a:off x="7122946" y="2305393"/>
            <a:ext cx="58221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</a:rPr>
              <a:t>3 mois</a:t>
            </a:r>
          </a:p>
        </p:txBody>
      </p:sp>
      <p:sp>
        <p:nvSpPr>
          <p:cNvPr id="11" name="ZoneTexte 22"/>
          <p:cNvSpPr txBox="1"/>
          <p:nvPr/>
        </p:nvSpPr>
        <p:spPr>
          <a:xfrm>
            <a:off x="7172844" y="2543552"/>
            <a:ext cx="51488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</a:rPr>
              <a:t>3 ans</a:t>
            </a:r>
          </a:p>
        </p:txBody>
      </p:sp>
      <p:sp>
        <p:nvSpPr>
          <p:cNvPr id="12" name="ZoneTexte 24"/>
          <p:cNvSpPr txBox="1"/>
          <p:nvPr/>
        </p:nvSpPr>
        <p:spPr>
          <a:xfrm>
            <a:off x="7104043" y="2972199"/>
            <a:ext cx="590226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</a:rPr>
              <a:t>11 ans</a:t>
            </a:r>
          </a:p>
        </p:txBody>
      </p:sp>
      <p:sp>
        <p:nvSpPr>
          <p:cNvPr id="13" name="ZoneTexte 25"/>
          <p:cNvSpPr txBox="1"/>
          <p:nvPr/>
        </p:nvSpPr>
        <p:spPr>
          <a:xfrm>
            <a:off x="7088839" y="3201833"/>
            <a:ext cx="62068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</a:rPr>
              <a:t>adultes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2565"/>
            <a:ext cx="46355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5"/>
          <p:cNvSpPr>
            <a:spLocks noGrp="1"/>
          </p:cNvSpPr>
          <p:nvPr>
            <p:ph idx="1"/>
          </p:nvPr>
        </p:nvSpPr>
        <p:spPr>
          <a:xfrm>
            <a:off x="323320" y="5228992"/>
            <a:ext cx="9139899" cy="96514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Marqueurs de la barrière cutanée moindrement exprimés chez les plus jeunes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bébés</a:t>
            </a:r>
            <a:b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augmentent avec l’âge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53442" y="6427797"/>
            <a:ext cx="5843482" cy="276999"/>
          </a:xfrm>
          <a:prstGeom prst="rect">
            <a:avLst/>
          </a:prstGeom>
          <a:solidFill>
            <a:srgbClr val="0178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La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barrière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cutanée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se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développe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s’organise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avec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l'âge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87569" y="5950781"/>
            <a:ext cx="8578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A9D150"/>
              </a:buClr>
              <a:buSzPct val="90000"/>
              <a:buFont typeface="Arial" pitchFamily="34" charset="0"/>
              <a:buChar char="■"/>
            </a:pPr>
            <a:r>
              <a:rPr lang="fr-FR" sz="2000" b="1" dirty="0">
                <a:solidFill>
                  <a:srgbClr val="234586"/>
                </a:solidFill>
                <a:latin typeface="Arial" pitchFamily="34" charset="0"/>
                <a:cs typeface="Arial" pitchFamily="34" charset="0"/>
              </a:rPr>
              <a:t>Corrélation avec la clinique : Barrière qui se met en place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32473" y="154276"/>
            <a:ext cx="7559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chemeClr val="accent1"/>
                </a:solidFill>
                <a:cs typeface="Arial" pitchFamily="34" charset="0"/>
              </a:rPr>
              <a:t>3.  ETUDE ANALYSE DES GENES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/</a:t>
            </a:r>
            <a:r>
              <a:rPr lang="fr-FR" sz="2400" b="1" dirty="0" smtClean="0">
                <a:solidFill>
                  <a:schemeClr val="accent1"/>
                </a:solidFill>
                <a:cs typeface="Arial" pitchFamily="34" charset="0"/>
              </a:rPr>
              <a:t>MARQUEURS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 de la peau</a:t>
            </a:r>
            <a:endParaRPr lang="fr-FR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40896" y="4255831"/>
            <a:ext cx="59378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CLDN 1 :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Claudin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1 =&gt; jonction serrée/</a:t>
            </a:r>
          </a:p>
          <a:p>
            <a:pPr>
              <a:spcBef>
                <a:spcPct val="50000"/>
              </a:spcBef>
            </a:pP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IVL :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involucrin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=&gt; enveloppe cornée/différenciation terminale</a:t>
            </a:r>
          </a:p>
          <a:p>
            <a:pPr>
              <a:spcBef>
                <a:spcPct val="50000"/>
              </a:spcBef>
            </a:pP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KRT1 :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keratin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1 =&gt; réseau intracellulaire/différenciation cellulaire</a:t>
            </a:r>
          </a:p>
          <a:p>
            <a:pPr>
              <a:spcBef>
                <a:spcPct val="50000"/>
              </a:spcBef>
            </a:pP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BARX2 : BRAX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homeobox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=&gt; facteur transcription régulant adhésion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pdt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la formation épiderme/différenciation</a:t>
            </a:r>
          </a:p>
          <a:p>
            <a:pPr>
              <a:spcBef>
                <a:spcPct val="50000"/>
              </a:spcBef>
            </a:pP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SCEL :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sciellin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=&gt; régulation des protéines de l’enveloppe cornée/différenciation</a:t>
            </a:r>
          </a:p>
        </p:txBody>
      </p:sp>
    </p:spTree>
    <p:extLst>
      <p:ext uri="{BB962C8B-B14F-4D97-AF65-F5344CB8AC3E}">
        <p14:creationId xmlns:p14="http://schemas.microsoft.com/office/powerpoint/2010/main" val="298905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190051" y="1313866"/>
            <a:ext cx="4999037" cy="603251"/>
          </a:xfrm>
          <a:prstGeom prst="rect">
            <a:avLst/>
          </a:prstGeom>
          <a:ln>
            <a:noFill/>
          </a:ln>
        </p:spPr>
        <p:txBody>
          <a:bodyPr/>
          <a:lstStyle>
            <a:lvl1pPr marL="333375" indent="-333375" algn="l" defTabSz="449263" rtl="0" eaLnBrk="0" fontAlgn="base" hangingPunct="0">
              <a:lnSpc>
                <a:spcPct val="117000"/>
              </a:lnSpc>
              <a:spcBef>
                <a:spcPts val="1650"/>
              </a:spcBef>
              <a:spcAft>
                <a:spcPct val="0"/>
              </a:spcAft>
              <a:buClr>
                <a:srgbClr val="009DE0"/>
              </a:buClr>
              <a:buSzPct val="100000"/>
              <a:buFont typeface="Arial" pitchFamily="34" charset="0"/>
              <a:buChar char="●"/>
              <a:defRPr sz="2200" b="1">
                <a:solidFill>
                  <a:srgbClr val="234586"/>
                </a:solidFill>
                <a:latin typeface="+mn-lt"/>
                <a:ea typeface="+mn-ea"/>
                <a:cs typeface="+mn-cs"/>
              </a:defRPr>
            </a:lvl1pPr>
            <a:lvl2pPr marL="633413" indent="-292100" algn="l" defTabSz="449263" rtl="0" eaLnBrk="0" fontAlgn="base" hangingPunct="0">
              <a:lnSpc>
                <a:spcPct val="117000"/>
              </a:lnSpc>
              <a:spcBef>
                <a:spcPts val="550"/>
              </a:spcBef>
              <a:spcAft>
                <a:spcPct val="0"/>
              </a:spcAft>
              <a:buClr>
                <a:srgbClr val="A9D150"/>
              </a:buClr>
              <a:buSzPct val="90000"/>
              <a:buFont typeface="Arial" pitchFamily="34" charset="0"/>
              <a:buChar char="■"/>
              <a:defRPr sz="2200">
                <a:solidFill>
                  <a:srgbClr val="234586"/>
                </a:solidFill>
                <a:latin typeface="+mn-lt"/>
                <a:cs typeface="+mn-cs"/>
              </a:defRPr>
            </a:lvl2pPr>
            <a:lvl3pPr marL="882650" indent="-247650" algn="l" defTabSz="449263" rtl="0" eaLnBrk="0" fontAlgn="base" hangingPunct="0">
              <a:lnSpc>
                <a:spcPct val="117000"/>
              </a:lnSpc>
              <a:spcBef>
                <a:spcPts val="500"/>
              </a:spcBef>
              <a:spcAft>
                <a:spcPct val="0"/>
              </a:spcAft>
              <a:buClr>
                <a:srgbClr val="A0127C"/>
              </a:buClr>
              <a:buSzPct val="100000"/>
              <a:buFont typeface="Verdana" pitchFamily="34" charset="0"/>
              <a:buChar char="•"/>
              <a:defRPr sz="2000">
                <a:solidFill>
                  <a:srgbClr val="234586"/>
                </a:solidFill>
                <a:latin typeface="+mn-lt"/>
                <a:cs typeface="+mn-cs"/>
              </a:defRPr>
            </a:lvl3pPr>
            <a:lvl4pPr marL="1198563" indent="-309563" algn="l" defTabSz="449263" rtl="0" eaLnBrk="0" fontAlgn="base" hangingPunct="0">
              <a:lnSpc>
                <a:spcPct val="117000"/>
              </a:lnSpc>
              <a:spcBef>
                <a:spcPts val="425"/>
              </a:spcBef>
              <a:spcAft>
                <a:spcPct val="0"/>
              </a:spcAft>
              <a:buClr>
                <a:srgbClr val="A0127C"/>
              </a:buClr>
              <a:buSzPct val="100000"/>
              <a:buFont typeface="Webdings" pitchFamily="18" charset="2"/>
              <a:buChar char=""/>
              <a:defRPr sz="1700">
                <a:solidFill>
                  <a:srgbClr val="234586"/>
                </a:solidFill>
                <a:latin typeface="+mn-lt"/>
                <a:cs typeface="+mn-cs"/>
              </a:defRPr>
            </a:lvl4pPr>
            <a:lvl5pPr marL="1384300" indent="-177800" algn="l" defTabSz="449263" rtl="0" eaLnBrk="0" fontAlgn="base" hangingPunct="0">
              <a:lnSpc>
                <a:spcPct val="117000"/>
              </a:lnSpc>
              <a:spcBef>
                <a:spcPts val="375"/>
              </a:spcBef>
              <a:spcAft>
                <a:spcPct val="0"/>
              </a:spcAft>
              <a:buClr>
                <a:srgbClr val="A0127C"/>
              </a:buClr>
              <a:buSzPct val="100000"/>
              <a:buFont typeface="Wingdings" pitchFamily="2" charset="2"/>
              <a:buChar char=""/>
              <a:defRPr sz="1500">
                <a:solidFill>
                  <a:srgbClr val="234586"/>
                </a:solidFill>
                <a:latin typeface="+mn-lt"/>
                <a:cs typeface="+mn-cs"/>
              </a:defRPr>
            </a:lvl5pPr>
            <a:lvl6pPr marL="1841500" indent="-177800" algn="l" defTabSz="449263" rtl="0" eaLnBrk="0" fontAlgn="base" hangingPunct="0">
              <a:lnSpc>
                <a:spcPct val="117000"/>
              </a:lnSpc>
              <a:spcBef>
                <a:spcPts val="375"/>
              </a:spcBef>
              <a:spcAft>
                <a:spcPct val="0"/>
              </a:spcAft>
              <a:buClr>
                <a:srgbClr val="A0127C"/>
              </a:buClr>
              <a:buSzPct val="100000"/>
              <a:buFont typeface="Wingdings" pitchFamily="2" charset="2"/>
              <a:buChar char=""/>
              <a:defRPr sz="1500">
                <a:solidFill>
                  <a:srgbClr val="234586"/>
                </a:solidFill>
                <a:latin typeface="+mn-lt"/>
                <a:cs typeface="+mn-cs"/>
              </a:defRPr>
            </a:lvl6pPr>
            <a:lvl7pPr marL="2298700" indent="-177800" algn="l" defTabSz="449263" rtl="0" eaLnBrk="0" fontAlgn="base" hangingPunct="0">
              <a:lnSpc>
                <a:spcPct val="117000"/>
              </a:lnSpc>
              <a:spcBef>
                <a:spcPts val="375"/>
              </a:spcBef>
              <a:spcAft>
                <a:spcPct val="0"/>
              </a:spcAft>
              <a:buClr>
                <a:srgbClr val="A0127C"/>
              </a:buClr>
              <a:buSzPct val="100000"/>
              <a:buFont typeface="Wingdings" pitchFamily="2" charset="2"/>
              <a:buChar char=""/>
              <a:defRPr sz="1500">
                <a:solidFill>
                  <a:srgbClr val="234586"/>
                </a:solidFill>
                <a:latin typeface="+mn-lt"/>
                <a:cs typeface="+mn-cs"/>
              </a:defRPr>
            </a:lvl7pPr>
            <a:lvl8pPr marL="2755900" indent="-177800" algn="l" defTabSz="449263" rtl="0" eaLnBrk="0" fontAlgn="base" hangingPunct="0">
              <a:lnSpc>
                <a:spcPct val="117000"/>
              </a:lnSpc>
              <a:spcBef>
                <a:spcPts val="375"/>
              </a:spcBef>
              <a:spcAft>
                <a:spcPct val="0"/>
              </a:spcAft>
              <a:buClr>
                <a:srgbClr val="A0127C"/>
              </a:buClr>
              <a:buSzPct val="100000"/>
              <a:buFont typeface="Wingdings" pitchFamily="2" charset="2"/>
              <a:buChar char=""/>
              <a:defRPr sz="1500">
                <a:solidFill>
                  <a:srgbClr val="234586"/>
                </a:solidFill>
                <a:latin typeface="+mn-lt"/>
                <a:cs typeface="+mn-cs"/>
              </a:defRPr>
            </a:lvl8pPr>
            <a:lvl9pPr marL="3213100" indent="-177800" algn="l" defTabSz="449263" rtl="0" eaLnBrk="0" fontAlgn="base" hangingPunct="0">
              <a:lnSpc>
                <a:spcPct val="117000"/>
              </a:lnSpc>
              <a:spcBef>
                <a:spcPts val="375"/>
              </a:spcBef>
              <a:spcAft>
                <a:spcPct val="0"/>
              </a:spcAft>
              <a:buClr>
                <a:srgbClr val="A0127C"/>
              </a:buClr>
              <a:buSzPct val="100000"/>
              <a:buFont typeface="Wingdings" pitchFamily="2" charset="2"/>
              <a:buChar char=""/>
              <a:defRPr sz="1500">
                <a:solidFill>
                  <a:srgbClr val="234586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17000"/>
              </a:lnSpc>
              <a:spcBef>
                <a:spcPts val="1650"/>
              </a:spcBef>
              <a:spcAft>
                <a:spcPct val="0"/>
              </a:spcAft>
              <a:buClr>
                <a:srgbClr val="009DE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r-FR" sz="1600" i="0" u="sng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uLnTx/>
                <a:uFillTx/>
                <a:latin typeface="Arial"/>
                <a:ea typeface="+mn-ea"/>
                <a:cs typeface="+mn-cs"/>
              </a:rPr>
              <a:t>Cellules souches 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 spécialisées qui se caractérisent par 2 propriétés principales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3949" y="2440123"/>
            <a:ext cx="4194629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49263" eaLnBrk="0" fontAlgn="auto" latinLnBrk="0" hangingPunct="0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rgbClr val="009DE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>Aptitude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  <a:cs typeface="Arial" pitchFamily="34" charset="0"/>
              </a:rPr>
              <a:t>à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  <a:cs typeface="Arial" pitchFamily="34" charset="0"/>
              </a:rPr>
              <a:t>s’auto renouveler </a:t>
            </a:r>
          </a:p>
          <a:p>
            <a:pPr marL="0" marR="0" lvl="0" indent="0" algn="ctr" defTabSz="449263" eaLnBrk="0" fontAlgn="auto" latinLnBrk="0" hangingPunct="0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rgbClr val="009DE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/>
                <a:cs typeface="Arial" pitchFamily="34" charset="0"/>
                <a:sym typeface="Wingdings"/>
              </a:rPr>
              <a:t> </a:t>
            </a:r>
            <a:r>
              <a:rPr lang="fr-FR" sz="1600" b="1" kern="0" dirty="0">
                <a:solidFill>
                  <a:srgbClr val="1EB5E3"/>
                </a:solidFill>
                <a:latin typeface="Arial"/>
                <a:sym typeface="Wingdings" pitchFamily="2" charset="2"/>
              </a:rPr>
              <a:t>M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/>
                <a:cs typeface="Arial" pitchFamily="34" charset="0"/>
                <a:sym typeface="Wingdings" pitchFamily="2" charset="2"/>
              </a:rPr>
              <a:t>aintien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/>
                <a:cs typeface="Arial" pitchFamily="34" charset="0"/>
                <a:sym typeface="Wingdings" pitchFamily="2" charset="2"/>
              </a:rPr>
              <a:t>du pool cellulaire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1EB5E3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99716" y="2511977"/>
            <a:ext cx="3882799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49263" eaLnBrk="0" fontAlgn="auto" latinLnBrk="0" hangingPunct="0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rgbClr val="009DE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>Aptitude à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  <a:cs typeface="Arial" pitchFamily="34" charset="0"/>
              </a:rPr>
              <a:t>se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  <a:cs typeface="Arial" pitchFamily="34" charset="0"/>
              </a:rPr>
              <a:t>transformer 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/>
            </a:r>
            <a:b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</a:b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>en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différents types de cellules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/>
            </a:r>
            <a:b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</a:b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/>
              </a:rPr>
              <a:t> </a:t>
            </a:r>
            <a:r>
              <a:rPr lang="fr-FR" sz="1600" b="1" kern="0" dirty="0">
                <a:solidFill>
                  <a:srgbClr val="1EB5E3"/>
                </a:solidFill>
                <a:latin typeface="Arial"/>
                <a:sym typeface="Wingdings" pitchFamily="2" charset="2"/>
              </a:rPr>
              <a:t>R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/>
                <a:cs typeface="Arial" pitchFamily="34" charset="0"/>
                <a:sym typeface="Wingdings" pitchFamily="2" charset="2"/>
              </a:rPr>
              <a:t>égénération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/>
                <a:cs typeface="Arial" pitchFamily="34" charset="0"/>
                <a:sym typeface="Wingdings" pitchFamily="2" charset="2"/>
              </a:rPr>
              <a:t>du tissu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1EB5E3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3" name="Flèche droite 17"/>
          <p:cNvSpPr/>
          <p:nvPr/>
        </p:nvSpPr>
        <p:spPr>
          <a:xfrm rot="2171136" flipV="1">
            <a:off x="6634784" y="2057600"/>
            <a:ext cx="508614" cy="379503"/>
          </a:xfrm>
          <a:prstGeom prst="rightArrow">
            <a:avLst>
              <a:gd name="adj1" fmla="val 34963"/>
              <a:gd name="adj2" fmla="val 50000"/>
            </a:avLst>
          </a:prstGeom>
          <a:solidFill>
            <a:srgbClr val="1EB5E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lèche droite 21"/>
          <p:cNvSpPr/>
          <p:nvPr/>
        </p:nvSpPr>
        <p:spPr>
          <a:xfrm rot="19428864" flipH="1" flipV="1">
            <a:off x="2180228" y="2001531"/>
            <a:ext cx="542069" cy="308307"/>
          </a:xfrm>
          <a:prstGeom prst="rightArrow">
            <a:avLst>
              <a:gd name="adj1" fmla="val 34963"/>
              <a:gd name="adj2" fmla="val 50000"/>
            </a:avLst>
          </a:prstGeom>
          <a:solidFill>
            <a:srgbClr val="1EB5E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51" y="3806721"/>
            <a:ext cx="2999615" cy="293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80403" y="4858555"/>
            <a:ext cx="2906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+mn-cs"/>
                <a:sym typeface="Wingdings"/>
              </a:rPr>
              <a:t>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+mn-cs"/>
                <a:sym typeface="Wingdings" pitchFamily="2" charset="2"/>
              </a:rPr>
              <a:t> </a:t>
            </a:r>
            <a:r>
              <a:rPr lang="en-GB" sz="1600" b="1" kern="0" dirty="0" err="1">
                <a:solidFill>
                  <a:srgbClr val="00B0F0"/>
                </a:solidFill>
                <a:latin typeface="Arial"/>
                <a:sym typeface="Wingdings" pitchFamily="2" charset="2"/>
              </a:rPr>
              <a:t>A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+mn-cs"/>
              </a:rPr>
              <a:t>ssurant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+mn-cs"/>
              </a:rPr>
              <a:t>la protection et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+mn-cs"/>
              </a:rPr>
              <a:t>préservation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+mn-cs"/>
              </a:rPr>
              <a:t> des cellules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+mn-cs"/>
              </a:rPr>
              <a:t>souches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947" y="4519990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> </a:t>
            </a:r>
            <a:r>
              <a:rPr lang="en-GB" sz="1600" b="1" u="sng" kern="0" dirty="0">
                <a:solidFill>
                  <a:srgbClr val="E40580"/>
                </a:solidFill>
                <a:latin typeface="Arial"/>
                <a:cs typeface="Arial" pitchFamily="34" charset="0"/>
              </a:rPr>
              <a:t>N</a:t>
            </a:r>
            <a:r>
              <a:rPr kumimoji="0" lang="en-GB" sz="16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  <a:cs typeface="Arial" pitchFamily="34" charset="0"/>
              </a:rPr>
              <a:t>iche</a:t>
            </a:r>
            <a:r>
              <a:rPr kumimoji="0" lang="en-GB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nl-BE" sz="18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9689" y="56424"/>
            <a:ext cx="7559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chemeClr val="accent1"/>
                </a:solidFill>
                <a:cs typeface="Arial" pitchFamily="34" charset="0"/>
              </a:rPr>
              <a:t>3.  ETUDE ANALYSE DES GENES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/</a:t>
            </a:r>
            <a:r>
              <a:rPr lang="fr-FR" sz="2400" b="1" dirty="0" smtClean="0">
                <a:solidFill>
                  <a:schemeClr val="accent1"/>
                </a:solidFill>
                <a:cs typeface="Arial" pitchFamily="34" charset="0"/>
              </a:rPr>
              <a:t>MARQUEURS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 de la peau</a:t>
            </a:r>
            <a:endParaRPr lang="fr-FR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9689" y="829704"/>
            <a:ext cx="7888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3.2.  Marqueurs des cellules Souches et de la Niche</a:t>
            </a:r>
            <a:endParaRPr kumimoji="0" lang="nl-B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663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6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4415" y="61581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3.2.  Marqueurs des cellules souches et de la niche</a:t>
            </a:r>
            <a:endParaRPr kumimoji="0" lang="nl-B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744467" y="4299125"/>
            <a:ext cx="7160963" cy="1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1938" indent="-261938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Blip>
                <a:blip r:embed="rId2"/>
              </a:buBlip>
              <a:defRPr sz="1800" b="1">
                <a:solidFill>
                  <a:srgbClr val="233E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AD1A"/>
              </a:buClr>
              <a:buSzPct val="100000"/>
              <a:buFontTx/>
              <a:buBlip>
                <a:blip r:embed="rId3"/>
              </a:buBlip>
              <a:defRPr sz="1600" b="0">
                <a:solidFill>
                  <a:srgbClr val="233E9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E98"/>
              </a:buClr>
              <a:buSzPct val="120000"/>
              <a:buFont typeface="Arial" pitchFamily="34" charset="0"/>
              <a:buChar char="•"/>
              <a:defRPr sz="1400" b="0" i="1">
                <a:solidFill>
                  <a:srgbClr val="233E9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6C0C"/>
              </a:buClr>
              <a:buFont typeface="Wingdings" pitchFamily="2" charset="2"/>
              <a:buChar char="§"/>
              <a:defRPr sz="1400" b="0">
                <a:solidFill>
                  <a:srgbClr val="233E9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6C0C"/>
              </a:buClr>
              <a:buFont typeface="Wingdings" pitchFamily="2" charset="2"/>
              <a:buChar char="§"/>
              <a:defRPr sz="1200" b="0">
                <a:solidFill>
                  <a:srgbClr val="233E98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261938" marR="0" lvl="0" indent="-2619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Marqueurs des cellules souches fortement exprimés dès le plus jeune âge mais diminuent rapidement avec l’âge</a:t>
            </a:r>
          </a:p>
          <a:p>
            <a:pPr marL="261938" marR="0" lvl="0" indent="-2619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Contexte particulier 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AD1A"/>
              </a:buClr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Barrière en construction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AD1A"/>
              </a:buClr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Fragilité face aux agressions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233E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0954" y="5855022"/>
            <a:ext cx="7251699" cy="584775"/>
          </a:xfrm>
          <a:prstGeom prst="rect">
            <a:avLst/>
          </a:prstGeom>
          <a:solidFill>
            <a:srgbClr val="0178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Première mondiale : Découverte inédite sur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le capital cellulaire qui est à son 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maximum dès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la naissance et qui s’amenuise dès les premiers mois</a:t>
            </a:r>
          </a:p>
        </p:txBody>
      </p:sp>
      <p:pic>
        <p:nvPicPr>
          <p:cNvPr id="9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69877"/>
            <a:ext cx="3410496" cy="1806608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55" y="1518049"/>
            <a:ext cx="401637" cy="55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16" y="1226941"/>
            <a:ext cx="3969713" cy="184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6" y="1517956"/>
            <a:ext cx="401637" cy="55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97840" y="22898"/>
            <a:ext cx="7559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chemeClr val="accent1"/>
                </a:solidFill>
                <a:cs typeface="Arial" pitchFamily="34" charset="0"/>
              </a:rPr>
              <a:t>3.  ETUDE ANALYSE DES GENES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/</a:t>
            </a:r>
            <a:r>
              <a:rPr lang="fr-FR" sz="2400" b="1" dirty="0" smtClean="0">
                <a:solidFill>
                  <a:schemeClr val="accent1"/>
                </a:solidFill>
                <a:cs typeface="Arial" pitchFamily="34" charset="0"/>
              </a:rPr>
              <a:t>MARQUEURS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 de la peau</a:t>
            </a:r>
            <a:endParaRPr lang="fr-FR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3074779"/>
            <a:ext cx="4032250" cy="139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sz="900" dirty="0" smtClean="0">
                <a:solidFill>
                  <a:srgbClr val="FF0066"/>
                </a:solidFill>
                <a:latin typeface="Verdana" pitchFamily="34" charset="0"/>
                <a:cs typeface="+mn-cs"/>
              </a:rPr>
              <a:t>FN1 :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fibronectine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1 =&gt;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processus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d'adhésion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des cellules    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souches</a:t>
            </a:r>
            <a:endParaRPr lang="en-GB" sz="900" dirty="0" smtClean="0">
              <a:solidFill>
                <a:srgbClr val="234586"/>
              </a:solidFill>
              <a:latin typeface="Verdana" pitchFamily="34" charset="0"/>
              <a:cs typeface="+mn-cs"/>
            </a:endParaRPr>
          </a:p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</a:pPr>
            <a:r>
              <a:rPr lang="en-GB" sz="900" dirty="0" smtClean="0">
                <a:solidFill>
                  <a:srgbClr val="FF0066"/>
                </a:solidFill>
                <a:latin typeface="Verdana" pitchFamily="34" charset="0"/>
                <a:cs typeface="+mn-cs"/>
              </a:rPr>
              <a:t>CADM1 :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molécule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d'adhésion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cellulaire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=&gt;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adhésion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des cellules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souches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/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contrôle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de la niche</a:t>
            </a:r>
          </a:p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</a:pPr>
            <a:r>
              <a:rPr lang="en-GB" sz="900" dirty="0" smtClean="0">
                <a:solidFill>
                  <a:srgbClr val="FF0066"/>
                </a:solidFill>
                <a:latin typeface="Verdana" pitchFamily="34" charset="0"/>
              </a:rPr>
              <a:t>NID1</a:t>
            </a:r>
            <a:r>
              <a:rPr lang="en-GB" sz="900" dirty="0">
                <a:solidFill>
                  <a:srgbClr val="FF0066"/>
                </a:solidFill>
                <a:latin typeface="Verdana" pitchFamily="34" charset="0"/>
              </a:rPr>
              <a:t> : </a:t>
            </a:r>
            <a:r>
              <a:rPr lang="en-GB" sz="900" dirty="0" err="1">
                <a:solidFill>
                  <a:srgbClr val="234586"/>
                </a:solidFill>
                <a:latin typeface="Verdana" pitchFamily="34" charset="0"/>
              </a:rPr>
              <a:t>nidogène</a:t>
            </a:r>
            <a:r>
              <a:rPr lang="en-GB" sz="900" dirty="0">
                <a:solidFill>
                  <a:srgbClr val="234586"/>
                </a:solidFill>
                <a:latin typeface="Verdana" pitchFamily="34" charset="0"/>
              </a:rPr>
              <a:t> 1 =&gt; communication cellule/</a:t>
            </a:r>
            <a:r>
              <a:rPr lang="en-GB" sz="900" dirty="0" err="1">
                <a:solidFill>
                  <a:srgbClr val="234586"/>
                </a:solidFill>
                <a:latin typeface="Verdana" pitchFamily="34" charset="0"/>
              </a:rPr>
              <a:t>matrice</a:t>
            </a:r>
            <a:r>
              <a:rPr lang="en-GB" sz="900" dirty="0">
                <a:solidFill>
                  <a:srgbClr val="234586"/>
                </a:solidFill>
                <a:latin typeface="Verdana" pitchFamily="34" charset="0"/>
              </a:rPr>
              <a:t> </a:t>
            </a:r>
            <a:endParaRPr lang="en-GB" sz="900" dirty="0" smtClean="0">
              <a:solidFill>
                <a:srgbClr val="234586"/>
              </a:solidFill>
              <a:latin typeface="Verdana" pitchFamily="34" charset="0"/>
            </a:endParaRPr>
          </a:p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</a:pPr>
            <a:r>
              <a:rPr lang="en-GB" sz="900" dirty="0" smtClean="0">
                <a:solidFill>
                  <a:srgbClr val="FF0066"/>
                </a:solidFill>
                <a:latin typeface="Verdana" pitchFamily="34" charset="0"/>
              </a:rPr>
              <a:t>KRT </a:t>
            </a:r>
            <a:r>
              <a:rPr lang="en-GB" sz="900" dirty="0">
                <a:solidFill>
                  <a:srgbClr val="FF0066"/>
                </a:solidFill>
                <a:latin typeface="Verdana" pitchFamily="34" charset="0"/>
              </a:rPr>
              <a:t>19 : </a:t>
            </a:r>
            <a:r>
              <a:rPr lang="en-GB" sz="900" dirty="0" err="1">
                <a:solidFill>
                  <a:srgbClr val="234586"/>
                </a:solidFill>
                <a:latin typeface="Verdana" pitchFamily="34" charset="0"/>
              </a:rPr>
              <a:t>kératine</a:t>
            </a:r>
            <a:r>
              <a:rPr lang="en-GB" sz="900" dirty="0">
                <a:solidFill>
                  <a:srgbClr val="234586"/>
                </a:solidFill>
                <a:latin typeface="Verdana" pitchFamily="34" charset="0"/>
              </a:rPr>
              <a:t> 19 =&gt; </a:t>
            </a:r>
            <a:r>
              <a:rPr lang="en-GB" sz="900" dirty="0" err="1">
                <a:solidFill>
                  <a:srgbClr val="234586"/>
                </a:solidFill>
                <a:latin typeface="Verdana" pitchFamily="34" charset="0"/>
              </a:rPr>
              <a:t>prolifération</a:t>
            </a:r>
            <a:r>
              <a:rPr lang="en-GB" sz="900" dirty="0">
                <a:solidFill>
                  <a:srgbClr val="234586"/>
                </a:solidFill>
                <a:latin typeface="Verdana" pitchFamily="34" charset="0"/>
              </a:rPr>
              <a:t> des cellules </a:t>
            </a:r>
            <a:r>
              <a:rPr lang="en-GB" sz="900" dirty="0" err="1">
                <a:solidFill>
                  <a:srgbClr val="234586"/>
                </a:solidFill>
                <a:latin typeface="Verdana" pitchFamily="34" charset="0"/>
              </a:rPr>
              <a:t>souches</a:t>
            </a:r>
            <a:endParaRPr lang="en-GB" sz="900" dirty="0">
              <a:solidFill>
                <a:srgbClr val="234586"/>
              </a:solidFill>
              <a:latin typeface="Verdana" pitchFamily="34" charset="0"/>
            </a:endParaRPr>
          </a:p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</a:pPr>
            <a:endParaRPr lang="en-GB" sz="900" dirty="0">
              <a:solidFill>
                <a:srgbClr val="234586"/>
              </a:solidFill>
              <a:latin typeface="Verdana" pitchFamily="34" charset="0"/>
            </a:endParaRPr>
          </a:p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GB" sz="900" dirty="0" smtClean="0">
              <a:solidFill>
                <a:srgbClr val="234586"/>
              </a:solidFill>
              <a:latin typeface="Verdana" pitchFamily="34" charset="0"/>
              <a:cs typeface="+mn-cs"/>
            </a:endParaRPr>
          </a:p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GB" sz="900" dirty="0" smtClean="0">
              <a:solidFill>
                <a:srgbClr val="234586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888705" y="3113763"/>
            <a:ext cx="3998912" cy="75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</a:pPr>
            <a:r>
              <a:rPr lang="en-GB" sz="900" dirty="0" smtClean="0">
                <a:solidFill>
                  <a:srgbClr val="FF0066"/>
                </a:solidFill>
                <a:latin typeface="Verdana" pitchFamily="34" charset="0"/>
                <a:cs typeface="+mn-cs"/>
              </a:rPr>
              <a:t>ITGB1BP1, ITGA6, ITGB4 :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protéine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de liaison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intégrine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beta1,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intégrine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alpha6 et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intégrine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beta4 =&gt;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adhésion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des cellules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souches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avec la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matrice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/niche</a:t>
            </a:r>
          </a:p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</a:pPr>
            <a:r>
              <a:rPr lang="en-GB" sz="900" dirty="0" smtClean="0">
                <a:solidFill>
                  <a:srgbClr val="FF0066"/>
                </a:solidFill>
                <a:latin typeface="Verdana" pitchFamily="34" charset="0"/>
              </a:rPr>
              <a:t>NOTCH1</a:t>
            </a:r>
            <a:r>
              <a:rPr lang="en-GB" sz="900" dirty="0">
                <a:solidFill>
                  <a:srgbClr val="FF0066"/>
                </a:solidFill>
                <a:latin typeface="Verdana" pitchFamily="34" charset="0"/>
              </a:rPr>
              <a:t> : </a:t>
            </a:r>
            <a:r>
              <a:rPr lang="en-GB" sz="900" dirty="0">
                <a:solidFill>
                  <a:srgbClr val="234586"/>
                </a:solidFill>
                <a:latin typeface="Verdana" pitchFamily="34" charset="0"/>
              </a:rPr>
              <a:t>« </a:t>
            </a:r>
            <a:r>
              <a:rPr lang="en-GB" sz="900" dirty="0" err="1">
                <a:solidFill>
                  <a:srgbClr val="234586"/>
                </a:solidFill>
                <a:latin typeface="Verdana" pitchFamily="34" charset="0"/>
              </a:rPr>
              <a:t>maintien</a:t>
            </a:r>
            <a:r>
              <a:rPr lang="en-GB" sz="900" dirty="0">
                <a:solidFill>
                  <a:srgbClr val="234586"/>
                </a:solidFill>
                <a:latin typeface="Verdana" pitchFamily="34" charset="0"/>
              </a:rPr>
              <a:t> » des cellules </a:t>
            </a:r>
            <a:r>
              <a:rPr lang="en-GB" sz="900" dirty="0" err="1">
                <a:solidFill>
                  <a:srgbClr val="234586"/>
                </a:solidFill>
                <a:latin typeface="Verdana" pitchFamily="34" charset="0"/>
              </a:rPr>
              <a:t>souches</a:t>
            </a:r>
            <a:endParaRPr lang="en-GB" sz="900" dirty="0">
              <a:solidFill>
                <a:srgbClr val="234586"/>
              </a:solidFill>
              <a:latin typeface="Verdana" pitchFamily="34" charset="0"/>
            </a:endParaRPr>
          </a:p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GB" sz="900" dirty="0" smtClean="0">
              <a:solidFill>
                <a:srgbClr val="234586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53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286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3178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Les conclusions clés d’E.V.E.I.L.S </a:t>
            </a:r>
            <a:endParaRPr kumimoji="0" lang="nl-BE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-5443" y="751115"/>
            <a:ext cx="9459785" cy="2895600"/>
          </a:xfrm>
          <a:prstGeom prst="rect">
            <a:avLst/>
          </a:prstGeom>
        </p:spPr>
        <p:txBody>
          <a:bodyPr/>
          <a:lstStyle>
            <a:lvl1pPr marL="261938" indent="-261938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Blip>
                <a:blip r:embed="rId2"/>
              </a:buBlip>
              <a:defRPr sz="1800" b="1">
                <a:solidFill>
                  <a:srgbClr val="233E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AD1A"/>
              </a:buClr>
              <a:buSzPct val="100000"/>
              <a:buFontTx/>
              <a:buBlip>
                <a:blip r:embed="rId3"/>
              </a:buBlip>
              <a:defRPr sz="1600" b="0">
                <a:solidFill>
                  <a:srgbClr val="233E9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E98"/>
              </a:buClr>
              <a:buSzPct val="120000"/>
              <a:buFont typeface="Arial" pitchFamily="34" charset="0"/>
              <a:buChar char="•"/>
              <a:defRPr sz="1400" b="0" i="1">
                <a:solidFill>
                  <a:srgbClr val="233E9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–"/>
              <a:defRPr sz="1400" b="0">
                <a:solidFill>
                  <a:srgbClr val="233E9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–"/>
              <a:defRPr sz="1200" b="0">
                <a:solidFill>
                  <a:srgbClr val="233E98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     Nouvelles </a:t>
            </a:r>
            <a:r>
              <a:rPr lang="fr-FR" sz="2400" dirty="0"/>
              <a:t>connaissances fondamentales sur la peau de </a:t>
            </a:r>
            <a:r>
              <a:rPr lang="fr-FR" sz="2400" dirty="0" smtClean="0"/>
              <a:t>l’enfant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 </a:t>
            </a:r>
            <a:r>
              <a:rPr lang="fr-FR" sz="2400" b="1" dirty="0" smtClean="0"/>
              <a:t>             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  </a:t>
            </a:r>
            <a:r>
              <a:rPr lang="fr-FR" sz="2400" b="1" dirty="0" smtClean="0"/>
              <a:t>Barrière </a:t>
            </a:r>
            <a:r>
              <a:rPr lang="fr-FR" sz="2400" dirty="0"/>
              <a:t>: </a:t>
            </a:r>
            <a:r>
              <a:rPr lang="fr-FR" sz="2400" dirty="0" smtClean="0"/>
              <a:t>  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smtClean="0">
                <a:solidFill>
                  <a:schemeClr val="tx2"/>
                </a:solidFill>
              </a:rPr>
              <a:t>             </a:t>
            </a:r>
            <a:r>
              <a:rPr lang="fr-FR" sz="2400" dirty="0">
                <a:solidFill>
                  <a:schemeClr val="tx2"/>
                </a:solidFill>
              </a:rPr>
              <a:t>O</a:t>
            </a:r>
            <a:r>
              <a:rPr lang="fr-FR" sz="2400" dirty="0" smtClean="0">
                <a:solidFill>
                  <a:schemeClr val="tx2"/>
                </a:solidFill>
              </a:rPr>
              <a:t>rganisation</a:t>
            </a:r>
            <a:r>
              <a:rPr lang="fr-FR" sz="2400" dirty="0" smtClean="0"/>
              <a:t> </a:t>
            </a:r>
            <a:r>
              <a:rPr lang="fr-FR" sz="2400" dirty="0"/>
              <a:t>et </a:t>
            </a:r>
            <a:r>
              <a:rPr lang="fr-FR" sz="2400" dirty="0">
                <a:solidFill>
                  <a:schemeClr val="tx2"/>
                </a:solidFill>
              </a:rPr>
              <a:t>fonction </a:t>
            </a:r>
            <a:r>
              <a:rPr lang="fr-FR" sz="2400" dirty="0">
                <a:solidFill>
                  <a:srgbClr val="FF3399"/>
                </a:solidFill>
              </a:rPr>
              <a:t>immatures </a:t>
            </a:r>
          </a:p>
          <a:p>
            <a:pPr marL="0" indent="0">
              <a:buNone/>
            </a:pPr>
            <a:r>
              <a:rPr lang="fr-FR" dirty="0" smtClean="0">
                <a:solidFill>
                  <a:prstClr val="black"/>
                </a:solidFill>
              </a:rPr>
              <a:t>                 </a:t>
            </a:r>
            <a:r>
              <a:rPr lang="fr-FR" sz="2400" dirty="0" smtClean="0">
                <a:solidFill>
                  <a:schemeClr val="tx2"/>
                </a:solidFill>
              </a:rPr>
              <a:t> En </a:t>
            </a:r>
            <a:r>
              <a:rPr lang="fr-FR" sz="2400" dirty="0">
                <a:solidFill>
                  <a:srgbClr val="FF3399"/>
                </a:solidFill>
              </a:rPr>
              <a:t>construction</a:t>
            </a:r>
            <a:r>
              <a:rPr lang="fr-FR" sz="2400" dirty="0">
                <a:solidFill>
                  <a:schemeClr val="tx2"/>
                </a:solidFill>
              </a:rPr>
              <a:t>, </a:t>
            </a:r>
            <a:r>
              <a:rPr lang="fr-FR" sz="2400" dirty="0" smtClean="0">
                <a:solidFill>
                  <a:schemeClr val="tx2"/>
                </a:solidFill>
              </a:rPr>
              <a:t> s’organise avec l’âge  </a:t>
            </a:r>
            <a:r>
              <a:rPr lang="fr-FR" dirty="0" smtClean="0">
                <a:solidFill>
                  <a:prstClr val="white"/>
                </a:solidFill>
              </a:rPr>
              <a:t>La barrière cutanée est immature et en </a:t>
            </a:r>
            <a:endParaRPr lang="fr-FR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  Première Mondiale :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FF3399"/>
                </a:solidFill>
              </a:rPr>
              <a:t>              </a:t>
            </a:r>
            <a:r>
              <a:rPr lang="fr-FR" sz="2400" dirty="0" smtClean="0">
                <a:solidFill>
                  <a:srgbClr val="FF3399"/>
                </a:solidFill>
              </a:rPr>
              <a:t>Capital </a:t>
            </a:r>
            <a:r>
              <a:rPr lang="fr-FR" sz="2400" dirty="0">
                <a:solidFill>
                  <a:srgbClr val="FF3399"/>
                </a:solidFill>
              </a:rPr>
              <a:t>cellulaire maximal </a:t>
            </a:r>
            <a:r>
              <a:rPr lang="fr-FR" sz="2400" dirty="0"/>
              <a:t>à la </a:t>
            </a:r>
            <a:r>
              <a:rPr lang="fr-FR" sz="2400" dirty="0" smtClean="0"/>
              <a:t>naissance,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</a:t>
            </a:r>
            <a:r>
              <a:rPr lang="fr-FR" sz="2400" dirty="0" smtClean="0">
                <a:solidFill>
                  <a:srgbClr val="FF3399"/>
                </a:solidFill>
              </a:rPr>
              <a:t>« mobilisé » </a:t>
            </a:r>
            <a:r>
              <a:rPr lang="fr-FR" sz="2400" dirty="0" smtClean="0"/>
              <a:t>pour le développement de la peau et 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              </a:t>
            </a:r>
            <a:r>
              <a:rPr lang="fr-FR" sz="2400" dirty="0" smtClean="0">
                <a:solidFill>
                  <a:srgbClr val="FF3399"/>
                </a:solidFill>
              </a:rPr>
              <a:t>s’amenuise </a:t>
            </a:r>
            <a:r>
              <a:rPr lang="fr-FR" sz="2400" dirty="0" smtClean="0"/>
              <a:t>dès les premiers mois,   donc 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</a:t>
            </a:r>
            <a:r>
              <a:rPr lang="fr-FR" sz="2400" dirty="0" smtClean="0">
                <a:solidFill>
                  <a:srgbClr val="FF3399"/>
                </a:solidFill>
              </a:rPr>
              <a:t>vulnérable</a:t>
            </a:r>
            <a:r>
              <a:rPr lang="fr-FR" sz="2400" dirty="0" smtClean="0"/>
              <a:t>  aux </a:t>
            </a:r>
            <a:r>
              <a:rPr lang="fr-FR" sz="2400" dirty="0" err="1" smtClean="0"/>
              <a:t>aggressions</a:t>
            </a:r>
            <a:r>
              <a:rPr lang="fr-FR" sz="2400" dirty="0" smtClean="0"/>
              <a:t> les premiers mois </a:t>
            </a:r>
            <a:r>
              <a:rPr lang="fr-FR" sz="2400" dirty="0"/>
              <a:t>et années</a:t>
            </a:r>
          </a:p>
          <a:p>
            <a:pPr>
              <a:buFont typeface="Wingdings" pitchFamily="2" charset="2"/>
              <a:buChar char="Ø"/>
            </a:pP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3461655" y="5943600"/>
            <a:ext cx="2182019" cy="338554"/>
          </a:xfrm>
          <a:prstGeom prst="rect">
            <a:avLst/>
          </a:prstGeom>
          <a:solidFill>
            <a:srgbClr val="0178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 préserver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2590798"/>
            <a:ext cx="1676398" cy="38100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Mais Fragile</a:t>
            </a:r>
            <a:endPara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4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Question? </a:t>
            </a:r>
            <a:br>
              <a:rPr lang="nl-BE" dirty="0" smtClean="0"/>
            </a:br>
            <a:r>
              <a:rPr lang="nl-BE" dirty="0" smtClean="0"/>
              <a:t>Merci de votre attention!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2080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E.V.E.I.L.S</a:t>
            </a:r>
            <a:r>
              <a:rPr lang="en-GB" smtClean="0">
                <a:solidFill>
                  <a:srgbClr val="E31781"/>
                </a:solidFill>
              </a:rPr>
              <a:t/>
            </a:r>
            <a:br>
              <a:rPr lang="en-GB" smtClean="0">
                <a:solidFill>
                  <a:srgbClr val="E31781"/>
                </a:solidFill>
              </a:rPr>
            </a:br>
            <a:r>
              <a:rPr lang="en-GB" smtClean="0">
                <a:solidFill>
                  <a:srgbClr val="99CCFF"/>
                </a:solidFill>
              </a:rPr>
              <a:t>EV</a:t>
            </a:r>
            <a:r>
              <a:rPr lang="en-GB" smtClean="0">
                <a:solidFill>
                  <a:srgbClr val="E31781"/>
                </a:solidFill>
              </a:rPr>
              <a:t>aluation of the </a:t>
            </a:r>
            <a:r>
              <a:rPr lang="en-GB" smtClean="0">
                <a:solidFill>
                  <a:srgbClr val="99CCFF"/>
                </a:solidFill>
              </a:rPr>
              <a:t>E</a:t>
            </a:r>
            <a:r>
              <a:rPr lang="en-GB" smtClean="0">
                <a:solidFill>
                  <a:srgbClr val="E31781"/>
                </a:solidFill>
              </a:rPr>
              <a:t>arly </a:t>
            </a:r>
            <a:r>
              <a:rPr lang="en-GB" smtClean="0">
                <a:solidFill>
                  <a:srgbClr val="99CCFF"/>
                </a:solidFill>
              </a:rPr>
              <a:t>I</a:t>
            </a:r>
            <a:r>
              <a:rPr lang="en-GB" smtClean="0">
                <a:solidFill>
                  <a:srgbClr val="E31781"/>
                </a:solidFill>
              </a:rPr>
              <a:t>nfant </a:t>
            </a:r>
            <a:r>
              <a:rPr lang="en-GB" smtClean="0">
                <a:solidFill>
                  <a:srgbClr val="99CCFF"/>
                </a:solidFill>
              </a:rPr>
              <a:t>L</a:t>
            </a:r>
            <a:r>
              <a:rPr lang="en-GB" smtClean="0">
                <a:solidFill>
                  <a:srgbClr val="E31781"/>
                </a:solidFill>
              </a:rPr>
              <a:t>ife: the </a:t>
            </a:r>
            <a:r>
              <a:rPr lang="en-GB" smtClean="0">
                <a:solidFill>
                  <a:srgbClr val="99CCFF"/>
                </a:solidFill>
              </a:rPr>
              <a:t>S</a:t>
            </a:r>
            <a:r>
              <a:rPr lang="en-GB" smtClean="0">
                <a:solidFill>
                  <a:srgbClr val="E31781"/>
                </a:solidFill>
              </a:rPr>
              <a:t>kin</a:t>
            </a:r>
            <a:endParaRPr lang="nl-BE" dirty="0"/>
          </a:p>
        </p:txBody>
      </p:sp>
      <p:pic>
        <p:nvPicPr>
          <p:cNvPr id="1026" name="Picture 2" descr="C:\Users\homeuser\Desktop\IMG_16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t="2300" r="1" b="5075"/>
          <a:stretch/>
        </p:blipFill>
        <p:spPr bwMode="auto">
          <a:xfrm>
            <a:off x="2133600" y="2590800"/>
            <a:ext cx="5007064" cy="410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6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03" y="-304800"/>
            <a:ext cx="8229600" cy="1143000"/>
          </a:xfrm>
        </p:spPr>
        <p:txBody>
          <a:bodyPr/>
          <a:lstStyle/>
          <a:p>
            <a:r>
              <a:rPr lang="nl-BE" dirty="0" smtClean="0">
                <a:solidFill>
                  <a:schemeClr val="accent1"/>
                </a:solidFill>
              </a:rPr>
              <a:t>LA  PEAU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529538"/>
            <a:ext cx="9982200" cy="4525963"/>
          </a:xfrm>
        </p:spPr>
        <p:txBody>
          <a:bodyPr>
            <a:normAutofit/>
          </a:bodyPr>
          <a:lstStyle/>
          <a:p>
            <a:r>
              <a:rPr lang="nl-BE" sz="2800" dirty="0" smtClean="0">
                <a:solidFill>
                  <a:schemeClr val="accent1"/>
                </a:solidFill>
              </a:rPr>
              <a:t>    REVETEMENT </a:t>
            </a:r>
            <a:r>
              <a:rPr lang="nl-BE" sz="2800" dirty="0" smtClean="0">
                <a:solidFill>
                  <a:schemeClr val="accent1"/>
                </a:solidFill>
              </a:rPr>
              <a:t>CUTANE =  BARRIERE           PROTECTION  </a:t>
            </a:r>
            <a:endParaRPr lang="nl-BE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15000" y="838200"/>
            <a:ext cx="6477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www.9moisavectoi.com/9mois/9mois%20photos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10" y="1384234"/>
            <a:ext cx="2027799" cy="11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5"/>
          <p:cNvSpPr/>
          <p:nvPr/>
        </p:nvSpPr>
        <p:spPr bwMode="auto">
          <a:xfrm>
            <a:off x="1121571" y="2628341"/>
            <a:ext cx="1333162" cy="442319"/>
          </a:xfrm>
          <a:prstGeom prst="ellipse">
            <a:avLst/>
          </a:prstGeom>
          <a:solidFill>
            <a:srgbClr val="99CCFF">
              <a:alpha val="50000"/>
            </a:srgbClr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98287" y="2734084"/>
            <a:ext cx="8867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rPr>
              <a:t>milieu LIQUIDE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233E98"/>
              </a:solidFill>
              <a:effectLst/>
              <a:uLnTx/>
              <a:uFillTx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42" y="1384234"/>
            <a:ext cx="1869902" cy="114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llipse 63"/>
          <p:cNvSpPr/>
          <p:nvPr/>
        </p:nvSpPr>
        <p:spPr bwMode="auto">
          <a:xfrm>
            <a:off x="6135242" y="2624891"/>
            <a:ext cx="1333162" cy="442319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303930" y="2734084"/>
            <a:ext cx="9957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rPr>
              <a:t>un milieu AERIEN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233E98"/>
              </a:solidFill>
              <a:effectLst/>
              <a:uLnTx/>
              <a:uFillTx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287126" y="1456189"/>
            <a:ext cx="1940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1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7AD1A"/>
              </a:buClr>
              <a:buSzPct val="100000"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NAISSANCE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655135" y="2529655"/>
            <a:ext cx="1204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rPr>
              <a:t>CHOCS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233E98"/>
              </a:solidFill>
              <a:effectLst/>
              <a:uLnTx/>
              <a:uFillTx/>
            </a:endParaRPr>
          </a:p>
        </p:txBody>
      </p:sp>
      <p:cxnSp>
        <p:nvCxnSpPr>
          <p:cNvPr id="17" name="Connecteur droit avec flèche 9"/>
          <p:cNvCxnSpPr>
            <a:cxnSpLocks noChangeShapeType="1"/>
          </p:cNvCxnSpPr>
          <p:nvPr/>
        </p:nvCxnSpPr>
        <p:spPr bwMode="auto">
          <a:xfrm>
            <a:off x="4267429" y="2057400"/>
            <a:ext cx="3175" cy="371475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ZoneTexte 16"/>
          <p:cNvSpPr txBox="1">
            <a:spLocks noChangeArrowheads="1"/>
          </p:cNvSpPr>
          <p:nvPr/>
        </p:nvSpPr>
        <p:spPr bwMode="auto">
          <a:xfrm>
            <a:off x="4227271" y="4785575"/>
            <a:ext cx="19847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178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ORGANISATION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4286556" y="5373052"/>
            <a:ext cx="19847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178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FONCTION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4273434" y="5986520"/>
            <a:ext cx="3182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178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GENES/MARQUEURS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178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 la peau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178B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134" y="3228403"/>
            <a:ext cx="90078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/>
              <a:t>Études</a:t>
            </a:r>
            <a:r>
              <a:rPr lang="nl-BE" sz="2800" dirty="0" smtClean="0"/>
              <a:t> 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2400" dirty="0" err="1"/>
              <a:t>G</a:t>
            </a:r>
            <a:r>
              <a:rPr lang="nl-BE" sz="2400" dirty="0" err="1" smtClean="0"/>
              <a:t>râce</a:t>
            </a:r>
            <a:r>
              <a:rPr lang="nl-BE" sz="2400" dirty="0" smtClean="0"/>
              <a:t> </a:t>
            </a:r>
            <a:r>
              <a:rPr lang="nl-BE" sz="2400" dirty="0" err="1" smtClean="0"/>
              <a:t>aux</a:t>
            </a:r>
            <a:r>
              <a:rPr lang="nl-BE" sz="2400" dirty="0" smtClean="0"/>
              <a:t> </a:t>
            </a:r>
            <a:r>
              <a:rPr lang="nl-BE" sz="2400" dirty="0" err="1" smtClean="0"/>
              <a:t>technologies</a:t>
            </a:r>
            <a:r>
              <a:rPr lang="nl-BE" sz="2400" dirty="0"/>
              <a:t> </a:t>
            </a:r>
            <a:r>
              <a:rPr lang="nl-BE" sz="2400" dirty="0" smtClean="0"/>
              <a:t>non-</a:t>
            </a:r>
            <a:r>
              <a:rPr lang="nl-BE" sz="2400" dirty="0" err="1" smtClean="0"/>
              <a:t>invasives</a:t>
            </a:r>
            <a:r>
              <a:rPr lang="nl-BE" sz="2400" dirty="0" smtClean="0"/>
              <a:t> in vivo et </a:t>
            </a:r>
            <a:r>
              <a:rPr lang="nl-BE" sz="2400" dirty="0" err="1" smtClean="0"/>
              <a:t>modèles</a:t>
            </a:r>
            <a:r>
              <a:rPr lang="nl-BE" sz="2400" dirty="0"/>
              <a:t> </a:t>
            </a:r>
            <a:r>
              <a:rPr lang="nl-BE" sz="2400" dirty="0" smtClean="0"/>
              <a:t>in vitro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2400" dirty="0" err="1" smtClean="0"/>
              <a:t>Une</a:t>
            </a:r>
            <a:r>
              <a:rPr lang="nl-BE" sz="2400" dirty="0" smtClean="0"/>
              <a:t> </a:t>
            </a:r>
            <a:r>
              <a:rPr lang="nl-BE" sz="2400" dirty="0" err="1" smtClean="0"/>
              <a:t>collaboration</a:t>
            </a:r>
            <a:r>
              <a:rPr lang="nl-BE" sz="2400" dirty="0" smtClean="0"/>
              <a:t> </a:t>
            </a:r>
            <a:r>
              <a:rPr lang="nl-BE" sz="2400" dirty="0" err="1" smtClean="0"/>
              <a:t>entre</a:t>
            </a:r>
            <a:r>
              <a:rPr lang="nl-BE" sz="2400" dirty="0" smtClean="0"/>
              <a:t> </a:t>
            </a:r>
            <a:r>
              <a:rPr lang="nl-BE" sz="2400" dirty="0" err="1" smtClean="0"/>
              <a:t>Mustela</a:t>
            </a:r>
            <a:r>
              <a:rPr lang="nl-BE" sz="2400" dirty="0" smtClean="0"/>
              <a:t> et leaders </a:t>
            </a:r>
            <a:r>
              <a:rPr lang="nl-BE" sz="2400" dirty="0" err="1" smtClean="0"/>
              <a:t>internationaux</a:t>
            </a:r>
            <a:endParaRPr lang="nl-BE" sz="24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383090" y="4954852"/>
            <a:ext cx="544090" cy="13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5400000">
            <a:off x="2703918" y="5745569"/>
            <a:ext cx="1297766" cy="1270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346450" y="6203414"/>
            <a:ext cx="692150" cy="197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9776" y="5249941"/>
            <a:ext cx="2225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3 types </a:t>
            </a:r>
            <a:r>
              <a:rPr lang="nl-BE" sz="2400" dirty="0" err="1" smtClean="0"/>
              <a:t>d’études</a:t>
            </a:r>
            <a:endParaRPr lang="nl-BE" sz="24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358618" y="5542329"/>
            <a:ext cx="568562" cy="169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19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/>
      <p:bldP spid="12" grpId="0" animBg="1"/>
      <p:bldP spid="14" grpId="0"/>
      <p:bldP spid="15" grpId="0"/>
      <p:bldP spid="16" grpId="0"/>
      <p:bldP spid="19" grpId="0"/>
      <p:bldP spid="20" grpId="0"/>
      <p:bldP spid="21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372"/>
            <a:ext cx="8229600" cy="1143000"/>
          </a:xfrm>
        </p:spPr>
        <p:txBody>
          <a:bodyPr/>
          <a:lstStyle/>
          <a:p>
            <a:r>
              <a:rPr lang="nl-BE" dirty="0" smtClean="0">
                <a:solidFill>
                  <a:schemeClr val="accent1"/>
                </a:solidFill>
              </a:rPr>
              <a:t>LA  PEAU  BARRIERE</a:t>
            </a:r>
            <a:endParaRPr lang="nl-BE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19986"/>
            <a:ext cx="2727269" cy="187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20" y="1796119"/>
            <a:ext cx="22733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143000" y="618320"/>
            <a:ext cx="98297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                                   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1. </a:t>
            </a:r>
            <a:r>
              <a:rPr kumimoji="0" lang="fr-FR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ÉTUDE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DE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L’ORGANISATION</a:t>
            </a:r>
            <a:r>
              <a:rPr kumimoji="0" lang="fr-FR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et de la structure :</a:t>
            </a:r>
            <a:r>
              <a:rPr lang="fr-FR" sz="2400" b="1" kern="0" dirty="0" smtClean="0">
                <a:solidFill>
                  <a:srgbClr val="0070C0"/>
                </a:solidFill>
              </a:rPr>
              <a:t>      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0178BC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178BC"/>
                </a:solidFill>
                <a:effectLst/>
                <a:uLnTx/>
                <a:uFillTx/>
              </a:rPr>
              <a:t>                                                                                                                                            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0178BC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90500" y="4735496"/>
            <a:ext cx="403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AD1A"/>
              </a:buClr>
              <a:buSzPct val="100000"/>
            </a:pPr>
            <a:r>
              <a:rPr lang="fr-FR" sz="1400" kern="0" dirty="0" smtClean="0">
                <a:solidFill>
                  <a:schemeClr val="tx2"/>
                </a:solidFill>
                <a:latin typeface="Arial"/>
              </a:rPr>
              <a:t>Etude </a:t>
            </a:r>
            <a:r>
              <a:rPr lang="fr-FR" sz="1400" kern="0" dirty="0">
                <a:solidFill>
                  <a:schemeClr val="tx2"/>
                </a:solidFill>
                <a:latin typeface="Arial"/>
              </a:rPr>
              <a:t>clinique menée sur 6 groupes d'âge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9" y="5127560"/>
            <a:ext cx="4015154" cy="102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2"/>
          <p:cNvSpPr txBox="1">
            <a:spLocks noChangeArrowheads="1"/>
          </p:cNvSpPr>
          <p:nvPr/>
        </p:nvSpPr>
        <p:spPr bwMode="auto">
          <a:xfrm>
            <a:off x="5175738" y="5937126"/>
            <a:ext cx="3676472" cy="706631"/>
          </a:xfrm>
          <a:prstGeom prst="rect">
            <a:avLst/>
          </a:prstGeom>
          <a:solidFill>
            <a:srgbClr val="E405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r-FR" sz="1050" dirty="0"/>
              <a:t>INNOVATION</a:t>
            </a:r>
          </a:p>
          <a:p>
            <a:r>
              <a:rPr lang="fr-FR" sz="1050" dirty="0"/>
              <a:t>1- 2 ans = maturité de la barrière cutanée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964" y="120396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homeuser\Desktop\IMG_1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67073"/>
            <a:ext cx="1825688" cy="13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185783" y="2051706"/>
            <a:ext cx="1143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457200" y="3810000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fr-FR" sz="1050" kern="0" dirty="0">
                <a:solidFill>
                  <a:schemeClr val="tx2"/>
                </a:solidFill>
              </a:rPr>
              <a:t>VISUALISATION PAR MICROSCOPIE</a:t>
            </a:r>
          </a:p>
          <a:p>
            <a:pPr lvl="0" algn="ctr">
              <a:defRPr/>
            </a:pPr>
            <a:r>
              <a:rPr lang="fr-FR" sz="1050" kern="0" dirty="0">
                <a:solidFill>
                  <a:schemeClr val="tx2"/>
                </a:solidFill>
              </a:rPr>
              <a:t>                                                                                                                                                  ÉLECTRONIQUE À BALAYAGE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/>
          <a:srcRect t="2215" b="26206"/>
          <a:stretch>
            <a:fillRect/>
          </a:stretch>
        </p:blipFill>
        <p:spPr bwMode="auto">
          <a:xfrm>
            <a:off x="4308707" y="2944198"/>
            <a:ext cx="4711462" cy="26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241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858" y="-128920"/>
            <a:ext cx="8229600" cy="1143000"/>
          </a:xfrm>
        </p:spPr>
        <p:txBody>
          <a:bodyPr/>
          <a:lstStyle/>
          <a:p>
            <a:r>
              <a:rPr lang="nl-BE" dirty="0">
                <a:solidFill>
                  <a:schemeClr val="accent1"/>
                </a:solidFill>
              </a:rPr>
              <a:t>LA  PEAU  BARRIERE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06" y="1283676"/>
            <a:ext cx="9452094" cy="5562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 smtClean="0"/>
              <a:t>pH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T.E.W.L. = Trans </a:t>
            </a:r>
            <a:r>
              <a:rPr lang="nl-BE" dirty="0" err="1" smtClean="0"/>
              <a:t>Epidermal</a:t>
            </a:r>
            <a:r>
              <a:rPr lang="nl-BE" dirty="0" smtClean="0"/>
              <a:t> Water </a:t>
            </a:r>
            <a:r>
              <a:rPr lang="nl-BE" dirty="0" err="1" smtClean="0"/>
              <a:t>Loss</a:t>
            </a:r>
            <a:r>
              <a:rPr lang="nl-BE" dirty="0" smtClean="0"/>
              <a:t> </a:t>
            </a:r>
          </a:p>
          <a:p>
            <a:pPr marL="0" indent="0">
              <a:buNone/>
            </a:pPr>
            <a:r>
              <a:rPr lang="nl-BE" dirty="0" smtClean="0"/>
              <a:t>       (PIE=  Perte </a:t>
            </a:r>
            <a:r>
              <a:rPr lang="nl-BE" dirty="0" err="1"/>
              <a:t>I</a:t>
            </a:r>
            <a:r>
              <a:rPr lang="nl-BE" dirty="0" err="1" smtClean="0"/>
              <a:t>nsensible</a:t>
            </a:r>
            <a:r>
              <a:rPr lang="nl-BE" dirty="0" smtClean="0"/>
              <a:t> en Eau)</a:t>
            </a:r>
          </a:p>
          <a:p>
            <a:pPr marL="0" indent="0">
              <a:buNone/>
            </a:pPr>
            <a:r>
              <a:rPr lang="nl-BE" dirty="0" smtClean="0"/>
              <a:t> 3.  Spectroscopie  </a:t>
            </a:r>
            <a:r>
              <a:rPr lang="nl-BE" b="1" dirty="0" smtClean="0"/>
              <a:t>RAMAN</a:t>
            </a:r>
            <a:r>
              <a:rPr lang="nl-BE" dirty="0" smtClean="0"/>
              <a:t> (</a:t>
            </a:r>
            <a:r>
              <a:rPr lang="nl-BE" sz="2200" dirty="0" err="1" smtClean="0"/>
              <a:t>faisceau</a:t>
            </a:r>
            <a:r>
              <a:rPr lang="nl-BE" sz="2200" dirty="0" smtClean="0"/>
              <a:t> laser/</a:t>
            </a:r>
            <a:r>
              <a:rPr lang="nl-BE" sz="2200" dirty="0" err="1" smtClean="0"/>
              <a:t>caractérise</a:t>
            </a:r>
            <a:r>
              <a:rPr lang="nl-BE" sz="2200" dirty="0" smtClean="0"/>
              <a:t> et </a:t>
            </a:r>
            <a:r>
              <a:rPr lang="nl-BE" sz="2200" dirty="0" err="1" smtClean="0"/>
              <a:t>quantifie</a:t>
            </a:r>
            <a:r>
              <a:rPr lang="nl-BE" sz="2200" dirty="0" smtClean="0"/>
              <a:t> les </a:t>
            </a:r>
          </a:p>
          <a:p>
            <a:pPr marL="0" indent="0">
              <a:buNone/>
            </a:pPr>
            <a:r>
              <a:rPr lang="nl-BE" sz="2200" dirty="0"/>
              <a:t> </a:t>
            </a:r>
            <a:r>
              <a:rPr lang="nl-BE" sz="2200" dirty="0" smtClean="0"/>
              <a:t>          </a:t>
            </a:r>
            <a:r>
              <a:rPr lang="nl-BE" sz="2200" dirty="0" err="1" smtClean="0"/>
              <a:t>molécules</a:t>
            </a:r>
            <a:r>
              <a:rPr lang="nl-BE" sz="2200" dirty="0" smtClean="0"/>
              <a:t>/en </a:t>
            </a:r>
            <a:r>
              <a:rPr lang="nl-BE" sz="2200" dirty="0" err="1" smtClean="0"/>
              <a:t>profondeur</a:t>
            </a:r>
            <a:r>
              <a:rPr lang="nl-BE" dirty="0" smtClean="0"/>
              <a:t>)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1°  </a:t>
            </a:r>
            <a:r>
              <a:rPr lang="nl-BE" dirty="0" err="1" smtClean="0"/>
              <a:t>Hydratation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      2°  Teneur en EAU</a:t>
            </a:r>
          </a:p>
          <a:p>
            <a:pPr marL="0" indent="0">
              <a:buNone/>
            </a:pPr>
            <a:r>
              <a:rPr lang="nl-BE" dirty="0" smtClean="0"/>
              <a:t>      3°  NMF  =  Natural </a:t>
            </a:r>
            <a:r>
              <a:rPr lang="nl-BE" dirty="0" err="1" smtClean="0"/>
              <a:t>Moisturizing</a:t>
            </a:r>
            <a:r>
              <a:rPr lang="nl-BE" dirty="0"/>
              <a:t> </a:t>
            </a:r>
            <a:r>
              <a:rPr lang="nl-BE" dirty="0" smtClean="0"/>
              <a:t>Factors </a:t>
            </a:r>
          </a:p>
          <a:p>
            <a:pPr marL="0" indent="0">
              <a:buNone/>
            </a:pPr>
            <a:r>
              <a:rPr lang="nl-BE" dirty="0" smtClean="0"/>
              <a:t>      (= facteurs naturels </a:t>
            </a:r>
            <a:r>
              <a:rPr lang="nl-BE" dirty="0" err="1" smtClean="0"/>
              <a:t>d’hydratation</a:t>
            </a:r>
            <a:r>
              <a:rPr lang="nl-BE" dirty="0" smtClean="0"/>
              <a:t>) : </a:t>
            </a:r>
            <a:r>
              <a:rPr lang="nl-BE" dirty="0" err="1" smtClean="0"/>
              <a:t>acides</a:t>
            </a:r>
            <a:r>
              <a:rPr lang="nl-BE" dirty="0"/>
              <a:t> </a:t>
            </a:r>
            <a:r>
              <a:rPr lang="nl-BE" dirty="0" err="1" smtClean="0"/>
              <a:t>aminés</a:t>
            </a:r>
            <a:r>
              <a:rPr lang="nl-BE" dirty="0" smtClean="0"/>
              <a:t> </a:t>
            </a:r>
            <a:r>
              <a:rPr lang="nl-BE" dirty="0" err="1" smtClean="0"/>
              <a:t>qui</a:t>
            </a:r>
            <a:r>
              <a:rPr lang="nl-BE" dirty="0" smtClean="0"/>
              <a:t> </a:t>
            </a:r>
            <a:r>
              <a:rPr lang="nl-BE" dirty="0" err="1" smtClean="0"/>
              <a:t>retiennent</a:t>
            </a:r>
            <a:r>
              <a:rPr lang="nl-BE" dirty="0" smtClean="0"/>
              <a:t> </a:t>
            </a:r>
            <a:r>
              <a:rPr lang="nl-BE" dirty="0" err="1" smtClean="0"/>
              <a:t>l’eau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                                            </a:t>
            </a:r>
            <a:endParaRPr lang="nl-BE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38500" y="6174651"/>
            <a:ext cx="2286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93945" y="624959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NMF</a:t>
            </a:r>
            <a:endParaRPr lang="nl-BE" dirty="0"/>
          </a:p>
        </p:txBody>
      </p:sp>
      <p:sp>
        <p:nvSpPr>
          <p:cNvPr id="10" name="Right Arrow 9"/>
          <p:cNvSpPr/>
          <p:nvPr/>
        </p:nvSpPr>
        <p:spPr>
          <a:xfrm>
            <a:off x="5169207" y="6314359"/>
            <a:ext cx="489204" cy="180228"/>
          </a:xfrm>
          <a:prstGeom prst="rightArrow">
            <a:avLst>
              <a:gd name="adj1" fmla="val 50000"/>
              <a:gd name="adj2" fmla="val 57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6840259" y="6240723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eau</a:t>
            </a:r>
            <a:endParaRPr lang="nl-BE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160477" y="6249599"/>
            <a:ext cx="228600" cy="3604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1834662" y="6324600"/>
            <a:ext cx="489204" cy="219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tangle 3"/>
          <p:cNvSpPr/>
          <p:nvPr/>
        </p:nvSpPr>
        <p:spPr>
          <a:xfrm>
            <a:off x="1779656" y="827942"/>
            <a:ext cx="5474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smtClean="0">
                <a:solidFill>
                  <a:srgbClr val="0070C0"/>
                </a:solidFill>
              </a:rPr>
              <a:t>2.  ÉTUDE DE LA FONCTION  (méthodes) : </a:t>
            </a:r>
            <a:endParaRPr lang="nl-BE" sz="2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06" y="1524034"/>
            <a:ext cx="1600200" cy="120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79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9" y="1371600"/>
            <a:ext cx="4094423" cy="2271499"/>
          </a:xfrm>
          <a:prstGeom prst="rect">
            <a:avLst/>
          </a:prstGeom>
        </p:spPr>
      </p:pic>
      <p:grpSp>
        <p:nvGrpSpPr>
          <p:cNvPr id="5" name="Groupe 11"/>
          <p:cNvGrpSpPr/>
          <p:nvPr/>
        </p:nvGrpSpPr>
        <p:grpSpPr>
          <a:xfrm>
            <a:off x="1304665" y="1480458"/>
            <a:ext cx="1862506" cy="1958201"/>
            <a:chOff x="1767470" y="848007"/>
            <a:chExt cx="1862506" cy="1958200"/>
          </a:xfrm>
        </p:grpSpPr>
        <p:grpSp>
          <p:nvGrpSpPr>
            <p:cNvPr id="6" name="Groupe 26"/>
            <p:cNvGrpSpPr>
              <a:grpSpLocks/>
            </p:cNvGrpSpPr>
            <p:nvPr/>
          </p:nvGrpSpPr>
          <p:grpSpPr bwMode="auto">
            <a:xfrm>
              <a:off x="1767470" y="1976975"/>
              <a:ext cx="1189077" cy="829232"/>
              <a:chOff x="804885" y="2661743"/>
              <a:chExt cx="1508081" cy="1051697"/>
            </a:xfrm>
          </p:grpSpPr>
          <p:grpSp>
            <p:nvGrpSpPr>
              <p:cNvPr id="15" name="Groupe 2"/>
              <p:cNvGrpSpPr>
                <a:grpSpLocks/>
              </p:cNvGrpSpPr>
              <p:nvPr/>
            </p:nvGrpSpPr>
            <p:grpSpPr bwMode="auto">
              <a:xfrm>
                <a:off x="1300934" y="2661743"/>
                <a:ext cx="1008091" cy="322036"/>
                <a:chOff x="1300934" y="2661743"/>
                <a:chExt cx="1008091" cy="322036"/>
              </a:xfrm>
            </p:grpSpPr>
            <p:sp>
              <p:nvSpPr>
                <p:cNvPr id="19" name="Rectangle 9"/>
                <p:cNvSpPr>
                  <a:spLocks noChangeArrowheads="1"/>
                </p:cNvSpPr>
                <p:nvPr/>
              </p:nvSpPr>
              <p:spPr bwMode="auto">
                <a:xfrm>
                  <a:off x="1300934" y="2661743"/>
                  <a:ext cx="868363" cy="322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88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Calibri" pitchFamily="34" charset="0"/>
                    <a:buNone/>
                    <a:tabLst/>
                    <a:defRPr/>
                  </a:pPr>
                  <a:r>
                    <a:rPr kumimoji="0" lang="fr-F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B5E3"/>
                      </a:solidFill>
                      <a:effectLst/>
                      <a:uLnTx/>
                      <a:uFillTx/>
                      <a:ea typeface="Geneva" charset="-128"/>
                    </a:rPr>
                    <a:t>pH </a:t>
                  </a:r>
                  <a:r>
                    <a:rPr kumimoji="0" lang="fr-F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B5E3"/>
                      </a:solidFill>
                      <a:effectLst/>
                      <a:uLnTx/>
                      <a:uFillTx/>
                      <a:ea typeface="Geneva" charset="-128"/>
                      <a:sym typeface="Wingdings" pitchFamily="2" charset="2"/>
                    </a:rPr>
                    <a:t></a:t>
                  </a:r>
                </a:p>
              </p:txBody>
            </p:sp>
            <p:sp>
              <p:nvSpPr>
                <p:cNvPr id="20" name="Line 10"/>
                <p:cNvSpPr>
                  <a:spLocks noChangeShapeType="1"/>
                </p:cNvSpPr>
                <p:nvPr/>
              </p:nvSpPr>
              <p:spPr bwMode="auto">
                <a:xfrm>
                  <a:off x="2021688" y="2913064"/>
                  <a:ext cx="287337" cy="0"/>
                </a:xfrm>
                <a:prstGeom prst="line">
                  <a:avLst/>
                </a:prstGeom>
                <a:noFill/>
                <a:ln w="28575">
                  <a:solidFill>
                    <a:srgbClr val="1EB5E3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6" name="Groupe 4"/>
              <p:cNvGrpSpPr>
                <a:grpSpLocks/>
              </p:cNvGrpSpPr>
              <p:nvPr/>
            </p:nvGrpSpPr>
            <p:grpSpPr bwMode="auto">
              <a:xfrm>
                <a:off x="804885" y="3391404"/>
                <a:ext cx="1508081" cy="322036"/>
                <a:chOff x="804885" y="3391404"/>
                <a:chExt cx="1508081" cy="322036"/>
              </a:xfrm>
            </p:grpSpPr>
            <p:sp>
              <p:nvSpPr>
                <p:cNvPr id="17" name="Rectangle 13"/>
                <p:cNvSpPr>
                  <a:spLocks noChangeArrowheads="1"/>
                </p:cNvSpPr>
                <p:nvPr/>
              </p:nvSpPr>
              <p:spPr bwMode="auto">
                <a:xfrm>
                  <a:off x="804885" y="3391404"/>
                  <a:ext cx="1360473" cy="322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88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Calibri" pitchFamily="34" charset="0"/>
                    <a:buNone/>
                    <a:tabLst/>
                    <a:defRPr/>
                  </a:pPr>
                  <a:r>
                    <a:rPr kumimoji="0" lang="fr-F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Geneva" charset="-128"/>
                    </a:rPr>
                    <a:t>Hydratation </a:t>
                  </a:r>
                  <a:r>
                    <a:rPr kumimoji="0" lang="fr-F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Geneva" charset="-128"/>
                      <a:sym typeface="Wingdings" pitchFamily="2" charset="2"/>
                    </a:rPr>
                    <a:t></a:t>
                  </a:r>
                </a:p>
              </p:txBody>
            </p:sp>
            <p:sp>
              <p:nvSpPr>
                <p:cNvPr id="18" name="Line 14"/>
                <p:cNvSpPr>
                  <a:spLocks noChangeShapeType="1"/>
                </p:cNvSpPr>
                <p:nvPr/>
              </p:nvSpPr>
              <p:spPr bwMode="auto">
                <a:xfrm>
                  <a:off x="2025629" y="3552422"/>
                  <a:ext cx="287337" cy="0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7" name="Groupe 27"/>
            <p:cNvGrpSpPr>
              <a:grpSpLocks/>
            </p:cNvGrpSpPr>
            <p:nvPr/>
          </p:nvGrpSpPr>
          <p:grpSpPr bwMode="auto">
            <a:xfrm>
              <a:off x="1961477" y="848007"/>
              <a:ext cx="995070" cy="1652258"/>
              <a:chOff x="1050941" y="1229896"/>
              <a:chExt cx="1262025" cy="2095523"/>
            </a:xfrm>
          </p:grpSpPr>
          <p:grpSp>
            <p:nvGrpSpPr>
              <p:cNvPr id="9" name="Groupe 3"/>
              <p:cNvGrpSpPr>
                <a:grpSpLocks/>
              </p:cNvGrpSpPr>
              <p:nvPr/>
            </p:nvGrpSpPr>
            <p:grpSpPr bwMode="auto">
              <a:xfrm>
                <a:off x="1296996" y="3003383"/>
                <a:ext cx="1015970" cy="322036"/>
                <a:chOff x="1296996" y="3003383"/>
                <a:chExt cx="1015970" cy="322036"/>
              </a:xfrm>
            </p:grpSpPr>
            <p:sp>
              <p:nvSpPr>
                <p:cNvPr id="13" name="Rectangle 11"/>
                <p:cNvSpPr>
                  <a:spLocks noChangeArrowheads="1"/>
                </p:cNvSpPr>
                <p:nvPr/>
              </p:nvSpPr>
              <p:spPr bwMode="auto">
                <a:xfrm>
                  <a:off x="1296996" y="3003383"/>
                  <a:ext cx="868362" cy="322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88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Calibri" pitchFamily="34" charset="0"/>
                    <a:buNone/>
                    <a:tabLst/>
                    <a:defRPr/>
                  </a:pPr>
                  <a:r>
                    <a:rPr kumimoji="0" lang="fr-F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3399"/>
                      </a:solidFill>
                      <a:effectLst/>
                      <a:uLnTx/>
                      <a:uFillTx/>
                      <a:ea typeface="Geneva" charset="-128"/>
                    </a:rPr>
                    <a:t>[Eau]</a:t>
                  </a:r>
                  <a:r>
                    <a:rPr kumimoji="0" lang="fr-F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3399"/>
                      </a:solidFill>
                      <a:effectLst/>
                      <a:uLnTx/>
                      <a:uFillTx/>
                      <a:ea typeface="Geneva" charset="-128"/>
                      <a:sym typeface="Wingdings" pitchFamily="2" charset="2"/>
                    </a:rPr>
                    <a:t></a:t>
                  </a:r>
                </a:p>
              </p:txBody>
            </p:sp>
            <p:sp>
              <p:nvSpPr>
                <p:cNvPr id="14" name="Line 12"/>
                <p:cNvSpPr>
                  <a:spLocks noChangeShapeType="1"/>
                </p:cNvSpPr>
                <p:nvPr/>
              </p:nvSpPr>
              <p:spPr bwMode="auto">
                <a:xfrm>
                  <a:off x="2025629" y="3164401"/>
                  <a:ext cx="287337" cy="0"/>
                </a:xfrm>
                <a:prstGeom prst="line">
                  <a:avLst/>
                </a:prstGeom>
                <a:noFill/>
                <a:ln w="28575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" name="Groupe 1"/>
              <p:cNvGrpSpPr>
                <a:grpSpLocks/>
              </p:cNvGrpSpPr>
              <p:nvPr/>
            </p:nvGrpSpPr>
            <p:grpSpPr bwMode="auto">
              <a:xfrm>
                <a:off x="1050941" y="1229896"/>
                <a:ext cx="1237596" cy="322036"/>
                <a:chOff x="1050941" y="1229896"/>
                <a:chExt cx="1237596" cy="322036"/>
              </a:xfrm>
            </p:grpSpPr>
            <p:sp>
              <p:nvSpPr>
                <p:cNvPr id="11" name="Rectangle 15"/>
                <p:cNvSpPr>
                  <a:spLocks noChangeArrowheads="1"/>
                </p:cNvSpPr>
                <p:nvPr/>
              </p:nvSpPr>
              <p:spPr bwMode="auto">
                <a:xfrm>
                  <a:off x="1050941" y="1229896"/>
                  <a:ext cx="868362" cy="322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88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Calibri" pitchFamily="34" charset="0"/>
                    <a:buNone/>
                    <a:tabLst/>
                    <a:defRPr/>
                  </a:pPr>
                  <a:r>
                    <a:rPr kumimoji="0" lang="fr-F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ea typeface="Geneva" charset="-128"/>
                    </a:rPr>
                    <a:t>NMF </a:t>
                  </a:r>
                  <a:r>
                    <a:rPr kumimoji="0" lang="fr-F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ea typeface="Geneva" charset="-128"/>
                      <a:sym typeface="Wingdings" pitchFamily="2" charset="2"/>
                    </a:rPr>
                    <a:t></a:t>
                  </a:r>
                </a:p>
              </p:txBody>
            </p:sp>
            <p:sp>
              <p:nvSpPr>
                <p:cNvPr id="12" name="Line 16"/>
                <p:cNvSpPr>
                  <a:spLocks noChangeShapeType="1"/>
                </p:cNvSpPr>
                <p:nvPr/>
              </p:nvSpPr>
              <p:spPr bwMode="auto">
                <a:xfrm>
                  <a:off x="1919303" y="1386234"/>
                  <a:ext cx="36923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374630" y="870867"/>
              <a:ext cx="255346" cy="1816210"/>
            </a:xfrm>
            <a:prstGeom prst="ellipse">
              <a:avLst/>
            </a:prstGeom>
            <a:noFill/>
            <a:ln w="28575" algn="ctr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de-DE" sz="20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endParaRPr>
            </a:p>
          </p:txBody>
        </p:sp>
      </p:grp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902362" y="2354812"/>
            <a:ext cx="1962889" cy="6509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20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26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rPr>
              <a:t>Hydratation (</a:t>
            </a:r>
            <a:r>
              <a: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rPr>
              <a:t>cornéométrie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26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rPr>
              <a:t>Teneur en eau (Raman)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26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rPr>
              <a:t>NMF (Raman)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26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rPr>
              <a:t>pH (pH-mètre)</a:t>
            </a:r>
          </a:p>
        </p:txBody>
      </p:sp>
      <p:pic>
        <p:nvPicPr>
          <p:cNvPr id="22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80" y="2413393"/>
            <a:ext cx="379041" cy="542203"/>
          </a:xfrm>
          <a:prstGeom prst="rect">
            <a:avLst/>
          </a:prstGeom>
        </p:spPr>
      </p:pic>
      <p:sp>
        <p:nvSpPr>
          <p:cNvPr id="23" name="ZoneTexte 6"/>
          <p:cNvSpPr txBox="1"/>
          <p:nvPr/>
        </p:nvSpPr>
        <p:spPr>
          <a:xfrm>
            <a:off x="2679117" y="3563733"/>
            <a:ext cx="720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NN</a:t>
            </a:r>
            <a:b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(1 à 15 J)</a:t>
            </a: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ZoneTexte 65"/>
          <p:cNvSpPr txBox="1"/>
          <p:nvPr/>
        </p:nvSpPr>
        <p:spPr>
          <a:xfrm>
            <a:off x="3312386" y="3540327"/>
            <a:ext cx="720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b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semaines</a:t>
            </a: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ZoneTexte 66"/>
          <p:cNvSpPr txBox="1"/>
          <p:nvPr/>
        </p:nvSpPr>
        <p:spPr>
          <a:xfrm>
            <a:off x="3904643" y="3607589"/>
            <a:ext cx="7207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 mois</a:t>
            </a: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ZoneTexte 67"/>
          <p:cNvSpPr txBox="1"/>
          <p:nvPr/>
        </p:nvSpPr>
        <p:spPr>
          <a:xfrm>
            <a:off x="4553247" y="3605478"/>
            <a:ext cx="7207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1-2 ans</a:t>
            </a: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ZoneTexte 68"/>
          <p:cNvSpPr txBox="1"/>
          <p:nvPr/>
        </p:nvSpPr>
        <p:spPr>
          <a:xfrm>
            <a:off x="5221255" y="3594187"/>
            <a:ext cx="7207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4-5 ans</a:t>
            </a: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ZoneTexte 69"/>
          <p:cNvSpPr txBox="1"/>
          <p:nvPr/>
        </p:nvSpPr>
        <p:spPr>
          <a:xfrm>
            <a:off x="5798546" y="3523271"/>
            <a:ext cx="720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Adultes</a:t>
            </a:r>
            <a:b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(20-25 ans)</a:t>
            </a: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40215" y="329710"/>
            <a:ext cx="5370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kern="0" dirty="0" smtClean="0">
                <a:solidFill>
                  <a:srgbClr val="0070C0"/>
                </a:solidFill>
              </a:rPr>
              <a:t>2.  ÉTUDE </a:t>
            </a:r>
            <a:r>
              <a:rPr lang="fr-FR" sz="2400" b="1" kern="0" dirty="0">
                <a:solidFill>
                  <a:srgbClr val="0070C0"/>
                </a:solidFill>
              </a:rPr>
              <a:t>DE LA </a:t>
            </a:r>
            <a:r>
              <a:rPr lang="fr-FR" sz="2400" b="1" kern="0" dirty="0" smtClean="0">
                <a:solidFill>
                  <a:srgbClr val="0070C0"/>
                </a:solidFill>
              </a:rPr>
              <a:t>FONCTION  (Résultats) : </a:t>
            </a:r>
            <a:endParaRPr lang="nl-BE" sz="2400" dirty="0">
              <a:solidFill>
                <a:prstClr val="black"/>
              </a:solidFill>
            </a:endParaRPr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1333162" y="3962435"/>
            <a:ext cx="7160963" cy="156224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Nouveau-nés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Faible teneur en eau corrélée avec l’hydratation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[NMF]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élevée ? Paradoxe</a:t>
            </a:r>
          </a:p>
        </p:txBody>
      </p:sp>
      <p:cxnSp>
        <p:nvCxnSpPr>
          <p:cNvPr id="31" name="Connecteur droit avec flèche 8"/>
          <p:cNvCxnSpPr/>
          <p:nvPr/>
        </p:nvCxnSpPr>
        <p:spPr bwMode="auto">
          <a:xfrm>
            <a:off x="3399879" y="1592949"/>
            <a:ext cx="914400" cy="914400"/>
          </a:xfrm>
          <a:prstGeom prst="straightConnector1">
            <a:avLst/>
          </a:prstGeom>
          <a:noFill/>
          <a:ln w="28575" algn="ctr">
            <a:solidFill>
              <a:srgbClr val="000099"/>
            </a:solidFill>
            <a:round/>
            <a:headEnd/>
            <a:tailEnd type="triangle"/>
          </a:ln>
          <a:extLst/>
        </p:spPr>
      </p:cxnSp>
      <p:sp>
        <p:nvSpPr>
          <p:cNvPr id="32" name="Espace réservé du contenu 4"/>
          <p:cNvSpPr txBox="1">
            <a:spLocks/>
          </p:cNvSpPr>
          <p:nvPr/>
        </p:nvSpPr>
        <p:spPr bwMode="auto">
          <a:xfrm>
            <a:off x="1150002" y="5105400"/>
            <a:ext cx="7160963" cy="140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1938" indent="-261938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Blip>
                <a:blip r:embed="rId4"/>
              </a:buBlip>
              <a:defRPr sz="1800" b="1">
                <a:solidFill>
                  <a:srgbClr val="233E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AD1A"/>
              </a:buClr>
              <a:buSzPct val="100000"/>
              <a:buFontTx/>
              <a:buBlip>
                <a:blip r:embed="rId5"/>
              </a:buBlip>
              <a:defRPr sz="1600" b="0">
                <a:solidFill>
                  <a:srgbClr val="233E9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E98"/>
              </a:buClr>
              <a:buSzPct val="120000"/>
              <a:buFont typeface="Arial" pitchFamily="34" charset="0"/>
              <a:buChar char="•"/>
              <a:defRPr sz="1400" b="0" i="1">
                <a:solidFill>
                  <a:srgbClr val="233E9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6C0C"/>
              </a:buClr>
              <a:buFont typeface="Wingdings" pitchFamily="2" charset="2"/>
              <a:buChar char="§"/>
              <a:defRPr sz="1400" b="0">
                <a:solidFill>
                  <a:srgbClr val="233E9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6C0C"/>
              </a:buClr>
              <a:buFont typeface="Wingdings" pitchFamily="2" charset="2"/>
              <a:buChar char="§"/>
              <a:defRPr sz="1200" b="0">
                <a:solidFill>
                  <a:srgbClr val="233E98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261938" marR="0" lvl="0" indent="-2619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Evolution avec l’âge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AD1A"/>
              </a:buClr>
              <a:buSzPct val="100000"/>
              <a:buFontTx/>
              <a:buBlip>
                <a:blip r:embed="rId5"/>
              </a:buBlip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  <a:sym typeface="Wingdings" pitchFamily="2" charset="2"/>
              </a:rPr>
              <a:t>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NMF après la naissance =&gt; indispensable pour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ré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équilibrer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l’hydratation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et le pH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AD1A"/>
              </a:buClr>
              <a:buSzPct val="100000"/>
              <a:buFontTx/>
              <a:buBlip>
                <a:blip r:embed="rId5"/>
              </a:buBlip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[NMF] la plus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faible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à 6 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mois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inférieure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à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l’adulte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33E9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57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59743" y="1377961"/>
            <a:ext cx="1088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1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7AD1A"/>
              </a:buClr>
              <a:buSzPct val="100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NAISSANCE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598491" y="2612304"/>
            <a:ext cx="1544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rPr>
              <a:t> </a:t>
            </a:r>
            <a:r>
              <a:rPr kumimoji="0" lang="fr-FR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rPr>
              <a:t>changement température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rPr>
              <a:t> stress psychologiques</a:t>
            </a:r>
            <a:endParaRPr kumimoji="0" lang="fr-FR" sz="1000" b="0" i="1" u="none" strike="noStrike" kern="0" cap="none" spc="0" normalizeH="0" baseline="0" noProof="0" dirty="0">
              <a:ln>
                <a:noFill/>
              </a:ln>
              <a:solidFill>
                <a:srgbClr val="233E98"/>
              </a:solidFill>
              <a:effectLst/>
              <a:uLnTx/>
              <a:uFillTx/>
            </a:endParaRPr>
          </a:p>
        </p:txBody>
      </p:sp>
      <p:grpSp>
        <p:nvGrpSpPr>
          <p:cNvPr id="6" name="Groupe 9"/>
          <p:cNvGrpSpPr/>
          <p:nvPr/>
        </p:nvGrpSpPr>
        <p:grpSpPr>
          <a:xfrm>
            <a:off x="3549002" y="3005126"/>
            <a:ext cx="1980029" cy="650297"/>
            <a:chOff x="3548951" y="3005151"/>
            <a:chExt cx="1980029" cy="650294"/>
          </a:xfrm>
        </p:grpSpPr>
        <p:cxnSp>
          <p:nvCxnSpPr>
            <p:cNvPr id="7" name="Connecteur droit avec flèche 9"/>
            <p:cNvCxnSpPr>
              <a:cxnSpLocks noChangeShapeType="1"/>
            </p:cNvCxnSpPr>
            <p:nvPr/>
          </p:nvCxnSpPr>
          <p:spPr bwMode="auto">
            <a:xfrm>
              <a:off x="4393222" y="3005151"/>
              <a:ext cx="3175" cy="37147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3548951" y="3316893"/>
              <a:ext cx="1980029" cy="33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33E98"/>
                  </a:solidFill>
                  <a:effectLst/>
                  <a:uLnTx/>
                  <a:uFillTx/>
                </a:rPr>
                <a:t>Peau sèche, pH élevé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e 16384"/>
          <p:cNvGrpSpPr/>
          <p:nvPr/>
        </p:nvGrpSpPr>
        <p:grpSpPr>
          <a:xfrm>
            <a:off x="4058780" y="3642320"/>
            <a:ext cx="1721282" cy="757857"/>
            <a:chOff x="4058779" y="3572212"/>
            <a:chExt cx="1721282" cy="757856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39016" y="3657972"/>
              <a:ext cx="12410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33E98"/>
                  </a:solidFill>
                  <a:effectLst/>
                  <a:uLnTx/>
                  <a:uFillTx/>
                </a:rPr>
                <a:t>Signal </a:t>
              </a: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33E98"/>
                  </a:solidFill>
                  <a:effectLst/>
                  <a:uLnTx/>
                  <a:uFillTx/>
                </a:rPr>
                <a:t>de régulation</a:t>
              </a:r>
              <a:endPara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endParaRPr>
            </a:p>
          </p:txBody>
        </p:sp>
        <p:grpSp>
          <p:nvGrpSpPr>
            <p:cNvPr id="11" name="Groupe 8"/>
            <p:cNvGrpSpPr/>
            <p:nvPr/>
          </p:nvGrpSpPr>
          <p:grpSpPr>
            <a:xfrm>
              <a:off x="4058779" y="3572212"/>
              <a:ext cx="650688" cy="757856"/>
              <a:chOff x="4058779" y="3572212"/>
              <a:chExt cx="650688" cy="757856"/>
            </a:xfrm>
          </p:grpSpPr>
          <p:cxnSp>
            <p:nvCxnSpPr>
              <p:cNvPr id="12" name="Connecteur droit avec flèche 11"/>
              <p:cNvCxnSpPr>
                <a:cxnSpLocks noChangeShapeType="1"/>
              </p:cNvCxnSpPr>
              <p:nvPr/>
            </p:nvCxnSpPr>
            <p:spPr bwMode="auto">
              <a:xfrm>
                <a:off x="4380111" y="3572212"/>
                <a:ext cx="3175" cy="371475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3" name="Groupe 7"/>
              <p:cNvGrpSpPr/>
              <p:nvPr/>
            </p:nvGrpSpPr>
            <p:grpSpPr>
              <a:xfrm>
                <a:off x="4058779" y="4053069"/>
                <a:ext cx="650688" cy="276999"/>
                <a:chOff x="4035042" y="4076630"/>
                <a:chExt cx="650688" cy="276999"/>
              </a:xfrm>
            </p:grpSpPr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4194890" y="4076630"/>
                  <a:ext cx="4908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33E98"/>
                      </a:solidFill>
                      <a:effectLst/>
                      <a:uLnTx/>
                      <a:uFillTx/>
                    </a:rPr>
                    <a:t>NMF</a:t>
                  </a:r>
                </a:p>
              </p:txBody>
            </p:sp>
            <p:cxnSp>
              <p:nvCxnSpPr>
                <p:cNvPr id="15" name="Connecteur droit avec flèche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4035042" y="4165995"/>
                  <a:ext cx="0" cy="139303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Connecteur droit avec flèche 1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91480" y="4145132"/>
                  <a:ext cx="0" cy="138113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17" name="Groupe 16387"/>
          <p:cNvGrpSpPr/>
          <p:nvPr/>
        </p:nvGrpSpPr>
        <p:grpSpPr>
          <a:xfrm>
            <a:off x="1324993" y="3286091"/>
            <a:ext cx="2027800" cy="743863"/>
            <a:chOff x="1831943" y="3314222"/>
            <a:chExt cx="2027800" cy="743860"/>
          </a:xfrm>
        </p:grpSpPr>
        <p:sp>
          <p:nvSpPr>
            <p:cNvPr id="18" name="Flèche courbée vers la droite 16"/>
            <p:cNvSpPr>
              <a:spLocks noChangeArrowheads="1"/>
            </p:cNvSpPr>
            <p:nvPr/>
          </p:nvSpPr>
          <p:spPr bwMode="auto">
            <a:xfrm flipV="1">
              <a:off x="2845843" y="3314222"/>
              <a:ext cx="1013900" cy="369331"/>
            </a:xfrm>
            <a:prstGeom prst="curvedRightArrow">
              <a:avLst>
                <a:gd name="adj1" fmla="val 25037"/>
                <a:gd name="adj2" fmla="val 50075"/>
                <a:gd name="adj3" fmla="val 25000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831943" y="3657973"/>
              <a:ext cx="95571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processus  de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compensation</a:t>
              </a:r>
              <a:endPara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0" name="Connecteur droit avec flèche 9"/>
          <p:cNvCxnSpPr>
            <a:cxnSpLocks noChangeShapeType="1"/>
          </p:cNvCxnSpPr>
          <p:nvPr/>
        </p:nvCxnSpPr>
        <p:spPr bwMode="auto">
          <a:xfrm>
            <a:off x="4364588" y="1807357"/>
            <a:ext cx="3175" cy="371475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040620" y="2320154"/>
            <a:ext cx="6222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rPr>
              <a:t>CHOCS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233E98"/>
              </a:solidFill>
              <a:effectLst/>
              <a:uLnTx/>
              <a:uFillTx/>
            </a:endParaRPr>
          </a:p>
        </p:txBody>
      </p:sp>
      <p:grpSp>
        <p:nvGrpSpPr>
          <p:cNvPr id="22" name="Groupe 16383"/>
          <p:cNvGrpSpPr/>
          <p:nvPr/>
        </p:nvGrpSpPr>
        <p:grpSpPr>
          <a:xfrm>
            <a:off x="5780062" y="3328901"/>
            <a:ext cx="2537840" cy="354717"/>
            <a:chOff x="5372032" y="3328763"/>
            <a:chExt cx="2537840" cy="354679"/>
          </a:xfrm>
        </p:grpSpPr>
        <p:grpSp>
          <p:nvGrpSpPr>
            <p:cNvPr id="23" name="Groupe 10"/>
            <p:cNvGrpSpPr/>
            <p:nvPr/>
          </p:nvGrpSpPr>
          <p:grpSpPr>
            <a:xfrm>
              <a:off x="5372032" y="3360736"/>
              <a:ext cx="2537840" cy="307744"/>
              <a:chOff x="5372032" y="3360736"/>
              <a:chExt cx="2537840" cy="307744"/>
            </a:xfrm>
          </p:grpSpPr>
          <p:cxnSp>
            <p:nvCxnSpPr>
              <p:cNvPr id="26" name="Connecteur droit avec flèche 17"/>
              <p:cNvCxnSpPr>
                <a:cxnSpLocks noChangeShapeType="1"/>
              </p:cNvCxnSpPr>
              <p:nvPr/>
            </p:nvCxnSpPr>
            <p:spPr bwMode="auto">
              <a:xfrm>
                <a:off x="5372032" y="3513566"/>
                <a:ext cx="625475" cy="0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6139836" y="3360736"/>
                <a:ext cx="1770036" cy="30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fr-F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  </a:t>
                </a:r>
                <a:r>
                  <a:rPr kumimoji="0" lang="fr-FR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Hydration</a:t>
                </a:r>
                <a:r>
                  <a:rPr kumimoji="0" lang="fr-F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 et       pH</a:t>
                </a: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24" name="Connecteur droit avec flèche 24"/>
            <p:cNvCxnSpPr/>
            <p:nvPr/>
          </p:nvCxnSpPr>
          <p:spPr bwMode="auto">
            <a:xfrm flipV="1">
              <a:off x="6157508" y="3328763"/>
              <a:ext cx="292462" cy="212670"/>
            </a:xfrm>
            <a:prstGeom prst="straightConnector1">
              <a:avLst/>
            </a:prstGeom>
            <a:solidFill>
              <a:srgbClr val="99CCFF">
                <a:alpha val="50000"/>
              </a:srgbClr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Connecteur droit avec flèche 27"/>
            <p:cNvCxnSpPr/>
            <p:nvPr/>
          </p:nvCxnSpPr>
          <p:spPr bwMode="auto">
            <a:xfrm>
              <a:off x="7392035" y="3376464"/>
              <a:ext cx="82932" cy="306978"/>
            </a:xfrm>
            <a:prstGeom prst="straightConnector1">
              <a:avLst/>
            </a:prstGeom>
            <a:solidFill>
              <a:srgbClr val="99CCFF">
                <a:alpha val="50000"/>
              </a:srgbClr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Rectangle 27"/>
          <p:cNvSpPr/>
          <p:nvPr/>
        </p:nvSpPr>
        <p:spPr>
          <a:xfrm>
            <a:off x="2144418" y="6353774"/>
            <a:ext cx="5522666" cy="307777"/>
          </a:xfrm>
          <a:prstGeom prst="rect">
            <a:avLst/>
          </a:prstGeom>
          <a:gradFill>
            <a:gsLst>
              <a:gs pos="0">
                <a:srgbClr val="BBE0E3">
                  <a:shade val="30000"/>
                  <a:satMod val="115000"/>
                </a:srgbClr>
              </a:gs>
              <a:gs pos="50000">
                <a:srgbClr val="BBE0E3">
                  <a:shade val="67500"/>
                  <a:satMod val="115000"/>
                </a:srgbClr>
              </a:gs>
              <a:gs pos="100000">
                <a:srgbClr val="BBE0E3">
                  <a:shade val="100000"/>
                  <a:satMod val="115000"/>
                </a:srgb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marL="0" marR="0" lvl="1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7AD1A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=&gt;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Capacité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à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capter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l’eau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et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mécanismes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de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régulation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GB" sz="1400" b="1" kern="0" dirty="0" err="1" smtClean="0">
                <a:solidFill>
                  <a:srgbClr val="FFFFFF"/>
                </a:solidFill>
                <a:latin typeface="Arial"/>
              </a:rPr>
              <a:t>fragils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57540" y="495322"/>
            <a:ext cx="5237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kern="0" dirty="0" smtClean="0">
                <a:solidFill>
                  <a:srgbClr val="0070C0"/>
                </a:solidFill>
              </a:rPr>
              <a:t>2.  ÉTUDE </a:t>
            </a:r>
            <a:r>
              <a:rPr lang="fr-FR" sz="2400" b="1" kern="0" dirty="0">
                <a:solidFill>
                  <a:srgbClr val="0070C0"/>
                </a:solidFill>
              </a:rPr>
              <a:t>DE LA FONCTION </a:t>
            </a:r>
            <a:r>
              <a:rPr lang="fr-FR" sz="2400" b="1" kern="0" dirty="0" smtClean="0">
                <a:solidFill>
                  <a:srgbClr val="0070C0"/>
                </a:solidFill>
              </a:rPr>
              <a:t> (résultats) :</a:t>
            </a:r>
            <a:endParaRPr lang="nl-BE" sz="2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4804" y="5439560"/>
            <a:ext cx="85344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E98"/>
              </a:buClr>
              <a:buSzPct val="120000"/>
              <a:buFont typeface="Arial" pitchFamily="34" charset="0"/>
              <a:buChar char="•"/>
            </a:pPr>
            <a:r>
              <a:rPr lang="fr-FR" i="1" kern="0" dirty="0">
                <a:solidFill>
                  <a:srgbClr val="233E98"/>
                </a:solidFill>
                <a:latin typeface="Arial"/>
              </a:rPr>
              <a:t>Mécanismes de compensation </a:t>
            </a: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E98"/>
              </a:buClr>
              <a:buSzPct val="120000"/>
            </a:pPr>
            <a:r>
              <a:rPr lang="fr-FR" i="1" kern="0" dirty="0">
                <a:solidFill>
                  <a:srgbClr val="233E98"/>
                </a:solidFill>
                <a:latin typeface="Arial"/>
                <a:sym typeface="Wingdings" pitchFamily="2" charset="2"/>
              </a:rPr>
              <a:t></a:t>
            </a:r>
            <a:r>
              <a:rPr lang="fr-FR" i="1" kern="0" dirty="0">
                <a:solidFill>
                  <a:srgbClr val="233E98"/>
                </a:solidFill>
                <a:latin typeface="Arial"/>
              </a:rPr>
              <a:t> adaptation au </a:t>
            </a:r>
            <a:r>
              <a:rPr lang="fr-FR" i="1" kern="0" dirty="0" smtClean="0">
                <a:solidFill>
                  <a:srgbClr val="233E98"/>
                </a:solidFill>
                <a:latin typeface="Arial"/>
              </a:rPr>
              <a:t>nouvel environnement </a:t>
            </a:r>
            <a:r>
              <a:rPr lang="fr-FR" i="1" kern="0" dirty="0">
                <a:solidFill>
                  <a:srgbClr val="233E98"/>
                </a:solidFill>
                <a:latin typeface="Arial"/>
              </a:rPr>
              <a:t>après la naissance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364588" y="4800600"/>
            <a:ext cx="15575" cy="457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03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7" y="2352492"/>
            <a:ext cx="5614903" cy="31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11" y="6514804"/>
            <a:ext cx="2133600" cy="365125"/>
          </a:xfrm>
        </p:spPr>
        <p:txBody>
          <a:bodyPr/>
          <a:lstStyle/>
          <a:p>
            <a:fld id="{E839E67A-5F98-4BB9-A26C-972BC49EF5F5}" type="datetime5">
              <a:rPr lang="en-US" smtClean="0"/>
              <a:t>17-Sep-13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-24820" y="6492876"/>
            <a:ext cx="3352800" cy="365125"/>
          </a:xfrm>
        </p:spPr>
        <p:txBody>
          <a:bodyPr/>
          <a:lstStyle/>
          <a:p>
            <a:r>
              <a:rPr lang="en-US" dirty="0" smtClean="0"/>
              <a:t>EVEILS</a:t>
            </a:r>
            <a:endParaRPr lang="en-US" dirty="0"/>
          </a:p>
        </p:txBody>
      </p:sp>
      <p:sp>
        <p:nvSpPr>
          <p:cNvPr id="15" name="Rectangle à coins arrondis 3"/>
          <p:cNvSpPr/>
          <p:nvPr/>
        </p:nvSpPr>
        <p:spPr bwMode="auto">
          <a:xfrm>
            <a:off x="2914225" y="5850547"/>
            <a:ext cx="5862918" cy="759268"/>
          </a:xfrm>
          <a:prstGeom prst="roundRect">
            <a:avLst/>
          </a:prstGeom>
          <a:solidFill>
            <a:srgbClr val="0178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</a:rPr>
              <a:t>Signe de </a:t>
            </a:r>
            <a:r>
              <a:rPr lang="fr-FR" sz="1800" b="1" dirty="0" smtClean="0">
                <a:solidFill>
                  <a:schemeClr val="bg1"/>
                </a:solidFill>
              </a:rPr>
              <a:t>construction</a:t>
            </a:r>
            <a:br>
              <a:rPr lang="fr-FR" sz="1800" b="1" dirty="0" smtClean="0">
                <a:solidFill>
                  <a:schemeClr val="bg1"/>
                </a:solidFill>
              </a:rPr>
            </a:br>
            <a:r>
              <a:rPr lang="fr-FR" sz="1800" b="1" dirty="0" smtClean="0">
                <a:solidFill>
                  <a:schemeClr val="bg1"/>
                </a:solidFill>
              </a:rPr>
              <a:t>et </a:t>
            </a:r>
            <a:r>
              <a:rPr lang="fr-FR" sz="1800" b="1" dirty="0">
                <a:solidFill>
                  <a:schemeClr val="bg1"/>
                </a:solidFill>
              </a:rPr>
              <a:t>de </a:t>
            </a:r>
            <a:r>
              <a:rPr lang="fr-FR" sz="1800" b="1" dirty="0" smtClean="0">
                <a:solidFill>
                  <a:schemeClr val="bg1"/>
                </a:solidFill>
              </a:rPr>
              <a:t>maturation </a:t>
            </a:r>
            <a:r>
              <a:rPr lang="fr-FR" sz="1800" b="1" dirty="0">
                <a:solidFill>
                  <a:schemeClr val="bg1"/>
                </a:solidFill>
              </a:rPr>
              <a:t>de la barrière </a:t>
            </a: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04539" y="2307432"/>
            <a:ext cx="7160963" cy="664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rgbClr val="234586"/>
                </a:solidFill>
                <a:latin typeface="Verdana" pitchFamily="34" charset="0"/>
              </a:rPr>
              <a:t>Concentration en </a:t>
            </a:r>
            <a:r>
              <a:rPr lang="en-GB" sz="1200" b="1" dirty="0" smtClean="0">
                <a:solidFill>
                  <a:srgbClr val="234586"/>
                </a:solidFill>
                <a:latin typeface="Verdana" pitchFamily="34" charset="0"/>
              </a:rPr>
              <a:t>IL1 alpha </a:t>
            </a:r>
            <a:r>
              <a:rPr lang="en-GB" sz="1200" dirty="0" smtClean="0">
                <a:solidFill>
                  <a:srgbClr val="234586"/>
                </a:solidFill>
                <a:latin typeface="Verdana" pitchFamily="34" charset="0"/>
              </a:rPr>
              <a:t>de la </a:t>
            </a:r>
            <a:r>
              <a:rPr lang="en-GB" sz="1200" dirty="0" err="1" smtClean="0">
                <a:solidFill>
                  <a:srgbClr val="234586"/>
                </a:solidFill>
                <a:latin typeface="Verdana" pitchFamily="34" charset="0"/>
              </a:rPr>
              <a:t>couche</a:t>
            </a:r>
            <a:r>
              <a:rPr lang="en-GB" sz="1200" dirty="0" smtClean="0">
                <a:solidFill>
                  <a:srgbClr val="234586"/>
                </a:solidFill>
                <a:latin typeface="Verdana" pitchFamily="34" charset="0"/>
              </a:rPr>
              <a:t> </a:t>
            </a:r>
            <a:r>
              <a:rPr lang="en-GB" sz="1200" dirty="0" err="1" smtClean="0">
                <a:solidFill>
                  <a:srgbClr val="234586"/>
                </a:solidFill>
                <a:latin typeface="Verdana" pitchFamily="34" charset="0"/>
              </a:rPr>
              <a:t>cornée</a:t>
            </a:r>
            <a:endParaRPr lang="en-US" sz="1200" dirty="0">
              <a:solidFill>
                <a:srgbClr val="234586"/>
              </a:solidFill>
              <a:latin typeface="Verdana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845708" y="2971800"/>
            <a:ext cx="3239633" cy="94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7675">
              <a:spcBef>
                <a:spcPts val="625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sz="1000" dirty="0">
                <a:solidFill>
                  <a:srgbClr val="234586"/>
                </a:solidFill>
                <a:latin typeface="Verdana" pitchFamily="34" charset="0"/>
              </a:rPr>
              <a:t>-n=10 /</a:t>
            </a:r>
            <a:r>
              <a:rPr lang="en-GB" sz="1000" dirty="0" err="1">
                <a:solidFill>
                  <a:srgbClr val="234586"/>
                </a:solidFill>
                <a:latin typeface="Verdana" pitchFamily="34" charset="0"/>
              </a:rPr>
              <a:t>groupe</a:t>
            </a:r>
            <a:endParaRPr lang="en-GB" sz="1000" dirty="0">
              <a:solidFill>
                <a:srgbClr val="234586"/>
              </a:solidFill>
              <a:latin typeface="Verdana" pitchFamily="34" charset="0"/>
            </a:endParaRPr>
          </a:p>
          <a:p>
            <a:pPr defTabSz="447675">
              <a:spcBef>
                <a:spcPts val="625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sz="1000" dirty="0">
                <a:solidFill>
                  <a:srgbClr val="234586"/>
                </a:solidFill>
                <a:latin typeface="Verdana" pitchFamily="34" charset="0"/>
              </a:rPr>
              <a:t>-2 D-</a:t>
            </a:r>
            <a:r>
              <a:rPr lang="en-GB" sz="1000" dirty="0" err="1">
                <a:solidFill>
                  <a:srgbClr val="234586"/>
                </a:solidFill>
                <a:latin typeface="Verdana" pitchFamily="34" charset="0"/>
              </a:rPr>
              <a:t>squames</a:t>
            </a:r>
            <a:r>
              <a:rPr lang="en-GB" sz="1000" dirty="0">
                <a:solidFill>
                  <a:srgbClr val="234586"/>
                </a:solidFill>
                <a:latin typeface="Verdana" pitchFamily="34" charset="0"/>
              </a:rPr>
              <a:t>/</a:t>
            </a:r>
            <a:r>
              <a:rPr lang="en-GB" sz="1000" dirty="0" err="1">
                <a:solidFill>
                  <a:srgbClr val="234586"/>
                </a:solidFill>
                <a:latin typeface="Verdana" pitchFamily="34" charset="0"/>
              </a:rPr>
              <a:t>groupe</a:t>
            </a:r>
            <a:r>
              <a:rPr lang="en-GB" sz="1000" dirty="0">
                <a:solidFill>
                  <a:srgbClr val="234586"/>
                </a:solidFill>
                <a:latin typeface="Verdana" pitchFamily="34" charset="0"/>
              </a:rPr>
              <a:t> (</a:t>
            </a:r>
            <a:r>
              <a:rPr lang="en-GB" sz="1000" dirty="0" err="1">
                <a:solidFill>
                  <a:srgbClr val="234586"/>
                </a:solidFill>
                <a:latin typeface="Verdana" pitchFamily="34" charset="0"/>
              </a:rPr>
              <a:t>regroupement</a:t>
            </a:r>
            <a:r>
              <a:rPr lang="en-GB" sz="1000" dirty="0">
                <a:solidFill>
                  <a:srgbClr val="234586"/>
                </a:solidFill>
                <a:latin typeface="Verdana" pitchFamily="34" charset="0"/>
              </a:rPr>
              <a:t>)</a:t>
            </a:r>
            <a:r>
              <a:rPr lang="x-none" sz="1000" dirty="0">
                <a:solidFill>
                  <a:srgbClr val="234586"/>
                </a:solidFill>
                <a:latin typeface="Verdana" pitchFamily="34" charset="0"/>
              </a:rPr>
              <a:t>‏</a:t>
            </a:r>
          </a:p>
          <a:p>
            <a:pPr defTabSz="447675">
              <a:spcBef>
                <a:spcPts val="625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sz="1000" dirty="0">
                <a:solidFill>
                  <a:srgbClr val="234586"/>
                </a:solidFill>
                <a:latin typeface="Verdana" pitchFamily="34" charset="0"/>
              </a:rPr>
              <a:t>-</a:t>
            </a:r>
            <a:r>
              <a:rPr lang="en-GB" sz="1000" dirty="0" err="1">
                <a:solidFill>
                  <a:srgbClr val="234586"/>
                </a:solidFill>
                <a:latin typeface="Verdana" pitchFamily="34" charset="0"/>
              </a:rPr>
              <a:t>immunoessai</a:t>
            </a:r>
            <a:r>
              <a:rPr lang="en-GB" sz="1000" dirty="0">
                <a:solidFill>
                  <a:srgbClr val="234586"/>
                </a:solidFill>
                <a:latin typeface="Verdana" pitchFamily="34" charset="0"/>
              </a:rPr>
              <a:t> </a:t>
            </a:r>
            <a:r>
              <a:rPr lang="en-GB" sz="1000" dirty="0" err="1">
                <a:solidFill>
                  <a:srgbClr val="234586"/>
                </a:solidFill>
                <a:latin typeface="Verdana" pitchFamily="34" charset="0"/>
              </a:rPr>
              <a:t>enzymatique</a:t>
            </a:r>
            <a:r>
              <a:rPr lang="en-GB" sz="1000" dirty="0">
                <a:solidFill>
                  <a:srgbClr val="234586"/>
                </a:solidFill>
                <a:latin typeface="Verdana" pitchFamily="34" charset="0"/>
              </a:rPr>
              <a:t> pour l'IL1alpha </a:t>
            </a:r>
          </a:p>
          <a:p>
            <a:pPr defTabSz="447675">
              <a:spcBef>
                <a:spcPts val="625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sz="1000" b="1" dirty="0">
              <a:solidFill>
                <a:srgbClr val="234586"/>
              </a:solidFill>
              <a:latin typeface="Verdana" pitchFamily="34" charset="0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457201" y="5506640"/>
            <a:ext cx="7160963" cy="66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1938" indent="-261938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Blip>
                <a:blip r:embed="rId3"/>
              </a:buBlip>
              <a:defRPr sz="1800" b="1">
                <a:solidFill>
                  <a:srgbClr val="233E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AD1A"/>
              </a:buClr>
              <a:buSzPct val="100000"/>
              <a:buFontTx/>
              <a:buBlip>
                <a:blip r:embed="rId4"/>
              </a:buBlip>
              <a:defRPr sz="1600" b="0">
                <a:solidFill>
                  <a:srgbClr val="233E9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E98"/>
              </a:buClr>
              <a:buSzPct val="120000"/>
              <a:buFont typeface="Arial" pitchFamily="34" charset="0"/>
              <a:buChar char="•"/>
              <a:defRPr sz="1400" b="0" i="1">
                <a:solidFill>
                  <a:srgbClr val="233E9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6C0C"/>
              </a:buClr>
              <a:buFont typeface="Wingdings" pitchFamily="2" charset="2"/>
              <a:buChar char="§"/>
              <a:defRPr sz="1400" b="0">
                <a:solidFill>
                  <a:srgbClr val="233E9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6C0C"/>
              </a:buClr>
              <a:buFont typeface="Wingdings" pitchFamily="2" charset="2"/>
              <a:buChar char="§"/>
              <a:defRPr sz="1200" b="0">
                <a:solidFill>
                  <a:srgbClr val="233E98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fr-FR" sz="1400" dirty="0">
                <a:solidFill>
                  <a:srgbClr val="234586"/>
                </a:solidFill>
                <a:latin typeface="Verdana" pitchFamily="34" charset="0"/>
              </a:rPr>
              <a:t>La concentration en IL1 alpha est </a:t>
            </a:r>
            <a:r>
              <a:rPr lang="fr-FR" sz="1400" dirty="0" smtClean="0">
                <a:solidFill>
                  <a:srgbClr val="234586"/>
                </a:solidFill>
                <a:latin typeface="Verdana" pitchFamily="34" charset="0"/>
              </a:rPr>
              <a:t>élevée </a:t>
            </a:r>
            <a:r>
              <a:rPr lang="fr-FR" sz="1400" dirty="0">
                <a:solidFill>
                  <a:srgbClr val="234586"/>
                </a:solidFill>
                <a:latin typeface="Verdana" pitchFamily="34" charset="0"/>
              </a:rPr>
              <a:t>chez les plus jeunes </a:t>
            </a:r>
            <a:r>
              <a:rPr lang="fr-FR" sz="1400" dirty="0" smtClean="0">
                <a:solidFill>
                  <a:srgbClr val="234586"/>
                </a:solidFill>
                <a:latin typeface="Verdana" pitchFamily="34" charset="0"/>
              </a:rPr>
              <a:t>enfants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0" y="380941"/>
            <a:ext cx="3788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kern="0" dirty="0" smtClean="0">
                <a:solidFill>
                  <a:srgbClr val="0070C0"/>
                </a:solidFill>
              </a:rPr>
              <a:t>2.  ÉTUDE DE LA </a:t>
            </a:r>
            <a:r>
              <a:rPr lang="fr-FR" sz="2400" b="1" kern="0" dirty="0">
                <a:solidFill>
                  <a:srgbClr val="0070C0"/>
                </a:solidFill>
              </a:rPr>
              <a:t>FONCTION :</a:t>
            </a:r>
            <a:endParaRPr lang="nl-BE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4467" y="1027847"/>
            <a:ext cx="79372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800" b="1" dirty="0" smtClean="0">
                <a:solidFill>
                  <a:srgbClr val="FF3399"/>
                </a:solidFill>
              </a:rPr>
              <a:t>IL1 </a:t>
            </a:r>
            <a:r>
              <a:rPr lang="fr-FR" sz="2800" b="1" dirty="0" smtClean="0"/>
              <a:t>(</a:t>
            </a:r>
            <a:r>
              <a:rPr lang="fr-FR" sz="2800" dirty="0" smtClean="0"/>
              <a:t>signal inflammatoire)</a:t>
            </a:r>
            <a:r>
              <a:rPr lang="fr-FR" sz="2800" b="1" dirty="0" smtClean="0"/>
              <a:t> </a:t>
            </a:r>
            <a:r>
              <a:rPr lang="fr-FR" sz="2800" b="1" dirty="0">
                <a:solidFill>
                  <a:srgbClr val="FF3399"/>
                </a:solidFill>
              </a:rPr>
              <a:t>impliqué </a:t>
            </a:r>
            <a:r>
              <a:rPr lang="fr-FR" sz="2800" b="1" dirty="0" smtClean="0">
                <a:solidFill>
                  <a:srgbClr val="FF3399"/>
                </a:solidFill>
              </a:rPr>
              <a:t>dans la </a:t>
            </a:r>
            <a:r>
              <a:rPr lang="fr-FR" sz="2800" b="1" dirty="0">
                <a:solidFill>
                  <a:srgbClr val="FF3399"/>
                </a:solidFill>
              </a:rPr>
              <a:t>reconstruction de la barrière cutanée</a:t>
            </a:r>
          </a:p>
        </p:txBody>
      </p:sp>
    </p:spTree>
    <p:extLst>
      <p:ext uri="{BB962C8B-B14F-4D97-AF65-F5344CB8AC3E}">
        <p14:creationId xmlns:p14="http://schemas.microsoft.com/office/powerpoint/2010/main" val="12890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1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8523" y="936215"/>
            <a:ext cx="7559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chemeClr val="accent1"/>
                </a:solidFill>
                <a:cs typeface="Arial" pitchFamily="34" charset="0"/>
              </a:rPr>
              <a:t>3.  ETUDE ANALYSE DES GENES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/</a:t>
            </a:r>
            <a:r>
              <a:rPr lang="fr-FR" sz="2400" b="1" dirty="0" smtClean="0">
                <a:solidFill>
                  <a:schemeClr val="accent1"/>
                </a:solidFill>
                <a:cs typeface="Arial" pitchFamily="34" charset="0"/>
              </a:rPr>
              <a:t>MARQUEURS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 de la peau</a:t>
            </a:r>
            <a:endParaRPr lang="fr-FR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8748" y="32004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fr-FR" sz="2400" b="1" kern="0" dirty="0" smtClean="0">
                <a:solidFill>
                  <a:srgbClr val="233E98"/>
                </a:solidFill>
                <a:latin typeface="Arial"/>
              </a:rPr>
              <a:t>permet d’aller </a:t>
            </a:r>
            <a:r>
              <a:rPr lang="fr-FR" sz="2400" b="1" kern="0" dirty="0">
                <a:solidFill>
                  <a:srgbClr val="233E98"/>
                </a:solidFill>
                <a:latin typeface="Arial"/>
              </a:rPr>
              <a:t>au plus profond de la peau et identifier </a:t>
            </a:r>
            <a:r>
              <a:rPr lang="fr-FR" sz="2400" b="1" kern="0" dirty="0" smtClean="0">
                <a:solidFill>
                  <a:srgbClr val="233E98"/>
                </a:solidFill>
                <a:latin typeface="Arial"/>
              </a:rPr>
              <a:t>des </a:t>
            </a:r>
            <a:r>
              <a:rPr lang="fr-FR" sz="2400" b="1" kern="0" dirty="0">
                <a:solidFill>
                  <a:srgbClr val="233E98"/>
                </a:solidFill>
                <a:latin typeface="Arial"/>
              </a:rPr>
              <a:t>cibles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8523" y="2006983"/>
            <a:ext cx="1640193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</a:rPr>
              <a:t> in vitro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srgbClr val="E4058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2000" b="1" i="1" kern="0" dirty="0">
              <a:solidFill>
                <a:srgbClr val="E40580"/>
              </a:solidFill>
              <a:latin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srgbClr val="E4058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nl-BE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2" descr="D:\GT120314 - images\SBC\TA1-SBC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3" b="26901"/>
          <a:stretch>
            <a:fillRect/>
          </a:stretch>
        </p:blipFill>
        <p:spPr bwMode="auto">
          <a:xfrm>
            <a:off x="3239227" y="2006983"/>
            <a:ext cx="1822129" cy="102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28"/>
          <p:cNvSpPr txBox="1">
            <a:spLocks noChangeArrowheads="1"/>
          </p:cNvSpPr>
          <p:nvPr/>
        </p:nvSpPr>
        <p:spPr bwMode="auto">
          <a:xfrm>
            <a:off x="5606249" y="1941252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234586"/>
                </a:solidFill>
                <a:latin typeface="Arial"/>
                <a:cs typeface="Arial" pitchFamily="34" charset="0"/>
              </a:rPr>
              <a:t>1 </a:t>
            </a:r>
            <a:r>
              <a:rPr lang="en-GB" sz="1600" b="1" dirty="0" err="1">
                <a:solidFill>
                  <a:srgbClr val="234586"/>
                </a:solidFill>
                <a:latin typeface="Arial"/>
                <a:cs typeface="Arial" pitchFamily="34" charset="0"/>
              </a:rPr>
              <a:t>mois</a:t>
            </a:r>
            <a:r>
              <a:rPr lang="en-GB" sz="1600" b="1" dirty="0">
                <a:solidFill>
                  <a:srgbClr val="234586"/>
                </a:solidFill>
                <a:latin typeface="Arial"/>
                <a:cs typeface="Arial" pitchFamily="34" charset="0"/>
              </a:rPr>
              <a:t>, 3 </a:t>
            </a:r>
            <a:r>
              <a:rPr lang="en-GB" sz="1600" b="1" dirty="0" err="1">
                <a:solidFill>
                  <a:srgbClr val="234586"/>
                </a:solidFill>
                <a:latin typeface="Arial"/>
                <a:cs typeface="Arial" pitchFamily="34" charset="0"/>
              </a:rPr>
              <a:t>mois</a:t>
            </a:r>
            <a:r>
              <a:rPr lang="en-GB" sz="1600" b="1" dirty="0">
                <a:solidFill>
                  <a:srgbClr val="234586"/>
                </a:solidFill>
                <a:latin typeface="Arial"/>
                <a:cs typeface="Arial" pitchFamily="34" charset="0"/>
              </a:rPr>
              <a:t>, 3 </a:t>
            </a:r>
            <a:r>
              <a:rPr lang="en-GB" sz="1600" b="1" dirty="0" err="1">
                <a:solidFill>
                  <a:srgbClr val="234586"/>
                </a:solidFill>
                <a:latin typeface="Arial"/>
                <a:cs typeface="Arial" pitchFamily="34" charset="0"/>
              </a:rPr>
              <a:t>ans</a:t>
            </a:r>
            <a:r>
              <a:rPr lang="en-GB" sz="1600" b="1" dirty="0">
                <a:solidFill>
                  <a:srgbClr val="234586"/>
                </a:solidFill>
                <a:latin typeface="Arial"/>
                <a:cs typeface="Arial" pitchFamily="34" charset="0"/>
              </a:rPr>
              <a:t>, 6 </a:t>
            </a:r>
            <a:r>
              <a:rPr lang="en-GB" sz="1600" b="1" dirty="0" err="1">
                <a:solidFill>
                  <a:srgbClr val="234586"/>
                </a:solidFill>
                <a:latin typeface="Arial"/>
                <a:cs typeface="Arial" pitchFamily="34" charset="0"/>
              </a:rPr>
              <a:t>ans</a:t>
            </a:r>
            <a:r>
              <a:rPr lang="en-GB" sz="1600" b="1" dirty="0">
                <a:solidFill>
                  <a:srgbClr val="234586"/>
                </a:solidFill>
                <a:latin typeface="Arial"/>
                <a:cs typeface="Arial" pitchFamily="34" charset="0"/>
              </a:rPr>
              <a:t>, 11 </a:t>
            </a:r>
            <a:r>
              <a:rPr lang="en-GB" sz="1600" b="1" dirty="0" err="1">
                <a:solidFill>
                  <a:srgbClr val="234586"/>
                </a:solidFill>
                <a:latin typeface="Arial"/>
                <a:cs typeface="Arial" pitchFamily="34" charset="0"/>
              </a:rPr>
              <a:t>ans</a:t>
            </a:r>
            <a:r>
              <a:rPr lang="en-GB" sz="1600" b="1" dirty="0">
                <a:solidFill>
                  <a:srgbClr val="234586"/>
                </a:solidFill>
                <a:latin typeface="Arial"/>
                <a:cs typeface="Arial" pitchFamily="34" charset="0"/>
              </a:rPr>
              <a:t>, </a:t>
            </a:r>
            <a:r>
              <a:rPr lang="en-GB" sz="1600" b="1" dirty="0" err="1" smtClean="0">
                <a:solidFill>
                  <a:srgbClr val="234586"/>
                </a:solidFill>
                <a:latin typeface="Arial"/>
                <a:cs typeface="Arial" pitchFamily="34" charset="0"/>
              </a:rPr>
              <a:t>adultes</a:t>
            </a:r>
            <a:endParaRPr lang="fr-FR" sz="1000" kern="0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4467" y="4800600"/>
            <a:ext cx="7895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kern="0" dirty="0" smtClean="0"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1.   </a:t>
            </a:r>
            <a:r>
              <a:rPr lang="fr-FR" sz="2400" kern="0" dirty="0"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</a:t>
            </a:r>
            <a:r>
              <a:rPr lang="fr-FR" sz="2400" kern="0" dirty="0" smtClean="0"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arqueurs </a:t>
            </a:r>
            <a:r>
              <a:rPr lang="fr-FR" sz="2400" kern="0" dirty="0"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de la Barrière </a:t>
            </a:r>
            <a:r>
              <a:rPr lang="fr-FR" sz="2400" kern="0" dirty="0" smtClean="0"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Epidermique</a:t>
            </a:r>
            <a:endParaRPr lang="nl-B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4466" y="5417799"/>
            <a:ext cx="8706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2.  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mMarqueurs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des Cellules </a:t>
            </a:r>
            <a:r>
              <a:rPr lang="fr-FR" sz="2400" kern="0" dirty="0"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S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ouches et de la Niche</a:t>
            </a:r>
            <a:endParaRPr kumimoji="0" lang="nl-B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192" y="97474"/>
            <a:ext cx="7382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4400" dirty="0">
                <a:solidFill>
                  <a:srgbClr val="4F81BD"/>
                </a:solidFill>
                <a:ea typeface="+mj-ea"/>
                <a:cs typeface="+mj-cs"/>
              </a:rPr>
              <a:t>LA  </a:t>
            </a:r>
            <a:r>
              <a:rPr lang="nl-BE" sz="4400" dirty="0">
                <a:solidFill>
                  <a:schemeClr val="accent1"/>
                </a:solidFill>
                <a:ea typeface="+mj-ea"/>
                <a:cs typeface="+mj-cs"/>
              </a:rPr>
              <a:t>PEAU</a:t>
            </a:r>
            <a:r>
              <a:rPr lang="nl-BE" sz="4400" dirty="0">
                <a:solidFill>
                  <a:srgbClr val="4F81BD"/>
                </a:solidFill>
                <a:ea typeface="+mj-ea"/>
                <a:cs typeface="+mj-cs"/>
              </a:rPr>
              <a:t>  BARRIERE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252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nd uni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772</Words>
  <Application>Microsoft Macintosh PowerPoint</Application>
  <PresentationFormat>On-screen Show (4:3)</PresentationFormat>
  <Paragraphs>148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1_fond uni</vt:lpstr>
      <vt:lpstr>PowerPoint Presentation</vt:lpstr>
      <vt:lpstr>E.V.E.I.L.S EValuation of the Early Infant Life: the Skin</vt:lpstr>
      <vt:lpstr>LA  PEAU</vt:lpstr>
      <vt:lpstr>LA  PEAU  BARRIERE</vt:lpstr>
      <vt:lpstr>LA  PEAU  BARRIERE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Question?  Merci de votre attention!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E.V.E.I.L.S EValuation of the Early Infant Life: the Skin</dc:title>
  <dc:creator>homeuser</dc:creator>
  <cp:lastModifiedBy>Heloise Richard</cp:lastModifiedBy>
  <cp:revision>112</cp:revision>
  <cp:lastPrinted>2013-09-17T12:18:44Z</cp:lastPrinted>
  <dcterms:created xsi:type="dcterms:W3CDTF">2006-08-16T00:00:00Z</dcterms:created>
  <dcterms:modified xsi:type="dcterms:W3CDTF">2013-09-17T12:18:45Z</dcterms:modified>
</cp:coreProperties>
</file>