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41" r:id="rId2"/>
    <p:sldId id="646" r:id="rId3"/>
  </p:sldIdLst>
  <p:sldSz cx="6973888" cy="9801225"/>
  <p:notesSz cx="6858000" cy="9144000"/>
  <p:defaultTextStyle>
    <a:defPPr>
      <a:defRPr lang="en-US"/>
    </a:defPPr>
    <a:lvl1pPr marL="0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530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505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758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011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264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517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770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20238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FFCB04"/>
    <a:srgbClr val="15BECE"/>
    <a:srgbClr val="DEA902"/>
    <a:srgbClr val="212A33"/>
    <a:srgbClr val="F10F21"/>
    <a:srgbClr val="1E2731"/>
    <a:srgbClr val="B78B02"/>
    <a:srgbClr val="D09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371" autoAdjust="0"/>
    <p:restoredTop sz="99409" autoAdjust="0"/>
  </p:normalViewPr>
  <p:slideViewPr>
    <p:cSldViewPr snapToGrid="0" snapToObjects="1">
      <p:cViewPr varScale="1">
        <p:scale>
          <a:sx n="82" d="100"/>
          <a:sy n="82" d="100"/>
        </p:scale>
        <p:origin x="2934" y="102"/>
      </p:cViewPr>
      <p:guideLst>
        <p:guide orient="horz"/>
        <p:guide pos="43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685800"/>
            <a:ext cx="2438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1pPr>
    <a:lvl2pPr marL="402530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2pPr>
    <a:lvl3pPr marL="805059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3pPr>
    <a:lvl4pPr marL="1207589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4pPr>
    <a:lvl5pPr marL="1610119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5pPr>
    <a:lvl6pPr marL="2012649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5179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7709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0238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19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faul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740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494304" y="2812659"/>
            <a:ext cx="2889094" cy="515859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half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90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eb Data Traf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  <p:sp>
        <p:nvSpPr>
          <p:cNvPr id="12" name="Picture Placeholder 3"/>
          <p:cNvSpPr>
            <a:spLocks noGrp="1" noChangeAspect="1"/>
          </p:cNvSpPr>
          <p:nvPr>
            <p:ph type="pic" sz="quarter" idx="11"/>
          </p:nvPr>
        </p:nvSpPr>
        <p:spPr>
          <a:xfrm>
            <a:off x="2874300" y="3519901"/>
            <a:ext cx="3601938" cy="503915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144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 Desig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1037273" y="2803105"/>
            <a:ext cx="1533656" cy="514904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Raleway Light"/>
                <a:cs typeface="Raleway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rea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sz="quarter" idx="10"/>
          </p:nvPr>
        </p:nvSpPr>
        <p:spPr>
          <a:xfrm>
            <a:off x="-15298" y="-57317"/>
            <a:ext cx="4840160" cy="988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87698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42" y="1604044"/>
            <a:ext cx="5927805" cy="3412279"/>
          </a:xfrm>
        </p:spPr>
        <p:txBody>
          <a:bodyPr anchor="b"/>
          <a:lstStyle>
            <a:lvl1pPr algn="ctr">
              <a:defRPr sz="44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736" y="5147913"/>
            <a:ext cx="5230416" cy="2366360"/>
          </a:xfrm>
        </p:spPr>
        <p:txBody>
          <a:bodyPr/>
          <a:lstStyle>
            <a:lvl1pPr marL="0" indent="0" algn="ctr">
              <a:buNone/>
              <a:defRPr sz="1781"/>
            </a:lvl1pPr>
            <a:lvl2pPr marL="339265" indent="0" algn="ctr">
              <a:buNone/>
              <a:defRPr sz="1484"/>
            </a:lvl2pPr>
            <a:lvl3pPr marL="678531" indent="0" algn="ctr">
              <a:buNone/>
              <a:defRPr sz="1336"/>
            </a:lvl3pPr>
            <a:lvl4pPr marL="1017796" indent="0" algn="ctr">
              <a:buNone/>
              <a:defRPr sz="1187"/>
            </a:lvl4pPr>
            <a:lvl5pPr marL="1357061" indent="0" algn="ctr">
              <a:buNone/>
              <a:defRPr sz="1187"/>
            </a:lvl5pPr>
            <a:lvl6pPr marL="1696326" indent="0" algn="ctr">
              <a:buNone/>
              <a:defRPr sz="1187"/>
            </a:lvl6pPr>
            <a:lvl7pPr marL="2035592" indent="0" algn="ctr">
              <a:buNone/>
              <a:defRPr sz="1187"/>
            </a:lvl7pPr>
            <a:lvl8pPr marL="2374857" indent="0" algn="ctr">
              <a:buNone/>
              <a:defRPr sz="1187"/>
            </a:lvl8pPr>
            <a:lvl9pPr marL="2714122" indent="0" algn="ctr">
              <a:buNone/>
              <a:defRPr sz="11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41CC-5B77-46F8-B041-7B2E7DDEF59D}" type="datetimeFigureOut">
              <a:rPr lang="fr-CH" smtClean="0"/>
              <a:t>10.03.2017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4355-5519-4573-B2BD-0E38048CBFE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500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56" y="521831"/>
            <a:ext cx="6014978" cy="1894451"/>
          </a:xfrm>
          <a:prstGeom prst="rect">
            <a:avLst/>
          </a:prstGeom>
        </p:spPr>
        <p:txBody>
          <a:bodyPr vert="horz" lIns="80506" tIns="40253" rIns="80506" bIns="4025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56" y="2609123"/>
            <a:ext cx="6014978" cy="6218787"/>
          </a:xfrm>
          <a:prstGeom prst="rect">
            <a:avLst/>
          </a:prstGeom>
        </p:spPr>
        <p:txBody>
          <a:bodyPr vert="horz" lIns="80506" tIns="40253" rIns="80506" bIns="402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55" y="9084290"/>
            <a:ext cx="1569125" cy="521824"/>
          </a:xfrm>
          <a:prstGeom prst="rect">
            <a:avLst/>
          </a:prstGeom>
        </p:spPr>
        <p:txBody>
          <a:bodyPr vert="horz" lIns="80506" tIns="40253" rIns="80506" bIns="40253" rtlCol="0" anchor="ctr"/>
          <a:lstStyle>
            <a:lvl1pPr marL="0" indent="0" algn="l">
              <a:buFont typeface="Arial"/>
              <a:buNone/>
              <a:defRPr sz="1100">
                <a:solidFill>
                  <a:schemeClr val="tx1">
                    <a:tint val="75000"/>
                  </a:schemeClr>
                </a:solidFill>
                <a:latin typeface="Raleway Regular"/>
                <a:cs typeface="Raleway Regular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0101" y="9084290"/>
            <a:ext cx="2353687" cy="521824"/>
          </a:xfrm>
          <a:prstGeom prst="rect">
            <a:avLst/>
          </a:prstGeom>
        </p:spPr>
        <p:txBody>
          <a:bodyPr vert="horz" lIns="80506" tIns="40253" rIns="80506" bIns="40253" rtlCol="0" anchor="ctr"/>
          <a:lstStyle>
            <a:lvl1pPr marL="0" indent="0" algn="ctr">
              <a:buFont typeface="Arial"/>
              <a:buNone/>
              <a:defRPr sz="1100">
                <a:solidFill>
                  <a:schemeClr val="tx1">
                    <a:tint val="75000"/>
                  </a:schemeClr>
                </a:solidFill>
                <a:latin typeface="Raleway Regular"/>
                <a:cs typeface="Raleway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5308" y="9084290"/>
            <a:ext cx="1569125" cy="521824"/>
          </a:xfrm>
          <a:prstGeom prst="rect">
            <a:avLst/>
          </a:prstGeom>
        </p:spPr>
        <p:txBody>
          <a:bodyPr vert="horz" lIns="80506" tIns="40253" rIns="80506" bIns="40253" rtlCol="0" anchor="ctr"/>
          <a:lstStyle>
            <a:lvl1pPr marL="0" indent="0" algn="r">
              <a:buFont typeface="Arial"/>
              <a:buNone/>
              <a:defRPr sz="1100">
                <a:solidFill>
                  <a:schemeClr val="tx1">
                    <a:tint val="75000"/>
                  </a:schemeClr>
                </a:solidFill>
                <a:latin typeface="Raleway Regular"/>
                <a:cs typeface="Raleway Regular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657" r:id="rId2"/>
    <p:sldLayoutId id="2147483748" r:id="rId3"/>
    <p:sldLayoutId id="2147483766" r:id="rId4"/>
    <p:sldLayoutId id="2147483767" r:id="rId5"/>
    <p:sldLayoutId id="2147483746" r:id="rId6"/>
    <p:sldLayoutId id="2147483765" r:id="rId7"/>
    <p:sldLayoutId id="2147483763" r:id="rId8"/>
    <p:sldLayoutId id="2147483769" r:id="rId9"/>
  </p:sldLayoutIdLst>
  <p:hf hdr="0" ftr="0" dt="0"/>
  <p:txStyles>
    <p:titleStyle>
      <a:lvl1pPr marL="0" indent="0" algn="l" defTabSz="805059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2600" kern="1200">
          <a:solidFill>
            <a:schemeClr val="tx1"/>
          </a:solidFill>
          <a:latin typeface="Raleway Regular"/>
          <a:ea typeface="+mj-ea"/>
          <a:cs typeface="Raleway Regular"/>
        </a:defRPr>
      </a:lvl1pPr>
    </p:titleStyle>
    <p:bodyStyle>
      <a:lvl1pPr marL="0" indent="0" algn="l" defTabSz="805059" rtl="0" eaLnBrk="1" latinLnBrk="0" hangingPunct="1">
        <a:lnSpc>
          <a:spcPct val="90000"/>
        </a:lnSpc>
        <a:spcBef>
          <a:spcPts val="881"/>
        </a:spcBef>
        <a:buFont typeface="Arial" panose="020B0604020202020204" pitchFamily="34" charset="0"/>
        <a:buNone/>
        <a:defRPr lang="en-US" sz="21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1pPr>
      <a:lvl2pPr marL="402530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2pPr>
      <a:lvl3pPr marL="805059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6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3pPr>
      <a:lvl4pPr marL="1207589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4pPr>
      <a:lvl5pPr marL="1610119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400" kern="1200" dirty="0">
          <a:solidFill>
            <a:schemeClr val="tx1"/>
          </a:solidFill>
          <a:effectLst/>
          <a:latin typeface="Raleway Regular"/>
          <a:ea typeface="+mn-ea"/>
          <a:cs typeface="Raleway Regular"/>
        </a:defRPr>
      </a:lvl5pPr>
      <a:lvl6pPr marL="2213914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6444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8973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03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530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05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758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11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264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517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770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0238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Kornes@webershandwick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erck-consumer-health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EKornes@webershandwick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6973890" cy="1264308"/>
          </a:xfrm>
          <a:prstGeom prst="rect">
            <a:avLst/>
          </a:prstGeom>
          <a:solidFill>
            <a:srgbClr val="522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61" tIns="20131" rIns="40261" bIns="20131"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22" y="1431184"/>
            <a:ext cx="6122479" cy="2145847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r>
              <a:rPr lang="en-US" sz="3200" b="1" dirty="0">
                <a:solidFill>
                  <a:srgbClr val="522E91"/>
                </a:solidFill>
                <a:latin typeface="Merck" panose="02060803030401040103" pitchFamily="18" charset="0"/>
                <a:ea typeface="Verdana" pitchFamily="34" charset="0"/>
                <a:cs typeface="Verdana" pitchFamily="34" charset="0"/>
              </a:rPr>
              <a:t>100 HEALTHY YEARs: </a:t>
            </a:r>
          </a:p>
          <a:p>
            <a:r>
              <a:rPr lang="en-US" sz="3200" b="1" dirty="0">
                <a:solidFill>
                  <a:srgbClr val="522E91"/>
                </a:solidFill>
                <a:latin typeface="Merck" panose="02060803030401040103" pitchFamily="18" charset="0"/>
                <a:ea typeface="Verdana" pitchFamily="34" charset="0"/>
                <a:cs typeface="Verdana" pitchFamily="34" charset="0"/>
              </a:rPr>
              <a:t>ARE KIDS PREPARED?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more about tackling healthy life expectancy from the start.</a:t>
            </a:r>
          </a:p>
          <a:p>
            <a:pPr lvl="0">
              <a:lnSpc>
                <a:spcPct val="130000"/>
              </a:lnSpc>
            </a:pPr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Thursday, May 18, 2017</a:t>
            </a:r>
            <a:b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12:00-17:30 (CET) and evening dinner</a:t>
            </a:r>
            <a:b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Darmstadt, Germany</a:t>
            </a:r>
            <a:endParaRPr lang="en-US" b="1" dirty="0">
              <a:solidFill>
                <a:srgbClr val="522E91"/>
              </a:solidFill>
              <a:latin typeface="Merck" panose="02060803030401040103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391" y="6118172"/>
            <a:ext cx="6181151" cy="700836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the threats to long-term health we need to tackle now?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schools doing, and what could be done outside the classroom? 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schools, parents and communities share responsibility?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995" y="8022912"/>
            <a:ext cx="6120430" cy="39152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register to attend, please contact: </a:t>
            </a:r>
          </a:p>
          <a:p>
            <a:pPr algn="just">
              <a:lnSpc>
                <a:spcPct val="114000"/>
              </a:lnSpc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Ebru Kornes,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EKornes@webershandwick.com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+41799615304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1095" y="-1"/>
            <a:ext cx="1222794" cy="1264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2315" y="8466936"/>
            <a:ext cx="5927925" cy="37158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2</a:t>
            </a:r>
            <a:r>
              <a:rPr lang="en-US" sz="10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Merck Global Consumer Health Debate (#GCHD), ‘Driven by Curiosity’, where experts and global leaders discuss the health priorities of today and tomorrow.</a:t>
            </a:r>
          </a:p>
        </p:txBody>
      </p:sp>
      <p:pic>
        <p:nvPicPr>
          <p:cNvPr id="1027" name="Picture 3" descr="C:\Users\irina\Desktop\MERCK_LOGO_Purple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5951" y="9265634"/>
            <a:ext cx="1905000" cy="2958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42324" y="831656"/>
            <a:ext cx="5776127" cy="360743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MERCK invites you to a GLOBAL MEDIA EVENT </a:t>
            </a:r>
          </a:p>
        </p:txBody>
      </p:sp>
      <p:pic>
        <p:nvPicPr>
          <p:cNvPr id="2" name="Picture 2" descr="http://transformingbusiness.economist.com/wp-content/uploads/2016/02/EIU-Twitter-Logo.jpg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t="29498" r="9779" b="28836"/>
          <a:stretch/>
        </p:blipFill>
        <p:spPr bwMode="auto">
          <a:xfrm>
            <a:off x="142324" y="9191982"/>
            <a:ext cx="1425325" cy="36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NOIEMBRIE\11\GCHD-Transparen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823825" y="46055"/>
            <a:ext cx="1064544" cy="119229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4505643" y="8992628"/>
            <a:ext cx="2490904" cy="19884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0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www.merck-consumer-health.com</a:t>
            </a:r>
            <a:endParaRPr lang="en-US" sz="1000" dirty="0">
              <a:solidFill>
                <a:srgbClr val="522E9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5821" y="7694997"/>
            <a:ext cx="6096680" cy="286235"/>
          </a:xfrm>
          <a:prstGeom prst="rect">
            <a:avLst/>
          </a:prstGeom>
          <a:noFill/>
        </p:spPr>
        <p:txBody>
          <a:bodyPr wrap="square" lIns="36000" tIns="20131" rIns="40261" bIns="20131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Looking forward to seeing you in Darmstadt</a:t>
            </a:r>
            <a:r>
              <a:rPr lang="en-US" sz="1400" b="1" dirty="0">
                <a:solidFill>
                  <a:srgbClr val="FFCB0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324" y="8987417"/>
            <a:ext cx="6120430" cy="19884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Partner: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5821" y="3685020"/>
            <a:ext cx="5027915" cy="2395146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think of the last decades of life as a time of physical limitations, rather than vitality and activity. As life expectancy increases today’s children stand to benefit, if they are given the tools and know-how to protect their own health. 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Merck and the </a:t>
            </a:r>
            <a:r>
              <a:rPr lang="en-US" sz="1100" i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Economist Intelligence Unit (EIU) </a:t>
            </a: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share the results of a worldwide study involving parents, educators, policy makers, research institutions, and development actors on preparing kids for healthy life. With a focus on the Health-Adjusted Life Expectancy (HALE) indicator, our panel, Q&amp;A and networking sessions will explore barriers and successes, and ask thought-provoking questions: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4922" y="6888991"/>
            <a:ext cx="5027915" cy="480776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data and insights from across sectors and stakeholders, learn more on this important topic and Merck’s ongoing commitment. </a:t>
            </a:r>
          </a:p>
        </p:txBody>
      </p:sp>
    </p:spTree>
    <p:extLst>
      <p:ext uri="{BB962C8B-B14F-4D97-AF65-F5344CB8AC3E}">
        <p14:creationId xmlns:p14="http://schemas.microsoft.com/office/powerpoint/2010/main" val="170878835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5" grpId="0"/>
      <p:bldP spid="17" grpId="0"/>
      <p:bldP spid="1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022" y="1735938"/>
            <a:ext cx="6394090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Thursday, May 18, 2017</a:t>
            </a:r>
            <a:b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4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12:00-13:00     Light Lunch – Meet and Greet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13:10-13:20     Opening and Welcome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 Kemmerich-Keil - CEO &amp; President, Merck Consumer Health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13:20-13:30     </a:t>
            </a:r>
            <a:r>
              <a:rPr lang="en-US" sz="1200" b="1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Kids Healthy Enough?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Speech</a:t>
            </a:r>
            <a:endParaRPr lang="en-US" sz="1000" dirty="0">
              <a:solidFill>
                <a:srgbClr val="DEA90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Aviva Freudmann - Director Economist Intelligence Unit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today’s kids be as healthy as today’s adults when they reach age 65? Do educators think kids are overweight? Are kids sufficiently informed about basic health issues?</a:t>
            </a:r>
            <a:endParaRPr lang="en-US" sz="1200" dirty="0">
              <a:solidFill>
                <a:srgbClr val="DEA90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13:30-13:50     </a:t>
            </a:r>
            <a:r>
              <a:rPr lang="en-US" sz="1200" b="1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Improve Healthy Life Expectancy?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Speech</a:t>
            </a:r>
            <a:endParaRPr lang="en-US" sz="12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13:50-14:30     Panel/Q&amp;A: Tackling Healthy Life Expectancy from the Start	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14:30-14:40     </a:t>
            </a:r>
            <a:r>
              <a:rPr lang="en-US" sz="1200" b="1" dirty="0" smtClean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Schools Doing Enough to Ensure 100 Healthy Years? 	         </a:t>
            </a:r>
            <a:r>
              <a:rPr lang="en-US" sz="1200" dirty="0" smtClean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Aviva Freudmann - Director Economist Intelligence Unit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parents think that schools teach children about long-term health? What adult health issues can be mitigated by schools intervening at an early age, and how?</a:t>
            </a:r>
            <a:endParaRPr lang="en-US" sz="10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en-US" sz="12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14:40-15:30     Panel/Q&amp;A: Educating to Health in Classrooms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200" dirty="0">
                <a:solidFill>
                  <a:srgbClr val="005C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15:30-16:00     Coffee Break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16:00-16:10     </a:t>
            </a:r>
            <a:r>
              <a:rPr lang="en-US" sz="1200" b="1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Going Beyond Schools 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Speech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Aviva Freudmann - Director Economist Intelligence Unit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families, schools, communities and policy makers better integrate to promote healthier lifestyles among children?</a:t>
            </a:r>
            <a:endParaRPr lang="en-US" sz="1000" dirty="0">
              <a:solidFill>
                <a:srgbClr val="DEA90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16:10-17:10     Panel/Q&amp;A: Lifelong Health: A Collective Mission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17:10-17:20     Closing thoughts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 Kemmerich-Keil - CEO &amp; President, Merck Consumer Health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17:20-19:00     Media Opportunities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consult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Ebru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Kornes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EKornes@webershandwick.com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+41799615304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schedule a possible interview with panelists and Merck senior executives.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19:00-21:30     Informal Drinks and Buffet Dinner</a:t>
            </a:r>
            <a:endParaRPr lang="fr-CH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733" y="1286672"/>
            <a:ext cx="59412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Moderated by </a:t>
            </a: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Vivienne Parry OBE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science journalist, author and broadcaster</a:t>
            </a:r>
            <a:endParaRPr lang="fr-CH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6973890" cy="1264308"/>
          </a:xfrm>
          <a:prstGeom prst="rect">
            <a:avLst/>
          </a:prstGeom>
          <a:solidFill>
            <a:srgbClr val="522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61" tIns="20131" rIns="40261" bIns="20131"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47" y="716825"/>
            <a:ext cx="5776127" cy="393893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AGENDA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51095" y="-1"/>
            <a:ext cx="1222794" cy="1264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D:\NOIEMBRIE\11\GCHD-Transparent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823825" y="46055"/>
            <a:ext cx="1064544" cy="119229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57947" y="9167531"/>
            <a:ext cx="6730422" cy="42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Lunch, coffee breaks and an evening dinner will provide opportunities to meet panelists as well as Merck Consumer Health senior executives, and learn about the related company initiative “WE100”.</a:t>
            </a:r>
          </a:p>
        </p:txBody>
      </p:sp>
    </p:spTree>
    <p:extLst>
      <p:ext uri="{BB962C8B-B14F-4D97-AF65-F5344CB8AC3E}">
        <p14:creationId xmlns:p14="http://schemas.microsoft.com/office/powerpoint/2010/main" val="4430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efault Theme">
  <a:themeElements>
    <a:clrScheme name="Atitlan - Blue - Light">
      <a:dk1>
        <a:srgbClr val="A1A1A1"/>
      </a:dk1>
      <a:lt1>
        <a:sysClr val="window" lastClr="FFFFFF"/>
      </a:lt1>
      <a:dk2>
        <a:srgbClr val="30C0D4"/>
      </a:dk2>
      <a:lt2>
        <a:srgbClr val="FFFFFF"/>
      </a:lt2>
      <a:accent1>
        <a:srgbClr val="2F2F2F"/>
      </a:accent1>
      <a:accent2>
        <a:srgbClr val="30C0D4"/>
      </a:accent2>
      <a:accent3>
        <a:srgbClr val="8B8B8B"/>
      </a:accent3>
      <a:accent4>
        <a:srgbClr val="555555"/>
      </a:accent4>
      <a:accent5>
        <a:srgbClr val="C6C6C6"/>
      </a:accent5>
      <a:accent6>
        <a:srgbClr val="A1A1A1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41</TotalTime>
  <Words>315</Words>
  <Application>Microsoft Office PowerPoint</Application>
  <PresentationFormat>Custom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Lato Light</vt:lpstr>
      <vt:lpstr>Merck</vt:lpstr>
      <vt:lpstr>Raleway</vt:lpstr>
      <vt:lpstr>Raleway Light</vt:lpstr>
      <vt:lpstr>Raleway Regular</vt:lpstr>
      <vt:lpstr>Verdana</vt:lpstr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Kornes, Ebru (GVA-WSW)</cp:lastModifiedBy>
  <cp:revision>1671</cp:revision>
  <cp:lastPrinted>2015-11-11T16:00:58Z</cp:lastPrinted>
  <dcterms:created xsi:type="dcterms:W3CDTF">2014-11-12T21:47:38Z</dcterms:created>
  <dcterms:modified xsi:type="dcterms:W3CDTF">2017-03-10T11:10:33Z</dcterms:modified>
</cp:coreProperties>
</file>