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72" r:id="rId4"/>
    <p:sldId id="265" r:id="rId5"/>
    <p:sldId id="266" r:id="rId6"/>
    <p:sldId id="258" r:id="rId7"/>
    <p:sldId id="267" r:id="rId8"/>
    <p:sldId id="268" r:id="rId9"/>
    <p:sldId id="260" r:id="rId10"/>
    <p:sldId id="259" r:id="rId11"/>
    <p:sldId id="263" r:id="rId12"/>
    <p:sldId id="269" r:id="rId13"/>
    <p:sldId id="261" r:id="rId14"/>
    <p:sldId id="26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9" autoAdjust="0"/>
    <p:restoredTop sz="94660" autoAdjust="0"/>
  </p:normalViewPr>
  <p:slideViewPr>
    <p:cSldViewPr snapToGrid="0" snapToObjects="1">
      <p:cViewPr varScale="1">
        <p:scale>
          <a:sx n="89" d="100"/>
          <a:sy n="89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B6671-D10D-4177-9327-459EB39375D2}" type="datetimeFigureOut">
              <a:rPr lang="nl-BE" smtClean="0"/>
              <a:t>21/05/15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3670B-9BEA-4B90-9EA1-F8310C1C189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91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3670B-9BEA-4B90-9EA1-F8310C1C189D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928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3670B-9BEA-4B90-9EA1-F8310C1C189D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866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8FA3-28CF-44F1-8A0A-F5E6E94FEF0D}" type="datetime1">
              <a:rPr lang="en-US" smtClean="0"/>
              <a:t>21/05/15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7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6B31-6DDD-4FE0-AE03-ECF97BD5C246}" type="datetime1">
              <a:rPr lang="en-US" smtClean="0"/>
              <a:t>21/05/15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8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85277-0595-4FE3-8FBD-CB2BF990E317}" type="datetime1">
              <a:rPr lang="en-US" smtClean="0"/>
              <a:t>21/05/15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47B8-517F-43A7-B409-055D98787E8B}" type="datetime1">
              <a:rPr lang="en-US" smtClean="0"/>
              <a:t>21/05/15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4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58D5-872E-4F96-AE65-6C1E1E05E85A}" type="datetime1">
              <a:rPr lang="en-US" smtClean="0"/>
              <a:t>21/05/15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1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AEB4-CE3A-49C0-908E-47561DA774F3}" type="datetime1">
              <a:rPr lang="en-US" smtClean="0"/>
              <a:t>21/05/15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3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EEFC-68C4-45E4-9853-694A07CE703B}" type="datetime1">
              <a:rPr lang="en-US" smtClean="0"/>
              <a:t>21/05/15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42D3-AFE9-46D6-A5C1-BE8F18960007}" type="datetime1">
              <a:rPr lang="en-US" smtClean="0"/>
              <a:t>21/05/15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8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FA73-CDF4-4D42-88C8-983649993EB4}" type="datetime1">
              <a:rPr lang="en-US" smtClean="0"/>
              <a:t>21/05/15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2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65FB-2BAD-432A-AF4D-E2D026028D4C}" type="datetime1">
              <a:rPr lang="en-US" smtClean="0"/>
              <a:t>21/05/15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7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F864-168D-44D1-9735-5E3F84863918}" type="datetime1">
              <a:rPr lang="en-US" smtClean="0"/>
              <a:t>21/05/15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5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0E22-3A29-44A3-8FE7-C2414FD5DF14}" type="datetime1">
              <a:rPr lang="en-US" smtClean="0"/>
              <a:t>21/05/15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6BDFF-2A1A-A74B-8DA9-ED9E66F9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130" y="673670"/>
            <a:ext cx="8645858" cy="1487606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Alimentation et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grossesse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94" y="2524837"/>
            <a:ext cx="2608143" cy="2608143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36728" y="4837373"/>
            <a:ext cx="6116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latin typeface="AR BLANCA" panose="02000000000000000000" pitchFamily="2" charset="0"/>
              </a:rPr>
              <a:t>Els </a:t>
            </a:r>
            <a:r>
              <a:rPr lang="nl-BE" sz="2400" dirty="0" err="1" smtClean="0">
                <a:latin typeface="AR BLANCA" panose="02000000000000000000" pitchFamily="2" charset="0"/>
              </a:rPr>
              <a:t>Jacquemijn</a:t>
            </a:r>
            <a:endParaRPr lang="nl-BE" sz="2400" dirty="0" smtClean="0">
              <a:latin typeface="AR BLANCA" panose="02000000000000000000" pitchFamily="2" charset="0"/>
            </a:endParaRPr>
          </a:p>
          <a:p>
            <a:r>
              <a:rPr lang="nl-BE" sz="2400" dirty="0" smtClean="0">
                <a:latin typeface="AR BLANCA" panose="02000000000000000000" pitchFamily="2" charset="0"/>
              </a:rPr>
              <a:t>Diététicienne –experte en alimentation</a:t>
            </a:r>
            <a:endParaRPr lang="nl-BE" sz="2400" dirty="0">
              <a:latin typeface="AR BLANCA" panose="02000000000000000000" pitchFamily="2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9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❷Boire (de l’eau) en suffisance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Bienfaits pour le bébé</a:t>
            </a:r>
          </a:p>
          <a:p>
            <a:r>
              <a:rPr lang="fr-FR" dirty="0" smtClean="0"/>
              <a:t>Bienfaits pour la mama</a:t>
            </a:r>
            <a:r>
              <a:rPr lang="fr-FR" dirty="0"/>
              <a:t>n</a:t>
            </a:r>
            <a:endParaRPr lang="fr-FR" dirty="0" smtClean="0"/>
          </a:p>
          <a:p>
            <a:pPr lvl="1"/>
            <a:r>
              <a:rPr lang="fr-FR" dirty="0" smtClean="0"/>
              <a:t>Augmentation de la circulation artérielle</a:t>
            </a:r>
          </a:p>
          <a:p>
            <a:pPr lvl="1"/>
            <a:r>
              <a:rPr lang="fr-FR" dirty="0" smtClean="0"/>
              <a:t>Bon fonctionnement des reins</a:t>
            </a:r>
          </a:p>
          <a:p>
            <a:pPr lvl="1"/>
            <a:r>
              <a:rPr lang="fr-FR" dirty="0" smtClean="0"/>
              <a:t>Permet d’éviter la constipation, les infections ou les crampes – troubles fréquents pendant la grossesse </a:t>
            </a:r>
          </a:p>
          <a:p>
            <a:r>
              <a:rPr lang="fr-FR" dirty="0" smtClean="0"/>
              <a:t>1,5l à 2l d’eau par jour, par ex. en buvant un verre d’eau toutes les heures </a:t>
            </a:r>
          </a:p>
          <a:p>
            <a:pPr lvl="1"/>
            <a:r>
              <a:rPr lang="fr-FR" dirty="0" smtClean="0"/>
              <a:t>Si vous buvez à la bouteille, s’assurer que personne d’autre ne boive à la même bouteille</a:t>
            </a:r>
            <a:r>
              <a:rPr lang="fr-FR" dirty="0"/>
              <a:t> </a:t>
            </a:r>
            <a:r>
              <a:rPr lang="fr-FR" dirty="0" smtClean="0"/>
              <a:t>et qu’elle n’est pas ouverte depuis plus de 2 jours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4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❷Boire de l’eau en suffisance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1958" cy="4756150"/>
          </a:xfrm>
        </p:spPr>
        <p:txBody>
          <a:bodyPr>
            <a:normAutofit fontScale="92500" lnSpcReduction="10000"/>
          </a:bodyPr>
          <a:lstStyle/>
          <a:p>
            <a:r>
              <a:rPr lang="fr-FR" sz="2900" dirty="0" smtClean="0"/>
              <a:t>Quelques trucs pour boire plus et en diversifiant</a:t>
            </a:r>
          </a:p>
          <a:p>
            <a:pPr lvl="1"/>
            <a:r>
              <a:rPr lang="fr-FR" sz="2900" dirty="0" smtClean="0"/>
              <a:t>Buvez une boisson d’eau chaude au lever</a:t>
            </a:r>
          </a:p>
          <a:p>
            <a:pPr lvl="1"/>
            <a:r>
              <a:rPr lang="fr-FR" sz="2900" dirty="0" smtClean="0"/>
              <a:t>Accompagnez le repas d’un verre d’eau</a:t>
            </a:r>
          </a:p>
          <a:p>
            <a:pPr lvl="1"/>
            <a:r>
              <a:rPr lang="fr-FR" sz="2900" dirty="0" smtClean="0"/>
              <a:t>Découvrez les mille et une façons de boire de l’eau: minérale, de source, gazéifiée, aromatisée avec du citron, de lime ou d’orange,….</a:t>
            </a:r>
          </a:p>
          <a:p>
            <a:pPr lvl="1"/>
            <a:r>
              <a:rPr lang="fr-FR" sz="2900" dirty="0" smtClean="0"/>
              <a:t>Allongez vos jus de fruits d’une même quantité d’eau gazéifiée pour un cocktail d’été branché </a:t>
            </a:r>
          </a:p>
          <a:p>
            <a:pPr lvl="1"/>
            <a:r>
              <a:rPr lang="fr-FR" sz="2900" dirty="0" smtClean="0"/>
              <a:t>Ayez toujours une bouteille d’eau à portée de main: dans votre auto, sur votre bureau ou dans votre sac… et prenez régulièrement de petites gorgées</a:t>
            </a:r>
            <a:endParaRPr lang="fr-FR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7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❷Boire en suffisance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1958" cy="4756150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Uniquement les tisanes de pelure d’orange ou d’agrume, de gingembre, de mélisse officinale, de fleur de tilleul et d’églantier sont considérées comme inoffensives pendant la grossesse</a:t>
            </a:r>
          </a:p>
          <a:p>
            <a:pPr marL="457200" lvl="1" indent="0">
              <a:buNone/>
            </a:pPr>
            <a:r>
              <a:rPr lang="fr-FR" dirty="0" smtClean="0"/>
              <a:t>↔ Mieux vaut ne pas prendre plus de 300 mg de caféine par jour quand on est enceinte:</a:t>
            </a:r>
          </a:p>
          <a:p>
            <a:pPr lvl="2"/>
            <a:r>
              <a:rPr lang="fr-FR" dirty="0" smtClean="0"/>
              <a:t>Une tasse de café = 75 à 100 mg caféine</a:t>
            </a:r>
          </a:p>
          <a:p>
            <a:pPr lvl="2"/>
            <a:r>
              <a:rPr lang="fr-FR" dirty="0" smtClean="0"/>
              <a:t>Une tasse de thé vert ou noir = 30 mg théine</a:t>
            </a:r>
          </a:p>
          <a:p>
            <a:pPr lvl="2"/>
            <a:r>
              <a:rPr lang="fr-FR" dirty="0" smtClean="0"/>
              <a:t>Un verre de </a:t>
            </a:r>
            <a:r>
              <a:rPr lang="fr-FR" dirty="0" smtClean="0"/>
              <a:t>soda</a:t>
            </a:r>
            <a:r>
              <a:rPr lang="fr-FR" dirty="0" smtClean="0"/>
              <a:t> </a:t>
            </a:r>
            <a:r>
              <a:rPr lang="fr-FR" dirty="0" smtClean="0"/>
              <a:t>= 25 mg caféine </a:t>
            </a:r>
          </a:p>
          <a:p>
            <a:pPr lvl="1"/>
            <a:endParaRPr lang="fr-FR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3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❸</a:t>
            </a:r>
            <a:r>
              <a:rPr lang="fr-FR" dirty="0" smtClean="0"/>
              <a:t> Pruneaux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Les pruneaux contiennent différentes substances </a:t>
            </a:r>
            <a:r>
              <a:rPr lang="fr-FR" sz="2400" i="1" dirty="0" smtClean="0"/>
              <a:t>(notamment sorbitol) </a:t>
            </a:r>
            <a:r>
              <a:rPr lang="fr-FR" dirty="0" smtClean="0"/>
              <a:t>qui ont un effet laxatif</a:t>
            </a:r>
          </a:p>
          <a:p>
            <a:r>
              <a:rPr lang="fr-FR" dirty="0" smtClean="0"/>
              <a:t>Variez pour ne pas être lassé:</a:t>
            </a:r>
          </a:p>
          <a:p>
            <a:pPr lvl="1"/>
            <a:r>
              <a:rPr lang="fr-FR" dirty="0" smtClean="0"/>
              <a:t>En manger frais ou secs</a:t>
            </a:r>
          </a:p>
          <a:p>
            <a:pPr lvl="1"/>
            <a:r>
              <a:rPr lang="fr-FR" dirty="0" smtClean="0"/>
              <a:t>Boire du jus de pruneaux</a:t>
            </a:r>
          </a:p>
          <a:p>
            <a:pPr lvl="1"/>
            <a:r>
              <a:rPr lang="fr-FR" dirty="0" smtClean="0"/>
              <a:t>Tartiner une tranche de pain toastée avec une purée de pruneaux</a:t>
            </a:r>
          </a:p>
          <a:p>
            <a:pPr marL="457200" lvl="1" indent="0">
              <a:buNone/>
            </a:pPr>
            <a:r>
              <a:rPr lang="fr-FR" dirty="0" smtClean="0"/>
              <a:t>Ne pas exagérer!</a:t>
            </a:r>
          </a:p>
          <a:p>
            <a:pPr marL="457200" lvl="1" indent="0">
              <a:buNone/>
            </a:pPr>
            <a:r>
              <a:rPr lang="fr-FR" dirty="0" smtClean="0"/>
              <a:t>Attention glycémie</a:t>
            </a:r>
            <a:endParaRPr lang="fr-FR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6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❹Bougez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L’exercice physique joue un rôle actif pour faire passer les selles dans l’intestin </a:t>
            </a:r>
          </a:p>
          <a:p>
            <a:pPr lvl="1"/>
            <a:r>
              <a:rPr lang="fr-FR" dirty="0" smtClean="0"/>
              <a:t>Il faut donc bouger et maintenir les muscles abdominaux actifs</a:t>
            </a:r>
          </a:p>
          <a:p>
            <a:pPr lvl="1"/>
            <a:r>
              <a:rPr lang="fr-FR" dirty="0" smtClean="0"/>
              <a:t>En outre, bouger régulièrement permet de : </a:t>
            </a:r>
          </a:p>
          <a:p>
            <a:pPr lvl="2"/>
            <a:r>
              <a:rPr lang="fr-FR" dirty="0" smtClean="0"/>
              <a:t>Etre moins essoufflée</a:t>
            </a:r>
          </a:p>
          <a:p>
            <a:pPr lvl="2"/>
            <a:r>
              <a:rPr lang="fr-FR" dirty="0" smtClean="0"/>
              <a:t>Avoir un placenta mieux oxygéné</a:t>
            </a:r>
          </a:p>
          <a:p>
            <a:pPr lvl="2"/>
            <a:r>
              <a:rPr lang="fr-FR" dirty="0" smtClean="0"/>
              <a:t>Diminuer le risque de rétention d’eau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0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15</a:t>
            </a:fld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67" y="873457"/>
            <a:ext cx="5896245" cy="3043223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869743" y="5096399"/>
            <a:ext cx="743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 smtClean="0">
                <a:latin typeface="AR BLANCA" panose="02000000000000000000" pitchFamily="2" charset="0"/>
              </a:rPr>
              <a:t>Merci pour votre attention!</a:t>
            </a:r>
            <a:endParaRPr lang="nl-BE" sz="3600" b="1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9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716" y="274638"/>
            <a:ext cx="8482084" cy="1143000"/>
          </a:xfrm>
        </p:spPr>
        <p:txBody>
          <a:bodyPr>
            <a:normAutofit fontScale="90000"/>
          </a:bodyPr>
          <a:lstStyle/>
          <a:p>
            <a:r>
              <a:rPr lang="nl-BE" b="1" dirty="0" smtClean="0"/>
              <a:t>Manger pour deux, </a:t>
            </a:r>
            <a:br>
              <a:rPr lang="nl-BE" b="1" dirty="0" smtClean="0"/>
            </a:br>
            <a:r>
              <a:rPr lang="nl-BE" b="1" dirty="0" smtClean="0"/>
              <a:t>mais pas deux fois plus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716" y="1992573"/>
            <a:ext cx="8482084" cy="4133590"/>
          </a:xfrm>
        </p:spPr>
        <p:txBody>
          <a:bodyPr/>
          <a:lstStyle/>
          <a:p>
            <a:r>
              <a:rPr lang="nl-BE" dirty="0" smtClean="0"/>
              <a:t>Une alimentation équilibrée avant et pendant la grossesse est essentielle pour un développement optimal du foetus, et elle contribue également à ce que la maman soit en bonne santé et que la grossesse se déroule au mieux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277" y="4531057"/>
            <a:ext cx="3665355" cy="2067636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1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1287" y="47863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Les risques du surpoids</a:t>
            </a:r>
            <a:endParaRPr lang="fr-FR" sz="2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fr-FR" smtClean="0"/>
              <a:t>3</a:t>
            </a:fld>
            <a:endParaRPr lang="fr-FR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04716" y="1992573"/>
            <a:ext cx="8482084" cy="41335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AVANT LA GROSSESSE							PENDANT LA GROSSESSE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APRES LA GROSSESSE							LORS DE L’ACCOUCHEMENT</a:t>
            </a:r>
            <a:endParaRPr lang="fr-FR" sz="2000" dirty="0"/>
          </a:p>
        </p:txBody>
      </p:sp>
      <p:pic>
        <p:nvPicPr>
          <p:cNvPr id="3" name="Picture 2" descr="Screen Shot 2015-05-19 at 14.52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31" y="3230959"/>
            <a:ext cx="1842662" cy="143318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2637575" y="2898397"/>
            <a:ext cx="871924" cy="47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28327" y="2590621"/>
            <a:ext cx="481172" cy="6403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326907" y="3267782"/>
            <a:ext cx="1329124" cy="2546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326907" y="3594743"/>
            <a:ext cx="13291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44414" y="2282843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Maladies cardio-vasculaires</a:t>
            </a:r>
            <a:endParaRPr lang="fr-FR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109229" y="2590620"/>
            <a:ext cx="1481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/>
              <a:t>Diabète</a:t>
            </a:r>
            <a:endParaRPr lang="fr-FR" sz="1400"/>
          </a:p>
        </p:txBody>
      </p:sp>
      <p:sp>
        <p:nvSpPr>
          <p:cNvPr id="21" name="TextBox 20"/>
          <p:cNvSpPr txBox="1"/>
          <p:nvPr/>
        </p:nvSpPr>
        <p:spPr>
          <a:xfrm>
            <a:off x="1038674" y="2898397"/>
            <a:ext cx="2141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/>
              <a:t>Cholestérol trop élevé</a:t>
            </a:r>
            <a:endParaRPr lang="fr-FR" sz="1400"/>
          </a:p>
        </p:txBody>
      </p:sp>
      <p:sp>
        <p:nvSpPr>
          <p:cNvPr id="22" name="TextBox 21"/>
          <p:cNvSpPr txBox="1"/>
          <p:nvPr/>
        </p:nvSpPr>
        <p:spPr>
          <a:xfrm>
            <a:off x="673142" y="3369987"/>
            <a:ext cx="2141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Problèmes de poids</a:t>
            </a:r>
            <a:endParaRPr lang="fr-FR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37575" y="4496029"/>
            <a:ext cx="953331" cy="16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814251" y="4664141"/>
            <a:ext cx="776656" cy="564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509499" y="4664141"/>
            <a:ext cx="146532" cy="716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3334" y="4496029"/>
            <a:ext cx="2354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Surpoids après accouchement</a:t>
            </a:r>
            <a:endParaRPr lang="fr-FR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66030" y="5119424"/>
            <a:ext cx="256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Séjour longue durée à l’hôpital et coûts plus élevés</a:t>
            </a:r>
            <a:endParaRPr lang="fr-FR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228350" y="5425712"/>
            <a:ext cx="2562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Dépression postpartum</a:t>
            </a:r>
            <a:endParaRPr lang="fr-FR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498693" y="2898397"/>
            <a:ext cx="118365" cy="332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79677" y="2477309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Diabète de grossesse</a:t>
            </a:r>
            <a:endParaRPr lang="fr-FR" sz="14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617058" y="3052285"/>
            <a:ext cx="521002" cy="254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99708" y="2744508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Infections</a:t>
            </a:r>
            <a:endParaRPr lang="fr-FR" sz="1400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617058" y="3369987"/>
            <a:ext cx="67340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316125" y="3239311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Problèmes respiratoires</a:t>
            </a:r>
            <a:endParaRPr lang="fr-FR" sz="14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617058" y="3522385"/>
            <a:ext cx="699067" cy="155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87118" y="3583909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Hypertension</a:t>
            </a:r>
            <a:endParaRPr lang="fr-FR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6539518" y="3835964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Pertes urinaires incontrôlées</a:t>
            </a:r>
            <a:endParaRPr lang="fr-FR" sz="1400" dirty="0"/>
          </a:p>
        </p:txBody>
      </p:sp>
      <p:cxnSp>
        <p:nvCxnSpPr>
          <p:cNvPr id="51" name="Straight Arrow Connector 50"/>
          <p:cNvCxnSpPr>
            <a:endCxn id="50" idx="1"/>
          </p:cNvCxnSpPr>
          <p:nvPr/>
        </p:nvCxnSpPr>
        <p:spPr>
          <a:xfrm>
            <a:off x="5617058" y="3583909"/>
            <a:ext cx="922460" cy="405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753030" y="4338495"/>
            <a:ext cx="770060" cy="315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53200" y="4510252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Accouchement provoqué</a:t>
            </a:r>
            <a:endParaRPr lang="fr-FR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6523090" y="5024262"/>
            <a:ext cx="247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Césarienne</a:t>
            </a:r>
            <a:endParaRPr lang="fr-FR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617058" y="4490895"/>
            <a:ext cx="673402" cy="6285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76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smtClean="0"/>
              <a:t>Manger pour deux mais pas deux fois plus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9558" y="1910687"/>
            <a:ext cx="8127242" cy="4215476"/>
          </a:xfrm>
        </p:spPr>
        <p:txBody>
          <a:bodyPr/>
          <a:lstStyle/>
          <a:p>
            <a:r>
              <a:rPr lang="fr-FR" b="1" dirty="0" smtClean="0"/>
              <a:t>Macroéléments:</a:t>
            </a:r>
          </a:p>
          <a:p>
            <a:pPr lvl="1"/>
            <a:r>
              <a:rPr lang="fr-FR" dirty="0" smtClean="0"/>
              <a:t>Protéines (animales et végétales)</a:t>
            </a:r>
          </a:p>
          <a:p>
            <a:pPr lvl="1"/>
            <a:r>
              <a:rPr lang="fr-FR" dirty="0" smtClean="0"/>
              <a:t>Graisses (saturées et </a:t>
            </a:r>
            <a:r>
              <a:rPr lang="fr-FR" b="1" dirty="0" smtClean="0"/>
              <a:t>insaturées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Glucides (sucres, amidon et </a:t>
            </a:r>
            <a:r>
              <a:rPr lang="fr-FR" b="1" dirty="0" smtClean="0"/>
              <a:t>fibres)</a:t>
            </a:r>
          </a:p>
          <a:p>
            <a:r>
              <a:rPr lang="fr-FR" b="1" dirty="0" smtClean="0"/>
              <a:t>Microéléments</a:t>
            </a:r>
          </a:p>
          <a:p>
            <a:pPr lvl="1"/>
            <a:r>
              <a:rPr lang="fr-FR" dirty="0" smtClean="0"/>
              <a:t>Vitamines /minéraux et oligoéléments</a:t>
            </a:r>
          </a:p>
          <a:p>
            <a:r>
              <a:rPr lang="fr-FR" b="1" dirty="0" smtClean="0"/>
              <a:t>Eau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7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1" y="4500650"/>
            <a:ext cx="3155666" cy="221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048466" cy="1143000"/>
          </a:xfrm>
        </p:spPr>
        <p:txBody>
          <a:bodyPr>
            <a:normAutofit fontScale="90000"/>
          </a:bodyPr>
          <a:lstStyle/>
          <a:p>
            <a:r>
              <a:rPr lang="nl-BE" b="1" dirty="0" smtClean="0"/>
              <a:t>Pas de bouleversements, juste des adaptations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251" y="1477570"/>
            <a:ext cx="8748215" cy="4708525"/>
          </a:xfrm>
        </p:spPr>
        <p:txBody>
          <a:bodyPr>
            <a:normAutofit/>
          </a:bodyPr>
          <a:lstStyle/>
          <a:p>
            <a:r>
              <a:rPr lang="nl-BE" dirty="0" smtClean="0"/>
              <a:t>Les recommandations alimentaires correspondent aux recommandations de la pyramide alimentaire</a:t>
            </a:r>
          </a:p>
          <a:p>
            <a:r>
              <a:rPr lang="nl-BE" dirty="0" smtClean="0"/>
              <a:t>Une grossesse demande </a:t>
            </a:r>
            <a:r>
              <a:rPr lang="nl-BE" sz="2800" i="1" dirty="0" smtClean="0"/>
              <a:t>(entre 24-36 semaines) </a:t>
            </a:r>
            <a:r>
              <a:rPr lang="nl-BE" dirty="0" smtClean="0"/>
              <a:t>plus d’energie, souvent compensée par moins de mouvements</a:t>
            </a:r>
          </a:p>
          <a:p>
            <a:r>
              <a:rPr lang="nl-BE" dirty="0" smtClean="0"/>
              <a:t>Attention particulières à des vitamines supplémentaires et des minéraux 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1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Pas de bouleversements, juste des adaptations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Quelques conseils:</a:t>
            </a:r>
          </a:p>
          <a:p>
            <a:r>
              <a:rPr lang="fr-FR" u="sng" dirty="0" smtClean="0"/>
              <a:t>Régularité:</a:t>
            </a:r>
          </a:p>
          <a:p>
            <a:pPr lvl="1"/>
            <a:r>
              <a:rPr lang="fr-FR" dirty="0" smtClean="0"/>
              <a:t>Manger 3 repas par jour + 2 à 3 en-cas sains </a:t>
            </a:r>
            <a:r>
              <a:rPr lang="fr-FR" i="1" dirty="0" smtClean="0"/>
              <a:t>(fruit, yaourt, biscuit riche en fibres…)</a:t>
            </a:r>
          </a:p>
          <a:p>
            <a:r>
              <a:rPr lang="fr-FR" u="sng" dirty="0" smtClean="0"/>
              <a:t>Variété:</a:t>
            </a:r>
          </a:p>
          <a:p>
            <a:pPr lvl="1"/>
            <a:r>
              <a:rPr lang="fr-FR" dirty="0" smtClean="0"/>
              <a:t>Varier les fruits et légumes, les produits céréaliers, les produits laitiers ou des alternatives, viande/poisson ou des alternatives</a:t>
            </a:r>
          </a:p>
          <a:p>
            <a:r>
              <a:rPr lang="fr-FR" u="sng" dirty="0" smtClean="0"/>
              <a:t>Equilibre:</a:t>
            </a:r>
          </a:p>
          <a:p>
            <a:pPr lvl="1"/>
            <a:r>
              <a:rPr lang="fr-FR" dirty="0" smtClean="0"/>
              <a:t>Respecter les ratios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Suivre quelques mesures de précaution (sécurité alimentaire)</a:t>
            </a:r>
            <a:endParaRPr lang="fr-FR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1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57" y="3165475"/>
            <a:ext cx="2370667" cy="3556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Les petits troubles de la grossesse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Nausées: eviter l’estomac vide</a:t>
            </a:r>
          </a:p>
          <a:p>
            <a:r>
              <a:rPr lang="nl-BE" dirty="0" smtClean="0"/>
              <a:t>Constipation: fibres et eau en suffisance</a:t>
            </a:r>
          </a:p>
          <a:p>
            <a:r>
              <a:rPr lang="nl-BE" dirty="0" smtClean="0"/>
              <a:t>Aigreurs d’estomac: 5 à 6 petits repas</a:t>
            </a:r>
          </a:p>
          <a:p>
            <a:r>
              <a:rPr lang="nl-BE" dirty="0" smtClean="0"/>
              <a:t>Les envies particulères: ne pas exagérer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193" y="1758982"/>
            <a:ext cx="3367424" cy="270890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22830" y="777923"/>
            <a:ext cx="8581030" cy="1801504"/>
          </a:xfrm>
        </p:spPr>
        <p:txBody>
          <a:bodyPr>
            <a:normAutofit/>
          </a:bodyPr>
          <a:lstStyle/>
          <a:p>
            <a:r>
              <a:rPr lang="nl-BE" sz="4800" b="1" dirty="0" smtClean="0"/>
              <a:t>CONSTIPATION</a:t>
            </a:r>
            <a:endParaRPr lang="nl-BE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667534"/>
            <a:ext cx="6400800" cy="1688816"/>
          </a:xfrm>
        </p:spPr>
        <p:txBody>
          <a:bodyPr/>
          <a:lstStyle/>
          <a:p>
            <a:r>
              <a:rPr lang="nl-BE" dirty="0" smtClean="0">
                <a:latin typeface="AR BERKLEY" panose="02000000000000000000" pitchFamily="2" charset="0"/>
              </a:rPr>
              <a:t>Quels aliments choisir?</a:t>
            </a:r>
            <a:endParaRPr lang="nl-BE" dirty="0">
              <a:latin typeface="AR BERKLEY" panose="02000000000000000000" pitchFamily="2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3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88900"/>
            <a:ext cx="9004300" cy="1511300"/>
          </a:xfrm>
        </p:spPr>
        <p:txBody>
          <a:bodyPr>
            <a:normAutofit/>
          </a:bodyPr>
          <a:lstStyle/>
          <a:p>
            <a:r>
              <a:rPr lang="fr-FR" dirty="0" smtClean="0"/>
              <a:t> ❶Ajouter des fibres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199"/>
            <a:ext cx="8634186" cy="4950725"/>
          </a:xfrm>
        </p:spPr>
        <p:txBody>
          <a:bodyPr>
            <a:noAutofit/>
          </a:bodyPr>
          <a:lstStyle/>
          <a:p>
            <a:pPr lvl="1"/>
            <a:r>
              <a:rPr lang="fr-FR" sz="2400" u="sng" dirty="0" smtClean="0"/>
              <a:t>Céréales à grains entiers</a:t>
            </a:r>
            <a:r>
              <a:rPr lang="fr-FR" sz="2400" dirty="0" smtClean="0"/>
              <a:t>: pain complet, riz brun,  pâtes complètes, flocons d’avoine….</a:t>
            </a:r>
          </a:p>
          <a:p>
            <a:pPr lvl="1"/>
            <a:r>
              <a:rPr lang="fr-FR" sz="2400" u="sng" dirty="0" smtClean="0"/>
              <a:t>Fruits</a:t>
            </a:r>
            <a:r>
              <a:rPr lang="fr-FR" sz="2400" dirty="0" smtClean="0"/>
              <a:t>: 2 à 3 portions par jour (éventuellement à jeun)</a:t>
            </a:r>
          </a:p>
          <a:p>
            <a:pPr lvl="2"/>
            <a:r>
              <a:rPr lang="fr-FR" dirty="0" smtClean="0"/>
              <a:t>Laver bien le fruit, mais ne pas peler si pas nécessaire </a:t>
            </a:r>
            <a:r>
              <a:rPr lang="fr-FR" sz="2000" i="1" dirty="0" smtClean="0"/>
              <a:t>(toxoplasmose!), </a:t>
            </a:r>
            <a:r>
              <a:rPr lang="fr-FR" dirty="0"/>
              <a:t>car les fibres se trouvent dans la </a:t>
            </a:r>
            <a:r>
              <a:rPr lang="fr-FR" dirty="0" smtClean="0"/>
              <a:t>pelure</a:t>
            </a:r>
            <a:endParaRPr lang="fr-FR" dirty="0"/>
          </a:p>
          <a:p>
            <a:pPr lvl="2"/>
            <a:r>
              <a:rPr lang="fr-FR" dirty="0" smtClean="0"/>
              <a:t>De préférence, manger le fruit frais plutôt qu’en jus</a:t>
            </a:r>
          </a:p>
          <a:p>
            <a:pPr lvl="1"/>
            <a:r>
              <a:rPr lang="fr-FR" sz="2400" u="sng" dirty="0" smtClean="0"/>
              <a:t>Légumes</a:t>
            </a:r>
            <a:r>
              <a:rPr lang="fr-FR" sz="2400" dirty="0" smtClean="0"/>
              <a:t>: 300 gram, éventuellement une partie crue </a:t>
            </a:r>
            <a:r>
              <a:rPr lang="fr-FR" sz="2000" i="1" dirty="0" smtClean="0"/>
              <a:t>(laver!)</a:t>
            </a:r>
          </a:p>
          <a:p>
            <a:pPr lvl="1"/>
            <a:r>
              <a:rPr lang="fr-FR" sz="2400" u="sng" dirty="0" smtClean="0"/>
              <a:t>Légumineuses</a:t>
            </a:r>
            <a:r>
              <a:rPr lang="fr-FR" sz="2400" dirty="0" smtClean="0"/>
              <a:t>: pois chiche, lentilles, haricots…</a:t>
            </a:r>
            <a:r>
              <a:rPr lang="fr-FR" sz="2400" dirty="0" smtClean="0">
                <a:sym typeface="Wingdings"/>
              </a:rPr>
              <a:t> </a:t>
            </a:r>
          </a:p>
          <a:p>
            <a:pPr lvl="1"/>
            <a:r>
              <a:rPr lang="fr-FR" sz="2400" dirty="0" smtClean="0">
                <a:sym typeface="Wingdings"/>
              </a:rPr>
              <a:t>Ajouter des graines de lin aux céréales ou au </a:t>
            </a:r>
            <a:r>
              <a:rPr lang="fr-FR" sz="2400" u="sng" dirty="0" smtClean="0">
                <a:sym typeface="Wingdings"/>
              </a:rPr>
              <a:t>yaourt </a:t>
            </a:r>
          </a:p>
          <a:p>
            <a:pPr lvl="1"/>
            <a:r>
              <a:rPr lang="fr-FR" sz="2400" u="sng" dirty="0" smtClean="0">
                <a:sym typeface="Wingdings"/>
              </a:rPr>
              <a:t>Noix</a:t>
            </a:r>
          </a:p>
          <a:p>
            <a:pPr marL="0" indent="0">
              <a:buNone/>
            </a:pPr>
            <a:r>
              <a:rPr lang="fr-FR" sz="2400" dirty="0" smtClean="0">
                <a:sym typeface="Wingdings"/>
              </a:rPr>
              <a:t>→ 	ajouter des fibres en douceur, car elles peuvent provoquer des ballonnements</a:t>
            </a:r>
            <a:endParaRPr lang="fr-FR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BDFF-2A1A-A74B-8DA9-ED9E66F988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3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783</Words>
  <Application>Microsoft Macintosh PowerPoint</Application>
  <PresentationFormat>On-screen Show (4:3)</PresentationFormat>
  <Paragraphs>125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Alimentation et grossesse</vt:lpstr>
      <vt:lpstr>Manger pour deux,  mais pas deux fois plus</vt:lpstr>
      <vt:lpstr>Les risques du surpoids</vt:lpstr>
      <vt:lpstr>Manger pour deux mais pas deux fois plus</vt:lpstr>
      <vt:lpstr>Pas de bouleversements, juste des adaptations</vt:lpstr>
      <vt:lpstr>Pas de bouleversements, juste des adaptations</vt:lpstr>
      <vt:lpstr>Les petits troubles de la grossesse</vt:lpstr>
      <vt:lpstr>CONSTIPATION</vt:lpstr>
      <vt:lpstr> ❶Ajouter des fibres</vt:lpstr>
      <vt:lpstr>❷Boire (de l’eau) en suffisance</vt:lpstr>
      <vt:lpstr>❷Boire de l’eau en suffisance</vt:lpstr>
      <vt:lpstr>❷Boire en suffisance</vt:lpstr>
      <vt:lpstr>❸ Pruneaux</vt:lpstr>
      <vt:lpstr>❹Bougez</vt:lpstr>
      <vt:lpstr>PowerPoint Presentation</vt:lpstr>
    </vt:vector>
  </TitlesOfParts>
  <Company>Pride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Alimentation et grossesse</dc:title>
  <dc:creator>Margot Chapelle</dc:creator>
  <cp:lastModifiedBy>Katrien de Raijmaeker</cp:lastModifiedBy>
  <cp:revision>41</cp:revision>
  <dcterms:created xsi:type="dcterms:W3CDTF">2015-05-11T20:29:45Z</dcterms:created>
  <dcterms:modified xsi:type="dcterms:W3CDTF">2015-05-21T12:42:03Z</dcterms:modified>
</cp:coreProperties>
</file>