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3" r:id="rId3"/>
    <p:sldId id="354" r:id="rId4"/>
    <p:sldId id="382" r:id="rId5"/>
    <p:sldId id="384" r:id="rId6"/>
    <p:sldId id="386" r:id="rId7"/>
    <p:sldId id="387" r:id="rId8"/>
    <p:sldId id="388" r:id="rId9"/>
    <p:sldId id="389" r:id="rId10"/>
    <p:sldId id="390" r:id="rId11"/>
    <p:sldId id="393" r:id="rId12"/>
    <p:sldId id="399" r:id="rId13"/>
    <p:sldId id="391" r:id="rId14"/>
    <p:sldId id="394" r:id="rId15"/>
    <p:sldId id="392" r:id="rId16"/>
    <p:sldId id="400" r:id="rId17"/>
    <p:sldId id="351" r:id="rId18"/>
    <p:sldId id="352" r:id="rId19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600"/>
    <a:srgbClr val="00B9E4"/>
    <a:srgbClr val="E0119D"/>
    <a:srgbClr val="8FC800"/>
    <a:srgbClr val="FF00FF"/>
    <a:srgbClr val="0D0D0D"/>
    <a:srgbClr val="51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0160" autoAdjust="0"/>
  </p:normalViewPr>
  <p:slideViewPr>
    <p:cSldViewPr>
      <p:cViewPr varScale="1">
        <p:scale>
          <a:sx n="67" d="100"/>
          <a:sy n="67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dirty="0" smtClean="0"/>
              <a:t>Woonplaats</a:t>
            </a:r>
            <a:endParaRPr lang="nl-BE" dirty="0"/>
          </a:p>
        </c:rich>
      </c:tx>
      <c:layout>
        <c:manualLayout>
          <c:xMode val="edge"/>
          <c:yMode val="edge"/>
          <c:x val="0.26005402177535802"/>
          <c:y val="1.45624165814326E-2"/>
        </c:manualLayout>
      </c:layout>
      <c:overlay val="0"/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dirty="0" smtClean="0"/>
              <a:t>Woonplaats</a:t>
            </a:r>
            <a:endParaRPr lang="nl-BE" dirty="0"/>
          </a:p>
        </c:rich>
      </c:tx>
      <c:layout>
        <c:manualLayout>
          <c:xMode val="edge"/>
          <c:yMode val="edge"/>
          <c:x val="0.26005402177535802"/>
          <c:y val="1.45624165814326E-2"/>
        </c:manualLayout>
      </c:layout>
      <c:overlay val="0"/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dirty="0" smtClean="0"/>
              <a:t>Woonplaats</a:t>
            </a:r>
            <a:endParaRPr lang="nl-BE" dirty="0"/>
          </a:p>
        </c:rich>
      </c:tx>
      <c:layout>
        <c:manualLayout>
          <c:xMode val="edge"/>
          <c:yMode val="edge"/>
          <c:x val="0.26005402177535802"/>
          <c:y val="1.45624165814326E-2"/>
        </c:manualLayout>
      </c:layout>
      <c:overlay val="0"/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dirty="0" smtClean="0"/>
              <a:t>Woonplaats</a:t>
            </a:r>
            <a:endParaRPr lang="nl-BE" dirty="0"/>
          </a:p>
        </c:rich>
      </c:tx>
      <c:layout>
        <c:manualLayout>
          <c:xMode val="edge"/>
          <c:yMode val="edge"/>
          <c:x val="0.26005402177535802"/>
          <c:y val="1.45624165814326E-2"/>
        </c:manualLayout>
      </c:layout>
      <c:overlay val="0"/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8FAF-0583-4687-B2CA-2A3A720D50F6}" type="datetimeFigureOut">
              <a:rPr lang="fr-BE" smtClean="0"/>
              <a:pPr/>
              <a:t>22/10/2014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6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A4D9-CF7E-4542-8F1B-63CE18A044C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936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8BFD9-690B-49E9-B1FC-99B4CD1DA2C9}" type="datetimeFigureOut">
              <a:rPr lang="fr-BE" smtClean="0"/>
              <a:pPr/>
              <a:t>22/10/2014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10" y="4715153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A2AD1-9645-40C4-9AFA-90491EFD4CF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407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A2AD1-9645-40C4-9AFA-90491EFD4CF8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813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A2AD1-9645-40C4-9AFA-90491EFD4CF8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30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Icic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A2AD1-9645-40C4-9AFA-90491EFD4CF8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612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A2AD1-9645-40C4-9AFA-90491EFD4CF8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673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CDC-D49E-4037-BEDD-0A076B8BAE77}" type="datetimeFigureOut">
              <a:rPr lang="fr-BE" smtClean="0"/>
              <a:pPr/>
              <a:t>22/10/2014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28B1-46A4-4349-A160-833490FC105E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CDC-D49E-4037-BEDD-0A076B8BAE77}" type="datetimeFigureOut">
              <a:rPr lang="fr-BE" smtClean="0"/>
              <a:pPr/>
              <a:t>22/10/2014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28B1-46A4-4349-A160-833490FC105E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CDC-D49E-4037-BEDD-0A076B8BAE77}" type="datetimeFigureOut">
              <a:rPr lang="fr-BE" smtClean="0"/>
              <a:pPr/>
              <a:t>22/10/2014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28B1-46A4-4349-A160-833490FC105E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►"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CDC-D49E-4037-BEDD-0A076B8BAE77}" type="datetimeFigureOut">
              <a:rPr lang="fr-BE" smtClean="0"/>
              <a:pPr/>
              <a:t>22/10/2014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28B1-46A4-4349-A160-833490FC105E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CDC-D49E-4037-BEDD-0A076B8BAE77}" type="datetimeFigureOut">
              <a:rPr lang="fr-BE" smtClean="0"/>
              <a:pPr/>
              <a:t>22/10/2014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28B1-46A4-4349-A160-833490FC105E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CDC-D49E-4037-BEDD-0A076B8BAE77}" type="datetimeFigureOut">
              <a:rPr lang="fr-BE" smtClean="0"/>
              <a:pPr/>
              <a:t>22/10/2014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28B1-46A4-4349-A160-833490FC105E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CDC-D49E-4037-BEDD-0A076B8BAE77}" type="datetimeFigureOut">
              <a:rPr lang="fr-BE" smtClean="0"/>
              <a:pPr/>
              <a:t>22/10/2014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28B1-46A4-4349-A160-833490FC105E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CDC-D49E-4037-BEDD-0A076B8BAE77}" type="datetimeFigureOut">
              <a:rPr lang="fr-BE" smtClean="0"/>
              <a:pPr/>
              <a:t>22/10/2014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28B1-46A4-4349-A160-833490FC105E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CDC-D49E-4037-BEDD-0A076B8BAE77}" type="datetimeFigureOut">
              <a:rPr lang="fr-BE" smtClean="0"/>
              <a:pPr/>
              <a:t>22/10/2014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28B1-46A4-4349-A160-833490FC105E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CDC-D49E-4037-BEDD-0A076B8BAE77}" type="datetimeFigureOut">
              <a:rPr lang="fr-BE" smtClean="0"/>
              <a:pPr/>
              <a:t>22/10/2014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28B1-46A4-4349-A160-833490FC105E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CDC-D49E-4037-BEDD-0A076B8BAE77}" type="datetimeFigureOut">
              <a:rPr lang="fr-BE" smtClean="0"/>
              <a:pPr/>
              <a:t>22/10/2014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28B1-46A4-4349-A160-833490FC105E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884367" y="5545390"/>
            <a:ext cx="910703" cy="13126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2014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Max </a:t>
            </a:r>
            <a:r>
              <a:rPr lang="fr-BE" dirty="0" err="1" smtClean="0"/>
              <a:t>Finds</a:t>
            </a:r>
            <a:r>
              <a:rPr lang="fr-BE" dirty="0" smtClean="0"/>
              <a:t> </a:t>
            </a:r>
            <a:r>
              <a:rPr lang="fr-BE" dirty="0" err="1" smtClean="0"/>
              <a:t>His</a:t>
            </a:r>
            <a:r>
              <a:rPr lang="fr-BE" dirty="0" smtClean="0"/>
              <a:t> Class!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28B1-46A4-4349-A160-833490FC105E}" type="slidenum">
              <a:rPr lang="fr-BE" smtClean="0"/>
              <a:pPr/>
              <a:t>‹#›</a:t>
            </a:fld>
            <a:endParaRPr lang="fr-B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654" y="5684283"/>
            <a:ext cx="758128" cy="94592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BED600"/>
          </a:solidFill>
          <a:latin typeface="ITC Lubalin Graph Std Boo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6.png"/><Relationship Id="rId10" Type="http://schemas.openxmlformats.org/officeDocument/2006/relationships/image" Target="../media/image5.jpe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E73POPO59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E73POPO590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301178" y="2666298"/>
            <a:ext cx="1974829" cy="1710814"/>
          </a:xfrm>
          <a:prstGeom prst="rect">
            <a:avLst/>
          </a:prstGeom>
        </p:spPr>
      </p:pic>
      <p:pic>
        <p:nvPicPr>
          <p:cNvPr id="9" name="Picture 8" descr="studen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9954" y="2872888"/>
            <a:ext cx="1656186" cy="1616278"/>
          </a:xfrm>
          <a:prstGeom prst="rect">
            <a:avLst/>
          </a:prstGeom>
        </p:spPr>
      </p:pic>
      <p:pic>
        <p:nvPicPr>
          <p:cNvPr id="10" name="Picture 9" descr="student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49457" y="5186362"/>
            <a:ext cx="1227932" cy="1671638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619672" y="3284984"/>
            <a:ext cx="58326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NL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Campagne de </a:t>
            </a:r>
            <a:r>
              <a:rPr lang="nl-NL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sensibilisation</a:t>
            </a:r>
            <a:r>
              <a:rPr lang="nl-NL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au commerce </a:t>
            </a:r>
            <a:r>
              <a:rPr lang="nl-NL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équitable</a:t>
            </a:r>
            <a:endParaRPr lang="nl-NL" dirty="0" smtClean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nl-NL" sz="3000" dirty="0" smtClean="0">
                <a:solidFill>
                  <a:srgbClr val="00B9E4"/>
                </a:solidFill>
                <a:latin typeface="+mj-lt"/>
                <a:ea typeface="+mj-ea"/>
                <a:cs typeface="+mj-cs"/>
              </a:rPr>
              <a:t>Ma </a:t>
            </a:r>
            <a:r>
              <a:rPr lang="nl-NL" sz="3000" dirty="0" err="1" smtClean="0">
                <a:solidFill>
                  <a:srgbClr val="00B9E4"/>
                </a:solidFill>
                <a:latin typeface="+mj-lt"/>
                <a:ea typeface="+mj-ea"/>
                <a:cs typeface="+mj-cs"/>
              </a:rPr>
              <a:t>Classe</a:t>
            </a:r>
            <a:r>
              <a:rPr lang="nl-NL" sz="3000" dirty="0" smtClean="0">
                <a:solidFill>
                  <a:srgbClr val="00B9E4"/>
                </a:solidFill>
                <a:latin typeface="+mj-lt"/>
                <a:ea typeface="+mj-ea"/>
                <a:cs typeface="+mj-cs"/>
              </a:rPr>
              <a:t> en fait </a:t>
            </a:r>
            <a:r>
              <a:rPr lang="nl-NL" sz="3000" dirty="0" err="1" smtClean="0">
                <a:solidFill>
                  <a:srgbClr val="00B9E4"/>
                </a:solidFill>
                <a:latin typeface="+mj-lt"/>
                <a:ea typeface="+mj-ea"/>
                <a:cs typeface="+mj-cs"/>
              </a:rPr>
              <a:t>un</a:t>
            </a:r>
            <a:r>
              <a:rPr lang="nl-NL" sz="3000" dirty="0" smtClean="0">
                <a:solidFill>
                  <a:srgbClr val="00B9E4"/>
                </a:solidFill>
                <a:latin typeface="+mj-lt"/>
                <a:ea typeface="+mj-ea"/>
                <a:cs typeface="+mj-cs"/>
              </a:rPr>
              <a:t> Max</a:t>
            </a:r>
          </a:p>
          <a:p>
            <a:pPr lvl="0">
              <a:spcBef>
                <a:spcPct val="0"/>
              </a:spcBef>
              <a:defRPr/>
            </a:pPr>
            <a:endParaRPr lang="nl-NL" sz="2000" dirty="0" smtClean="0"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nl-NL" sz="2000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Rechthoek 5"/>
          <p:cNvSpPr/>
          <p:nvPr/>
        </p:nvSpPr>
        <p:spPr>
          <a:xfrm>
            <a:off x="2034505" y="4365104"/>
            <a:ext cx="5337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NL" dirty="0" err="1">
                <a:solidFill>
                  <a:srgbClr val="BED600"/>
                </a:solidFill>
              </a:rPr>
              <a:t>Présentation</a:t>
            </a:r>
            <a:r>
              <a:rPr lang="nl-NL" dirty="0">
                <a:solidFill>
                  <a:srgbClr val="BED600"/>
                </a:solidFill>
              </a:rPr>
              <a:t> de </a:t>
            </a:r>
            <a:r>
              <a:rPr lang="nl-NL" dirty="0" err="1">
                <a:solidFill>
                  <a:srgbClr val="BED600"/>
                </a:solidFill>
              </a:rPr>
              <a:t>presse</a:t>
            </a:r>
            <a:r>
              <a:rPr lang="nl-NL" dirty="0">
                <a:solidFill>
                  <a:srgbClr val="BED600"/>
                </a:solidFill>
              </a:rPr>
              <a:t> </a:t>
            </a:r>
            <a:r>
              <a:rPr lang="nl-NL" dirty="0" smtClean="0">
                <a:solidFill>
                  <a:srgbClr val="BED600"/>
                </a:solidFill>
              </a:rPr>
              <a:t>- </a:t>
            </a:r>
            <a:r>
              <a:rPr lang="nl-NL" dirty="0" err="1" smtClean="0">
                <a:solidFill>
                  <a:srgbClr val="BED600"/>
                </a:solidFill>
              </a:rPr>
              <a:t>Jeudi</a:t>
            </a:r>
            <a:r>
              <a:rPr lang="nl-NL" dirty="0" smtClean="0">
                <a:solidFill>
                  <a:srgbClr val="BED600"/>
                </a:solidFill>
              </a:rPr>
              <a:t> </a:t>
            </a:r>
            <a:r>
              <a:rPr lang="nl-NL" dirty="0">
                <a:solidFill>
                  <a:srgbClr val="BED600"/>
                </a:solidFill>
              </a:rPr>
              <a:t>23 </a:t>
            </a:r>
            <a:r>
              <a:rPr lang="nl-NL" dirty="0" err="1">
                <a:solidFill>
                  <a:srgbClr val="BED600"/>
                </a:solidFill>
              </a:rPr>
              <a:t>octobre</a:t>
            </a:r>
            <a:r>
              <a:rPr lang="nl-NL" dirty="0">
                <a:solidFill>
                  <a:srgbClr val="BED600"/>
                </a:solidFill>
              </a:rPr>
              <a:t> 2014</a:t>
            </a:r>
          </a:p>
          <a:p>
            <a:pPr lvl="0" algn="ctr">
              <a:spcBef>
                <a:spcPct val="0"/>
              </a:spcBef>
              <a:defRPr/>
            </a:pPr>
            <a:r>
              <a:rPr lang="nl-NL" dirty="0">
                <a:solidFill>
                  <a:srgbClr val="BED600"/>
                </a:solidFill>
              </a:rPr>
              <a:t>Ecole communale de Bourgeois</a:t>
            </a:r>
            <a:endParaRPr lang="nl-BE" dirty="0">
              <a:solidFill>
                <a:srgbClr val="BED60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908720"/>
            <a:ext cx="5438583" cy="2006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MARC PINILLA (SUAREZ) </a:t>
            </a:r>
            <a:br>
              <a:rPr lang="nl-BE" dirty="0" smtClean="0"/>
            </a:br>
            <a:r>
              <a:rPr lang="nl-BE" dirty="0" smtClean="0">
                <a:solidFill>
                  <a:srgbClr val="00B9E4"/>
                </a:solidFill>
              </a:rPr>
              <a:t>Ambassadeur</a:t>
            </a:r>
            <a:endParaRPr lang="nl-BE" dirty="0">
              <a:solidFill>
                <a:srgbClr val="00B9E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4368" y="5545390"/>
            <a:ext cx="910703" cy="13126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654" y="5684283"/>
            <a:ext cx="758128" cy="9459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988840"/>
            <a:ext cx="2376264" cy="15841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988840"/>
            <a:ext cx="2376264" cy="158417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484784"/>
            <a:ext cx="1818750" cy="508518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861048"/>
            <a:ext cx="2411760" cy="1607840"/>
          </a:xfrm>
          <a:prstGeom prst="rect">
            <a:avLst/>
          </a:prstGeom>
        </p:spPr>
      </p:pic>
      <p:pic>
        <p:nvPicPr>
          <p:cNvPr id="15" name="Afbeelding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861048"/>
            <a:ext cx="237626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Site web </a:t>
            </a:r>
            <a:r>
              <a:rPr lang="nl-BE" dirty="0" smtClean="0">
                <a:solidFill>
                  <a:srgbClr val="00B9E4"/>
                </a:solidFill>
              </a:rPr>
              <a:t>www.laclassedemax.be</a:t>
            </a:r>
            <a:endParaRPr lang="nl-BE" dirty="0">
              <a:solidFill>
                <a:srgbClr val="00B9E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nl-BE" dirty="0" smtClean="0"/>
              <a:t>Outils pédagogiques: reportages et fiches </a:t>
            </a:r>
            <a:endParaRPr lang="nl-BE" dirty="0">
              <a:solidFill>
                <a:srgbClr val="00B9E4"/>
              </a:solidFill>
            </a:endParaRPr>
          </a:p>
        </p:txBody>
      </p:sp>
      <p:pic>
        <p:nvPicPr>
          <p:cNvPr id="6" name="Image 5" descr="Capture d’écran 2014-10-22 à 12.23.5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12776"/>
            <a:ext cx="2510103" cy="1368152"/>
          </a:xfrm>
          <a:prstGeom prst="rect">
            <a:avLst/>
          </a:prstGeom>
        </p:spPr>
      </p:pic>
      <p:pic>
        <p:nvPicPr>
          <p:cNvPr id="8" name="Image 7" descr="Capture d’écran 2014-10-22 à 12.26.4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412776"/>
            <a:ext cx="3744416" cy="1396312"/>
          </a:xfrm>
          <a:prstGeom prst="rect">
            <a:avLst/>
          </a:prstGeom>
        </p:spPr>
      </p:pic>
      <p:pic>
        <p:nvPicPr>
          <p:cNvPr id="10" name="Image 9" descr="Capture d’écran 2014-10-22 à 12.28.0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212976"/>
            <a:ext cx="2376264" cy="1734118"/>
          </a:xfrm>
          <a:prstGeom prst="rect">
            <a:avLst/>
          </a:prstGeom>
        </p:spPr>
      </p:pic>
      <p:pic>
        <p:nvPicPr>
          <p:cNvPr id="13" name="Image 12" descr="Capture d’écran 2014-10-22 à 12.34.4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1" y="3068960"/>
            <a:ext cx="1735002" cy="2376264"/>
          </a:xfrm>
          <a:prstGeom prst="rect">
            <a:avLst/>
          </a:prstGeom>
        </p:spPr>
      </p:pic>
      <p:pic>
        <p:nvPicPr>
          <p:cNvPr id="14" name="Image 13" descr="Capture d’écran 2014-10-22 à 12.33.5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068960"/>
            <a:ext cx="1686476" cy="2376264"/>
          </a:xfrm>
          <a:prstGeom prst="rect">
            <a:avLst/>
          </a:prstGeom>
        </p:spPr>
      </p:pic>
      <p:pic>
        <p:nvPicPr>
          <p:cNvPr id="15" name="Image 14" descr="Capture d’écran 2014-10-22 à 12.33.0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068960"/>
            <a:ext cx="1655933" cy="2376264"/>
          </a:xfrm>
          <a:prstGeom prst="rect">
            <a:avLst/>
          </a:prstGeom>
        </p:spPr>
      </p:pic>
      <p:pic>
        <p:nvPicPr>
          <p:cNvPr id="16" name="Afbeelding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210146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Concours</a:t>
            </a:r>
            <a:r>
              <a:rPr lang="en-US" dirty="0" smtClean="0"/>
              <a:t> - les 3 </a:t>
            </a:r>
            <a:r>
              <a:rPr lang="en-US" dirty="0" err="1" smtClean="0"/>
              <a:t>défis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fr-BE" dirty="0">
              <a:solidFill>
                <a:srgbClr val="00B9E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599" y="2204864"/>
            <a:ext cx="275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9E4"/>
                </a:solidFill>
              </a:rPr>
              <a:t>Collectionner les </a:t>
            </a:r>
            <a:r>
              <a:rPr lang="fr-BE" b="1" dirty="0" smtClean="0">
                <a:solidFill>
                  <a:srgbClr val="51C800"/>
                </a:solidFill>
              </a:rPr>
              <a:t>logos</a:t>
            </a:r>
            <a:r>
              <a:rPr lang="fr-BE" b="1" dirty="0" smtClean="0">
                <a:solidFill>
                  <a:srgbClr val="00B9E4"/>
                </a:solidFill>
              </a:rPr>
              <a:t> Fairtrade</a:t>
            </a:r>
            <a:endParaRPr lang="fr-BE" b="1" dirty="0">
              <a:solidFill>
                <a:srgbClr val="00B9E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9722" y="1138493"/>
            <a:ext cx="519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9E4"/>
                </a:solidFill>
              </a:rPr>
              <a:t>Inventer</a:t>
            </a:r>
            <a:r>
              <a:rPr lang="en-US" b="1" dirty="0" smtClean="0">
                <a:solidFill>
                  <a:srgbClr val="00B9E4"/>
                </a:solidFill>
              </a:rPr>
              <a:t> et </a:t>
            </a:r>
            <a:r>
              <a:rPr lang="en-US" b="1" dirty="0" err="1" smtClean="0">
                <a:solidFill>
                  <a:srgbClr val="00B9E4"/>
                </a:solidFill>
              </a:rPr>
              <a:t>réaliser</a:t>
            </a:r>
            <a:r>
              <a:rPr lang="en-US" b="1" dirty="0" smtClean="0">
                <a:solidFill>
                  <a:srgbClr val="00B9E4"/>
                </a:solidFill>
              </a:rPr>
              <a:t> </a:t>
            </a:r>
            <a:r>
              <a:rPr lang="en-US" b="1" dirty="0" err="1" smtClean="0">
                <a:solidFill>
                  <a:srgbClr val="00B9E4"/>
                </a:solidFill>
              </a:rPr>
              <a:t>une</a:t>
            </a:r>
            <a:r>
              <a:rPr lang="en-US" b="1" dirty="0" smtClean="0">
                <a:solidFill>
                  <a:srgbClr val="00B9E4"/>
                </a:solidFill>
              </a:rPr>
              <a:t> </a:t>
            </a:r>
            <a:r>
              <a:rPr lang="en-US" b="1" dirty="0" err="1" smtClean="0">
                <a:solidFill>
                  <a:srgbClr val="51C800"/>
                </a:solidFill>
              </a:rPr>
              <a:t>recette</a:t>
            </a:r>
            <a:r>
              <a:rPr lang="en-US" b="1" dirty="0" smtClean="0">
                <a:solidFill>
                  <a:srgbClr val="00B9E4"/>
                </a:solidFill>
              </a:rPr>
              <a:t> </a:t>
            </a:r>
            <a:r>
              <a:rPr lang="en-US" b="1" dirty="0" err="1" smtClean="0">
                <a:solidFill>
                  <a:srgbClr val="00B9E4"/>
                </a:solidFill>
              </a:rPr>
              <a:t>Fairtrade</a:t>
            </a:r>
            <a:endParaRPr lang="fr-BE" b="1" dirty="0">
              <a:solidFill>
                <a:srgbClr val="00B9E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350100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9E4"/>
                </a:solidFill>
              </a:rPr>
              <a:t>Devenir</a:t>
            </a:r>
            <a:r>
              <a:rPr lang="en-US" b="1" dirty="0" smtClean="0">
                <a:solidFill>
                  <a:srgbClr val="00B9E4"/>
                </a:solidFill>
              </a:rPr>
              <a:t> des (super) </a:t>
            </a:r>
            <a:r>
              <a:rPr lang="en-US" b="1" dirty="0" err="1" smtClean="0">
                <a:solidFill>
                  <a:srgbClr val="51C800"/>
                </a:solidFill>
              </a:rPr>
              <a:t>héros</a:t>
            </a:r>
            <a:r>
              <a:rPr lang="en-US" b="1" dirty="0" smtClean="0">
                <a:solidFill>
                  <a:srgbClr val="00B9E4"/>
                </a:solidFill>
              </a:rPr>
              <a:t> du </a:t>
            </a:r>
            <a:r>
              <a:rPr lang="en-US" b="1" dirty="0" err="1" smtClean="0">
                <a:solidFill>
                  <a:srgbClr val="00B9E4"/>
                </a:solidFill>
              </a:rPr>
              <a:t>Fairtrade</a:t>
            </a:r>
            <a:r>
              <a:rPr lang="en-US" b="1" dirty="0" smtClean="0">
                <a:solidFill>
                  <a:srgbClr val="00B9E4"/>
                </a:solidFill>
              </a:rPr>
              <a:t>!</a:t>
            </a:r>
            <a:endParaRPr lang="fr-BE" b="1" dirty="0">
              <a:solidFill>
                <a:srgbClr val="00B9E4"/>
              </a:solidFill>
            </a:endParaRPr>
          </a:p>
        </p:txBody>
      </p:sp>
      <p:pic>
        <p:nvPicPr>
          <p:cNvPr id="18" name="Picture 17" descr="nummer_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772816"/>
            <a:ext cx="769609" cy="594352"/>
          </a:xfrm>
          <a:prstGeom prst="rect">
            <a:avLst/>
          </a:prstGeom>
        </p:spPr>
      </p:pic>
      <p:pic>
        <p:nvPicPr>
          <p:cNvPr id="19" name="Picture 18" descr="nummer_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052736"/>
            <a:ext cx="518153" cy="803899"/>
          </a:xfrm>
          <a:prstGeom prst="rect">
            <a:avLst/>
          </a:prstGeom>
        </p:spPr>
      </p:pic>
      <p:pic>
        <p:nvPicPr>
          <p:cNvPr id="20" name="Picture 19" descr="nummer_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356992"/>
            <a:ext cx="720080" cy="59435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884367" y="5545390"/>
            <a:ext cx="910703" cy="13126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654" y="5684283"/>
            <a:ext cx="758128" cy="945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2924944"/>
            <a:ext cx="2338142" cy="33123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193175" cy="18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337" y="3954384"/>
            <a:ext cx="3983742" cy="1991871"/>
          </a:xfrm>
          <a:prstGeom prst="rect">
            <a:avLst/>
          </a:prstGeom>
        </p:spPr>
      </p:pic>
      <p:pic>
        <p:nvPicPr>
          <p:cNvPr id="17" name="Afbeelding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nl-BE" dirty="0" smtClean="0"/>
              <a:t>Que peuvent gagner les classes?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2411760" y="1844824"/>
            <a:ext cx="54360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dirty="0">
              <a:solidFill>
                <a:srgbClr val="00B9E4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nl-BE" dirty="0" smtClean="0">
                <a:solidFill>
                  <a:srgbClr val="BED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PREMIER PRIX</a:t>
            </a:r>
            <a:r>
              <a:rPr lang="nl-BE" dirty="0" smtClean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une rencontre spectaculaire avec </a:t>
            </a:r>
            <a:r>
              <a:rPr lang="nl-BE" dirty="0" smtClean="0">
                <a:solidFill>
                  <a:srgbClr val="F7964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Marc Pinilla</a:t>
            </a:r>
            <a:r>
              <a:rPr lang="nl-BE" dirty="0" smtClean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endParaRPr lang="nl-BE" dirty="0">
              <a:solidFill>
                <a:srgbClr val="BED6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nl-BE" dirty="0" smtClean="0">
                <a:solidFill>
                  <a:srgbClr val="BED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LES 6 AUTRES CLASSES </a:t>
            </a:r>
            <a:r>
              <a:rPr lang="nl-BE" smtClean="0">
                <a:solidFill>
                  <a:srgbClr val="BED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GAGNANTES</a:t>
            </a:r>
            <a:r>
              <a:rPr lang="nl-BE" smtClean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 (</a:t>
            </a:r>
            <a:r>
              <a:rPr lang="nl-BE" dirty="0" smtClean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 francophones) recevront de nombreux </a:t>
            </a:r>
            <a:r>
              <a:rPr lang="nl-BE" dirty="0" smtClean="0">
                <a:solidFill>
                  <a:srgbClr val="F7964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cadeaux</a:t>
            </a:r>
            <a:r>
              <a:rPr lang="nl-BE" dirty="0" smtClean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directement à l’école.</a:t>
            </a:r>
          </a:p>
          <a:p>
            <a:endParaRPr lang="nl-BE" dirty="0" smtClean="0">
              <a:solidFill>
                <a:srgbClr val="00B9E4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nl-BE" dirty="0" smtClean="0">
                <a:solidFill>
                  <a:srgbClr val="BED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100 GAGNANTS!</a:t>
            </a:r>
          </a:p>
          <a:p>
            <a:r>
              <a:rPr lang="nl-BE" dirty="0" smtClean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Les 100 meilleures classes participantes recevront un </a:t>
            </a:r>
            <a:r>
              <a:rPr lang="nl-BE" dirty="0" smtClean="0">
                <a:solidFill>
                  <a:srgbClr val="F7964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poster</a:t>
            </a:r>
            <a:r>
              <a:rPr lang="nl-BE" dirty="0" smtClean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“Oui, ma classe est équitable” et un </a:t>
            </a:r>
            <a:r>
              <a:rPr lang="nl-BE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Livre des recettes</a:t>
            </a:r>
            <a:r>
              <a:rPr lang="nl-BE" dirty="0" smtClean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Fairtrade faites par les enfants…</a:t>
            </a:r>
          </a:p>
          <a:p>
            <a:endParaRPr lang="nl-BE" dirty="0" smtClean="0">
              <a:solidFill>
                <a:srgbClr val="00B9E4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68760"/>
            <a:ext cx="181875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1046" y="4863599"/>
            <a:ext cx="3122954" cy="19945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315" y="4863599"/>
            <a:ext cx="2861015" cy="199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fr-BE" sz="3100" dirty="0" smtClean="0"/>
              <a:t>Plus d’infos ou pour inscrire votre classe: </a:t>
            </a:r>
            <a:endParaRPr lang="fr-BE" sz="3100" dirty="0">
              <a:solidFill>
                <a:srgbClr val="00B9E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84368" y="5545390"/>
            <a:ext cx="910703" cy="13126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79912" y="1269454"/>
            <a:ext cx="4780672" cy="782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BED600"/>
                </a:solidFill>
                <a:latin typeface="ITC Lubalin Graph Std Book" pitchFamily="18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</a:rPr>
              <a:t>www.laclassedemax.be</a:t>
            </a:r>
            <a:endParaRPr lang="fr-BE" sz="2400" dirty="0"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31640" y="1269454"/>
            <a:ext cx="2242592" cy="782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BED600"/>
                </a:solidFill>
                <a:latin typeface="ITC Lubalin Graph Std Book" pitchFamily="18" charset="0"/>
                <a:ea typeface="+mj-ea"/>
                <a:cs typeface="+mj-cs"/>
              </a:defRPr>
            </a:lvl1pPr>
          </a:lstStyle>
          <a:p>
            <a:r>
              <a:rPr lang="fr-BE" sz="8400" dirty="0" smtClean="0">
                <a:solidFill>
                  <a:srgbClr val="00B9E4"/>
                </a:solidFill>
              </a:rPr>
              <a:t>Aller sur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69937"/>
            <a:ext cx="3347864" cy="24992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654" y="5684283"/>
            <a:ext cx="758128" cy="945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2314891"/>
            <a:ext cx="4524653" cy="24792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8274" y="2242368"/>
            <a:ext cx="1376931" cy="2492895"/>
          </a:xfrm>
          <a:prstGeom prst="rect">
            <a:avLst/>
          </a:prstGeom>
        </p:spPr>
      </p:pic>
      <p:pic>
        <p:nvPicPr>
          <p:cNvPr id="18" name="Afbeelding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/>
        </p:nvSpPr>
        <p:spPr>
          <a:xfrm>
            <a:off x="2051720" y="5013176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>
                <a:solidFill>
                  <a:srgbClr val="00B9E4"/>
                </a:solidFill>
              </a:rPr>
              <a:t>Lien vers le film de présentation</a:t>
            </a:r>
            <a:endParaRPr lang="nl-BE" dirty="0">
              <a:solidFill>
                <a:srgbClr val="00B9E4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  <p:pic>
        <p:nvPicPr>
          <p:cNvPr id="7" name="nE73POPO590"/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74" y="2143125"/>
            <a:ext cx="3871451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36912"/>
            <a:ext cx="6158140" cy="609600"/>
          </a:xfrm>
        </p:spPr>
        <p:txBody>
          <a:bodyPr>
            <a:noAutofit/>
          </a:bodyPr>
          <a:lstStyle/>
          <a:p>
            <a:pPr algn="ctr"/>
            <a:r>
              <a:rPr lang="fr-BE" dirty="0" smtClean="0"/>
              <a:t>La </a:t>
            </a:r>
            <a:r>
              <a:rPr lang="fr-BE" smtClean="0"/>
              <a:t>commune de Rixensart </a:t>
            </a:r>
            <a:r>
              <a:rPr lang="fr-BE" dirty="0" smtClean="0"/>
              <a:t>supporte le commerce équitable</a:t>
            </a:r>
            <a:endParaRPr lang="fr-FR" dirty="0"/>
          </a:p>
        </p:txBody>
      </p:sp>
      <p:graphicFrame>
        <p:nvGraphicFramePr>
          <p:cNvPr id="4" name="Grafiek 1"/>
          <p:cNvGraphicFramePr>
            <a:graphicFrameLocks/>
          </p:cNvGraphicFramePr>
          <p:nvPr>
            <p:extLst/>
          </p:nvPr>
        </p:nvGraphicFramePr>
        <p:xfrm>
          <a:off x="4716016" y="3573016"/>
          <a:ext cx="374441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6" descr="CDCE_RVB_BD (JPEG BD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005064"/>
            <a:ext cx="1872208" cy="142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08920"/>
            <a:ext cx="6158140" cy="609600"/>
          </a:xfrm>
        </p:spPr>
        <p:txBody>
          <a:bodyPr>
            <a:noAutofit/>
          </a:bodyPr>
          <a:lstStyle/>
          <a:p>
            <a:r>
              <a:rPr lang="fr-BE" dirty="0" smtClean="0"/>
              <a:t>Leçon pilote en 4</a:t>
            </a:r>
            <a:r>
              <a:rPr lang="fr-BE" baseline="30000" dirty="0" smtClean="0"/>
              <a:t>ème</a:t>
            </a:r>
            <a:r>
              <a:rPr lang="fr-BE" dirty="0" smtClean="0"/>
              <a:t> année de l’école communale de Bourgeois</a:t>
            </a:r>
            <a:endParaRPr lang="fr-FR" dirty="0"/>
          </a:p>
        </p:txBody>
      </p:sp>
      <p:graphicFrame>
        <p:nvGraphicFramePr>
          <p:cNvPr id="4" name="Grafiek 1"/>
          <p:cNvGraphicFramePr>
            <a:graphicFrameLocks/>
          </p:cNvGraphicFramePr>
          <p:nvPr>
            <p:extLst/>
          </p:nvPr>
        </p:nvGraphicFramePr>
        <p:xfrm>
          <a:off x="4716016" y="3573016"/>
          <a:ext cx="374441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1687016" cy="563562"/>
          </a:xfrm>
        </p:spPr>
        <p:txBody>
          <a:bodyPr>
            <a:noAutofit/>
          </a:bodyPr>
          <a:lstStyle/>
          <a:p>
            <a:r>
              <a:rPr lang="nl-BE" b="1" dirty="0" smtClean="0"/>
              <a:t>Agenda</a:t>
            </a:r>
            <a:endParaRPr lang="nl-BE" b="1" dirty="0"/>
          </a:p>
        </p:txBody>
      </p:sp>
      <p:graphicFrame>
        <p:nvGraphicFramePr>
          <p:cNvPr id="4" name="Grafiek 1"/>
          <p:cNvGraphicFramePr>
            <a:graphicFrameLocks/>
          </p:cNvGraphicFramePr>
          <p:nvPr>
            <p:extLst/>
          </p:nvPr>
        </p:nvGraphicFramePr>
        <p:xfrm>
          <a:off x="4716016" y="3573016"/>
          <a:ext cx="374441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44442" y="1066800"/>
            <a:ext cx="8124803" cy="6109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b="1" dirty="0" err="1">
                <a:solidFill>
                  <a:srgbClr val="00B9E4"/>
                </a:solidFill>
                <a:latin typeface="+mj-lt"/>
              </a:rPr>
              <a:t>Fairtrade</a:t>
            </a:r>
            <a:r>
              <a:rPr lang="fr-FR" sz="2800" b="1" dirty="0">
                <a:solidFill>
                  <a:srgbClr val="00B9E4"/>
                </a:solidFill>
                <a:latin typeface="+mj-lt"/>
              </a:rPr>
              <a:t> Belgium</a:t>
            </a:r>
            <a:r>
              <a:rPr lang="fr-FR" sz="2800" dirty="0">
                <a:solidFill>
                  <a:srgbClr val="00B9E4"/>
                </a:solidFill>
                <a:latin typeface="+mj-lt"/>
              </a:rPr>
              <a:t>: </a:t>
            </a:r>
            <a:r>
              <a:rPr lang="fr-FR" sz="2800" dirty="0" smtClean="0">
                <a:solidFill>
                  <a:srgbClr val="00B9E4"/>
                </a:solidFill>
                <a:latin typeface="+mj-lt"/>
              </a:rPr>
              <a:t>Qui sommes nous? </a:t>
            </a:r>
          </a:p>
          <a:p>
            <a:endParaRPr lang="fr-FR" sz="1100" dirty="0">
              <a:solidFill>
                <a:srgbClr val="00B9E4"/>
              </a:solidFill>
              <a:latin typeface="+mj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00B9E4"/>
                </a:solidFill>
                <a:latin typeface="+mj-lt"/>
              </a:rPr>
              <a:t>Le commerce équitable : </a:t>
            </a:r>
            <a:r>
              <a:rPr lang="fr-FR" sz="2800" dirty="0" smtClean="0">
                <a:solidFill>
                  <a:srgbClr val="00B9E4"/>
                </a:solidFill>
                <a:latin typeface="+mj-lt"/>
              </a:rPr>
              <a:t>enjeux et paradoxe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fr-FR" sz="1100" dirty="0">
              <a:solidFill>
                <a:srgbClr val="00B9E4"/>
              </a:solidFill>
              <a:latin typeface="+mj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00B9E4"/>
                </a:solidFill>
                <a:latin typeface="+mj-lt"/>
              </a:rPr>
              <a:t>Campagne ‘Ma Classe en fait un Max’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rgbClr val="00B9E4"/>
                </a:solidFill>
                <a:latin typeface="+mj-lt"/>
              </a:rPr>
              <a:t>Ambassadeur Marc </a:t>
            </a:r>
            <a:r>
              <a:rPr lang="fr-FR" sz="2800" dirty="0" err="1" smtClean="0">
                <a:solidFill>
                  <a:srgbClr val="00B9E4"/>
                </a:solidFill>
                <a:latin typeface="+mj-lt"/>
              </a:rPr>
              <a:t>Pinilla</a:t>
            </a:r>
            <a:endParaRPr lang="fr-FR" sz="2800" dirty="0">
              <a:solidFill>
                <a:srgbClr val="00B9E4"/>
              </a:solidFill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rgbClr val="00B9E4"/>
                </a:solidFill>
                <a:latin typeface="+mj-lt"/>
              </a:rPr>
              <a:t>Les outils (Site web éducatif, fiches et vidéos pédagogiques,…)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rgbClr val="00B9E4"/>
                </a:solidFill>
                <a:latin typeface="+mj-lt"/>
              </a:rPr>
              <a:t>Concours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1100" dirty="0">
              <a:solidFill>
                <a:srgbClr val="00B9E4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00B9E4"/>
                </a:solidFill>
                <a:latin typeface="+mj-lt"/>
              </a:rPr>
              <a:t>Rixensart supporte le commerce équitable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100" b="1" dirty="0" smtClean="0">
              <a:solidFill>
                <a:srgbClr val="00B9E4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00B9E4"/>
                </a:solidFill>
                <a:latin typeface="+mj-lt"/>
              </a:rPr>
              <a:t>Leçon pilote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b="1" dirty="0">
              <a:solidFill>
                <a:srgbClr val="00B9E4"/>
              </a:solidFill>
              <a:latin typeface="+mj-lt"/>
            </a:endParaRPr>
          </a:p>
          <a:p>
            <a:endParaRPr lang="nl-NL" sz="1100" dirty="0"/>
          </a:p>
          <a:p>
            <a:pPr lvl="0"/>
            <a:r>
              <a:rPr lang="nl-BE" sz="2800" dirty="0">
                <a:latin typeface="+mj-lt"/>
              </a:rPr>
              <a:t/>
            </a:r>
            <a:br>
              <a:rPr lang="nl-BE" sz="2800" dirty="0">
                <a:latin typeface="+mj-lt"/>
              </a:rPr>
            </a:br>
            <a:endParaRPr lang="nl-BE" sz="28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0" y="609600"/>
            <a:ext cx="6158140" cy="609600"/>
          </a:xfrm>
        </p:spPr>
        <p:txBody>
          <a:bodyPr/>
          <a:lstStyle/>
          <a:p>
            <a:r>
              <a:rPr lang="fr-BE" sz="3200" dirty="0"/>
              <a:t>Présentation des orateurs</a:t>
            </a:r>
            <a:endParaRPr lang="fr-FR" sz="3200" dirty="0"/>
          </a:p>
        </p:txBody>
      </p:sp>
      <p:graphicFrame>
        <p:nvGraphicFramePr>
          <p:cNvPr id="4" name="Grafiek 1"/>
          <p:cNvGraphicFramePr>
            <a:graphicFrameLocks/>
          </p:cNvGraphicFramePr>
          <p:nvPr>
            <p:extLst/>
          </p:nvPr>
        </p:nvGraphicFramePr>
        <p:xfrm>
          <a:off x="4716016" y="3573016"/>
          <a:ext cx="374441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07637" y="1752600"/>
            <a:ext cx="812480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b="1" dirty="0" smtClean="0">
                <a:solidFill>
                  <a:srgbClr val="00B9E4"/>
                </a:solidFill>
                <a:latin typeface="+mj-lt"/>
              </a:rPr>
              <a:t>Marc Pinilla</a:t>
            </a:r>
            <a:r>
              <a:rPr lang="nl-NL" sz="2800" dirty="0" smtClean="0">
                <a:solidFill>
                  <a:srgbClr val="00B9E4"/>
                </a:solidFill>
                <a:latin typeface="+mj-lt"/>
              </a:rPr>
              <a:t>,</a:t>
            </a:r>
            <a:r>
              <a:rPr lang="nl-NL" sz="2800" b="1" dirty="0" smtClean="0">
                <a:solidFill>
                  <a:srgbClr val="00B9E4"/>
                </a:solidFill>
                <a:latin typeface="+mj-lt"/>
              </a:rPr>
              <a:t> </a:t>
            </a:r>
            <a:r>
              <a:rPr lang="nl-NL" sz="2800" dirty="0" smtClean="0">
                <a:solidFill>
                  <a:srgbClr val="00B9E4"/>
                </a:solidFill>
                <a:latin typeface="+mj-lt"/>
              </a:rPr>
              <a:t>chanteur du groupe Suarez et ambassadeur du projet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2400" dirty="0" smtClean="0">
              <a:solidFill>
                <a:srgbClr val="00B9E4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b="1" dirty="0" smtClean="0">
                <a:solidFill>
                  <a:srgbClr val="00B9E4"/>
                </a:solidFill>
                <a:latin typeface="+mj-lt"/>
              </a:rPr>
              <a:t>Julien Lesceux</a:t>
            </a:r>
            <a:r>
              <a:rPr lang="nl-NL" sz="2800" dirty="0" smtClean="0">
                <a:solidFill>
                  <a:srgbClr val="00B9E4"/>
                </a:solidFill>
                <a:latin typeface="+mj-lt"/>
              </a:rPr>
              <a:t>, </a:t>
            </a:r>
            <a:r>
              <a:rPr lang="nl-BE" sz="2800" dirty="0" smtClean="0">
                <a:solidFill>
                  <a:srgbClr val="00B9E4"/>
                </a:solidFill>
                <a:latin typeface="+mj-lt"/>
              </a:rPr>
              <a:t>Responsable communication de Fairtrade Belgium</a:t>
            </a:r>
            <a:endParaRPr lang="nl-NL" sz="2800" dirty="0" smtClean="0">
              <a:solidFill>
                <a:srgbClr val="00B9E4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2400" dirty="0" smtClean="0">
              <a:solidFill>
                <a:srgbClr val="00B9E4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00B9E4"/>
                </a:solidFill>
                <a:latin typeface="+mj-lt"/>
              </a:rPr>
              <a:t>Sylvie Van den Eynde-</a:t>
            </a:r>
            <a:r>
              <a:rPr lang="fr-FR" sz="2800" b="1" dirty="0" err="1">
                <a:solidFill>
                  <a:srgbClr val="00B9E4"/>
                </a:solidFill>
                <a:latin typeface="+mj-lt"/>
              </a:rPr>
              <a:t>Cayphas</a:t>
            </a:r>
            <a:r>
              <a:rPr lang="nl-NL" sz="2800" dirty="0" smtClean="0">
                <a:solidFill>
                  <a:srgbClr val="00B9E4"/>
                </a:solidFill>
                <a:latin typeface="+mj-lt"/>
              </a:rPr>
              <a:t>, </a:t>
            </a:r>
            <a:r>
              <a:rPr lang="nl-BE" sz="2800" dirty="0" smtClean="0">
                <a:solidFill>
                  <a:srgbClr val="00B9E4"/>
                </a:solidFill>
                <a:latin typeface="+mj-lt"/>
              </a:rPr>
              <a:t>échevine de l’enseignement de Rixensart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BE" sz="2400" dirty="0" smtClean="0">
              <a:solidFill>
                <a:srgbClr val="00B9E4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00B9E4"/>
                </a:solidFill>
              </a:rPr>
              <a:t>Geneviève </a:t>
            </a:r>
            <a:r>
              <a:rPr lang="fr-FR" sz="2800" b="1" dirty="0" smtClean="0">
                <a:solidFill>
                  <a:srgbClr val="00B9E4"/>
                </a:solidFill>
              </a:rPr>
              <a:t>Hardenne</a:t>
            </a:r>
            <a:r>
              <a:rPr lang="fr-FR" sz="2800" dirty="0" smtClean="0">
                <a:solidFill>
                  <a:srgbClr val="00B9E4"/>
                </a:solidFill>
              </a:rPr>
              <a:t>, directrice de l’école</a:t>
            </a:r>
            <a:endParaRPr lang="nl-BE" sz="2800" dirty="0" smtClean="0">
              <a:solidFill>
                <a:srgbClr val="00B9E4"/>
              </a:solidFill>
              <a:latin typeface="+mj-lt"/>
            </a:endParaRPr>
          </a:p>
          <a:p>
            <a:endParaRPr lang="nl-BE" sz="2800" dirty="0"/>
          </a:p>
          <a:p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/>
            </a:r>
            <a:br>
              <a:rPr lang="nl-BE" sz="2800" dirty="0">
                <a:latin typeface="+mj-lt"/>
              </a:rPr>
            </a:br>
            <a:endParaRPr lang="nl-BE" sz="28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1900238"/>
            <a:ext cx="290830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Sous-titre 2"/>
          <p:cNvSpPr txBox="1">
            <a:spLocks/>
          </p:cNvSpPr>
          <p:nvPr/>
        </p:nvSpPr>
        <p:spPr bwMode="auto">
          <a:xfrm>
            <a:off x="3208338" y="2276872"/>
            <a:ext cx="60309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A2C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BE" altLang="nl-BE" sz="2000" dirty="0" smtClean="0"/>
              <a:t>- Anciennement </a:t>
            </a:r>
            <a:r>
              <a:rPr lang="fr-BE" altLang="nl-BE" sz="2000" dirty="0" smtClean="0">
                <a:solidFill>
                  <a:srgbClr val="92D050"/>
                </a:solidFill>
              </a:rPr>
              <a:t>Max Havelaar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fr-BE" altLang="nl-BE" sz="2000" dirty="0" smtClean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BE" altLang="nl-BE" sz="2000" dirty="0" smtClean="0">
                <a:solidFill>
                  <a:srgbClr val="00B9E4"/>
                </a:solidFill>
              </a:rPr>
              <a:t>-</a:t>
            </a:r>
            <a:r>
              <a:rPr lang="fr-BE" altLang="nl-BE" sz="2000" dirty="0" smtClean="0">
                <a:solidFill>
                  <a:srgbClr val="92D050"/>
                </a:solidFill>
              </a:rPr>
              <a:t> 25 ans </a:t>
            </a:r>
            <a:r>
              <a:rPr lang="fr-BE" altLang="nl-BE" sz="2000" dirty="0" smtClean="0">
                <a:solidFill>
                  <a:srgbClr val="00B9E4"/>
                </a:solidFill>
              </a:rPr>
              <a:t>cette année</a:t>
            </a:r>
            <a:endParaRPr lang="nl-BE" altLang="nl-BE" sz="2000" dirty="0" smtClean="0">
              <a:solidFill>
                <a:srgbClr val="00B9E4"/>
              </a:solidFill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nl-BE" altLang="nl-BE" sz="2000" dirty="0" smtClean="0"/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nl-BE" altLang="nl-BE" sz="2000" dirty="0" smtClean="0"/>
              <a:t>- </a:t>
            </a:r>
            <a:r>
              <a:rPr lang="nl-BE" altLang="nl-BE" sz="2000" dirty="0" err="1" smtClean="0">
                <a:solidFill>
                  <a:srgbClr val="92D050"/>
                </a:solidFill>
              </a:rPr>
              <a:t>Fairtrade</a:t>
            </a:r>
            <a:r>
              <a:rPr lang="nl-BE" altLang="nl-BE" sz="2000" dirty="0" smtClean="0">
                <a:solidFill>
                  <a:srgbClr val="92D050"/>
                </a:solidFill>
              </a:rPr>
              <a:t> Belgium </a:t>
            </a:r>
            <a:r>
              <a:rPr lang="nl-BE" altLang="nl-BE" sz="2000" dirty="0" err="1" smtClean="0"/>
              <a:t>est</a:t>
            </a:r>
            <a:r>
              <a:rPr lang="nl-BE" altLang="nl-BE" sz="2000" dirty="0" smtClean="0"/>
              <a:t> </a:t>
            </a:r>
            <a:r>
              <a:rPr lang="nl-BE" altLang="nl-BE" sz="2000" dirty="0" err="1" smtClean="0">
                <a:solidFill>
                  <a:srgbClr val="EFB243"/>
                </a:solidFill>
              </a:rPr>
              <a:t>le</a:t>
            </a:r>
            <a:r>
              <a:rPr lang="nl-BE" altLang="nl-BE" sz="2000" dirty="0" smtClean="0">
                <a:solidFill>
                  <a:srgbClr val="EFB243"/>
                </a:solidFill>
              </a:rPr>
              <a:t> </a:t>
            </a:r>
            <a:r>
              <a:rPr lang="nl-BE" altLang="nl-BE" sz="2000" dirty="0">
                <a:solidFill>
                  <a:srgbClr val="EFB243"/>
                </a:solidFill>
              </a:rPr>
              <a:t>label </a:t>
            </a:r>
            <a:r>
              <a:rPr lang="nl-BE" altLang="nl-BE" sz="2000" dirty="0" smtClean="0"/>
              <a:t>du </a:t>
            </a:r>
            <a:r>
              <a:rPr lang="nl-BE" altLang="nl-BE" sz="2000" dirty="0"/>
              <a:t>commerce </a:t>
            </a:r>
            <a:r>
              <a:rPr lang="nl-BE" altLang="nl-BE" sz="2000" dirty="0" err="1" smtClean="0"/>
              <a:t>équitable</a:t>
            </a:r>
            <a:r>
              <a:rPr lang="nl-BE" altLang="nl-BE" sz="2000" dirty="0" smtClean="0"/>
              <a:t> </a:t>
            </a:r>
            <a:r>
              <a:rPr lang="nl-BE" altLang="nl-BE" sz="2000" dirty="0" err="1" smtClean="0"/>
              <a:t>entre</a:t>
            </a:r>
            <a:r>
              <a:rPr lang="nl-BE" altLang="nl-BE" sz="2000" dirty="0" smtClean="0"/>
              <a:t> </a:t>
            </a:r>
            <a:r>
              <a:rPr lang="nl-BE" altLang="nl-BE" sz="2000" dirty="0" err="1" smtClean="0"/>
              <a:t>le</a:t>
            </a:r>
            <a:r>
              <a:rPr lang="nl-BE" altLang="nl-BE" sz="2000" dirty="0" smtClean="0"/>
              <a:t> </a:t>
            </a:r>
            <a:r>
              <a:rPr lang="nl-BE" altLang="nl-BE" sz="2000" dirty="0" err="1" smtClean="0"/>
              <a:t>Nord</a:t>
            </a:r>
            <a:r>
              <a:rPr lang="nl-BE" altLang="nl-BE" sz="2000" dirty="0" smtClean="0"/>
              <a:t> et Le </a:t>
            </a:r>
            <a:r>
              <a:rPr lang="nl-BE" altLang="nl-BE" sz="2000" dirty="0" err="1" smtClean="0"/>
              <a:t>Sud</a:t>
            </a:r>
            <a:r>
              <a:rPr lang="nl-BE" altLang="nl-BE" sz="2000" dirty="0" smtClean="0"/>
              <a:t> 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nl-BE" altLang="nl-BE" sz="2000" dirty="0"/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nl-BE" altLang="nl-BE" sz="2000" dirty="0" smtClean="0"/>
              <a:t>- Les </a:t>
            </a:r>
            <a:r>
              <a:rPr lang="nl-BE" altLang="nl-BE" sz="2000" dirty="0" err="1"/>
              <a:t>produits</a:t>
            </a:r>
            <a:r>
              <a:rPr lang="nl-BE" altLang="nl-BE" sz="2000" dirty="0"/>
              <a:t> </a:t>
            </a:r>
            <a:r>
              <a:rPr lang="nl-BE" altLang="nl-BE" sz="2000" dirty="0" err="1"/>
              <a:t>qui</a:t>
            </a:r>
            <a:r>
              <a:rPr lang="nl-BE" altLang="nl-BE" sz="2000" dirty="0"/>
              <a:t> </a:t>
            </a:r>
            <a:r>
              <a:rPr lang="nl-BE" altLang="nl-BE" sz="2000" dirty="0" err="1"/>
              <a:t>portent</a:t>
            </a:r>
            <a:r>
              <a:rPr lang="nl-BE" altLang="nl-BE" sz="2000" dirty="0"/>
              <a:t> </a:t>
            </a:r>
            <a:r>
              <a:rPr lang="nl-BE" altLang="nl-BE" sz="2000" dirty="0" err="1"/>
              <a:t>le</a:t>
            </a:r>
            <a:r>
              <a:rPr lang="nl-BE" altLang="nl-BE" sz="2000" dirty="0"/>
              <a:t> label </a:t>
            </a:r>
            <a:r>
              <a:rPr lang="nl-BE" altLang="nl-BE" sz="2000" dirty="0" err="1"/>
              <a:t>offrent</a:t>
            </a:r>
            <a:r>
              <a:rPr lang="nl-BE" altLang="nl-BE" sz="2000" dirty="0"/>
              <a:t> la </a:t>
            </a:r>
            <a:r>
              <a:rPr lang="nl-BE" altLang="nl-BE" sz="2000" dirty="0">
                <a:solidFill>
                  <a:srgbClr val="FFC000"/>
                </a:solidFill>
              </a:rPr>
              <a:t>garantie</a:t>
            </a:r>
            <a:r>
              <a:rPr lang="nl-BE" altLang="nl-BE" sz="2000" dirty="0"/>
              <a:t> </a:t>
            </a:r>
            <a:r>
              <a:rPr lang="nl-BE" altLang="nl-BE" sz="2000" dirty="0" err="1"/>
              <a:t>d’avoir</a:t>
            </a:r>
            <a:r>
              <a:rPr lang="nl-BE" altLang="nl-BE" sz="2000" dirty="0"/>
              <a:t> </a:t>
            </a:r>
            <a:r>
              <a:rPr lang="nl-BE" altLang="nl-BE" sz="2000" dirty="0" err="1"/>
              <a:t>été</a:t>
            </a:r>
            <a:r>
              <a:rPr lang="nl-BE" altLang="nl-BE" sz="2000" dirty="0"/>
              <a:t> </a:t>
            </a:r>
            <a:r>
              <a:rPr lang="nl-BE" altLang="nl-BE" sz="2000" dirty="0" err="1"/>
              <a:t>cultivés</a:t>
            </a:r>
            <a:r>
              <a:rPr lang="nl-BE" altLang="nl-BE" sz="2000" dirty="0"/>
              <a:t> </a:t>
            </a:r>
            <a:r>
              <a:rPr lang="nl-BE" altLang="nl-BE" sz="2000" dirty="0" err="1"/>
              <a:t>selon</a:t>
            </a:r>
            <a:r>
              <a:rPr lang="nl-BE" altLang="nl-BE" sz="2000" dirty="0"/>
              <a:t> les </a:t>
            </a:r>
            <a:r>
              <a:rPr lang="nl-BE" altLang="nl-BE" sz="2000" dirty="0" err="1"/>
              <a:t>règles</a:t>
            </a:r>
            <a:r>
              <a:rPr lang="nl-BE" altLang="nl-BE" sz="2000" dirty="0"/>
              <a:t> du commerce </a:t>
            </a:r>
            <a:r>
              <a:rPr lang="nl-BE" altLang="nl-BE" sz="2000" dirty="0" err="1"/>
              <a:t>équitable</a:t>
            </a:r>
            <a:r>
              <a:rPr lang="nl-BE" altLang="nl-BE" sz="2000" dirty="0"/>
              <a:t>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fr-FR" altLang="nl-BE" sz="2000" dirty="0"/>
          </a:p>
        </p:txBody>
      </p:sp>
      <p:pic>
        <p:nvPicPr>
          <p:cNvPr id="17413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060848"/>
            <a:ext cx="51434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3660" y="609600"/>
            <a:ext cx="7116692" cy="609600"/>
          </a:xfrm>
        </p:spPr>
        <p:txBody>
          <a:bodyPr>
            <a:normAutofit/>
          </a:bodyPr>
          <a:lstStyle/>
          <a:p>
            <a:r>
              <a:rPr lang="fr-BE" sz="3200" dirty="0" err="1" smtClean="0"/>
              <a:t>Fairtrade</a:t>
            </a:r>
            <a:r>
              <a:rPr lang="fr-BE" sz="3200" dirty="0" smtClean="0"/>
              <a:t> Belgium - Qui sommes-nous?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692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3660" y="609600"/>
            <a:ext cx="6540628" cy="609600"/>
          </a:xfrm>
        </p:spPr>
        <p:txBody>
          <a:bodyPr>
            <a:normAutofit/>
          </a:bodyPr>
          <a:lstStyle/>
          <a:p>
            <a:r>
              <a:rPr lang="fr-BE" sz="3200" dirty="0" smtClean="0"/>
              <a:t>Fairtrade Belgium - Dans le monde</a:t>
            </a:r>
            <a:endParaRPr lang="fr-FR" sz="32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5912" y="3698464"/>
            <a:ext cx="28813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A2C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BE" sz="1800" dirty="0"/>
              <a:t> </a:t>
            </a:r>
            <a:r>
              <a:rPr lang="en-GB" altLang="nl-BE" sz="1800" b="1" dirty="0"/>
              <a:t>20 </a:t>
            </a:r>
            <a:r>
              <a:rPr lang="en-GB" altLang="nl-BE" sz="1800" dirty="0" err="1"/>
              <a:t>organismes</a:t>
            </a:r>
            <a:r>
              <a:rPr lang="en-GB" altLang="nl-BE" sz="1800" dirty="0"/>
              <a:t> de </a:t>
            </a:r>
            <a:r>
              <a:rPr lang="en-GB" altLang="nl-BE" sz="1800" dirty="0" err="1"/>
              <a:t>labellisation</a:t>
            </a:r>
            <a:r>
              <a:rPr lang="en-GB" altLang="nl-BE" sz="1800" dirty="0"/>
              <a:t> </a:t>
            </a:r>
            <a:r>
              <a:rPr lang="en-GB" altLang="nl-BE" sz="1800" dirty="0" err="1"/>
              <a:t>dans</a:t>
            </a:r>
            <a:r>
              <a:rPr lang="en-GB" altLang="nl-BE" sz="1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BE" sz="1800" dirty="0"/>
              <a:t>les pays </a:t>
            </a:r>
            <a:r>
              <a:rPr lang="en-GB" altLang="nl-BE" sz="1800" dirty="0" err="1"/>
              <a:t>occidentaux</a:t>
            </a:r>
            <a:endParaRPr lang="en-GB" altLang="nl-BE" sz="18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688" y="1582709"/>
            <a:ext cx="5810250" cy="27447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47664" y="4914106"/>
            <a:ext cx="3721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A2C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BE" sz="1800" b="1" dirty="0" smtClean="0">
                <a:solidFill>
                  <a:srgbClr val="A2C900"/>
                </a:solidFill>
              </a:rPr>
              <a:t>1,4 </a:t>
            </a:r>
            <a:r>
              <a:rPr lang="en-GB" altLang="nl-BE" sz="1800" dirty="0">
                <a:solidFill>
                  <a:srgbClr val="A2C900"/>
                </a:solidFill>
              </a:rPr>
              <a:t>million de </a:t>
            </a:r>
            <a:r>
              <a:rPr lang="en-GB" altLang="nl-BE" sz="1800" dirty="0" err="1">
                <a:solidFill>
                  <a:srgbClr val="A2C900"/>
                </a:solidFill>
              </a:rPr>
              <a:t>producteurs</a:t>
            </a:r>
            <a:r>
              <a:rPr lang="en-GB" altLang="nl-BE" sz="1800" dirty="0">
                <a:solidFill>
                  <a:srgbClr val="A2C900"/>
                </a:solidFill>
              </a:rPr>
              <a:t> </a:t>
            </a:r>
            <a:r>
              <a:rPr lang="en-GB" altLang="nl-BE" sz="1800" dirty="0" err="1">
                <a:solidFill>
                  <a:srgbClr val="A2C900"/>
                </a:solidFill>
              </a:rPr>
              <a:t>dans</a:t>
            </a:r>
            <a:endParaRPr lang="en-GB" altLang="nl-BE" sz="1800" dirty="0">
              <a:solidFill>
                <a:srgbClr val="A2C9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BE" sz="1800" b="1" dirty="0">
                <a:solidFill>
                  <a:srgbClr val="A2C900"/>
                </a:solidFill>
              </a:rPr>
              <a:t>59 </a:t>
            </a:r>
            <a:r>
              <a:rPr lang="en-GB" altLang="nl-BE" sz="1800" dirty="0">
                <a:solidFill>
                  <a:srgbClr val="A2C900"/>
                </a:solidFill>
              </a:rPr>
              <a:t>pays </a:t>
            </a:r>
            <a:r>
              <a:rPr lang="en-GB" altLang="nl-BE" sz="1800" dirty="0" err="1">
                <a:solidFill>
                  <a:srgbClr val="A2C900"/>
                </a:solidFill>
              </a:rPr>
              <a:t>sur</a:t>
            </a:r>
            <a:r>
              <a:rPr lang="en-GB" altLang="nl-BE" sz="1800" dirty="0">
                <a:solidFill>
                  <a:srgbClr val="A2C900"/>
                </a:solidFill>
              </a:rPr>
              <a:t> </a:t>
            </a:r>
            <a:r>
              <a:rPr lang="en-GB" altLang="nl-BE" sz="1800" b="1" dirty="0">
                <a:solidFill>
                  <a:srgbClr val="A2C900"/>
                </a:solidFill>
              </a:rPr>
              <a:t>3 </a:t>
            </a:r>
            <a:r>
              <a:rPr lang="en-GB" altLang="nl-BE" sz="1800" dirty="0">
                <a:solidFill>
                  <a:srgbClr val="A2C900"/>
                </a:solidFill>
              </a:rPr>
              <a:t>continents</a:t>
            </a:r>
          </a:p>
        </p:txBody>
      </p:sp>
      <p:sp>
        <p:nvSpPr>
          <p:cNvPr id="12" name="Text Box 312"/>
          <p:cNvSpPr txBox="1">
            <a:spLocks noChangeArrowheads="1"/>
          </p:cNvSpPr>
          <p:nvPr/>
        </p:nvSpPr>
        <p:spPr bwMode="auto">
          <a:xfrm>
            <a:off x="5124748" y="4274348"/>
            <a:ext cx="4176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A2C8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00A2C8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A2C8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00A2C8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rgbClr val="00A2C8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A2C8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A2C8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A2C8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A2C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nl-BE" altLang="nl-BE" sz="1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nl-BE" altLang="nl-BE" sz="18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millions</a:t>
            </a:r>
            <a:r>
              <a:rPr lang="nl-BE" altLang="nl-BE" sz="1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nl-BE" altLang="nl-BE" sz="18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  <a:r>
              <a:rPr lang="nl-BE" altLang="nl-BE" sz="1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nl-BE" altLang="nl-BE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bénéficient</a:t>
            </a:r>
            <a:r>
              <a:rPr lang="nl-BE" altLang="nl-BE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commerce </a:t>
            </a:r>
            <a:r>
              <a:rPr lang="nl-BE" altLang="nl-BE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équitable</a:t>
            </a:r>
            <a:r>
              <a:rPr lang="nl-BE" altLang="nl-BE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</a:t>
            </a:r>
            <a:r>
              <a:rPr lang="nl-BE" altLang="nl-BE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nl-BE" altLang="nl-BE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r>
              <a:rPr lang="nl-BE" altLang="nl-BE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l-BE" altLang="nl-BE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altLang="nl-BE" sz="18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2623" y="914400"/>
            <a:ext cx="2004732" cy="1411929"/>
          </a:xfrm>
          <a:prstGeom prst="rect">
            <a:avLst/>
          </a:prstGeom>
          <a:noFill/>
          <a:ln w="25400">
            <a:solidFill>
              <a:srgbClr val="AFCD3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2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ous-titre 2"/>
          <p:cNvSpPr txBox="1">
            <a:spLocks/>
          </p:cNvSpPr>
          <p:nvPr/>
        </p:nvSpPr>
        <p:spPr bwMode="auto">
          <a:xfrm>
            <a:off x="3337069" y="2931203"/>
            <a:ext cx="60309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A2C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BE" altLang="nl-BE" sz="2000" dirty="0" smtClean="0">
                <a:solidFill>
                  <a:srgbClr val="00B9E4"/>
                </a:solidFill>
                <a:sym typeface="Wingdings" panose="05000000000000000000" pitchFamily="2" charset="2"/>
              </a:rPr>
              <a:t> </a:t>
            </a:r>
            <a:r>
              <a:rPr lang="fr-BE" altLang="nl-BE" sz="2000" dirty="0" smtClean="0">
                <a:solidFill>
                  <a:srgbClr val="00B9E4"/>
                </a:solidFill>
              </a:rPr>
              <a:t>78 % des belges </a:t>
            </a:r>
            <a:r>
              <a:rPr lang="fr-BE" altLang="nl-BE" sz="2000" dirty="0" smtClean="0">
                <a:solidFill>
                  <a:srgbClr val="BED600"/>
                </a:solidFill>
              </a:rPr>
              <a:t>connaissent</a:t>
            </a:r>
            <a:r>
              <a:rPr lang="fr-BE" altLang="nl-BE" sz="2000" dirty="0" smtClean="0">
                <a:solidFill>
                  <a:srgbClr val="00B9E4"/>
                </a:solidFill>
              </a:rPr>
              <a:t> le label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BE" altLang="nl-BE" sz="2000" dirty="0" smtClean="0">
                <a:solidFill>
                  <a:srgbClr val="00B9E4"/>
                </a:solidFill>
                <a:sym typeface="Wingdings" panose="05000000000000000000" pitchFamily="2" charset="2"/>
              </a:rPr>
              <a:t></a:t>
            </a:r>
            <a:r>
              <a:rPr lang="fr-BE" altLang="nl-BE" sz="2000" dirty="0" smtClean="0">
                <a:solidFill>
                  <a:srgbClr val="00B9E4"/>
                </a:solidFill>
              </a:rPr>
              <a:t> 93 % des belges ont </a:t>
            </a:r>
            <a:r>
              <a:rPr lang="fr-BE" altLang="nl-BE" sz="2000" dirty="0" smtClean="0">
                <a:solidFill>
                  <a:srgbClr val="FFC000"/>
                </a:solidFill>
              </a:rPr>
              <a:t>confiance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BE" altLang="nl-BE" sz="2000" dirty="0" smtClean="0">
                <a:solidFill>
                  <a:srgbClr val="00B9E4"/>
                </a:solidFill>
                <a:sym typeface="Wingdings" panose="05000000000000000000" pitchFamily="2" charset="2"/>
              </a:rPr>
              <a:t></a:t>
            </a:r>
            <a:r>
              <a:rPr lang="fr-BE" altLang="nl-BE" sz="2000" dirty="0" smtClean="0">
                <a:solidFill>
                  <a:srgbClr val="00B9E4"/>
                </a:solidFill>
              </a:rPr>
              <a:t> 48 % des belges </a:t>
            </a:r>
            <a:r>
              <a:rPr lang="fr-BE" altLang="nl-BE" sz="2000" dirty="0" smtClean="0">
                <a:solidFill>
                  <a:srgbClr val="BED600"/>
                </a:solidFill>
              </a:rPr>
              <a:t>achètent</a:t>
            </a:r>
            <a:r>
              <a:rPr lang="fr-BE" altLang="nl-BE" sz="2000" dirty="0" smtClean="0">
                <a:solidFill>
                  <a:srgbClr val="00B9E4"/>
                </a:solidFill>
              </a:rPr>
              <a:t> (1x par semaine)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fr-BE" altLang="nl-BE" sz="2000" dirty="0" smtClean="0">
              <a:solidFill>
                <a:srgbClr val="92D050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r-FR" altLang="nl-BE" sz="2000" dirty="0" smtClean="0"/>
              <a:t>… mais pourtant, seulement </a:t>
            </a:r>
            <a:r>
              <a:rPr lang="fr-FR" altLang="nl-BE" sz="2000" dirty="0" smtClean="0">
                <a:solidFill>
                  <a:srgbClr val="FFC000"/>
                </a:solidFill>
              </a:rPr>
              <a:t>1%</a:t>
            </a:r>
            <a:r>
              <a:rPr lang="fr-FR" altLang="nl-BE" sz="2000" dirty="0" smtClean="0"/>
              <a:t> du marché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r-FR" altLang="nl-BE" sz="2000" dirty="0" smtClean="0"/>
              <a:t>est </a:t>
            </a:r>
            <a:r>
              <a:rPr lang="fr-FR" altLang="nl-BE" sz="2000" dirty="0" err="1" smtClean="0"/>
              <a:t>Fairtrade</a:t>
            </a:r>
            <a:r>
              <a:rPr lang="fr-FR" altLang="nl-BE" sz="2000" dirty="0" smtClean="0"/>
              <a:t>...</a:t>
            </a:r>
            <a:endParaRPr lang="fr-FR" altLang="nl-BE" sz="2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3660" y="609600"/>
            <a:ext cx="6158140" cy="609600"/>
          </a:xfrm>
        </p:spPr>
        <p:txBody>
          <a:bodyPr>
            <a:normAutofit/>
          </a:bodyPr>
          <a:lstStyle/>
          <a:p>
            <a:r>
              <a:rPr lang="fr-BE" sz="3200" dirty="0" err="1" smtClean="0"/>
              <a:t>Fairtrade</a:t>
            </a:r>
            <a:r>
              <a:rPr lang="fr-BE" sz="3200" dirty="0" smtClean="0"/>
              <a:t> </a:t>
            </a:r>
            <a:r>
              <a:rPr lang="fr-BE" sz="3200" dirty="0" err="1" smtClean="0"/>
              <a:t>Belgium</a:t>
            </a:r>
            <a:r>
              <a:rPr lang="fr-BE" sz="3200" dirty="0" smtClean="0"/>
              <a:t> – En Belgique</a:t>
            </a:r>
            <a:endParaRPr lang="fr-FR" sz="3200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" y="2198010"/>
            <a:ext cx="3331508" cy="22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3660" y="609600"/>
            <a:ext cx="7044684" cy="609600"/>
          </a:xfrm>
        </p:spPr>
        <p:txBody>
          <a:bodyPr>
            <a:normAutofit/>
          </a:bodyPr>
          <a:lstStyle/>
          <a:p>
            <a:r>
              <a:rPr lang="fr-BE" sz="3200" dirty="0" smtClean="0"/>
              <a:t>Fairtrade Belgium - Objectifs</a:t>
            </a:r>
            <a:endParaRPr lang="fr-FR" sz="3200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" y="2198010"/>
            <a:ext cx="3331508" cy="222045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635895" y="2384905"/>
            <a:ext cx="52714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>
                <a:solidFill>
                  <a:srgbClr val="00B9E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Atteindre </a:t>
            </a:r>
            <a:r>
              <a:rPr lang="fr-BE" sz="2000" dirty="0">
                <a:solidFill>
                  <a:srgbClr val="00B9E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une </a:t>
            </a:r>
            <a:r>
              <a:rPr lang="fr-BE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public </a:t>
            </a:r>
            <a:r>
              <a:rPr lang="fr-BE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plus large</a:t>
            </a:r>
            <a:endParaRPr lang="fr-BE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BE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Accroître</a:t>
            </a:r>
            <a:r>
              <a:rPr lang="fr-BE" sz="2000" dirty="0">
                <a:solidFill>
                  <a:srgbClr val="00B9E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la dépense annuelle moyenne du consommateur (21,4 euros)</a:t>
            </a:r>
          </a:p>
        </p:txBody>
      </p:sp>
    </p:spTree>
    <p:extLst>
      <p:ext uri="{BB962C8B-B14F-4D97-AF65-F5344CB8AC3E}">
        <p14:creationId xmlns:p14="http://schemas.microsoft.com/office/powerpoint/2010/main" val="12704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3660" y="609600"/>
            <a:ext cx="7044684" cy="609600"/>
          </a:xfrm>
        </p:spPr>
        <p:txBody>
          <a:bodyPr>
            <a:normAutofit/>
          </a:bodyPr>
          <a:lstStyle/>
          <a:p>
            <a:r>
              <a:rPr lang="fr-BE" sz="3200" dirty="0" err="1" smtClean="0"/>
              <a:t>Fairtrade</a:t>
            </a:r>
            <a:r>
              <a:rPr lang="fr-BE" sz="3200" dirty="0" smtClean="0"/>
              <a:t> </a:t>
            </a:r>
            <a:r>
              <a:rPr lang="fr-BE" sz="3200" dirty="0" err="1" smtClean="0"/>
              <a:t>Belgium</a:t>
            </a:r>
            <a:r>
              <a:rPr lang="fr-BE" sz="3200" dirty="0" smtClean="0"/>
              <a:t> - Stratégie</a:t>
            </a:r>
            <a:endParaRPr lang="fr-FR" sz="3200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" y="2198010"/>
            <a:ext cx="3331508" cy="2220450"/>
          </a:xfrm>
          <a:prstGeom prst="rect">
            <a:avLst/>
          </a:prstGeom>
        </p:spPr>
      </p:pic>
      <p:sp>
        <p:nvSpPr>
          <p:cNvPr id="8" name="Sous-titre 2"/>
          <p:cNvSpPr txBox="1">
            <a:spLocks/>
          </p:cNvSpPr>
          <p:nvPr/>
        </p:nvSpPr>
        <p:spPr bwMode="auto">
          <a:xfrm>
            <a:off x="3337069" y="2314897"/>
            <a:ext cx="569942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A2C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A2C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fr-BE" sz="2000" b="1" dirty="0" smtClean="0">
                <a:sym typeface="Wingdings" panose="05000000000000000000" pitchFamily="2" charset="2"/>
              </a:rPr>
              <a:t>Fairtrade Belgium </a:t>
            </a:r>
            <a:r>
              <a:rPr lang="fr-BE" sz="2000" dirty="0" smtClean="0">
                <a:sym typeface="Wingdings" panose="05000000000000000000" pitchFamily="2" charset="2"/>
              </a:rPr>
              <a:t>veut agir comme </a:t>
            </a:r>
            <a:r>
              <a:rPr lang="fr-BE" sz="2000" dirty="0" smtClean="0">
                <a:solidFill>
                  <a:srgbClr val="51C800"/>
                </a:solidFill>
                <a:sym typeface="Wingdings" panose="05000000000000000000" pitchFamily="2" charset="2"/>
              </a:rPr>
              <a:t>partenaire</a:t>
            </a:r>
            <a:r>
              <a:rPr lang="fr-BE" sz="2000" dirty="0" smtClean="0">
                <a:solidFill>
                  <a:srgbClr val="BED600"/>
                </a:solidFill>
                <a:sym typeface="Wingdings" panose="05000000000000000000" pitchFamily="2" charset="2"/>
              </a:rPr>
              <a:t> </a:t>
            </a:r>
            <a:r>
              <a:rPr lang="fr-BE" sz="2000" dirty="0" smtClean="0">
                <a:solidFill>
                  <a:srgbClr val="00B9E4"/>
                </a:solidFill>
                <a:sym typeface="Wingdings" panose="05000000000000000000" pitchFamily="2" charset="2"/>
              </a:rPr>
              <a:t>privilégié</a:t>
            </a:r>
            <a:r>
              <a:rPr lang="fr-BE" sz="2000" dirty="0" smtClean="0">
                <a:sym typeface="Wingdings" panose="05000000000000000000" pitchFamily="2" charset="2"/>
              </a:rPr>
              <a:t> avec les </a:t>
            </a:r>
            <a:r>
              <a:rPr lang="fr-BE" sz="2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entreprises</a:t>
            </a:r>
            <a:r>
              <a:rPr lang="fr-BE" sz="2000" dirty="0" smtClean="0">
                <a:sym typeface="Wingdings" panose="05000000000000000000" pitchFamily="2" charset="2"/>
              </a:rPr>
              <a:t> pour les appuyer  à intégrer plus de durabilité dans leur gestion.</a:t>
            </a:r>
            <a:endParaRPr lang="fr-BE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BE" sz="2000" b="1" dirty="0" smtClean="0">
                <a:sym typeface="Wingdings" panose="05000000000000000000" pitchFamily="2" charset="2"/>
              </a:rPr>
              <a:t>Fairtrade Belgium </a:t>
            </a:r>
            <a:r>
              <a:rPr lang="fr-BE" sz="2000" dirty="0" smtClean="0">
                <a:sym typeface="Wingdings" panose="05000000000000000000" pitchFamily="2" charset="2"/>
              </a:rPr>
              <a:t>veut </a:t>
            </a:r>
            <a:r>
              <a:rPr lang="fr-BE" sz="2000" dirty="0" smtClean="0">
                <a:solidFill>
                  <a:srgbClr val="51C800"/>
                </a:solidFill>
                <a:sym typeface="Wingdings" panose="05000000000000000000" pitchFamily="2" charset="2"/>
              </a:rPr>
              <a:t>sensibiliser</a:t>
            </a:r>
            <a:r>
              <a:rPr lang="fr-BE" sz="2000" dirty="0" smtClean="0">
                <a:sym typeface="Wingdings" panose="05000000000000000000" pitchFamily="2" charset="2"/>
              </a:rPr>
              <a:t> et </a:t>
            </a:r>
            <a:r>
              <a:rPr lang="fr-BE" sz="2000" dirty="0" smtClean="0">
                <a:solidFill>
                  <a:srgbClr val="51C800"/>
                </a:solidFill>
                <a:sym typeface="Wingdings" panose="05000000000000000000" pitchFamily="2" charset="2"/>
              </a:rPr>
              <a:t>changer les comportements </a:t>
            </a:r>
            <a:r>
              <a:rPr lang="fr-BE" sz="2000" dirty="0" smtClean="0">
                <a:sym typeface="Wingdings" panose="05000000000000000000" pitchFamily="2" charset="2"/>
              </a:rPr>
              <a:t>d’achat des citoyens, au travers de campagnes de sensibilisation, comme </a:t>
            </a:r>
            <a:r>
              <a:rPr lang="fr-BE" sz="2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Ma Classe en fait un Max </a:t>
            </a:r>
            <a:r>
              <a:rPr lang="fr-BE" sz="2000" dirty="0" smtClean="0">
                <a:solidFill>
                  <a:srgbClr val="00B9E4"/>
                </a:solidFill>
                <a:sym typeface="Wingdings" panose="05000000000000000000" pitchFamily="2" charset="2"/>
              </a:rPr>
              <a:t>!</a:t>
            </a:r>
          </a:p>
          <a:p>
            <a:pPr>
              <a:buFont typeface="Wingdings" panose="05000000000000000000" pitchFamily="2" charset="2"/>
              <a:buChar char="à"/>
            </a:pPr>
            <a:endParaRPr lang="fr-BE" sz="20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BE" sz="2000" dirty="0"/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fr-BE" altLang="nl-BE" sz="2000" dirty="0" smtClean="0">
              <a:solidFill>
                <a:srgbClr val="92D050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fr-FR" altLang="nl-BE" sz="2000" dirty="0"/>
          </a:p>
        </p:txBody>
      </p:sp>
    </p:spTree>
    <p:extLst>
      <p:ext uri="{BB962C8B-B14F-4D97-AF65-F5344CB8AC3E}">
        <p14:creationId xmlns:p14="http://schemas.microsoft.com/office/powerpoint/2010/main" val="10134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301178" y="1872982"/>
            <a:ext cx="1974829" cy="1710814"/>
          </a:xfrm>
          <a:prstGeom prst="rect">
            <a:avLst/>
          </a:prstGeom>
        </p:spPr>
      </p:pic>
      <p:pic>
        <p:nvPicPr>
          <p:cNvPr id="9" name="Picture 8" descr="studen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9954" y="4291426"/>
            <a:ext cx="1656186" cy="1616278"/>
          </a:xfrm>
          <a:prstGeom prst="rect">
            <a:avLst/>
          </a:prstGeom>
        </p:spPr>
      </p:pic>
      <p:pic>
        <p:nvPicPr>
          <p:cNvPr id="10" name="Picture 9" descr="student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5186362"/>
            <a:ext cx="1227932" cy="167163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474498"/>
            <a:ext cx="1094995" cy="138350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23660" y="609600"/>
            <a:ext cx="7692756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BED600"/>
                </a:solidFill>
                <a:latin typeface="ITC Lubalin Graph Std Book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fr-BE" dirty="0" err="1" smtClean="0"/>
              <a:t>Fairtrade</a:t>
            </a:r>
            <a:r>
              <a:rPr lang="fr-BE" dirty="0" smtClean="0"/>
              <a:t> </a:t>
            </a:r>
            <a:r>
              <a:rPr lang="fr-BE" dirty="0" err="1" smtClean="0"/>
              <a:t>Belgium</a:t>
            </a:r>
            <a:r>
              <a:rPr lang="fr-BE" dirty="0" smtClean="0"/>
              <a:t> - </a:t>
            </a:r>
            <a:r>
              <a:rPr lang="nl-NL" dirty="0">
                <a:solidFill>
                  <a:srgbClr val="00B9E4"/>
                </a:solidFill>
              </a:rPr>
              <a:t>“Ma </a:t>
            </a:r>
            <a:r>
              <a:rPr lang="nl-NL" dirty="0" err="1">
                <a:solidFill>
                  <a:srgbClr val="00B9E4"/>
                </a:solidFill>
              </a:rPr>
              <a:t>Classe</a:t>
            </a:r>
            <a:r>
              <a:rPr lang="nl-NL" dirty="0">
                <a:solidFill>
                  <a:srgbClr val="00B9E4"/>
                </a:solidFill>
              </a:rPr>
              <a:t> en fait </a:t>
            </a:r>
            <a:r>
              <a:rPr lang="nl-NL" dirty="0" err="1">
                <a:solidFill>
                  <a:srgbClr val="00B9E4"/>
                </a:solidFill>
              </a:rPr>
              <a:t>un</a:t>
            </a:r>
            <a:r>
              <a:rPr lang="nl-NL" dirty="0">
                <a:solidFill>
                  <a:srgbClr val="00B9E4"/>
                </a:solidFill>
              </a:rPr>
              <a:t> Max”</a:t>
            </a:r>
          </a:p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4" name="Rechthoek 3"/>
          <p:cNvSpPr/>
          <p:nvPr/>
        </p:nvSpPr>
        <p:spPr>
          <a:xfrm>
            <a:off x="1691680" y="3573016"/>
            <a:ext cx="5436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Objectif:</a:t>
            </a:r>
            <a:r>
              <a:rPr lang="nl-BE" dirty="0" smtClean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BE" dirty="0" smtClean="0">
                <a:solidFill>
                  <a:srgbClr val="51C8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sensibiliser</a:t>
            </a:r>
            <a:r>
              <a:rPr lang="nl-BE" dirty="0" smtClean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le jeune public (et leurs parents) à l’importance d’opter pour des </a:t>
            </a:r>
            <a:r>
              <a:rPr lang="nl-BE" dirty="0" smtClean="0">
                <a:solidFill>
                  <a:srgbClr val="51C8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produits équitables/Fairtrade</a:t>
            </a:r>
            <a:r>
              <a:rPr lang="nl-BE" dirty="0" smtClean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dans leurs achats quotidiens.</a:t>
            </a:r>
          </a:p>
          <a:p>
            <a:endParaRPr lang="nl-BE" dirty="0">
              <a:solidFill>
                <a:srgbClr val="00B9E4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nl-BE" b="1" dirty="0" smtClean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Moyen:</a:t>
            </a:r>
            <a:r>
              <a:rPr lang="nl-BE" dirty="0" smtClean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Lancer un </a:t>
            </a:r>
            <a:r>
              <a:rPr lang="nl-BE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concours</a:t>
            </a:r>
            <a:r>
              <a:rPr lang="nl-BE" dirty="0" smtClean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dans toutes les </a:t>
            </a:r>
            <a:r>
              <a:rPr lang="nl-BE" dirty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écoles primaires </a:t>
            </a:r>
            <a:r>
              <a:rPr lang="nl-BE" dirty="0" smtClean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francophones pour </a:t>
            </a:r>
            <a:r>
              <a:rPr lang="nl-BE" dirty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renforcer leur engagement pour le commerce </a:t>
            </a:r>
            <a:r>
              <a:rPr lang="nl-BE" dirty="0" smtClean="0">
                <a:solidFill>
                  <a:srgbClr val="00B9E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équitable (et devenir </a:t>
            </a:r>
            <a:r>
              <a:rPr lang="nl-BE" dirty="0" smtClean="0">
                <a:solidFill>
                  <a:srgbClr val="51C8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classe francophone la plus équitable)!</a:t>
            </a:r>
            <a:endParaRPr lang="nl-BE" dirty="0">
              <a:solidFill>
                <a:srgbClr val="51C800"/>
              </a:solidFill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268760"/>
            <a:ext cx="5438583" cy="20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x">
      <a:majorFont>
        <a:latin typeface="ITCLubalinGraph"/>
        <a:ea typeface=""/>
        <a:cs typeface=""/>
      </a:majorFont>
      <a:minorFont>
        <a:latin typeface="Helvetica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523</Words>
  <Application>Microsoft Office PowerPoint</Application>
  <PresentationFormat>On-screen Show (4:3)</PresentationFormat>
  <Paragraphs>97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PGothic</vt:lpstr>
      <vt:lpstr>Arial</vt:lpstr>
      <vt:lpstr>Calibri</vt:lpstr>
      <vt:lpstr>HelveticaNeue</vt:lpstr>
      <vt:lpstr>ITC Lubalin Graph Std Book</vt:lpstr>
      <vt:lpstr>ITCLubalinGraph</vt:lpstr>
      <vt:lpstr>Wingdings</vt:lpstr>
      <vt:lpstr>Office Theme</vt:lpstr>
      <vt:lpstr>PowerPoint Presentation</vt:lpstr>
      <vt:lpstr>Agenda</vt:lpstr>
      <vt:lpstr>Présentation des orateurs</vt:lpstr>
      <vt:lpstr>Fairtrade Belgium - Qui sommes-nous?</vt:lpstr>
      <vt:lpstr>Fairtrade Belgium - Dans le monde</vt:lpstr>
      <vt:lpstr>Fairtrade Belgium – En Belgique</vt:lpstr>
      <vt:lpstr>Fairtrade Belgium - Objectifs</vt:lpstr>
      <vt:lpstr>Fairtrade Belgium - Stratégie</vt:lpstr>
      <vt:lpstr>PowerPoint Presentation</vt:lpstr>
      <vt:lpstr>MARC PINILLA (SUAREZ)  Ambassadeur</vt:lpstr>
      <vt:lpstr>Site web www.laclassedemax.be</vt:lpstr>
      <vt:lpstr>Outils pédagogiques: reportages et fiches </vt:lpstr>
      <vt:lpstr>Concours - les 3 défis:  </vt:lpstr>
      <vt:lpstr>Que peuvent gagner les classes?</vt:lpstr>
      <vt:lpstr>Plus d’infos ou pour inscrire votre classe: </vt:lpstr>
      <vt:lpstr>PowerPoint Presentation</vt:lpstr>
      <vt:lpstr>La commune de Rixensart supporte le commerce équitable</vt:lpstr>
      <vt:lpstr>Leçon pilote en 4ème année de l’école communale de Bourgeois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Havelaar</dc:creator>
  <cp:lastModifiedBy>Julie</cp:lastModifiedBy>
  <cp:revision>410</cp:revision>
  <cp:lastPrinted>2014-10-20T14:12:37Z</cp:lastPrinted>
  <dcterms:created xsi:type="dcterms:W3CDTF">2014-03-07T08:42:40Z</dcterms:created>
  <dcterms:modified xsi:type="dcterms:W3CDTF">2014-10-22T13:57:35Z</dcterms:modified>
</cp:coreProperties>
</file>