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860" r:id="rId5"/>
    <p:sldId id="544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 en onder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57E3-DCC0-1741-B278-B8202188B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B6B16522-6B73-4944-BC9C-1B1DCAD0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3" y="586935"/>
            <a:ext cx="9376146" cy="54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CD6ADF32-8D0C-0241-ACE8-CB5C9BA7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53" y="1158624"/>
            <a:ext cx="9376146" cy="365125"/>
          </a:xfrm>
        </p:spPr>
        <p:txBody>
          <a:bodyPr t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3430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2038F-C06B-4A8E-9C0B-D3FCF7EA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989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1CD1A-2FC7-4BE9-A80B-64B8C83F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C33C7B-40C4-4E02-BF89-38711410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42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C01FF9-57F1-4938-B2BF-B7400A8E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93A292-3B8F-420F-8A24-B2B90C8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039518-3766-410A-865D-D2F3019F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4995-4310-4F89-8BC3-A5070ED7A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13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- en onder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57E3-DCC0-1741-B278-B8202188B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  <p:sp>
        <p:nvSpPr>
          <p:cNvPr id="8" name="Tijdelijke aanduiding voor inhoud 4">
            <a:extLst>
              <a:ext uri="{FF2B5EF4-FFF2-40B4-BE49-F238E27FC236}">
                <a16:creationId xmlns:a16="http://schemas.microsoft.com/office/drawing/2014/main" id="{3C29EF9A-41D6-EA45-989F-B0D4FC504E35}"/>
              </a:ext>
            </a:extLst>
          </p:cNvPr>
          <p:cNvSpPr txBox="1">
            <a:spLocks/>
          </p:cNvSpPr>
          <p:nvPr userDrawn="1"/>
        </p:nvSpPr>
        <p:spPr>
          <a:xfrm>
            <a:off x="372153" y="2910770"/>
            <a:ext cx="10515600" cy="2456360"/>
          </a:xfrm>
          <a:prstGeom prst="rect">
            <a:avLst/>
          </a:prstGeom>
        </p:spPr>
        <p:txBody>
          <a:bodyPr vert="horz" lIns="91440" tIns="0" rIns="91440" bIns="0" numCol="2" spcCol="39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sz="140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6">
            <a:extLst>
              <a:ext uri="{FF2B5EF4-FFF2-40B4-BE49-F238E27FC236}">
                <a16:creationId xmlns:a16="http://schemas.microsoft.com/office/drawing/2014/main" id="{28B7EDA1-AADD-5F4D-8E97-C25F9616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3" y="586935"/>
            <a:ext cx="9376146" cy="54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E4FB2D0-FDCD-3E49-8D25-7AE429D9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53" y="1158624"/>
            <a:ext cx="9376146" cy="365125"/>
          </a:xfrm>
        </p:spPr>
        <p:txBody>
          <a:bodyPr t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D0517-A1C2-E74A-89C5-3EDDD4582B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" y="6183087"/>
            <a:ext cx="646919" cy="6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ijs_Titel- en onder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FA2DA-0C48-484B-8C32-01DF627DC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  <p:sp>
        <p:nvSpPr>
          <p:cNvPr id="6" name="Title 16">
            <a:extLst>
              <a:ext uri="{FF2B5EF4-FFF2-40B4-BE49-F238E27FC236}">
                <a16:creationId xmlns:a16="http://schemas.microsoft.com/office/drawing/2014/main" id="{62CBE9E5-A241-C940-A61F-AC9BCFE0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3" y="586935"/>
            <a:ext cx="9376146" cy="54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38C3DC3-5925-5741-8A59-62787799E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53" y="1158624"/>
            <a:ext cx="9376146" cy="365125"/>
          </a:xfrm>
        </p:spPr>
        <p:txBody>
          <a:bodyPr t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399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- en onder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57E3-DCC0-1741-B278-B8202188B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- en onder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57E3-DCC0-1741-B278-B8202188B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- en ondertitel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557E3-DCC0-1741-B278-B8202188B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js_Titel- en onder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FA2DA-0C48-484B-8C32-01DF627DC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42" y="372683"/>
            <a:ext cx="1508505" cy="15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 en ondertitel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>
            <a:extLst>
              <a:ext uri="{FF2B5EF4-FFF2-40B4-BE49-F238E27FC236}">
                <a16:creationId xmlns:a16="http://schemas.microsoft.com/office/drawing/2014/main" id="{94981D12-DC76-2D4F-8896-1868BD80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3" y="586934"/>
            <a:ext cx="11443486" cy="5739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CBAD6F0-5F15-7E4E-8EBD-6DD000C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53" y="1158624"/>
            <a:ext cx="11443486" cy="388084"/>
          </a:xfrm>
        </p:spPr>
        <p:txBody>
          <a:bodyPr t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D04EE-DEFA-2A47-B7FC-6D14CCF2A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42" y="6385101"/>
            <a:ext cx="1959997" cy="258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747D9-87C6-7941-BAF0-9938731DEB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" y="6183087"/>
            <a:ext cx="646919" cy="6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- en ondertitel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92E96-42D9-1543-8C0E-FEBDEA667A6A}"/>
              </a:ext>
            </a:extLst>
          </p:cNvPr>
          <p:cNvSpPr/>
          <p:nvPr userDrawn="1"/>
        </p:nvSpPr>
        <p:spPr>
          <a:xfrm>
            <a:off x="0" y="6154368"/>
            <a:ext cx="12192000" cy="719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A5514-3D97-0943-9C6E-DD517EF02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42" y="6385101"/>
            <a:ext cx="1959997" cy="258066"/>
          </a:xfrm>
          <a:prstGeom prst="rect">
            <a:avLst/>
          </a:prstGeom>
        </p:spPr>
      </p:pic>
      <p:sp>
        <p:nvSpPr>
          <p:cNvPr id="12" name="Title 16">
            <a:extLst>
              <a:ext uri="{FF2B5EF4-FFF2-40B4-BE49-F238E27FC236}">
                <a16:creationId xmlns:a16="http://schemas.microsoft.com/office/drawing/2014/main" id="{E5A7862F-0B83-A14B-BCB6-3CC33808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53" y="586934"/>
            <a:ext cx="11443486" cy="5739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8D1FD811-8501-6541-9F97-4C69D6A4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153" y="1158624"/>
            <a:ext cx="11443486" cy="388084"/>
          </a:xfrm>
        </p:spPr>
        <p:txBody>
          <a:bodyPr t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434BA-5846-ED44-A7A7-C2B8B6A2D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6" y="6183087"/>
            <a:ext cx="646919" cy="6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5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A86FE00-E7BF-4FA2-BDE9-414A9F3C70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219398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17" imgW="473" imgH="476" progId="TCLayout.ActiveDocument.1">
                  <p:embed/>
                </p:oleObj>
              </mc:Choice>
              <mc:Fallback>
                <p:oleObj name="think-cell Slide" r:id="rId17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A86FE00-E7BF-4FA2-BDE9-414A9F3C70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9DF87BF-9BA5-4A11-A63F-F2B3713F3702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l-NL" sz="3600" b="0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7AEC5C-C1B5-4D30-93BB-6A0411C3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18" y="411037"/>
            <a:ext cx="11310706" cy="54000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666904-49C4-480F-B2EF-7E05A0BA5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17" y="1651344"/>
            <a:ext cx="11310707" cy="425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MSIPCMContentMarking" descr="{&quot;HashCode&quot;:417909460,&quot;Placement&quot;:&quot;Header&quot;,&quot;Top&quot;:0.0,&quot;Left&quot;:453.295349,&quot;SlideWidth&quot;:960,&quot;SlideHeight&quot;:540}">
            <a:extLst>
              <a:ext uri="{FF2B5EF4-FFF2-40B4-BE49-F238E27FC236}">
                <a16:creationId xmlns:a16="http://schemas.microsoft.com/office/drawing/2014/main" id="{FF36DE3B-5ADE-4683-9497-19AE66082638}"/>
              </a:ext>
            </a:extLst>
          </p:cNvPr>
          <p:cNvSpPr txBox="1"/>
          <p:nvPr userDrawn="1"/>
        </p:nvSpPr>
        <p:spPr>
          <a:xfrm>
            <a:off x="5756851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nl-BE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3888" indent="-166688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§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1076325" indent="-161925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SzPct val="75000"/>
        <a:buFont typeface="Courier New" panose="02070309020205020404" pitchFamily="49" charset="0"/>
        <a:buChar char="o"/>
        <a:defRPr sz="1100" kern="1200">
          <a:solidFill>
            <a:srgbClr val="000000"/>
          </a:solidFill>
          <a:latin typeface="+mn-lt"/>
          <a:ea typeface="+mn-ea"/>
          <a:cs typeface="+mn-cs"/>
        </a:defRPr>
      </a:lvl3pPr>
      <a:lvl4pPr marL="1520825" indent="-149225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974850" indent="-14605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9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5FDA91-DF87-486B-BA32-FCFF5D595F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5FDA91-DF87-486B-BA32-FCFF5D595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4C18FEF-2B5D-4991-B3AD-AC6C70F282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6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DAE484-89C0-4AF4-A016-1F2225C29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881" y="1725797"/>
            <a:ext cx="2130963" cy="434742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D6F19A-E99A-40BF-97CD-AECAE774C6FE}"/>
              </a:ext>
            </a:extLst>
          </p:cNvPr>
          <p:cNvSpPr txBox="1">
            <a:spLocks/>
          </p:cNvSpPr>
          <p:nvPr/>
        </p:nvSpPr>
        <p:spPr>
          <a:xfrm>
            <a:off x="255373" y="827725"/>
            <a:ext cx="11443486" cy="388084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toepassingen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voor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uit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rollen</a:t>
            </a:r>
            <a:r>
              <a:rPr kumimoji="0" lang="en-US" sz="2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F86E08-7F08-442C-BEA9-BF23AB1DB630}"/>
              </a:ext>
            </a:extLst>
          </p:cNvPr>
          <p:cNvSpPr txBox="1">
            <a:spLocks/>
          </p:cNvSpPr>
          <p:nvPr/>
        </p:nvSpPr>
        <p:spPr>
          <a:xfrm>
            <a:off x="5496113" y="2882859"/>
            <a:ext cx="1676400" cy="1743104"/>
          </a:xfrm>
          <a:prstGeom prst="rect">
            <a:avLst/>
          </a:prstGeom>
        </p:spPr>
        <p:txBody>
          <a:bodyPr vert="horz" lIns="91440" tIns="0" rIns="91440" bIns="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eerste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14 Kate-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toepassingen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zullen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vanaf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december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2020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actief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zijn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voor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1,5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miljoen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gebruikers</a:t>
            </a:r>
            <a:r>
              <a:rPr kumimoji="0" lang="en-GB" sz="24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van KBC Mobile.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3C8C05-0088-4DAE-8E6D-E6B751F92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24" y="2555809"/>
            <a:ext cx="2008407" cy="483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CFC9F0-ED68-4BCA-AF9F-74DA2ED94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069" y="1404674"/>
            <a:ext cx="4126754" cy="684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6F4649-0F96-4749-BC71-3BB2B5E331A4}"/>
              </a:ext>
            </a:extLst>
          </p:cNvPr>
          <p:cNvSpPr txBox="1"/>
          <p:nvPr/>
        </p:nvSpPr>
        <p:spPr>
          <a:xfrm>
            <a:off x="7901566" y="1458056"/>
            <a:ext cx="32740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err="1">
                <a:solidFill>
                  <a:srgbClr val="003665"/>
                </a:solidFill>
                <a:latin typeface="Open Sans"/>
              </a:rPr>
              <a:t>Autoverzekering</a:t>
            </a:r>
            <a:r>
              <a:rPr lang="en-GB" sz="900" b="1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GB" sz="900" b="1" dirty="0" err="1">
                <a:solidFill>
                  <a:srgbClr val="003665"/>
                </a:solidFill>
                <a:latin typeface="Open Sans"/>
              </a:rPr>
              <a:t>goedkoper</a:t>
            </a:r>
            <a:r>
              <a:rPr lang="en-GB" sz="900" b="1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GB" sz="900" b="1" dirty="0" err="1">
                <a:solidFill>
                  <a:srgbClr val="003665"/>
                </a:solidFill>
                <a:latin typeface="Open Sans"/>
              </a:rPr>
              <a:t>maken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merk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auto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meer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dan 5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jaar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oud is.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denk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we je </a:t>
            </a:r>
            <a:r>
              <a:rPr kumimoji="0" lang="en-GB" sz="900" b="0" i="0" u="none" strike="noStrike" kern="1200" cap="none" spc="0" normalizeH="0" baseline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verzekering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kunnen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optimaliseren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40BD6B-5802-4E9E-93EE-823668657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029" y="2229732"/>
            <a:ext cx="4126754" cy="6780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89A038-A67A-4244-9353-04A02FD15EF2}"/>
              </a:ext>
            </a:extLst>
          </p:cNvPr>
          <p:cNvSpPr txBox="1"/>
          <p:nvPr/>
        </p:nvSpPr>
        <p:spPr>
          <a:xfrm>
            <a:off x="7901566" y="2286107"/>
            <a:ext cx="327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Omschakeling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energieleverancier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merk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je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energieleverancier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betaald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hebt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Wil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weten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hoeveel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kan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besparen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in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jouw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specifieke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situatie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D84802-A358-419D-934B-B1E8FB6CAD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029" y="3072515"/>
            <a:ext cx="4126754" cy="640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D1B26A-2807-477D-8446-DE143A5ECF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029" y="3894489"/>
            <a:ext cx="4126754" cy="7501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C44034-8E9F-4B99-BF6F-5586505F7821}"/>
              </a:ext>
            </a:extLst>
          </p:cNvPr>
          <p:cNvSpPr txBox="1"/>
          <p:nvPr/>
        </p:nvSpPr>
        <p:spPr>
          <a:xfrm>
            <a:off x="7901566" y="3108080"/>
            <a:ext cx="327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storm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wat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storm!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hoop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geen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schade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hebt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ben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als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me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nodig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hebt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hulp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of om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schadedossier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in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dienen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7A6C2-AC8D-478B-BCE3-7A8427054195}"/>
              </a:ext>
            </a:extLst>
          </p:cNvPr>
          <p:cNvSpPr txBox="1"/>
          <p:nvPr/>
        </p:nvSpPr>
        <p:spPr>
          <a:xfrm>
            <a:off x="7901566" y="3925285"/>
            <a:ext cx="3274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Reizen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zie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naar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het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buitenland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reist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Vergeet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niet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om de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limiet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van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kredietkaart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controleren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en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instellingen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aan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passen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betalingen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buiten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Europa. Wil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jou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onmiddellijk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in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orde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breng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07231E-D93A-47A2-B08D-C29ECBE32C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029" y="4813743"/>
            <a:ext cx="4126754" cy="5498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6939B7-AEAC-4DCA-A2B5-665AE3C53485}"/>
              </a:ext>
            </a:extLst>
          </p:cNvPr>
          <p:cNvSpPr txBox="1"/>
          <p:nvPr/>
        </p:nvSpPr>
        <p:spPr>
          <a:xfrm>
            <a:off x="7901566" y="4847152"/>
            <a:ext cx="32740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Parkeersessie</a:t>
            </a:r>
            <a:r>
              <a:rPr kumimoji="0" lang="en-GB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4411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stoppen</a:t>
            </a:r>
            <a:endParaRPr kumimoji="0" lang="en-GB" sz="900" b="1" i="0" u="none" strike="noStrike" kern="1200" cap="none" spc="0" normalizeH="0" baseline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zie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bij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auto bent. Mag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lopende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parkeersessie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beëindigen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0F79C7B-6EAF-4725-99D2-9E5935E0DF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7029" y="5445818"/>
            <a:ext cx="4126754" cy="635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299354-ABA5-465F-A4B2-9CB85C2F744D}"/>
              </a:ext>
            </a:extLst>
          </p:cNvPr>
          <p:cNvSpPr txBox="1"/>
          <p:nvPr/>
        </p:nvSpPr>
        <p:spPr>
          <a:xfrm>
            <a:off x="7901566" y="5486157"/>
            <a:ext cx="32740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Betaalverkeer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je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geld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besparen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door je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Basisrekening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om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zetten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in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Plus-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rekening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Wil je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daar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meer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over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weten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179143-E6AF-4EE9-B329-996E94AA2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3615180"/>
            <a:ext cx="4743859" cy="5228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7E8D39-2A78-44B4-BA0B-34E2ACEF3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1401680"/>
            <a:ext cx="4743859" cy="5932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B0C46A-CC65-43E9-920B-0076FEC598DE}"/>
              </a:ext>
            </a:extLst>
          </p:cNvPr>
          <p:cNvSpPr txBox="1"/>
          <p:nvPr/>
        </p:nvSpPr>
        <p:spPr>
          <a:xfrm>
            <a:off x="773333" y="1442453"/>
            <a:ext cx="3905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Eerste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kennismaking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met Kate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“Dag Johan,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ben Kate,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persoonlijke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digitale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assistente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Wil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weten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wat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CBF579-22FF-435B-9557-C827A446B3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3046202"/>
            <a:ext cx="4743859" cy="43047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788ED0-D7E9-414F-A221-C5F4BA625A98}"/>
              </a:ext>
            </a:extLst>
          </p:cNvPr>
          <p:cNvSpPr txBox="1"/>
          <p:nvPr/>
        </p:nvSpPr>
        <p:spPr>
          <a:xfrm>
            <a:off x="773333" y="3054980"/>
            <a:ext cx="39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Verzekeringsbewijs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Schadeclaim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indienen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auto: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 Kate, toon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mij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het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verzekeringsbewijs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van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mijn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auto,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2FB636-BB71-4AF1-9475-FCA0361CD8AA}"/>
              </a:ext>
            </a:extLst>
          </p:cNvPr>
          <p:cNvSpPr txBox="1"/>
          <p:nvPr/>
        </p:nvSpPr>
        <p:spPr>
          <a:xfrm>
            <a:off x="773333" y="3624136"/>
            <a:ext cx="3905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Hospitalisatie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 Kate, toon </a:t>
            </a:r>
            <a:r>
              <a:rPr kumimoji="0" lang="en-GB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mijn</a:t>
            </a:r>
            <a:r>
              <a:rPr kumimoji="0" lang="en-GB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Assurcard</a:t>
            </a:r>
            <a:r>
              <a:rPr lang="en-GB" sz="900" dirty="0">
                <a:solidFill>
                  <a:srgbClr val="003665"/>
                </a:solidFill>
                <a:latin typeface="Open Sans"/>
              </a:rPr>
              <a:t>. Kan je me </a:t>
            </a:r>
            <a:r>
              <a:rPr lang="en-GB" sz="900" dirty="0" err="1">
                <a:solidFill>
                  <a:srgbClr val="003665"/>
                </a:solidFill>
                <a:latin typeface="Open Sans"/>
              </a:rPr>
              <a:t>helpen</a:t>
            </a:r>
            <a:r>
              <a:rPr lang="en-GB" sz="900" dirty="0">
                <a:solidFill>
                  <a:srgbClr val="003665"/>
                </a:solidFill>
                <a:latin typeface="Open Sans"/>
              </a:rPr>
              <a:t> met het </a:t>
            </a:r>
            <a:r>
              <a:rPr lang="en-GB" sz="900" dirty="0" err="1">
                <a:solidFill>
                  <a:srgbClr val="003665"/>
                </a:solidFill>
                <a:latin typeface="Open Sans"/>
              </a:rPr>
              <a:t>indienen</a:t>
            </a:r>
            <a:r>
              <a:rPr lang="en-GB" sz="900" dirty="0">
                <a:solidFill>
                  <a:srgbClr val="003665"/>
                </a:solidFill>
                <a:latin typeface="Open Sans"/>
              </a:rPr>
              <a:t> van </a:t>
            </a:r>
            <a:r>
              <a:rPr lang="en-GB" sz="900" dirty="0" err="1">
                <a:solidFill>
                  <a:srgbClr val="003665"/>
                </a:solidFill>
                <a:latin typeface="Open Sans"/>
              </a:rPr>
              <a:t>mijn</a:t>
            </a:r>
            <a:r>
              <a:rPr lang="en-GB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GB" sz="900" dirty="0" err="1">
                <a:solidFill>
                  <a:srgbClr val="003665"/>
                </a:solidFill>
                <a:latin typeface="Open Sans"/>
              </a:rPr>
              <a:t>hospitalisatie-aangifte</a:t>
            </a:r>
            <a:r>
              <a:rPr lang="en-GB" sz="900" dirty="0">
                <a:solidFill>
                  <a:srgbClr val="003665"/>
                </a:solidFill>
                <a:latin typeface="Open Sans"/>
              </a:rPr>
              <a:t>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C946DEF-0606-4AB9-A529-8AA7605381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2576654"/>
            <a:ext cx="4743859" cy="3722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D960659-95AA-4BDE-8CD7-4BCED2BFB03D}"/>
              </a:ext>
            </a:extLst>
          </p:cNvPr>
          <p:cNvSpPr txBox="1"/>
          <p:nvPr/>
        </p:nvSpPr>
        <p:spPr>
          <a:xfrm>
            <a:off x="773333" y="2628303"/>
            <a:ext cx="39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err="1">
                <a:solidFill>
                  <a:srgbClr val="003665"/>
                </a:solidFill>
                <a:latin typeface="Open Sans"/>
              </a:rPr>
              <a:t>Verrichting</a:t>
            </a:r>
            <a:r>
              <a:rPr lang="en-US" sz="900" b="1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b="1" dirty="0" err="1">
                <a:solidFill>
                  <a:srgbClr val="003665"/>
                </a:solidFill>
                <a:latin typeface="Open Sans"/>
              </a:rPr>
              <a:t>opzoeken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 Kate,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heb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deze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maand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mijn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Telenet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-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factuur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betaald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A75FAB3-B7E9-4F1D-BF31-86C50080F3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2088791"/>
            <a:ext cx="4743859" cy="2810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8B650C-0988-4437-AE80-DD4E46ABACFB}"/>
              </a:ext>
            </a:extLst>
          </p:cNvPr>
          <p:cNvSpPr txBox="1"/>
          <p:nvPr/>
        </p:nvSpPr>
        <p:spPr>
          <a:xfrm>
            <a:off x="773333" y="2139048"/>
            <a:ext cx="3905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Overschrijving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Hi Kate,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schrijf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100 euro over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naar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Jan Peeters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4A4A303-4B88-4558-A180-A46B9D024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4214068"/>
            <a:ext cx="4743859" cy="52288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4816824-1926-4110-AE87-0B264826BB69}"/>
              </a:ext>
            </a:extLst>
          </p:cNvPr>
          <p:cNvSpPr txBox="1"/>
          <p:nvPr/>
        </p:nvSpPr>
        <p:spPr>
          <a:xfrm>
            <a:off x="773333" y="4276106"/>
            <a:ext cx="390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Woningkrediet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Wil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weten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hoeveel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uitgeven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aan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woningkrediet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42C204-F1EA-4545-98EE-31EFEF95CF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4814254"/>
            <a:ext cx="4743859" cy="61713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F47A604-15C3-4246-BEBD-5DFB0BA1139A}"/>
              </a:ext>
            </a:extLst>
          </p:cNvPr>
          <p:cNvSpPr txBox="1"/>
          <p:nvPr/>
        </p:nvSpPr>
        <p:spPr>
          <a:xfrm>
            <a:off x="773333" y="4840772"/>
            <a:ext cx="3905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Kinderen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leren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autorijden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ik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zie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dat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dochter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rijlessen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neemt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Mag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haar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toevoegen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aan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</a:t>
            </a:r>
            <a:r>
              <a:rPr kumimoji="0" lang="en-US" sz="900" b="0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autoverzekering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E2D9E1E-0F12-4DA1-BA4A-373928D638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" y="5507393"/>
            <a:ext cx="4743859" cy="52288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9AA0CC8-0735-42A8-B30D-FF4AB5CA46AD}"/>
              </a:ext>
            </a:extLst>
          </p:cNvPr>
          <p:cNvSpPr txBox="1"/>
          <p:nvPr/>
        </p:nvSpPr>
        <p:spPr>
          <a:xfrm>
            <a:off x="773333" y="5516349"/>
            <a:ext cx="3905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Ongebruikte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mogelijkheden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zichtrekening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aanwijzen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“Hi Johan,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bankkaart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vervalt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binnenkort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Weet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die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kaart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kan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personaliseren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 Wil je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ik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nu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je in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orde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breng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?”</a:t>
            </a:r>
          </a:p>
        </p:txBody>
      </p:sp>
      <p:pic>
        <p:nvPicPr>
          <p:cNvPr id="45" name="Picture 6" descr="Round Belgian Flag">
            <a:extLst>
              <a:ext uri="{FF2B5EF4-FFF2-40B4-BE49-F238E27FC236}">
                <a16:creationId xmlns:a16="http://schemas.microsoft.com/office/drawing/2014/main" id="{EDD765F4-CE3E-4AFD-871D-681E7719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25" y="457360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2">
            <a:extLst>
              <a:ext uri="{FF2B5EF4-FFF2-40B4-BE49-F238E27FC236}">
                <a16:creationId xmlns:a16="http://schemas.microsoft.com/office/drawing/2014/main" id="{18612676-361E-4ED6-BD47-BD2001D3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49" y="236326"/>
            <a:ext cx="11443486" cy="573955"/>
          </a:xfrm>
        </p:spPr>
        <p:txBody>
          <a:bodyPr/>
          <a:lstStyle/>
          <a:p>
            <a:r>
              <a:rPr lang="en-US" dirty="0"/>
              <a:t>, je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assistent</a:t>
            </a:r>
            <a:endParaRPr lang="en-US" dirty="0"/>
          </a:p>
        </p:txBody>
      </p: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ECD0C182-187B-4AF3-8D81-A22739ED47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211157"/>
            <a:ext cx="1890579" cy="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2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5FDA91-DF87-486B-BA32-FCFF5D595F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5FDA91-DF87-486B-BA32-FCFF5D595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4C18FEF-2B5D-4991-B3AD-AC6C70F282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6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DAE484-89C0-4AF4-A016-1F2225C29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033" y="1739598"/>
            <a:ext cx="2130963" cy="434742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5D6F19A-E99A-40BF-97CD-AECAE774C6FE}"/>
              </a:ext>
            </a:extLst>
          </p:cNvPr>
          <p:cNvSpPr txBox="1">
            <a:spLocks/>
          </p:cNvSpPr>
          <p:nvPr/>
        </p:nvSpPr>
        <p:spPr>
          <a:xfrm>
            <a:off x="255373" y="827725"/>
            <a:ext cx="11443486" cy="388084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800" dirty="0">
                <a:solidFill>
                  <a:srgbClr val="00AEEF"/>
                </a:solidFill>
              </a:rPr>
              <a:t>7 </a:t>
            </a:r>
            <a:r>
              <a:rPr lang="en-US" sz="2800" dirty="0" err="1">
                <a:solidFill>
                  <a:srgbClr val="00AEEF"/>
                </a:solidFill>
              </a:rPr>
              <a:t>toepassingen</a:t>
            </a:r>
            <a:r>
              <a:rPr lang="en-US" sz="2800" dirty="0">
                <a:solidFill>
                  <a:srgbClr val="00AEEF"/>
                </a:solidFill>
              </a:rPr>
              <a:t> </a:t>
            </a:r>
            <a:r>
              <a:rPr lang="en-US" sz="2800" dirty="0" err="1">
                <a:solidFill>
                  <a:srgbClr val="00AEEF"/>
                </a:solidFill>
              </a:rPr>
              <a:t>voor</a:t>
            </a:r>
            <a:r>
              <a:rPr lang="en-US" sz="2800" dirty="0">
                <a:solidFill>
                  <a:srgbClr val="00AEEF"/>
                </a:solidFill>
              </a:rPr>
              <a:t> </a:t>
            </a:r>
            <a:r>
              <a:rPr lang="en-US" sz="2800" dirty="0" err="1">
                <a:solidFill>
                  <a:srgbClr val="00AEEF"/>
                </a:solidFill>
              </a:rPr>
              <a:t>Tsjechië</a:t>
            </a:r>
            <a:r>
              <a:rPr lang="en-US" sz="2800" dirty="0">
                <a:solidFill>
                  <a:srgbClr val="00AEEF"/>
                </a:solidFill>
              </a:rPr>
              <a:t> </a:t>
            </a:r>
            <a:r>
              <a:rPr lang="en-US" sz="2800" dirty="0" err="1">
                <a:solidFill>
                  <a:srgbClr val="00AEEF"/>
                </a:solidFill>
              </a:rPr>
              <a:t>uit</a:t>
            </a:r>
            <a:r>
              <a:rPr lang="en-US" sz="2800" dirty="0">
                <a:solidFill>
                  <a:srgbClr val="00AEEF"/>
                </a:solidFill>
              </a:rPr>
              <a:t> </a:t>
            </a:r>
            <a:r>
              <a:rPr lang="en-US" sz="2800" dirty="0" err="1">
                <a:solidFill>
                  <a:srgbClr val="00AEEF"/>
                </a:solidFill>
              </a:rPr>
              <a:t>te</a:t>
            </a:r>
            <a:r>
              <a:rPr lang="en-US" sz="2800" dirty="0">
                <a:solidFill>
                  <a:srgbClr val="00AEEF"/>
                </a:solidFill>
              </a:rPr>
              <a:t> </a:t>
            </a:r>
            <a:r>
              <a:rPr lang="en-US" sz="2800" dirty="0" err="1">
                <a:solidFill>
                  <a:srgbClr val="00AEEF"/>
                </a:solidFill>
              </a:rPr>
              <a:t>rollen</a:t>
            </a:r>
            <a:r>
              <a:rPr lang="en-US" sz="2800" dirty="0">
                <a:solidFill>
                  <a:srgbClr val="00AEEF"/>
                </a:solidFill>
              </a:rPr>
              <a:t> in 2020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D3C8C05-0088-4DAE-8E6D-E6B751F92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24" y="2555809"/>
            <a:ext cx="2008407" cy="483083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360E3133-B3F5-43F3-BE08-AB4C00B3F131}"/>
              </a:ext>
            </a:extLst>
          </p:cNvPr>
          <p:cNvSpPr txBox="1">
            <a:spLocks/>
          </p:cNvSpPr>
          <p:nvPr/>
        </p:nvSpPr>
        <p:spPr>
          <a:xfrm>
            <a:off x="5601727" y="2978677"/>
            <a:ext cx="1277573" cy="123190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eerste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6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toepassingen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voor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gebruikers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van de </a:t>
            </a:r>
            <a:r>
              <a:rPr lang="en-US" sz="1500" dirty="0">
                <a:solidFill>
                  <a:srgbClr val="0036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en-US" sz="1500" dirty="0">
                <a:solidFill>
                  <a:srgbClr val="003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DoKapsy 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zijn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beschikbaar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-151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vanaf</a:t>
            </a:r>
            <a:r>
              <a:rPr kumimoji="0" lang="en-US" sz="1500" b="0" i="0" u="none" strike="noStrike" kern="1200" cap="none" spc="-151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25 November 2020.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35D8485-2689-41A6-866A-30A6D6E4C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52" y="2218172"/>
            <a:ext cx="3893907" cy="8202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2F70142-5EE7-4FBB-A730-D6A92194AEAC}"/>
              </a:ext>
            </a:extLst>
          </p:cNvPr>
          <p:cNvSpPr txBox="1"/>
          <p:nvPr/>
        </p:nvSpPr>
        <p:spPr>
          <a:xfrm>
            <a:off x="8180919" y="2361548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Eenmalige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verzekeringspolis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900" i="1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Hi Ellen,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ik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kan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voor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jou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een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reisverzekering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afsluiten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.“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6F4DD32-6426-45B3-B6B1-391ED03528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53" y="3310586"/>
            <a:ext cx="3893907" cy="117074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45662F8-647A-44AC-94FF-26801E783708}"/>
              </a:ext>
            </a:extLst>
          </p:cNvPr>
          <p:cNvSpPr txBox="1"/>
          <p:nvPr/>
        </p:nvSpPr>
        <p:spPr>
          <a:xfrm>
            <a:off x="8180919" y="3590147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Reizen:</a:t>
            </a:r>
            <a:b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lang="en-US" sz="900" dirty="0">
                <a:solidFill>
                  <a:srgbClr val="002060"/>
                </a:solidFill>
                <a:latin typeface="Verdana"/>
                <a:ea typeface="Verdana"/>
                <a:sym typeface="Verdana"/>
              </a:rPr>
              <a:t>“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Hi Ellen, je bent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helemaal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klaar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voor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!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Dankzij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goede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verzekeringspolis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moet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je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geen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zorgen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maken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over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eventuele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reisverzekering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”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EAA0017-D8D7-4FE5-ABF7-22DBCD78D2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53" y="4753922"/>
            <a:ext cx="3893907" cy="82028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BDF24D7-DF6E-44E7-B6A1-F29F9C4C33C4}"/>
              </a:ext>
            </a:extLst>
          </p:cNvPr>
          <p:cNvSpPr txBox="1"/>
          <p:nvPr/>
        </p:nvSpPr>
        <p:spPr>
          <a:xfrm>
            <a:off x="8180919" y="4859289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Energievergelijking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(</a:t>
            </a:r>
            <a:r>
              <a:rPr kumimoji="0" lang="nl-BE" sz="900" b="0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lancering in december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)</a:t>
            </a:r>
          </a:p>
          <a:p>
            <a:pPr marL="0" marR="0" lvl="0" indent="0" algn="l" defTabSz="913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nl-BE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”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Hi Ellen,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elke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maand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tot 500 koruna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besparen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door van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energieleverancier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veranderen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E683EB-34F5-4573-AF52-E24ED0245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54" y="1972236"/>
            <a:ext cx="4006921" cy="91904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600D6BC-CE1F-4F8D-A3B5-3AEAC8D87CE3}"/>
              </a:ext>
            </a:extLst>
          </p:cNvPr>
          <p:cNvSpPr txBox="1"/>
          <p:nvPr/>
        </p:nvSpPr>
        <p:spPr>
          <a:xfrm>
            <a:off x="914679" y="2148405"/>
            <a:ext cx="3205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00" b="1" dirty="0" err="1">
                <a:solidFill>
                  <a:srgbClr val="003665"/>
                </a:solidFill>
                <a:latin typeface="Open Sans"/>
              </a:rPr>
              <a:t>Eerste</a:t>
            </a:r>
            <a:r>
              <a:rPr lang="en-US" sz="900" b="1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b="1" dirty="0" err="1">
                <a:solidFill>
                  <a:srgbClr val="003665"/>
                </a:solidFill>
                <a:latin typeface="Open Sans"/>
              </a:rPr>
              <a:t>kennismaking</a:t>
            </a:r>
            <a:r>
              <a:rPr lang="en-US" sz="900" b="1" dirty="0">
                <a:solidFill>
                  <a:srgbClr val="003665"/>
                </a:solidFill>
                <a:latin typeface="Open Sans"/>
              </a:rPr>
              <a:t> met Kate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:</a:t>
            </a:r>
          </a:p>
          <a:p>
            <a:pPr lvl="0">
              <a:defRPr/>
            </a:pPr>
            <a:r>
              <a:rPr lang="en-US" sz="900" dirty="0">
                <a:solidFill>
                  <a:srgbClr val="003665"/>
                </a:solidFill>
                <a:latin typeface="Open Sans"/>
              </a:rPr>
              <a:t>“Dag Ellen,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Ik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ben Kate,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persoonlijke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digitale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assistente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. Wil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weten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wat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ik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voor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je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kan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 </a:t>
            </a:r>
            <a:r>
              <a:rPr lang="en-US" sz="900" dirty="0" err="1">
                <a:solidFill>
                  <a:srgbClr val="003665"/>
                </a:solidFill>
                <a:latin typeface="Open Sans"/>
              </a:rPr>
              <a:t>doen</a:t>
            </a:r>
            <a:r>
              <a:rPr lang="en-US" sz="900" dirty="0">
                <a:solidFill>
                  <a:srgbClr val="003665"/>
                </a:solidFill>
                <a:latin typeface="Open Sans"/>
              </a:rPr>
              <a:t>?”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AB41A41-C4FD-4075-AD84-27E3CC4E5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54" y="2978677"/>
            <a:ext cx="4006921" cy="91087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5EA9260-CBAF-4BD1-A49A-32DFD55B3BFB}"/>
              </a:ext>
            </a:extLst>
          </p:cNvPr>
          <p:cNvSpPr txBox="1"/>
          <p:nvPr/>
        </p:nvSpPr>
        <p:spPr>
          <a:xfrm>
            <a:off x="984347" y="3241160"/>
            <a:ext cx="320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Algemene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vragen</a:t>
            </a:r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39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Een 1.000-tal vragen en antwoorden over verscheidene bankproducten en algemene onderwerpen.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30A9EBD-8E14-43C3-855F-63C5B7FC96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54" y="3976953"/>
            <a:ext cx="4006921" cy="8609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5C76CCF-DD24-4213-96DB-F20D1FA0FB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54" y="4925256"/>
            <a:ext cx="4006921" cy="100776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AE3EF3-9A6F-4612-810F-CE6CF587AA98}"/>
              </a:ext>
            </a:extLst>
          </p:cNvPr>
          <p:cNvSpPr txBox="1"/>
          <p:nvPr/>
        </p:nvSpPr>
        <p:spPr>
          <a:xfrm>
            <a:off x="914679" y="4032896"/>
            <a:ext cx="3205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Huisdierenverzekering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lvl="0" defTabSz="913957" fontAlgn="base">
              <a:spcBef>
                <a:spcPct val="0"/>
              </a:spcBef>
              <a:spcAft>
                <a:spcPts val="300"/>
              </a:spcAft>
              <a:buClr>
                <a:srgbClr val="00B0F0"/>
              </a:buClr>
              <a:buSzPct val="100000"/>
              <a:defRPr/>
            </a:pPr>
            <a:r>
              <a:rPr lang="nl-BE" sz="900" i="1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Ellen,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wist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een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verzekering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nemen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die 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de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dierenartskosten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voor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huisdier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dekt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?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8219D5-359C-43A9-9AC2-9F103071AEBB}"/>
              </a:ext>
            </a:extLst>
          </p:cNvPr>
          <p:cNvSpPr txBox="1"/>
          <p:nvPr/>
        </p:nvSpPr>
        <p:spPr>
          <a:xfrm>
            <a:off x="914679" y="5164066"/>
            <a:ext cx="32055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Afgifte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debet</a:t>
            </a:r>
            <a:r>
              <a:rPr kumimoji="0" lang="en-US" sz="900" b="1" i="0" u="none" strike="noStrike" kern="1200" cap="none" spc="0" normalizeH="0" baseline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/</a:t>
            </a:r>
            <a:r>
              <a:rPr kumimoji="0" lang="en-US" sz="900" b="1" i="0" u="none" strike="noStrike" kern="1200" cap="none" spc="0" normalizeH="0" baseline="0" dirty="0" err="1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kredietkaart</a:t>
            </a:r>
            <a:r>
              <a:rPr kumimoji="0" lang="nl-BE" sz="9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“Hi Ellen, je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kredietkaart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gaat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vervallen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Wil je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dat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ik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check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waar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ze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zal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worden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geleverd</a:t>
            </a:r>
            <a:r>
              <a:rPr lang="en-US" sz="900" dirty="0">
                <a:solidFill>
                  <a:srgbClr val="002060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?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5" name="Picture 6" descr="Czech Flag Round">
            <a:extLst>
              <a:ext uri="{FF2B5EF4-FFF2-40B4-BE49-F238E27FC236}">
                <a16:creationId xmlns:a16="http://schemas.microsoft.com/office/drawing/2014/main" id="{6AFF8096-990E-4A43-B03A-0D6A271C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38" y="456076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2">
            <a:extLst>
              <a:ext uri="{FF2B5EF4-FFF2-40B4-BE49-F238E27FC236}">
                <a16:creationId xmlns:a16="http://schemas.microsoft.com/office/drawing/2014/main" id="{EC5574A1-7C6B-484A-88A4-BA63603E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009" y="240084"/>
            <a:ext cx="11443486" cy="573955"/>
          </a:xfrm>
        </p:spPr>
        <p:txBody>
          <a:bodyPr/>
          <a:lstStyle/>
          <a:p>
            <a:r>
              <a:rPr lang="en-US" dirty="0"/>
              <a:t>, je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assistent</a:t>
            </a:r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5F81AA9F-FC94-4DB5-B3D1-0A858562B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211157"/>
            <a:ext cx="1890579" cy="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3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693FmeahkMuArs6Gnx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jMB7TRlglpC_ynW5YM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jMB7TRlglpC_ynW5YM7w"/>
</p:tagLst>
</file>

<file path=ppt/theme/theme1.xml><?xml version="1.0" encoding="utf-8"?>
<a:theme xmlns:a="http://schemas.openxmlformats.org/drawingml/2006/main" name="Kantoorthema">
  <a:themeElements>
    <a:clrScheme name="SOB huisstijl">
      <a:dk1>
        <a:srgbClr val="003665"/>
      </a:dk1>
      <a:lt1>
        <a:srgbClr val="00AEEF"/>
      </a:lt1>
      <a:dk2>
        <a:srgbClr val="B7B7B7"/>
      </a:dk2>
      <a:lt2>
        <a:srgbClr val="F2F2F2"/>
      </a:lt2>
      <a:accent1>
        <a:srgbClr val="009985"/>
      </a:accent1>
      <a:accent2>
        <a:srgbClr val="EE7079"/>
      </a:accent2>
      <a:accent3>
        <a:srgbClr val="E9C100"/>
      </a:accent3>
      <a:accent4>
        <a:srgbClr val="9FC95F"/>
      </a:accent4>
      <a:accent5>
        <a:srgbClr val="F69D14"/>
      </a:accent5>
      <a:accent6>
        <a:srgbClr val="F6B1BD"/>
      </a:accent6>
      <a:hlink>
        <a:srgbClr val="74C8ED"/>
      </a:hlink>
      <a:folHlink>
        <a:srgbClr val="8964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431B85C738842B71116901876EFB0" ma:contentTypeVersion="12" ma:contentTypeDescription="Een nieuw document maken." ma:contentTypeScope="" ma:versionID="0e8dcb333a9df5b054ea189239c6ab2d">
  <xsd:schema xmlns:xsd="http://www.w3.org/2001/XMLSchema" xmlns:xs="http://www.w3.org/2001/XMLSchema" xmlns:p="http://schemas.microsoft.com/office/2006/metadata/properties" xmlns:ns2="05224907-d4e3-4950-810c-ba5c3fd4e818" xmlns:ns3="6957b903-6c16-4285-9f16-ad6904fbb1af" targetNamespace="http://schemas.microsoft.com/office/2006/metadata/properties" ma:root="true" ma:fieldsID="35ea77d1622ce55f38a6c5d8008b577c" ns2:_="" ns3:_="">
    <xsd:import namespace="05224907-d4e3-4950-810c-ba5c3fd4e818"/>
    <xsd:import namespace="6957b903-6c16-4285-9f16-ad6904fbb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24907-d4e3-4950-810c-ba5c3fd4e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7b903-6c16-4285-9f16-ad6904fbb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99AA8-9F50-4E49-B04F-E0A61CC6FB5A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6957b903-6c16-4285-9f16-ad6904fbb1a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224907-d4e3-4950-810c-ba5c3fd4e818"/>
  </ds:schemaRefs>
</ds:datastoreItem>
</file>

<file path=customXml/itemProps2.xml><?xml version="1.0" encoding="utf-8"?>
<ds:datastoreItem xmlns:ds="http://schemas.openxmlformats.org/officeDocument/2006/customXml" ds:itemID="{65CA64BB-436A-4D7A-A328-6F4E8E0B0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7C89B-A11D-4AB9-84B8-7A38C4BE9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24907-d4e3-4950-810c-ba5c3fd4e818"/>
    <ds:schemaRef ds:uri="6957b903-6c16-4285-9f16-ad6904fbb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Open Sans</vt:lpstr>
      <vt:lpstr>Verdana</vt:lpstr>
      <vt:lpstr>Wingdings</vt:lpstr>
      <vt:lpstr>Kantoorthema</vt:lpstr>
      <vt:lpstr>think-cell Slide</vt:lpstr>
      <vt:lpstr>, je persoonlijke digitale assistent</vt:lpstr>
      <vt:lpstr>, je persoonlijke digitale assistent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 your digital assistant</dc:title>
  <dc:creator>Ingrid Creten</dc:creator>
  <cp:lastModifiedBy>Stef Leunens</cp:lastModifiedBy>
  <cp:revision>17</cp:revision>
  <dcterms:created xsi:type="dcterms:W3CDTF">2020-10-19T18:00:28Z</dcterms:created>
  <dcterms:modified xsi:type="dcterms:W3CDTF">2020-11-05T10:28:57Z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0x01010036B431B85C738842B71116901876EFB0</vt:lpwstr>
  </property>
  <property fmtid="{D5CDD505-2E9C-101B-9397-08002B2CF9AE}" pid="3" name="MSIP_Label_d44a7eb9-e308-4cb8-ad88-b50d70445f3a_Enabled">
    <vt:lpwstr>true</vt:lpwstr>
  </property>
  <property fmtid="{D5CDD505-2E9C-101B-9397-08002B2CF9AE}" pid="4" name="MSIP_Label_d44a7eb9-e308-4cb8-ad88-b50d70445f3a_SetDate">
    <vt:lpwstr>2020-11-05T10:28:57Z</vt:lpwstr>
  </property>
  <property fmtid="{D5CDD505-2E9C-101B-9397-08002B2CF9AE}" pid="5" name="MSIP_Label_d44a7eb9-e308-4cb8-ad88-b50d70445f3a_Method">
    <vt:lpwstr>Privileged</vt:lpwstr>
  </property>
  <property fmtid="{D5CDD505-2E9C-101B-9397-08002B2CF9AE}" pid="6" name="MSIP_Label_d44a7eb9-e308-4cb8-ad88-b50d70445f3a_Name">
    <vt:lpwstr>d44a7eb9-e308-4cb8-ad88-b50d70445f3a</vt:lpwstr>
  </property>
  <property fmtid="{D5CDD505-2E9C-101B-9397-08002B2CF9AE}" pid="7" name="MSIP_Label_d44a7eb9-e308-4cb8-ad88-b50d70445f3a_SiteId">
    <vt:lpwstr>64af2aee-7d6c-49ac-a409-192d3fee73b8</vt:lpwstr>
  </property>
  <property fmtid="{D5CDD505-2E9C-101B-9397-08002B2CF9AE}" pid="8" name="MSIP_Label_d44a7eb9-e308-4cb8-ad88-b50d70445f3a_ActionId">
    <vt:lpwstr>923013e8-258b-46fc-ba1d-0ee5aa2a8b7c</vt:lpwstr>
  </property>
  <property fmtid="{D5CDD505-2E9C-101B-9397-08002B2CF9AE}" pid="9" name="MSIP_Label_d44a7eb9-e308-4cb8-ad88-b50d70445f3a_ContentBits">
    <vt:lpwstr>1</vt:lpwstr>
  </property>
</Properties>
</file>