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7" r:id="rId2"/>
    <p:sldId id="485" r:id="rId3"/>
    <p:sldId id="495" r:id="rId4"/>
    <p:sldId id="484" r:id="rId5"/>
    <p:sldId id="483" r:id="rId6"/>
    <p:sldId id="472" r:id="rId7"/>
    <p:sldId id="325" r:id="rId8"/>
    <p:sldId id="270" r:id="rId9"/>
    <p:sldId id="470" r:id="rId10"/>
    <p:sldId id="468" r:id="rId11"/>
    <p:sldId id="346" r:id="rId12"/>
    <p:sldId id="481" r:id="rId13"/>
    <p:sldId id="362" r:id="rId14"/>
    <p:sldId id="482" r:id="rId15"/>
    <p:sldId id="355" r:id="rId16"/>
    <p:sldId id="427" r:id="rId17"/>
    <p:sldId id="496" r:id="rId18"/>
    <p:sldId id="318" r:id="rId19"/>
    <p:sldId id="462" r:id="rId20"/>
    <p:sldId id="463" r:id="rId21"/>
    <p:sldId id="464" r:id="rId22"/>
    <p:sldId id="426" r:id="rId23"/>
    <p:sldId id="409" r:id="rId24"/>
    <p:sldId id="298" r:id="rId25"/>
    <p:sldId id="479" r:id="rId26"/>
    <p:sldId id="497" r:id="rId27"/>
    <p:sldId id="486" r:id="rId28"/>
    <p:sldId id="487" r:id="rId29"/>
    <p:sldId id="488" r:id="rId30"/>
    <p:sldId id="489" r:id="rId31"/>
    <p:sldId id="490" r:id="rId32"/>
    <p:sldId id="491" r:id="rId33"/>
    <p:sldId id="492" r:id="rId34"/>
    <p:sldId id="493" r:id="rId35"/>
    <p:sldId id="494" r:id="rId36"/>
  </p:sldIdLst>
  <p:sldSz cx="9144000" cy="6858000" type="screen4x3"/>
  <p:notesSz cx="7010400" cy="9296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nke, A (onco)" initials="A" lastIdx="1" clrIdx="0"/>
  <p:cmAuthor id="1" name="nathan" initials="n" lastIdx="3" clrIdx="1"/>
  <p:cmAuthor id="2" name="ege de vries" initials="edv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61C7F"/>
    <a:srgbClr val="E9EDF4"/>
    <a:srgbClr val="CAD9EC"/>
    <a:srgbClr val="000000"/>
    <a:srgbClr val="FFFFFF"/>
    <a:srgbClr val="4F81BD"/>
    <a:srgbClr val="FF00FF"/>
    <a:srgbClr val="0FBB3C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80204" autoAdjust="0"/>
  </p:normalViewPr>
  <p:slideViewPr>
    <p:cSldViewPr>
      <p:cViewPr>
        <p:scale>
          <a:sx n="96" d="100"/>
          <a:sy n="96" d="100"/>
        </p:scale>
        <p:origin x="-15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commentAuthors" Target="commentAuthors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0977CB-5289-4F0B-8A46-577D2CB43A32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7AFB69-FD6E-4DB4-A181-444FD015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51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C3F645-C513-4352-8689-31D2A4D97F31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10E178-969C-41AF-A539-BEADC3909E3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6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02C3-8F4C-4785-BE5E-E3EA587398E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8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02C3-8F4C-4785-BE5E-E3EA587398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72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664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462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02C3-8F4C-4785-BE5E-E3EA587398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72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59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0103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445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941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252AA-858E-471A-8569-86CD2E074B5B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481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54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549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2633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64456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5193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7916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02C3-8F4C-4785-BE5E-E3EA587398E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5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781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6445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6445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722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472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02C3-8F4C-4785-BE5E-E3EA587398E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72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02C3-8F4C-4785-BE5E-E3EA587398E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72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E178-969C-41AF-A539-BEADC3909E3B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462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www.esmo.org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8705-25A5-4131-84E9-3C7AC8B4A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0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2D834-BFB7-4E80-82F1-5D743E9062BB}" type="datetimeFigureOut">
              <a:rPr lang="nl-NL" smtClean="0"/>
              <a:pPr/>
              <a:t>10/09/15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80B21-B06C-44BD-B94B-F717254D9775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hyperlink" Target="file://localhost//upload.wikimedia.org/wikipedia/commons/2/23/Giant_snowball_Oxford.jpg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3.png"/><Relationship Id="rId5" Type="http://schemas.openxmlformats.org/officeDocument/2006/relationships/image" Target="../media/image5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898989"/>
                </a:solidFill>
              </a:rPr>
              <a:t>www.esmo.org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1979712" y="1988840"/>
            <a:ext cx="7329083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428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457200">
              <a:spcAft>
                <a:spcPts val="600"/>
              </a:spcAft>
              <a:buClr>
                <a:srgbClr val="03689A"/>
              </a:buClr>
              <a:buSzPct val="100000"/>
              <a:buFont typeface="Arial" charset="0"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ESMO </a:t>
            </a:r>
            <a:r>
              <a:rPr lang="en-US" sz="3600" b="1" dirty="0">
                <a:solidFill>
                  <a:schemeClr val="bg1"/>
                </a:solidFill>
              </a:rPr>
              <a:t>Magnitude of </a:t>
            </a:r>
            <a:r>
              <a:rPr lang="en-US" sz="3600" b="1" dirty="0" smtClean="0">
                <a:solidFill>
                  <a:schemeClr val="bg1"/>
                </a:solidFill>
              </a:rPr>
              <a:t>Clinical </a:t>
            </a:r>
            <a:r>
              <a:rPr lang="en-US" sz="3600" b="1" dirty="0">
                <a:solidFill>
                  <a:schemeClr val="bg1"/>
                </a:solidFill>
              </a:rPr>
              <a:t>Benefit </a:t>
            </a:r>
            <a:r>
              <a:rPr lang="en-US" sz="3600" b="1" dirty="0" smtClean="0">
                <a:solidFill>
                  <a:schemeClr val="bg1"/>
                </a:solidFill>
              </a:rPr>
              <a:t>Scale </a:t>
            </a:r>
            <a:r>
              <a:rPr lang="en-US" sz="3600" dirty="0">
                <a:solidFill>
                  <a:schemeClr val="bg1"/>
                </a:solidFill>
              </a:rPr>
              <a:t>for new anticancer </a:t>
            </a:r>
            <a:r>
              <a:rPr lang="en-US" sz="3600" dirty="0" smtClean="0">
                <a:solidFill>
                  <a:schemeClr val="bg1"/>
                </a:solidFill>
              </a:rPr>
              <a:t>drugs</a:t>
            </a:r>
            <a:r>
              <a:rPr lang="en-US" sz="3600" dirty="0" smtClean="0"/>
              <a:t> 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defTabSz="457200">
              <a:spcAft>
                <a:spcPts val="600"/>
              </a:spcAft>
              <a:buClr>
                <a:srgbClr val="03689A"/>
              </a:buClr>
              <a:buSzPct val="100000"/>
              <a:buFont typeface="Arial" charset="0"/>
              <a:buNone/>
            </a:pPr>
            <a:r>
              <a:rPr lang="en-US" b="1" dirty="0" smtClean="0">
                <a:solidFill>
                  <a:schemeClr val="bg1"/>
                </a:solidFill>
              </a:rPr>
              <a:t>Martine </a:t>
            </a:r>
            <a:r>
              <a:rPr lang="en-US" b="1" dirty="0" smtClean="0">
                <a:solidFill>
                  <a:schemeClr val="bg1"/>
                </a:solidFill>
              </a:rPr>
              <a:t>Piccart on behalf of ESMO Magnitude </a:t>
            </a:r>
          </a:p>
          <a:p>
            <a:pPr defTabSz="457200">
              <a:spcAft>
                <a:spcPts val="600"/>
              </a:spcAft>
              <a:buClr>
                <a:srgbClr val="03689A"/>
              </a:buClr>
              <a:buSzPct val="100000"/>
              <a:buFont typeface="Arial" charset="0"/>
              <a:buNone/>
            </a:pPr>
            <a:r>
              <a:rPr lang="en-US" b="1" dirty="0" smtClean="0">
                <a:solidFill>
                  <a:schemeClr val="bg1"/>
                </a:solidFill>
              </a:rPr>
              <a:t>of Clinical Benefit Scale task force  </a:t>
            </a:r>
          </a:p>
          <a:p>
            <a:pPr defTabSz="457200">
              <a:spcAft>
                <a:spcPts val="600"/>
              </a:spcAft>
              <a:buClr>
                <a:srgbClr val="03689A"/>
              </a:buClr>
              <a:buSzPct val="100000"/>
              <a:buFont typeface="Arial" charset="0"/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Institut</a:t>
            </a:r>
            <a:r>
              <a:rPr lang="en-US" b="1" dirty="0" smtClean="0">
                <a:solidFill>
                  <a:schemeClr val="bg1"/>
                </a:solidFill>
              </a:rPr>
              <a:t> Jules Bordet, </a:t>
            </a:r>
            <a:r>
              <a:rPr lang="en-US" b="1" dirty="0" err="1" smtClean="0">
                <a:solidFill>
                  <a:schemeClr val="bg1"/>
                </a:solidFill>
              </a:rPr>
              <a:t>Université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Libre</a:t>
            </a:r>
            <a:r>
              <a:rPr lang="en-US" b="1" dirty="0" smtClean="0">
                <a:solidFill>
                  <a:schemeClr val="bg1"/>
                </a:solidFill>
              </a:rPr>
              <a:t> de </a:t>
            </a:r>
          </a:p>
          <a:p>
            <a:pPr defTabSz="457200">
              <a:spcAft>
                <a:spcPts val="600"/>
              </a:spcAft>
              <a:buClr>
                <a:srgbClr val="03689A"/>
              </a:buClr>
              <a:buSzPct val="100000"/>
              <a:buFont typeface="Arial" charset="0"/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Bruxelles</a:t>
            </a:r>
            <a:endParaRPr lang="en-US" b="1" dirty="0" smtClean="0">
              <a:solidFill>
                <a:schemeClr val="bg1"/>
              </a:solidFill>
            </a:endParaRPr>
          </a:p>
          <a:p>
            <a:pPr defTabSz="457200">
              <a:spcAft>
                <a:spcPts val="600"/>
              </a:spcAft>
              <a:buClr>
                <a:srgbClr val="03689A"/>
              </a:buClr>
              <a:buSzPct val="100000"/>
              <a:buFont typeface="Arial" charset="0"/>
              <a:buNone/>
            </a:pPr>
            <a:endParaRPr lang="de-CH" sz="2000" dirty="0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2387" y="292701"/>
            <a:ext cx="4366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i="1" dirty="0" err="1" smtClean="0"/>
              <a:t>Roundtable</a:t>
            </a:r>
            <a:r>
              <a:rPr lang="fr-BE" i="1" dirty="0" smtClean="0"/>
              <a:t> on </a:t>
            </a:r>
            <a:r>
              <a:rPr lang="fr-BE" i="1" dirty="0" err="1" smtClean="0"/>
              <a:t>Immuno</a:t>
            </a:r>
            <a:r>
              <a:rPr lang="fr-BE" i="1" dirty="0" smtClean="0"/>
              <a:t>-Oncology</a:t>
            </a:r>
          </a:p>
          <a:p>
            <a:r>
              <a:rPr lang="fr-BE" i="1" dirty="0" err="1" smtClean="0"/>
              <a:t>Federal</a:t>
            </a:r>
            <a:r>
              <a:rPr lang="fr-BE" i="1" dirty="0" smtClean="0"/>
              <a:t> </a:t>
            </a:r>
            <a:r>
              <a:rPr lang="fr-BE" i="1" dirty="0" err="1" smtClean="0"/>
              <a:t>Parliament</a:t>
            </a:r>
            <a:r>
              <a:rPr lang="fr-BE" i="1" dirty="0" smtClean="0"/>
              <a:t> – Brussels, July 02</a:t>
            </a:r>
            <a:r>
              <a:rPr lang="fr-BE" i="1" baseline="30000" dirty="0" smtClean="0"/>
              <a:t>nd</a:t>
            </a:r>
            <a:r>
              <a:rPr lang="fr-BE" i="1" dirty="0" smtClean="0"/>
              <a:t> 2015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177558" y="5949280"/>
            <a:ext cx="449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 smtClean="0">
                <a:solidFill>
                  <a:schemeClr val="bg1"/>
                </a:solidFill>
              </a:rPr>
              <a:t>Cette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présentation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est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propriété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l’ESMO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6640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96552" y="44624"/>
            <a:ext cx="9900592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Evaluation form 1: </a:t>
            </a:r>
            <a:r>
              <a:rPr lang="en-US" sz="3200" b="1" dirty="0" smtClean="0">
                <a:solidFill>
                  <a:schemeClr val="tx2"/>
                </a:solidFill>
              </a:rPr>
              <a:t/>
            </a:r>
            <a:br>
              <a:rPr lang="en-US" sz="3200" b="1" dirty="0" smtClean="0">
                <a:solidFill>
                  <a:schemeClr val="tx2"/>
                </a:solidFill>
              </a:rPr>
            </a:br>
            <a:r>
              <a:rPr lang="en-US" sz="3200" dirty="0" smtClean="0"/>
              <a:t>f</a:t>
            </a:r>
            <a:r>
              <a:rPr lang="fr-BE" sz="3200" dirty="0" smtClean="0">
                <a:cs typeface="Arial" charset="0"/>
              </a:rPr>
              <a:t>or </a:t>
            </a:r>
            <a:r>
              <a:rPr lang="en-GB" sz="3200" dirty="0" smtClean="0"/>
              <a:t>adjuvant and other treatments with curative intent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nl-NL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598122"/>
              </p:ext>
            </p:extLst>
          </p:nvPr>
        </p:nvGraphicFramePr>
        <p:xfrm>
          <a:off x="7614000" y="1327791"/>
          <a:ext cx="815752" cy="16824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733057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Mark </a:t>
                      </a:r>
                      <a:r>
                        <a:rPr lang="nl-NL" sz="1400" dirty="0" err="1" smtClean="0"/>
                        <a:t>with</a:t>
                      </a:r>
                      <a:r>
                        <a:rPr lang="nl-NL" sz="1400" dirty="0" smtClean="0"/>
                        <a:t> X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if</a:t>
                      </a:r>
                      <a:r>
                        <a:rPr lang="nl-NL" sz="1400" baseline="0" dirty="0" smtClean="0"/>
                        <a:t> relevant</a:t>
                      </a:r>
                      <a:endParaRPr lang="nl-NL" sz="1400" dirty="0"/>
                    </a:p>
                  </a:txBody>
                  <a:tcPr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335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364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460049" y="170991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  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>
          <a:xfrm>
            <a:off x="457200" y="2032248"/>
            <a:ext cx="7067128" cy="1108720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&gt;5% improved survival at </a:t>
            </a:r>
            <a:r>
              <a:rPr lang="en-US" sz="2000" dirty="0"/>
              <a:t>≥ 3 </a:t>
            </a:r>
            <a:r>
              <a:rPr lang="en-US" sz="2000" dirty="0" smtClean="0"/>
              <a:t>years follow-up</a:t>
            </a:r>
            <a:endParaRPr lang="en-US" sz="2000" dirty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Improvement </a:t>
            </a:r>
            <a:r>
              <a:rPr lang="en-US" sz="2000" dirty="0"/>
              <a:t>in DFS alone </a:t>
            </a:r>
            <a:r>
              <a:rPr lang="en-US" sz="2000" dirty="0" smtClean="0"/>
              <a:t>(</a:t>
            </a:r>
            <a:r>
              <a:rPr lang="en-US" sz="2000" dirty="0"/>
              <a:t>primary </a:t>
            </a:r>
            <a:r>
              <a:rPr lang="en-US" sz="2000" dirty="0" smtClean="0"/>
              <a:t>endpoint) (HR</a:t>
            </a:r>
            <a:r>
              <a:rPr lang="en-US" sz="2000" b="1" dirty="0" smtClean="0"/>
              <a:t> </a:t>
            </a:r>
            <a:r>
              <a:rPr lang="en-US" sz="2000" dirty="0" smtClean="0"/>
              <a:t>&lt; 0.65) in studies without mature survival </a:t>
            </a:r>
            <a:r>
              <a:rPr lang="en-US" sz="2000" dirty="0"/>
              <a:t>data</a:t>
            </a:r>
          </a:p>
          <a:p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48526" y="3059435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Grade B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Tijdelijke aanduiding voor inhoud 10"/>
          <p:cNvSpPr txBox="1">
            <a:spLocks/>
          </p:cNvSpPr>
          <p:nvPr/>
        </p:nvSpPr>
        <p:spPr>
          <a:xfrm>
            <a:off x="453078" y="3363911"/>
            <a:ext cx="7431289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8000" dirty="0" smtClean="0"/>
              <a:t>≥ 3% but ≤ 5% improvement at </a:t>
            </a:r>
            <a:r>
              <a:rPr lang="en-US" sz="8000" dirty="0"/>
              <a:t>≥ 3 </a:t>
            </a:r>
            <a:r>
              <a:rPr lang="en-US" sz="8000" dirty="0" smtClean="0"/>
              <a:t>years follow-up</a:t>
            </a:r>
            <a:endParaRPr lang="en-US" sz="8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fr-BE" sz="8000" dirty="0" smtClean="0"/>
              <a:t>Improvement </a:t>
            </a:r>
            <a:r>
              <a:rPr lang="fr-BE" sz="8000" dirty="0"/>
              <a:t>in DFS alone (primary endpoint) (HR 0.65 - </a:t>
            </a:r>
            <a:r>
              <a:rPr lang="fr-BE" sz="8000" dirty="0" smtClean="0"/>
              <a:t>0.8)</a:t>
            </a:r>
            <a:endParaRPr lang="fr-BE" sz="8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fr-BE" sz="8000" dirty="0" err="1" smtClean="0"/>
              <a:t>without</a:t>
            </a:r>
            <a:r>
              <a:rPr lang="fr-BE" sz="8000" dirty="0" smtClean="0"/>
              <a:t> </a:t>
            </a:r>
            <a:r>
              <a:rPr lang="fr-BE" sz="8000" dirty="0"/>
              <a:t>mature </a:t>
            </a:r>
            <a:r>
              <a:rPr lang="fr-BE" sz="8000" dirty="0" err="1"/>
              <a:t>survival</a:t>
            </a:r>
            <a:r>
              <a:rPr lang="fr-BE" sz="8000" dirty="0"/>
              <a:t> data</a:t>
            </a:r>
            <a:endParaRPr lang="en-US" sz="8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b="1" dirty="0" smtClean="0"/>
              <a:t>Non </a:t>
            </a:r>
            <a:r>
              <a:rPr lang="en-US" sz="8000" b="1" dirty="0"/>
              <a:t>inferior OS or DFS with reduced treatment toxicity or </a:t>
            </a:r>
            <a:br>
              <a:rPr lang="en-US" sz="8000" b="1" dirty="0"/>
            </a:br>
            <a:r>
              <a:rPr lang="en-US" sz="8000" b="1" dirty="0" smtClean="0"/>
              <a:t>improved </a:t>
            </a:r>
            <a:r>
              <a:rPr lang="en-US" sz="8000" b="1" dirty="0" err="1" smtClean="0"/>
              <a:t>QoL</a:t>
            </a:r>
            <a:r>
              <a:rPr lang="en-US" sz="8000" b="1" dirty="0" smtClean="0"/>
              <a:t> </a:t>
            </a:r>
            <a:r>
              <a:rPr lang="en-US" sz="8000" b="1" dirty="0"/>
              <a:t>(with validated scales)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/>
              <a:t>Non </a:t>
            </a:r>
            <a:r>
              <a:rPr lang="en-US" sz="8000" dirty="0"/>
              <a:t>inferior OS or DFS with reduced treatment cost as reported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/>
              <a:t>study </a:t>
            </a:r>
            <a:r>
              <a:rPr lang="en-US" sz="8000" dirty="0"/>
              <a:t>outcome (with equivalent outcomes and risks)</a:t>
            </a:r>
          </a:p>
          <a:p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51375" y="5593721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ijdelijke aanduiding voor inhoud 10"/>
          <p:cNvSpPr txBox="1">
            <a:spLocks/>
          </p:cNvSpPr>
          <p:nvPr/>
        </p:nvSpPr>
        <p:spPr>
          <a:xfrm>
            <a:off x="448526" y="5920680"/>
            <a:ext cx="714781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&lt; 3% improvement at ≥ 3 years follow-up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Improvements in DFS alone (primary endpoint) (HR &gt; 0.8) in studies without mature survival data</a:t>
            </a:r>
          </a:p>
          <a:p>
            <a:endParaRPr lang="nl-NL" dirty="0"/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504424" y="2060848"/>
            <a:ext cx="79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504000" y="2426221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el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37871"/>
              </p:ext>
            </p:extLst>
          </p:nvPr>
        </p:nvGraphicFramePr>
        <p:xfrm>
          <a:off x="7606049" y="3403698"/>
          <a:ext cx="815752" cy="204152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353299"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810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3" name="Rechte verbindingslijn 32"/>
          <p:cNvCxnSpPr/>
          <p:nvPr/>
        </p:nvCxnSpPr>
        <p:spPr>
          <a:xfrm>
            <a:off x="504000" y="4927698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504000" y="4350756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504000" y="3773812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04000" y="3403698"/>
            <a:ext cx="79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el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537435"/>
              </p:ext>
            </p:extLst>
          </p:nvPr>
        </p:nvGraphicFramePr>
        <p:xfrm>
          <a:off x="7605861" y="5929184"/>
          <a:ext cx="815752" cy="8026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358107"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4552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6" name="Rechte verbindingslijn 35"/>
          <p:cNvCxnSpPr/>
          <p:nvPr/>
        </p:nvCxnSpPr>
        <p:spPr>
          <a:xfrm>
            <a:off x="504000" y="6288412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504000" y="5929184"/>
            <a:ext cx="79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16182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85510"/>
            <a:ext cx="8305800" cy="9392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eaLnBrk="1" hangingPunct="1">
              <a:lnSpc>
                <a:spcPts val="3500"/>
              </a:lnSpc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ESMO-MCBS distinctions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</a:p>
          <a:p>
            <a:pPr marL="266700" eaLnBrk="1" hangingPunct="1">
              <a:lnSpc>
                <a:spcPts val="3500"/>
              </a:lnSpc>
            </a:pPr>
            <a:r>
              <a:rPr lang="en-US" sz="3200" dirty="0" smtClean="0"/>
              <a:t>for treatment with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non-curative intent </a:t>
            </a:r>
            <a:endParaRPr lang="en-US" sz="3200" dirty="0"/>
          </a:p>
          <a:p>
            <a:pPr marL="266700" eaLnBrk="1" hangingPunct="1">
              <a:lnSpc>
                <a:spcPts val="3500"/>
              </a:lnSpc>
            </a:pPr>
            <a:endParaRPr lang="en-US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012160" y="1828055"/>
            <a:ext cx="897852" cy="304801"/>
          </a:xfrm>
          <a:prstGeom prst="straightConnector1">
            <a:avLst/>
          </a:prstGeom>
          <a:ln w="38100">
            <a:solidFill>
              <a:srgbClr val="A61C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63888" y="2276872"/>
            <a:ext cx="1740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PFS or TTP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051720" y="1844824"/>
            <a:ext cx="950811" cy="37276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420797" y="1916832"/>
            <a:ext cx="7187" cy="36004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8013" y="1127086"/>
            <a:ext cx="2795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Primary</a:t>
            </a:r>
            <a:r>
              <a:rPr lang="fr-BE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fr-BE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endpoint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5082" y="2257708"/>
            <a:ext cx="596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OS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11560" y="2780928"/>
            <a:ext cx="2897541" cy="3024336"/>
            <a:chOff x="611560" y="2780928"/>
            <a:chExt cx="2897541" cy="302433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46119" y="2780928"/>
              <a:ext cx="0" cy="26074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05389" y="3140968"/>
              <a:ext cx="23749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Median</a:t>
              </a:r>
              <a:r>
                <a:rPr lang="fr-BE" sz="24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fr-BE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with</a:t>
              </a:r>
              <a:r>
                <a:rPr lang="fr-BE" sz="24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 </a:t>
              </a:r>
            </a:p>
            <a:p>
              <a:pPr algn="ctr"/>
              <a:r>
                <a:rPr lang="fr-BE" sz="24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standard </a:t>
              </a:r>
              <a:r>
                <a:rPr lang="fr-BE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therapy</a:t>
              </a:r>
              <a:endParaRPr lang="en-US" sz="24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1560" y="5282044"/>
              <a:ext cx="13636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≤ </a:t>
              </a:r>
              <a:r>
                <a:rPr lang="fr-BE" sz="28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1 year</a:t>
              </a:r>
              <a:endParaRPr lang="en-US" sz="28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5458" y="5282044"/>
              <a:ext cx="13636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&gt; 1 year</a:t>
              </a:r>
              <a:endParaRPr lang="en-US" sz="28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144960" y="4044911"/>
              <a:ext cx="0" cy="1112281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589043" y="4066250"/>
              <a:ext cx="0" cy="1090942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070176" y="2780928"/>
            <a:ext cx="3715490" cy="2376264"/>
            <a:chOff x="3070176" y="2780928"/>
            <a:chExt cx="3715490" cy="237626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4419600" y="2780928"/>
              <a:ext cx="0" cy="250567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398556" y="2958043"/>
              <a:ext cx="23975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24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Median</a:t>
              </a:r>
              <a:r>
                <a:rPr lang="fr-BE" sz="24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fr-BE" sz="24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with</a:t>
              </a:r>
              <a:r>
                <a:rPr lang="fr-BE" sz="24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 </a:t>
              </a:r>
            </a:p>
            <a:p>
              <a:pPr algn="ctr"/>
              <a:r>
                <a:rPr lang="fr-BE" sz="24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standard </a:t>
              </a:r>
              <a:r>
                <a:rPr lang="fr-BE" sz="24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therapy</a:t>
              </a:r>
              <a:endParaRPr lang="en-US" sz="2400" b="1" dirty="0">
                <a:solidFill>
                  <a:schemeClr val="accent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70176" y="4633972"/>
              <a:ext cx="18436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≤ 6 months</a:t>
              </a:r>
              <a:endPara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42020" y="4633972"/>
              <a:ext cx="18436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&gt; 6 </a:t>
              </a:r>
              <a:r>
                <a:rPr lang="fr-BE" sz="28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months</a:t>
              </a:r>
              <a:endPara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3779912" y="3789040"/>
              <a:ext cx="1" cy="844932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436096" y="3776082"/>
              <a:ext cx="0" cy="82496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6174160" y="2216949"/>
            <a:ext cx="18550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A61C7F"/>
                </a:solidFill>
              </a:rPr>
              <a:t>Other than</a:t>
            </a:r>
          </a:p>
          <a:p>
            <a:r>
              <a:rPr lang="en-US" sz="2800" b="1" dirty="0" smtClean="0">
                <a:solidFill>
                  <a:srgbClr val="A61C7F"/>
                </a:solidFill>
              </a:rPr>
              <a:t> OS or PFS</a:t>
            </a:r>
            <a:endParaRPr lang="en-US" sz="2800" b="1" dirty="0">
              <a:solidFill>
                <a:srgbClr val="A61C7F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8231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77" y="19432"/>
            <a:ext cx="1002131" cy="399787"/>
          </a:xfrm>
          <a:prstGeom prst="rect">
            <a:avLst/>
          </a:prstGeom>
        </p:spPr>
      </p:pic>
      <p:sp>
        <p:nvSpPr>
          <p:cNvPr id="2" name="Up Arrow 1"/>
          <p:cNvSpPr/>
          <p:nvPr/>
        </p:nvSpPr>
        <p:spPr>
          <a:xfrm>
            <a:off x="923642" y="5949280"/>
            <a:ext cx="533400" cy="64807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2566116" y="5974636"/>
            <a:ext cx="533400" cy="64807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1265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77" y="19432"/>
            <a:ext cx="1002131" cy="399787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1520" y="1126780"/>
            <a:ext cx="8640960" cy="2230212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eaLnBrk="1" hangingPunct="1">
              <a:lnSpc>
                <a:spcPts val="3500"/>
              </a:lnSpc>
            </a:pP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66700" eaLnBrk="1" hangingPunct="1">
              <a:lnSpc>
                <a:spcPts val="3500"/>
              </a:lnSpc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A.    Application of the scale to new</a:t>
            </a:r>
          </a:p>
          <a:p>
            <a:pPr marL="266700" eaLnBrk="1" hangingPunct="1">
              <a:lnSpc>
                <a:spcPts val="3500"/>
              </a:lnSpc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marL="266700" eaLnBrk="1" hangingPunct="1">
              <a:lnSpc>
                <a:spcPts val="3500"/>
              </a:lnSpc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drugs for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poor prognosis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diseases</a:t>
            </a:r>
          </a:p>
          <a:p>
            <a:pPr marL="266700" eaLnBrk="1" hangingPunct="1">
              <a:lnSpc>
                <a:spcPts val="3500"/>
              </a:lnSpc>
            </a:pP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66700" eaLnBrk="1" hangingPunct="1">
              <a:lnSpc>
                <a:spcPts val="3500"/>
              </a:lnSpc>
            </a:pP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7731" y="3703000"/>
            <a:ext cx="53243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800" b="1" dirty="0" smtClean="0">
                <a:solidFill>
                  <a:srgbClr val="FF0000"/>
                </a:solidFill>
              </a:rPr>
              <a:t>Non curative setting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08140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" y="125760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Evaluation form 2a: </a:t>
            </a:r>
            <a:r>
              <a:rPr lang="en-US" sz="3600" dirty="0" smtClean="0"/>
              <a:t>treatments with</a:t>
            </a:r>
            <a:r>
              <a:rPr lang="en-GB" sz="3600" dirty="0" smtClean="0"/>
              <a:t> non-curative intent,</a:t>
            </a:r>
            <a:r>
              <a:rPr lang="fr-BE" sz="3600" dirty="0" smtClean="0">
                <a:cs typeface="Arial" charset="0"/>
              </a:rPr>
              <a:t> </a:t>
            </a:r>
            <a:r>
              <a:rPr lang="fr-BE" sz="3600" dirty="0">
                <a:cs typeface="Arial" charset="0"/>
              </a:rPr>
              <a:t>primary </a:t>
            </a:r>
            <a:r>
              <a:rPr lang="fr-BE" sz="3600" dirty="0" err="1">
                <a:cs typeface="Arial" charset="0"/>
              </a:rPr>
              <a:t>endpoint</a:t>
            </a:r>
            <a:r>
              <a:rPr lang="fr-BE" sz="3600" dirty="0">
                <a:cs typeface="Arial" charset="0"/>
              </a:rPr>
              <a:t> </a:t>
            </a:r>
            <a:r>
              <a:rPr lang="fr-BE" sz="3600" b="1" dirty="0" smtClean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OS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08392" y="1340768"/>
            <a:ext cx="7519991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15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IF median OS with the standard treatment is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≤ 1 year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ijdelijke aanduiding voor inhoud 10"/>
          <p:cNvSpPr txBox="1">
            <a:spLocks/>
          </p:cNvSpPr>
          <p:nvPr/>
        </p:nvSpPr>
        <p:spPr>
          <a:xfrm>
            <a:off x="505544" y="2342009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/>
              <a:t>HR ≤ 0.65 </a:t>
            </a:r>
            <a:r>
              <a:rPr lang="en-US" sz="2000" b="1" u="sng" dirty="0" smtClean="0"/>
              <a:t>AND</a:t>
            </a:r>
            <a:r>
              <a:rPr lang="en-US" sz="2000" b="1" dirty="0" smtClean="0"/>
              <a:t> Gain ≥ 3 months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/>
              <a:t>Increase </a:t>
            </a:r>
            <a:r>
              <a:rPr lang="en-US" sz="2000" b="1" u="sng" dirty="0" smtClean="0"/>
              <a:t>in</a:t>
            </a:r>
            <a:r>
              <a:rPr lang="en-US" sz="2000" b="1" dirty="0" smtClean="0"/>
              <a:t> 2 year survival alone ≥ 10% 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04272" y="3126862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3 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ijdelijke aanduiding voor inhoud 10"/>
          <p:cNvSpPr txBox="1">
            <a:spLocks/>
          </p:cNvSpPr>
          <p:nvPr/>
        </p:nvSpPr>
        <p:spPr>
          <a:xfrm>
            <a:off x="501423" y="3813103"/>
            <a:ext cx="7067128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8000" dirty="0"/>
          </a:p>
        </p:txBody>
      </p:sp>
      <p:sp>
        <p:nvSpPr>
          <p:cNvPr id="17" name="Tekstvak 16"/>
          <p:cNvSpPr txBox="1"/>
          <p:nvPr/>
        </p:nvSpPr>
        <p:spPr>
          <a:xfrm>
            <a:off x="499719" y="427326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ijdelijke aanduiding voor inhoud 10"/>
          <p:cNvSpPr txBox="1">
            <a:spLocks/>
          </p:cNvSpPr>
          <p:nvPr/>
        </p:nvSpPr>
        <p:spPr>
          <a:xfrm>
            <a:off x="529208" y="3467089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≤ 0.65 </a:t>
            </a:r>
            <a:r>
              <a:rPr lang="en-US" sz="2000" u="sng" dirty="0" smtClean="0"/>
              <a:t>AND</a:t>
            </a:r>
            <a:r>
              <a:rPr lang="en-US" sz="2000" dirty="0" smtClean="0"/>
              <a:t> Gain 2.5-2.9 months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Increase </a:t>
            </a:r>
            <a:r>
              <a:rPr lang="en-US" sz="2000" u="sng" dirty="0" smtClean="0"/>
              <a:t>in</a:t>
            </a:r>
            <a:r>
              <a:rPr lang="en-US" sz="2000" dirty="0" smtClean="0"/>
              <a:t> 2 year survival alone 5- &lt;10%</a:t>
            </a:r>
            <a:endParaRPr lang="nl-NL" dirty="0"/>
          </a:p>
        </p:txBody>
      </p:sp>
      <p:sp>
        <p:nvSpPr>
          <p:cNvPr id="22" name="Tijdelijke aanduiding voor inhoud 10"/>
          <p:cNvSpPr txBox="1">
            <a:spLocks/>
          </p:cNvSpPr>
          <p:nvPr/>
        </p:nvSpPr>
        <p:spPr>
          <a:xfrm>
            <a:off x="507010" y="4625956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&gt; 0.65-0.70 </a:t>
            </a:r>
            <a:r>
              <a:rPr lang="en-US" sz="2000" u="sng" dirty="0" smtClean="0"/>
              <a:t>OR</a:t>
            </a:r>
            <a:r>
              <a:rPr lang="en-US" sz="2000" dirty="0" smtClean="0"/>
              <a:t> Gain 1.5-2.4 </a:t>
            </a:r>
            <a:r>
              <a:rPr lang="en-US" sz="2000" dirty="0"/>
              <a:t>months</a:t>
            </a:r>
            <a:endParaRPr lang="en-US" sz="200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Increase </a:t>
            </a:r>
            <a:r>
              <a:rPr lang="en-US" sz="2000" u="sng" dirty="0" smtClean="0"/>
              <a:t>in</a:t>
            </a:r>
            <a:r>
              <a:rPr lang="en-US" sz="2000" dirty="0" smtClean="0"/>
              <a:t> 2 year survival alone 3- &lt;5%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2247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kstvak 16"/>
          <p:cNvSpPr txBox="1"/>
          <p:nvPr/>
        </p:nvSpPr>
        <p:spPr>
          <a:xfrm>
            <a:off x="535145" y="5479812"/>
            <a:ext cx="6420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Grade 1</a:t>
            </a:r>
          </a:p>
        </p:txBody>
      </p:sp>
      <p:sp>
        <p:nvSpPr>
          <p:cNvPr id="27" name="Tijdelijke aanduiding voor inhoud 10"/>
          <p:cNvSpPr txBox="1">
            <a:spLocks/>
          </p:cNvSpPr>
          <p:nvPr/>
        </p:nvSpPr>
        <p:spPr>
          <a:xfrm>
            <a:off x="535145" y="5825480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&gt; 0.70 </a:t>
            </a:r>
            <a:r>
              <a:rPr lang="en-US" sz="2000" u="sng" dirty="0" smtClean="0"/>
              <a:t>OR</a:t>
            </a:r>
            <a:r>
              <a:rPr lang="en-US" sz="2000" dirty="0" smtClean="0"/>
              <a:t> Gain </a:t>
            </a:r>
            <a:r>
              <a:rPr lang="en-US" sz="2000" dirty="0"/>
              <a:t>&lt;</a:t>
            </a:r>
            <a:r>
              <a:rPr lang="en-US" sz="2000" dirty="0" smtClean="0"/>
              <a:t> 1.5 month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Increase </a:t>
            </a:r>
            <a:r>
              <a:rPr lang="en-US" sz="2000" u="sng" dirty="0" smtClean="0"/>
              <a:t>in</a:t>
            </a:r>
            <a:r>
              <a:rPr lang="en-US" sz="2000" dirty="0" smtClean="0"/>
              <a:t> </a:t>
            </a:r>
            <a:r>
              <a:rPr lang="en-US" sz="2000" dirty="0"/>
              <a:t>2</a:t>
            </a:r>
            <a:r>
              <a:rPr lang="en-US" sz="2000" dirty="0" smtClean="0"/>
              <a:t> year survival alone &lt; 3%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533400" y="2002972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rgbClr val="FF0000"/>
                </a:solidFill>
              </a:rPr>
              <a:t>Grade 4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8" name="Tabel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156179"/>
              </p:ext>
            </p:extLst>
          </p:nvPr>
        </p:nvGraphicFramePr>
        <p:xfrm>
          <a:off x="7614000" y="1620951"/>
          <a:ext cx="815752" cy="1463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659462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Mark </a:t>
                      </a:r>
                      <a:r>
                        <a:rPr lang="nl-NL" sz="1400" dirty="0" err="1" smtClean="0"/>
                        <a:t>with</a:t>
                      </a:r>
                      <a:r>
                        <a:rPr lang="nl-NL" sz="1400" dirty="0" smtClean="0"/>
                        <a:t> X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if</a:t>
                      </a:r>
                      <a:r>
                        <a:rPr lang="nl-NL" sz="1400" baseline="0" dirty="0" smtClean="0"/>
                        <a:t> relevant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73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73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el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821197"/>
              </p:ext>
            </p:extLst>
          </p:nvPr>
        </p:nvGraphicFramePr>
        <p:xfrm>
          <a:off x="7606049" y="3477974"/>
          <a:ext cx="819874" cy="766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874"/>
              </a:tblGrid>
              <a:tr h="25774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0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el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1977"/>
              </p:ext>
            </p:extLst>
          </p:nvPr>
        </p:nvGraphicFramePr>
        <p:xfrm>
          <a:off x="7606049" y="4651731"/>
          <a:ext cx="819874" cy="766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874"/>
              </a:tblGrid>
              <a:tr h="25774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0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el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53179"/>
              </p:ext>
            </p:extLst>
          </p:nvPr>
        </p:nvGraphicFramePr>
        <p:xfrm>
          <a:off x="7606049" y="5830824"/>
          <a:ext cx="819874" cy="766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874"/>
              </a:tblGrid>
              <a:tr h="25774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0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6" name="Rechte verbindingslijn 35"/>
          <p:cNvCxnSpPr/>
          <p:nvPr/>
        </p:nvCxnSpPr>
        <p:spPr>
          <a:xfrm>
            <a:off x="504000" y="2351066"/>
            <a:ext cx="7920000" cy="1405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04000" y="2721428"/>
            <a:ext cx="79200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504000" y="3472544"/>
            <a:ext cx="7920000" cy="1405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04000" y="3841297"/>
            <a:ext cx="79200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504000" y="4651731"/>
            <a:ext cx="7920000" cy="1405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504000" y="4979268"/>
            <a:ext cx="79200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504000" y="5811565"/>
            <a:ext cx="7920000" cy="1405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04000" y="6183086"/>
            <a:ext cx="79200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148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77" y="19432"/>
            <a:ext cx="1002131" cy="399787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1520" y="1126780"/>
            <a:ext cx="8640960" cy="2230212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eaLnBrk="1" hangingPunct="1">
              <a:lnSpc>
                <a:spcPts val="3500"/>
              </a:lnSpc>
            </a:pP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09650" indent="-742950" eaLnBrk="1" hangingPunct="1">
              <a:lnSpc>
                <a:spcPts val="3500"/>
              </a:lnSpc>
              <a:buAutoNum type="alphaUcPeriod" startAt="2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Application of the scale for</a:t>
            </a:r>
          </a:p>
          <a:p>
            <a:pPr marL="266700" eaLnBrk="1" hangingPunct="1">
              <a:lnSpc>
                <a:spcPts val="3500"/>
              </a:lnSpc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marL="266700" eaLnBrk="1" hangingPunct="1">
              <a:lnSpc>
                <a:spcPts val="3500"/>
              </a:lnSpc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diseases with a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medium prognosis</a:t>
            </a:r>
          </a:p>
          <a:p>
            <a:pPr marL="266700" eaLnBrk="1" hangingPunct="1">
              <a:lnSpc>
                <a:spcPts val="3500"/>
              </a:lnSpc>
            </a:pP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7731" y="3703000"/>
            <a:ext cx="53243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800" b="1" dirty="0" smtClean="0">
                <a:solidFill>
                  <a:srgbClr val="FF0000"/>
                </a:solidFill>
              </a:rPr>
              <a:t>Non curative setting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0884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-72516" y="-99392"/>
            <a:ext cx="9289032" cy="1511533"/>
          </a:xfrm>
        </p:spPr>
        <p:txBody>
          <a:bodyPr>
            <a:noAutofit/>
          </a:bodyPr>
          <a:lstStyle/>
          <a:p>
            <a:pPr marL="12700" indent="-12700"/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Evaluation form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2a: </a:t>
            </a:r>
            <a:r>
              <a:rPr lang="en-US" sz="3200" dirty="0" smtClean="0"/>
              <a:t>treatments with</a:t>
            </a: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smtClean="0"/>
              <a:t>non-curative intent,</a:t>
            </a:r>
            <a:r>
              <a:rPr lang="fr-BE" sz="3200" dirty="0" smtClean="0">
                <a:cs typeface="Arial" charset="0"/>
              </a:rPr>
              <a:t> primary </a:t>
            </a:r>
            <a:r>
              <a:rPr lang="fr-BE" sz="3200" dirty="0" err="1" smtClean="0">
                <a:cs typeface="Arial" charset="0"/>
              </a:rPr>
              <a:t>endpoint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b="1" dirty="0" smtClean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OS</a:t>
            </a:r>
            <a:endParaRPr lang="en-US" sz="16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08392" y="1340768"/>
            <a:ext cx="7519991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15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IF median OS with the standard treatment is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1 year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ijdelijke aanduiding voor inhoud 10"/>
          <p:cNvSpPr txBox="1">
            <a:spLocks/>
          </p:cNvSpPr>
          <p:nvPr/>
        </p:nvSpPr>
        <p:spPr>
          <a:xfrm>
            <a:off x="505544" y="2342009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/>
              <a:t>HR ≤ 0.70 </a:t>
            </a:r>
            <a:r>
              <a:rPr lang="en-US" sz="2000" b="1" u="sng" dirty="0" smtClean="0"/>
              <a:t>AND</a:t>
            </a:r>
            <a:r>
              <a:rPr lang="en-US" sz="2000" b="1" dirty="0" smtClean="0"/>
              <a:t> Gain ≥ 5 months</a:t>
            </a:r>
          </a:p>
          <a:p>
            <a:pPr marL="609600" indent="-609600">
              <a:buNone/>
            </a:pPr>
            <a:r>
              <a:rPr lang="en-US" sz="2000" b="1" dirty="0"/>
              <a:t>Increase </a:t>
            </a:r>
            <a:r>
              <a:rPr lang="en-US" sz="2000" b="1" u="sng" dirty="0"/>
              <a:t>in</a:t>
            </a:r>
            <a:r>
              <a:rPr lang="en-US" sz="2000" b="1" dirty="0"/>
              <a:t> 3 year survival alone ≥ 10%</a:t>
            </a:r>
            <a:endParaRPr lang="nl-NL" sz="2000" b="1" dirty="0"/>
          </a:p>
          <a:p>
            <a:pPr marL="609600" indent="-609600">
              <a:buFont typeface="Wingdings" pitchFamily="2" charset="2"/>
              <a:buNone/>
            </a:pPr>
            <a:endParaRPr lang="en-US" sz="2000" b="1" dirty="0" smtClean="0"/>
          </a:p>
        </p:txBody>
      </p:sp>
      <p:sp>
        <p:nvSpPr>
          <p:cNvPr id="14" name="Tekstvak 13"/>
          <p:cNvSpPr txBox="1"/>
          <p:nvPr/>
        </p:nvSpPr>
        <p:spPr>
          <a:xfrm>
            <a:off x="504272" y="315952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3 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jdelijke aanduiding voor inhoud 10"/>
          <p:cNvSpPr txBox="1">
            <a:spLocks/>
          </p:cNvSpPr>
          <p:nvPr/>
        </p:nvSpPr>
        <p:spPr>
          <a:xfrm>
            <a:off x="501423" y="3472179"/>
            <a:ext cx="7067128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8000" dirty="0"/>
          </a:p>
        </p:txBody>
      </p:sp>
      <p:sp>
        <p:nvSpPr>
          <p:cNvPr id="17" name="Tekstvak 16"/>
          <p:cNvSpPr txBox="1"/>
          <p:nvPr/>
        </p:nvSpPr>
        <p:spPr>
          <a:xfrm>
            <a:off x="521491" y="432798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Tijdelijke aanduiding voor inhoud 10"/>
          <p:cNvSpPr txBox="1">
            <a:spLocks/>
          </p:cNvSpPr>
          <p:nvPr/>
        </p:nvSpPr>
        <p:spPr>
          <a:xfrm>
            <a:off x="507010" y="3489308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≤ 0.70 </a:t>
            </a:r>
            <a:r>
              <a:rPr lang="en-US" sz="2000" u="sng" dirty="0" smtClean="0"/>
              <a:t>AND</a:t>
            </a:r>
            <a:r>
              <a:rPr lang="en-US" sz="2000" dirty="0" smtClean="0"/>
              <a:t> Gain 3-4.9 months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Increase </a:t>
            </a:r>
            <a:r>
              <a:rPr lang="en-US" sz="2000" u="sng" dirty="0" smtClean="0"/>
              <a:t>in</a:t>
            </a:r>
            <a:r>
              <a:rPr lang="en-US" sz="2000" dirty="0" smtClean="0"/>
              <a:t> 3 year survival alone 5- &lt;10%</a:t>
            </a:r>
            <a:endParaRPr lang="nl-NL" dirty="0"/>
          </a:p>
        </p:txBody>
      </p:sp>
      <p:sp>
        <p:nvSpPr>
          <p:cNvPr id="21" name="Tijdelijke aanduiding voor inhoud 10"/>
          <p:cNvSpPr txBox="1">
            <a:spLocks/>
          </p:cNvSpPr>
          <p:nvPr/>
        </p:nvSpPr>
        <p:spPr>
          <a:xfrm>
            <a:off x="507010" y="4660994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&gt; 0.70-0.75 </a:t>
            </a:r>
            <a:r>
              <a:rPr lang="en-US" sz="2000" u="sng" dirty="0" smtClean="0"/>
              <a:t>OR</a:t>
            </a:r>
            <a:r>
              <a:rPr lang="en-US" sz="2000" dirty="0" smtClean="0"/>
              <a:t> Gain 1.5-2.9 months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Increase </a:t>
            </a:r>
            <a:r>
              <a:rPr lang="en-US" sz="2000" u="sng" dirty="0" smtClean="0"/>
              <a:t>in</a:t>
            </a:r>
            <a:r>
              <a:rPr lang="en-US" sz="2000" dirty="0" smtClean="0"/>
              <a:t> 3 year survival alone 3- &lt;5% 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2247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kstvak 16"/>
          <p:cNvSpPr txBox="1"/>
          <p:nvPr/>
        </p:nvSpPr>
        <p:spPr>
          <a:xfrm>
            <a:off x="522000" y="548640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Grade 1</a:t>
            </a:r>
          </a:p>
        </p:txBody>
      </p:sp>
      <p:sp>
        <p:nvSpPr>
          <p:cNvPr id="27" name="Tijdelijke aanduiding voor inhoud 10"/>
          <p:cNvSpPr txBox="1">
            <a:spLocks/>
          </p:cNvSpPr>
          <p:nvPr/>
        </p:nvSpPr>
        <p:spPr>
          <a:xfrm>
            <a:off x="508830" y="5822564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&gt; 0.75 </a:t>
            </a:r>
            <a:r>
              <a:rPr lang="en-US" sz="2000" u="sng" dirty="0" smtClean="0"/>
              <a:t>OR</a:t>
            </a:r>
            <a:r>
              <a:rPr lang="en-US" sz="2000" dirty="0" smtClean="0"/>
              <a:t> Gain &lt; 1.5 month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Increase </a:t>
            </a:r>
            <a:r>
              <a:rPr lang="en-US" sz="2000" u="sng" dirty="0" smtClean="0"/>
              <a:t>in</a:t>
            </a:r>
            <a:r>
              <a:rPr lang="en-US" sz="2000" dirty="0" smtClean="0"/>
              <a:t> 3 year survival alone &lt;3%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510410" y="201385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rgbClr val="FF0000"/>
                </a:solidFill>
              </a:rPr>
              <a:t>Grade 4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6" name="Tabel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450405"/>
              </p:ext>
            </p:extLst>
          </p:nvPr>
        </p:nvGraphicFramePr>
        <p:xfrm>
          <a:off x="7614000" y="1620951"/>
          <a:ext cx="815752" cy="1463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659462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Mark </a:t>
                      </a:r>
                      <a:r>
                        <a:rPr lang="nl-NL" sz="1400" dirty="0" err="1" smtClean="0"/>
                        <a:t>with</a:t>
                      </a:r>
                      <a:r>
                        <a:rPr lang="nl-NL" sz="1400" dirty="0" smtClean="0"/>
                        <a:t> X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if</a:t>
                      </a:r>
                      <a:r>
                        <a:rPr lang="nl-NL" sz="1400" baseline="0" dirty="0" smtClean="0"/>
                        <a:t> relevant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73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73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el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229652"/>
              </p:ext>
            </p:extLst>
          </p:nvPr>
        </p:nvGraphicFramePr>
        <p:xfrm>
          <a:off x="7606049" y="3477974"/>
          <a:ext cx="819874" cy="766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874"/>
              </a:tblGrid>
              <a:tr h="25774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0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el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39682"/>
              </p:ext>
            </p:extLst>
          </p:nvPr>
        </p:nvGraphicFramePr>
        <p:xfrm>
          <a:off x="7606049" y="4651731"/>
          <a:ext cx="819874" cy="766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874"/>
              </a:tblGrid>
              <a:tr h="25774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0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el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47073"/>
              </p:ext>
            </p:extLst>
          </p:nvPr>
        </p:nvGraphicFramePr>
        <p:xfrm>
          <a:off x="7606049" y="5830824"/>
          <a:ext cx="819874" cy="766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874"/>
              </a:tblGrid>
              <a:tr h="25774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0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Rechte verbindingslijn 7"/>
          <p:cNvCxnSpPr/>
          <p:nvPr/>
        </p:nvCxnSpPr>
        <p:spPr>
          <a:xfrm flipV="1">
            <a:off x="504000" y="2352895"/>
            <a:ext cx="7920000" cy="905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504000" y="2695916"/>
            <a:ext cx="7920000" cy="1462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flipV="1">
            <a:off x="504000" y="3485257"/>
            <a:ext cx="7920000" cy="905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04000" y="3846482"/>
            <a:ext cx="7920000" cy="1462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 flipV="1">
            <a:off x="504000" y="4654800"/>
            <a:ext cx="7920000" cy="905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504000" y="5003688"/>
            <a:ext cx="7920000" cy="1462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V="1">
            <a:off x="504000" y="5811885"/>
            <a:ext cx="7920000" cy="905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504000" y="6165544"/>
            <a:ext cx="7920000" cy="1462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07120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38100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Evaluation form 2a: </a:t>
            </a:r>
            <a:r>
              <a:rPr lang="en-US" sz="3600" dirty="0" smtClean="0"/>
              <a:t>treatments with</a:t>
            </a:r>
            <a:r>
              <a:rPr lang="en-GB" sz="3600" dirty="0" smtClean="0"/>
              <a:t> non-curative intent</a:t>
            </a:r>
            <a:r>
              <a:rPr lang="fr-BE" sz="3600" dirty="0" smtClean="0">
                <a:cs typeface="Arial" charset="0"/>
              </a:rPr>
              <a:t>, </a:t>
            </a:r>
            <a:r>
              <a:rPr lang="fr-BE" sz="3600" dirty="0">
                <a:cs typeface="Arial" charset="0"/>
              </a:rPr>
              <a:t>primary </a:t>
            </a:r>
            <a:r>
              <a:rPr lang="fr-BE" sz="3600" dirty="0" err="1">
                <a:cs typeface="Arial" charset="0"/>
              </a:rPr>
              <a:t>endpoint</a:t>
            </a:r>
            <a:r>
              <a:rPr lang="fr-BE" sz="3600" dirty="0">
                <a:cs typeface="Arial" charset="0"/>
              </a:rPr>
              <a:t> </a:t>
            </a:r>
            <a:r>
              <a:rPr lang="fr-BE" sz="3600" b="1" dirty="0" smtClean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OS</a:t>
            </a:r>
            <a:endParaRPr lang="en-US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2247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8" name="Tabel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689235"/>
              </p:ext>
            </p:extLst>
          </p:nvPr>
        </p:nvGraphicFramePr>
        <p:xfrm>
          <a:off x="2160240" y="2132856"/>
          <a:ext cx="4572000" cy="8337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7659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90"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" name="Tekstvak 48"/>
          <p:cNvSpPr txBox="1"/>
          <p:nvPr/>
        </p:nvSpPr>
        <p:spPr>
          <a:xfrm>
            <a:off x="611560" y="1229851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Preliminary magnitude of clinical benefit grade </a:t>
            </a:r>
            <a:endParaRPr lang="nl-NL" sz="2400" dirty="0" smtClean="0"/>
          </a:p>
          <a:p>
            <a:pPr algn="ctr"/>
            <a:r>
              <a:rPr lang="nl-NL" sz="2400" b="1" dirty="0" smtClean="0"/>
              <a:t>(</a:t>
            </a:r>
            <a:r>
              <a:rPr lang="nl-NL" sz="2400" b="1" dirty="0"/>
              <a:t>highest grade </a:t>
            </a:r>
            <a:r>
              <a:rPr lang="nl-NL" sz="2400" b="1" dirty="0" smtClean="0"/>
              <a:t>scored)</a:t>
            </a:r>
            <a:endParaRPr lang="nl-NL" sz="2400" b="1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06013"/>
              </p:ext>
            </p:extLst>
          </p:nvPr>
        </p:nvGraphicFramePr>
        <p:xfrm>
          <a:off x="1259632" y="3791313"/>
          <a:ext cx="7200800" cy="1005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00800"/>
              </a:tblGrid>
              <a:tr h="983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 smtClean="0">
                          <a:solidFill>
                            <a:schemeClr val="tx1"/>
                          </a:solidFill>
                        </a:rPr>
                        <a:t>Does secondary endpoint QoL show improvement</a:t>
                      </a:r>
                    </a:p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there statistically significantly  fewer grade 3-4 toxicities </a:t>
                      </a:r>
                    </a:p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impacting daily well-being*</a:t>
                      </a: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239682" y="3390091"/>
            <a:ext cx="5070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Assessment </a:t>
            </a:r>
            <a:r>
              <a:rPr lang="nl-NL" sz="2400" dirty="0"/>
              <a:t>QoL </a:t>
            </a:r>
            <a:r>
              <a:rPr lang="nl-NL" sz="2400" dirty="0" smtClean="0"/>
              <a:t>&amp; grade </a:t>
            </a:r>
            <a:r>
              <a:rPr lang="nl-NL" sz="2400" dirty="0"/>
              <a:t>3-4 toxicities  </a:t>
            </a:r>
          </a:p>
        </p:txBody>
      </p:sp>
      <p:sp>
        <p:nvSpPr>
          <p:cNvPr id="53" name="Rectangle 2"/>
          <p:cNvSpPr/>
          <p:nvPr/>
        </p:nvSpPr>
        <p:spPr>
          <a:xfrm>
            <a:off x="1763688" y="5518973"/>
            <a:ext cx="5544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 err="1" smtClean="0">
                <a:solidFill>
                  <a:srgbClr val="FF0000"/>
                </a:solidFill>
              </a:rPr>
              <a:t>Final</a:t>
            </a:r>
            <a:r>
              <a:rPr lang="nl-NL" sz="2000" b="1" dirty="0" smtClean="0">
                <a:solidFill>
                  <a:srgbClr val="FF0000"/>
                </a:solidFill>
              </a:rPr>
              <a:t> </a:t>
            </a:r>
            <a:r>
              <a:rPr lang="nl-NL" sz="2000" b="1" dirty="0" err="1" smtClean="0">
                <a:solidFill>
                  <a:srgbClr val="FF0000"/>
                </a:solidFill>
              </a:rPr>
              <a:t>adjusted</a:t>
            </a:r>
            <a:r>
              <a:rPr lang="nl-NL" sz="2000" b="1" dirty="0" smtClean="0">
                <a:solidFill>
                  <a:srgbClr val="FF0000"/>
                </a:solidFill>
              </a:rPr>
              <a:t> magnitude </a:t>
            </a:r>
            <a:r>
              <a:rPr lang="nl-NL" sz="2000" b="1" dirty="0">
                <a:solidFill>
                  <a:srgbClr val="FF0000"/>
                </a:solidFill>
              </a:rPr>
              <a:t>of clinical benefit grade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/>
          </a:p>
        </p:txBody>
      </p:sp>
      <p:cxnSp>
        <p:nvCxnSpPr>
          <p:cNvPr id="55" name="Rechte verbindingslijn 7"/>
          <p:cNvCxnSpPr/>
          <p:nvPr/>
        </p:nvCxnSpPr>
        <p:spPr>
          <a:xfrm>
            <a:off x="35495" y="5157192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el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0869"/>
              </p:ext>
            </p:extLst>
          </p:nvPr>
        </p:nvGraphicFramePr>
        <p:xfrm>
          <a:off x="2160240" y="5907578"/>
          <a:ext cx="4572000" cy="8337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659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90"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kstvak 13"/>
          <p:cNvSpPr txBox="1"/>
          <p:nvPr/>
        </p:nvSpPr>
        <p:spPr>
          <a:xfrm>
            <a:off x="1256099" y="5117122"/>
            <a:ext cx="7803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>
                <a:solidFill>
                  <a:schemeClr val="accent3">
                    <a:lumMod val="75000"/>
                  </a:schemeClr>
                </a:solidFill>
              </a:rPr>
              <a:t>Adjustment: </a:t>
            </a:r>
            <a:r>
              <a:rPr lang="nl-NL" sz="2000" dirty="0" smtClean="0"/>
              <a:t>Upgrade 1 level if </a:t>
            </a:r>
            <a:r>
              <a:rPr lang="nl-NL" sz="2000" dirty="0"/>
              <a:t>improved </a:t>
            </a:r>
            <a:r>
              <a:rPr lang="nl-NL" sz="2000" dirty="0" smtClean="0"/>
              <a:t>QoL or less </a:t>
            </a:r>
            <a:r>
              <a:rPr lang="nl-NL" sz="2000" dirty="0"/>
              <a:t>toxicity or  </a:t>
            </a:r>
            <a:r>
              <a:rPr lang="nl-NL" sz="2000" dirty="0" smtClean="0"/>
              <a:t>is shown  </a:t>
            </a:r>
            <a:endParaRPr lang="nl-NL" sz="2000" dirty="0"/>
          </a:p>
        </p:txBody>
      </p:sp>
      <p:sp>
        <p:nvSpPr>
          <p:cNvPr id="13" name="Ovaal 17"/>
          <p:cNvSpPr/>
          <p:nvPr/>
        </p:nvSpPr>
        <p:spPr>
          <a:xfrm>
            <a:off x="35495" y="1340768"/>
            <a:ext cx="1204187" cy="11521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1</a:t>
            </a:r>
            <a:endParaRPr lang="nl-NL" sz="1600" b="1" dirty="0">
              <a:solidFill>
                <a:schemeClr val="tx2"/>
              </a:solidFill>
            </a:endParaRPr>
          </a:p>
        </p:txBody>
      </p:sp>
      <p:sp>
        <p:nvSpPr>
          <p:cNvPr id="15" name="Ovaal 17"/>
          <p:cNvSpPr/>
          <p:nvPr/>
        </p:nvSpPr>
        <p:spPr>
          <a:xfrm>
            <a:off x="39029" y="3284983"/>
            <a:ext cx="1148595" cy="11521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2</a:t>
            </a:r>
            <a:endParaRPr lang="nl-NL" sz="1600" b="1" dirty="0">
              <a:solidFill>
                <a:schemeClr val="tx2"/>
              </a:solidFill>
            </a:endParaRPr>
          </a:p>
        </p:txBody>
      </p:sp>
      <p:pic>
        <p:nvPicPr>
          <p:cNvPr id="17" name="Picture 2" descr="Weegscha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38047" y="3175088"/>
            <a:ext cx="1224136" cy="595271"/>
          </a:xfrm>
          <a:prstGeom prst="rect">
            <a:avLst/>
          </a:prstGeom>
          <a:noFill/>
        </p:spPr>
      </p:pic>
      <p:graphicFrame>
        <p:nvGraphicFramePr>
          <p:cNvPr id="27" name="Tabel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65526"/>
              </p:ext>
            </p:extLst>
          </p:nvPr>
        </p:nvGraphicFramePr>
        <p:xfrm>
          <a:off x="7668344" y="3813209"/>
          <a:ext cx="792088" cy="9839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92088"/>
              </a:tblGrid>
              <a:tr h="469502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444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56099" y="4149080"/>
            <a:ext cx="72000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0" y="3140968"/>
            <a:ext cx="9144000" cy="7200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al 17"/>
          <p:cNvSpPr/>
          <p:nvPr/>
        </p:nvSpPr>
        <p:spPr>
          <a:xfrm>
            <a:off x="35496" y="5301207"/>
            <a:ext cx="1132178" cy="11521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3</a:t>
            </a:r>
            <a:endParaRPr lang="nl-NL" sz="16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4797152"/>
            <a:ext cx="9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*not including </a:t>
            </a:r>
            <a:r>
              <a:rPr lang="en-GB" sz="1400" b="1" dirty="0"/>
              <a:t>alopecia, </a:t>
            </a:r>
            <a:r>
              <a:rPr lang="en-GB" sz="1400" b="1" dirty="0" err="1"/>
              <a:t>myelosuppression</a:t>
            </a:r>
            <a:r>
              <a:rPr lang="en-GB" sz="1400" b="1" dirty="0"/>
              <a:t>, </a:t>
            </a:r>
            <a:r>
              <a:rPr lang="en-GB" sz="1400" b="1" dirty="0" smtClean="0"/>
              <a:t>but </a:t>
            </a:r>
            <a:r>
              <a:rPr lang="en-GB" sz="1400" b="1" dirty="0"/>
              <a:t>rather chronic nausea, </a:t>
            </a:r>
            <a:r>
              <a:rPr lang="en-GB" sz="1400" b="1" dirty="0" err="1" smtClean="0"/>
              <a:t>diarrhea</a:t>
            </a:r>
            <a:r>
              <a:rPr lang="en-GB" sz="1400" b="1" dirty="0"/>
              <a:t>, fatigue</a:t>
            </a:r>
            <a:r>
              <a:rPr lang="en-GB" sz="1400" b="1" dirty="0" smtClean="0"/>
              <a:t>, etc</a:t>
            </a:r>
            <a:r>
              <a:rPr lang="en-GB" sz="1400" b="1" dirty="0"/>
              <a:t>.</a:t>
            </a:r>
            <a:endParaRPr lang="nl-BE" sz="1400" dirty="0"/>
          </a:p>
        </p:txBody>
      </p:sp>
    </p:spTree>
    <p:extLst>
      <p:ext uri="{BB962C8B-B14F-4D97-AF65-F5344CB8AC3E}">
        <p14:creationId xmlns:p14="http://schemas.microsoft.com/office/powerpoint/2010/main" val="2849041839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  <p:bldP spid="14" grpId="0"/>
      <p:bldP spid="15" grpId="0" animBg="1"/>
      <p:bldP spid="22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85510"/>
            <a:ext cx="8305800" cy="9392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eaLnBrk="1" hangingPunct="1">
              <a:lnSpc>
                <a:spcPts val="3500"/>
              </a:lnSpc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ESMO-MCBS distinctions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</a:p>
          <a:p>
            <a:pPr marL="266700" eaLnBrk="1" hangingPunct="1">
              <a:lnSpc>
                <a:spcPts val="3500"/>
              </a:lnSpc>
            </a:pPr>
            <a:r>
              <a:rPr lang="en-US" sz="3200" dirty="0" smtClean="0"/>
              <a:t>for treatment with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non-curative intent </a:t>
            </a:r>
            <a:endParaRPr lang="en-US" sz="3200" dirty="0"/>
          </a:p>
          <a:p>
            <a:pPr marL="266700" eaLnBrk="1" hangingPunct="1">
              <a:lnSpc>
                <a:spcPts val="3500"/>
              </a:lnSpc>
            </a:pPr>
            <a:endParaRPr lang="en-US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012160" y="1828055"/>
            <a:ext cx="897852" cy="304801"/>
          </a:xfrm>
          <a:prstGeom prst="straightConnector1">
            <a:avLst/>
          </a:prstGeom>
          <a:ln w="38100">
            <a:solidFill>
              <a:srgbClr val="A61C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63888" y="2276872"/>
            <a:ext cx="1740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PFS or TTP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051720" y="1844824"/>
            <a:ext cx="950811" cy="37276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420797" y="1916832"/>
            <a:ext cx="7187" cy="36004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8013" y="1127086"/>
            <a:ext cx="2795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Primary</a:t>
            </a:r>
            <a:r>
              <a:rPr lang="fr-BE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fr-BE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endpoint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5082" y="2257708"/>
            <a:ext cx="596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OS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11560" y="2780928"/>
            <a:ext cx="2897541" cy="3024336"/>
            <a:chOff x="611560" y="2780928"/>
            <a:chExt cx="2897541" cy="302433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46119" y="2780928"/>
              <a:ext cx="0" cy="26074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05389" y="3140968"/>
              <a:ext cx="23749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Median</a:t>
              </a:r>
              <a:r>
                <a:rPr lang="fr-BE" sz="24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fr-BE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with</a:t>
              </a:r>
              <a:r>
                <a:rPr lang="fr-BE" sz="24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 </a:t>
              </a:r>
            </a:p>
            <a:p>
              <a:pPr algn="ctr"/>
              <a:r>
                <a:rPr lang="fr-BE" sz="24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standard </a:t>
              </a:r>
              <a:r>
                <a:rPr lang="fr-BE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therapy</a:t>
              </a:r>
              <a:endParaRPr lang="en-US" sz="24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1560" y="5282044"/>
              <a:ext cx="13636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≤ </a:t>
              </a:r>
              <a:r>
                <a:rPr lang="fr-BE" sz="28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1 year</a:t>
              </a:r>
              <a:endParaRPr lang="en-US" sz="28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5458" y="5282044"/>
              <a:ext cx="13636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b="1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&gt; 1 year</a:t>
              </a:r>
              <a:endParaRPr lang="en-US" sz="28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144960" y="4044911"/>
              <a:ext cx="0" cy="1112281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589043" y="4066250"/>
              <a:ext cx="0" cy="1090942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070176" y="2780928"/>
            <a:ext cx="3715490" cy="2376264"/>
            <a:chOff x="3070176" y="2780928"/>
            <a:chExt cx="3715490" cy="237626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4419600" y="2780928"/>
              <a:ext cx="0" cy="250567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398556" y="2958043"/>
              <a:ext cx="23975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24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Median</a:t>
              </a:r>
              <a:r>
                <a:rPr lang="fr-BE" sz="24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fr-BE" sz="24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with</a:t>
              </a:r>
              <a:r>
                <a:rPr lang="fr-BE" sz="24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 </a:t>
              </a:r>
            </a:p>
            <a:p>
              <a:pPr algn="ctr"/>
              <a:r>
                <a:rPr lang="fr-BE" sz="24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standard </a:t>
              </a:r>
              <a:r>
                <a:rPr lang="fr-BE" sz="24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therapy</a:t>
              </a:r>
              <a:endParaRPr lang="en-US" sz="2400" b="1" dirty="0">
                <a:solidFill>
                  <a:schemeClr val="accent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70176" y="4633972"/>
              <a:ext cx="18436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≤ 6 months</a:t>
              </a:r>
              <a:endPara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42020" y="4633972"/>
              <a:ext cx="18436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28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&gt; 6 </a:t>
              </a:r>
              <a:r>
                <a:rPr lang="fr-BE" sz="2800" b="1" dirty="0" err="1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months</a:t>
              </a:r>
              <a:endParaRPr lang="en-US" sz="2800" b="1" dirty="0">
                <a:solidFill>
                  <a:schemeClr val="accent2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3779912" y="3789040"/>
              <a:ext cx="1" cy="844932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436096" y="3776082"/>
              <a:ext cx="0" cy="82496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6174160" y="2216949"/>
            <a:ext cx="18550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A61C7F"/>
                </a:solidFill>
              </a:rPr>
              <a:t>Other than</a:t>
            </a:r>
          </a:p>
          <a:p>
            <a:r>
              <a:rPr lang="en-US" sz="2800" b="1" dirty="0" smtClean="0">
                <a:solidFill>
                  <a:srgbClr val="A61C7F"/>
                </a:solidFill>
              </a:rPr>
              <a:t> OS or PFS</a:t>
            </a:r>
            <a:endParaRPr lang="en-US" sz="2800" b="1" dirty="0">
              <a:solidFill>
                <a:srgbClr val="A61C7F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8231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77" y="19432"/>
            <a:ext cx="1002131" cy="399787"/>
          </a:xfrm>
          <a:prstGeom prst="rect">
            <a:avLst/>
          </a:prstGeom>
        </p:spPr>
      </p:pic>
      <p:sp>
        <p:nvSpPr>
          <p:cNvPr id="2" name="Up Arrow 1"/>
          <p:cNvSpPr/>
          <p:nvPr/>
        </p:nvSpPr>
        <p:spPr>
          <a:xfrm>
            <a:off x="3994793" y="5283367"/>
            <a:ext cx="533400" cy="64807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5637267" y="5308723"/>
            <a:ext cx="533400" cy="64807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00534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-756592" y="-99392"/>
            <a:ext cx="10729192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700" indent="-12700" eaLnBrk="1" hangingPunct="1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Evaluation form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2b: </a:t>
            </a:r>
            <a:r>
              <a:rPr lang="en-US" sz="3200" dirty="0" smtClean="0"/>
              <a:t>treatments with</a:t>
            </a: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smtClean="0"/>
              <a:t>non-curative</a:t>
            </a:r>
          </a:p>
          <a:p>
            <a:pPr marL="12700" indent="-12700" eaLnBrk="1" hangingPunct="1"/>
            <a:r>
              <a:rPr lang="en-GB" sz="3200" dirty="0" smtClean="0"/>
              <a:t> intent,</a:t>
            </a:r>
            <a:r>
              <a:rPr lang="fr-BE" sz="3200" dirty="0" smtClean="0">
                <a:cs typeface="Arial" charset="0"/>
              </a:rPr>
              <a:t> primary endpoint </a:t>
            </a:r>
            <a:r>
              <a:rPr lang="fr-BE" sz="32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PFS or TTP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67544" y="1599183"/>
            <a:ext cx="8189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Studies with median PFS with standard treatment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6 months</a:t>
            </a:r>
          </a:p>
        </p:txBody>
      </p:sp>
      <p:sp>
        <p:nvSpPr>
          <p:cNvPr id="9" name="Tijdelijke aanduiding voor inhoud 10"/>
          <p:cNvSpPr txBox="1">
            <a:spLocks/>
          </p:cNvSpPr>
          <p:nvPr/>
        </p:nvSpPr>
        <p:spPr>
          <a:xfrm>
            <a:off x="505544" y="2824336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≤ 0.65 </a:t>
            </a:r>
            <a:r>
              <a:rPr lang="en-US" sz="2000" u="sng" dirty="0" smtClean="0"/>
              <a:t>AND</a:t>
            </a:r>
            <a:r>
              <a:rPr lang="en-US" sz="2000" dirty="0" smtClean="0"/>
              <a:t> Gain </a:t>
            </a:r>
            <a:r>
              <a:rPr lang="en-US" sz="2000" b="1" dirty="0" smtClean="0"/>
              <a:t>≥ 3 </a:t>
            </a:r>
            <a:r>
              <a:rPr lang="en-US" sz="2000" dirty="0" smtClean="0"/>
              <a:t>months</a:t>
            </a:r>
          </a:p>
        </p:txBody>
      </p:sp>
      <p:sp>
        <p:nvSpPr>
          <p:cNvPr id="14" name="Tijdelijke aanduiding voor inhoud 10"/>
          <p:cNvSpPr txBox="1">
            <a:spLocks/>
          </p:cNvSpPr>
          <p:nvPr/>
        </p:nvSpPr>
        <p:spPr>
          <a:xfrm>
            <a:off x="501423" y="3104873"/>
            <a:ext cx="7067128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8000" dirty="0"/>
          </a:p>
        </p:txBody>
      </p:sp>
      <p:sp>
        <p:nvSpPr>
          <p:cNvPr id="19" name="Tijdelijke aanduiding voor inhoud 10"/>
          <p:cNvSpPr txBox="1">
            <a:spLocks/>
          </p:cNvSpPr>
          <p:nvPr/>
        </p:nvSpPr>
        <p:spPr>
          <a:xfrm>
            <a:off x="507010" y="3904456"/>
            <a:ext cx="7067128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en-US" sz="2000" dirty="0" smtClean="0"/>
              <a:t>HR ≤ 0.65 BUT Gain </a:t>
            </a:r>
            <a:r>
              <a:rPr lang="en-US" sz="2000" b="1" dirty="0" smtClean="0"/>
              <a:t>&lt; 3 </a:t>
            </a:r>
            <a:r>
              <a:rPr lang="en-US" sz="2000" dirty="0" smtClean="0"/>
              <a:t>months</a:t>
            </a:r>
            <a:endParaRPr lang="nl-NL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0" y="1376263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kstvak 20"/>
          <p:cNvSpPr txBox="1"/>
          <p:nvPr/>
        </p:nvSpPr>
        <p:spPr>
          <a:xfrm>
            <a:off x="539552" y="3590096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39552" y="468507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539552" y="252483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 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579600" y="5027442"/>
            <a:ext cx="8151440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ijdelijke aanduiding voor inhoud 10"/>
          <p:cNvSpPr txBox="1">
            <a:spLocks/>
          </p:cNvSpPr>
          <p:nvPr/>
        </p:nvSpPr>
        <p:spPr>
          <a:xfrm>
            <a:off x="510977" y="5013176"/>
            <a:ext cx="7067128" cy="1108720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HR &gt; 0.65</a:t>
            </a:r>
          </a:p>
        </p:txBody>
      </p:sp>
      <p:graphicFrame>
        <p:nvGraphicFramePr>
          <p:cNvPr id="18" name="Tabe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163596"/>
              </p:ext>
            </p:extLst>
          </p:nvPr>
        </p:nvGraphicFramePr>
        <p:xfrm>
          <a:off x="7912800" y="2123331"/>
          <a:ext cx="815752" cy="10988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733057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Mark </a:t>
                      </a:r>
                      <a:r>
                        <a:rPr lang="nl-NL" sz="1400" dirty="0" err="1" smtClean="0"/>
                        <a:t>with</a:t>
                      </a:r>
                      <a:r>
                        <a:rPr lang="nl-NL" sz="1400" dirty="0" smtClean="0"/>
                        <a:t> X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if</a:t>
                      </a:r>
                      <a:r>
                        <a:rPr lang="nl-NL" sz="1400" baseline="0" dirty="0" smtClean="0"/>
                        <a:t> relevant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35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el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75966"/>
              </p:ext>
            </p:extLst>
          </p:nvPr>
        </p:nvGraphicFramePr>
        <p:xfrm>
          <a:off x="7912800" y="3937320"/>
          <a:ext cx="815752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3335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25324"/>
              </p:ext>
            </p:extLst>
          </p:nvPr>
        </p:nvGraphicFramePr>
        <p:xfrm>
          <a:off x="7912800" y="5038002"/>
          <a:ext cx="815752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3335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7" name="Rechte verbindingslijn 26"/>
          <p:cNvCxnSpPr/>
          <p:nvPr/>
        </p:nvCxnSpPr>
        <p:spPr>
          <a:xfrm>
            <a:off x="568449" y="2859210"/>
            <a:ext cx="8151440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74653" y="3945212"/>
            <a:ext cx="8151440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89657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-220216" y="-238224"/>
            <a:ext cx="9544744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700" indent="-12700"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Evaluation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form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2b: </a:t>
            </a:r>
            <a:r>
              <a:rPr lang="en-US" sz="3200" dirty="0" smtClean="0"/>
              <a:t>treatments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with non-curative intent, </a:t>
            </a:r>
            <a:r>
              <a:rPr lang="fr-BE" sz="3200" dirty="0" err="1" smtClean="0">
                <a:cs typeface="Arial" charset="0"/>
              </a:rPr>
              <a:t>primary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dirty="0" err="1" smtClean="0">
                <a:cs typeface="Arial" charset="0"/>
              </a:rPr>
              <a:t>endpoint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PFS or TTP</a:t>
            </a:r>
            <a:r>
              <a:rPr lang="fr-BE" sz="3200" dirty="0" smtClean="0">
                <a:cs typeface="Arial" charset="0"/>
              </a:rPr>
              <a:t> </a:t>
            </a:r>
            <a:endParaRPr lang="en-US" sz="3200" dirty="0" smtClean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71213"/>
              </p:ext>
            </p:extLst>
          </p:nvPr>
        </p:nvGraphicFramePr>
        <p:xfrm>
          <a:off x="2160240" y="2163162"/>
          <a:ext cx="4572000" cy="8337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4000"/>
                <a:gridCol w="1524000"/>
                <a:gridCol w="1524000"/>
              </a:tblGrid>
              <a:tr h="37659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nl-NL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90"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611560" y="1229851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Preliminary magnitude of clinical benefit grade </a:t>
            </a:r>
            <a:endParaRPr lang="nl-NL" sz="2400" dirty="0" smtClean="0"/>
          </a:p>
          <a:p>
            <a:pPr algn="ctr"/>
            <a:r>
              <a:rPr lang="nl-NL" sz="2400" b="1" dirty="0" smtClean="0"/>
              <a:t>(</a:t>
            </a:r>
            <a:r>
              <a:rPr lang="nl-NL" sz="2400" b="1" dirty="0"/>
              <a:t>highest grade </a:t>
            </a:r>
            <a:r>
              <a:rPr lang="nl-NL" sz="2400" b="1" dirty="0" smtClean="0"/>
              <a:t>scored)</a:t>
            </a:r>
            <a:endParaRPr lang="nl-NL" sz="2400" b="1" dirty="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3284984"/>
            <a:ext cx="9144000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0239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al 17"/>
          <p:cNvSpPr/>
          <p:nvPr/>
        </p:nvSpPr>
        <p:spPr>
          <a:xfrm>
            <a:off x="107504" y="1340768"/>
            <a:ext cx="1080120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1</a:t>
            </a:r>
            <a:endParaRPr lang="nl-NL" sz="1600" b="1" dirty="0">
              <a:solidFill>
                <a:schemeClr val="tx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2536" y="4378250"/>
            <a:ext cx="8245424" cy="2405508"/>
            <a:chOff x="668560" y="3586162"/>
            <a:chExt cx="8245424" cy="2405508"/>
          </a:xfrm>
        </p:grpSpPr>
        <p:sp>
          <p:nvSpPr>
            <p:cNvPr id="12" name="Rectangle 11"/>
            <p:cNvSpPr/>
            <p:nvPr/>
          </p:nvSpPr>
          <p:spPr>
            <a:xfrm>
              <a:off x="668560" y="3586162"/>
              <a:ext cx="824542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</a:rPr>
                <a:t>Toxicity and </a:t>
              </a:r>
              <a:r>
                <a:rPr lang="en-US" sz="2800" b="1" dirty="0" err="1">
                  <a:solidFill>
                    <a:schemeClr val="accent2">
                      <a:lumMod val="75000"/>
                    </a:schemeClr>
                  </a:solidFill>
                </a:rPr>
                <a:t>QoL</a:t>
              </a:r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</a:rPr>
                <a:t> adjustment </a:t>
              </a:r>
              <a:r>
                <a:rPr lang="en-US" sz="2800" b="1" dirty="0" smtClean="0">
                  <a:solidFill>
                    <a:schemeClr val="accent2">
                      <a:lumMod val="75000"/>
                    </a:schemeClr>
                  </a:solidFill>
                </a:rPr>
                <a:t>when only a </a:t>
              </a:r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</a:rPr>
                <a:t>PFS </a:t>
              </a:r>
              <a:r>
                <a:rPr lang="en-US" sz="2800" b="1" dirty="0" smtClean="0">
                  <a:solidFill>
                    <a:schemeClr val="accent2">
                      <a:lumMod val="75000"/>
                    </a:schemeClr>
                  </a:solidFill>
                </a:rPr>
                <a:t>improvement</a:t>
              </a:r>
              <a:endParaRPr lang="en-US" sz="2000" dirty="0"/>
            </a:p>
          </p:txBody>
        </p:sp>
        <p:pic>
          <p:nvPicPr>
            <p:cNvPr id="28" name="Picture 2" descr="Weegschaa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97957" y="4638988"/>
              <a:ext cx="2746044" cy="1352682"/>
            </a:xfrm>
            <a:prstGeom prst="rect">
              <a:avLst/>
            </a:prstGeom>
            <a:noFill/>
          </p:spPr>
        </p:pic>
      </p:grpSp>
      <p:sp>
        <p:nvSpPr>
          <p:cNvPr id="2" name="TextBox 1"/>
          <p:cNvSpPr txBox="1"/>
          <p:nvPr/>
        </p:nvSpPr>
        <p:spPr>
          <a:xfrm>
            <a:off x="327595" y="3429000"/>
            <a:ext cx="84498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u="sng" dirty="0" err="1" smtClean="0"/>
              <a:t>Step</a:t>
            </a:r>
            <a:r>
              <a:rPr lang="fr-BE" sz="2400" b="1" u="sng" dirty="0" smtClean="0"/>
              <a:t> 2</a:t>
            </a:r>
            <a:r>
              <a:rPr lang="fr-BE" sz="2400" b="1" dirty="0" smtClean="0"/>
              <a:t>		Look at OS :	 if </a:t>
            </a:r>
            <a:r>
              <a:rPr lang="fr-BE" sz="2400" b="1" dirty="0" err="1" smtClean="0"/>
              <a:t>improved</a:t>
            </a:r>
            <a:r>
              <a:rPr lang="fr-BE" sz="2400" b="1" dirty="0" smtClean="0"/>
              <a:t>, go to the OS </a:t>
            </a:r>
            <a:r>
              <a:rPr lang="fr-BE" sz="2400" b="1" dirty="0" err="1" smtClean="0"/>
              <a:t>scale</a:t>
            </a:r>
            <a:r>
              <a:rPr lang="fr-BE" sz="2400" b="1" dirty="0" smtClean="0"/>
              <a:t>;</a:t>
            </a:r>
          </a:p>
          <a:p>
            <a:r>
              <a:rPr lang="fr-BE" sz="2400" b="1" dirty="0"/>
              <a:t>	</a:t>
            </a:r>
            <a:r>
              <a:rPr lang="fr-BE" sz="2400" b="1" dirty="0" smtClean="0"/>
              <a:t>	        		 if not </a:t>
            </a:r>
            <a:r>
              <a:rPr lang="fr-BE" sz="2400" b="1" dirty="0" err="1" smtClean="0"/>
              <a:t>improved</a:t>
            </a:r>
            <a:r>
              <a:rPr lang="fr-BE" sz="2400" b="1" dirty="0" smtClean="0"/>
              <a:t>, go to </a:t>
            </a:r>
            <a:r>
              <a:rPr lang="fr-BE" sz="2400" b="1" dirty="0" err="1" smtClean="0"/>
              <a:t>steps</a:t>
            </a:r>
            <a:r>
              <a:rPr lang="fr-BE" sz="2400" b="1" dirty="0" smtClean="0"/>
              <a:t> 2 and 3</a:t>
            </a:r>
          </a:p>
          <a:p>
            <a:r>
              <a:rPr lang="fr-BE" sz="2400" b="1" dirty="0"/>
              <a:t> </a:t>
            </a:r>
            <a:r>
              <a:rPr lang="fr-BE" sz="2400" b="1" dirty="0" smtClean="0"/>
              <a:t> </a:t>
            </a:r>
            <a:endParaRPr lang="en-US" sz="2400" b="1" dirty="0"/>
          </a:p>
        </p:txBody>
      </p:sp>
      <p:cxnSp>
        <p:nvCxnSpPr>
          <p:cNvPr id="13" name="Rechte verbindingslijn 7"/>
          <p:cNvCxnSpPr/>
          <p:nvPr/>
        </p:nvCxnSpPr>
        <p:spPr>
          <a:xfrm>
            <a:off x="-9905" y="4312974"/>
            <a:ext cx="9144000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18588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New anticancer drugs hit the market </a:t>
            </a:r>
            <a:b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at very high costs !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0573" y="2027578"/>
            <a:ext cx="8229600" cy="350709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average cost of recently approved anticancer drugs is ≈ 9.000 €/month</a:t>
            </a:r>
          </a:p>
          <a:p>
            <a:endParaRPr lang="en-US" sz="2800" dirty="0" smtClean="0"/>
          </a:p>
          <a:p>
            <a:r>
              <a:rPr lang="en-US" sz="2800" dirty="0" smtClean="0"/>
              <a:t>The cost to gain one year of life</a:t>
            </a:r>
          </a:p>
          <a:p>
            <a:pPr lvl="1"/>
            <a:r>
              <a:rPr lang="en-US" dirty="0" smtClean="0"/>
              <a:t>In 1995 	≈ 50.000 €</a:t>
            </a:r>
          </a:p>
          <a:p>
            <a:pPr lvl="1"/>
            <a:r>
              <a:rPr lang="fr-BE" dirty="0" err="1" smtClean="0"/>
              <a:t>Today</a:t>
            </a:r>
            <a:r>
              <a:rPr lang="fr-BE" dirty="0" smtClean="0"/>
              <a:t>	≈ 200.000€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8272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19432"/>
            <a:ext cx="1146147" cy="4572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76442" y="6309320"/>
            <a:ext cx="1830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i="1" dirty="0" smtClean="0"/>
              <a:t>L. </a:t>
            </a:r>
            <a:r>
              <a:rPr lang="fr-BE" sz="1600" b="1" i="1" dirty="0" err="1" smtClean="0"/>
              <a:t>Salz</a:t>
            </a:r>
            <a:r>
              <a:rPr lang="fr-BE" sz="1600" b="1" i="1" dirty="0" smtClean="0"/>
              <a:t> – ASCO 2015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77921862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-220216" y="-382240"/>
            <a:ext cx="9544744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700" indent="-12700"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Evaluation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form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2b: </a:t>
            </a:r>
            <a:r>
              <a:rPr lang="en-US" sz="3200" dirty="0" smtClean="0"/>
              <a:t>treatments with</a:t>
            </a:r>
            <a:r>
              <a:rPr lang="en-GB" sz="3200" dirty="0" smtClean="0"/>
              <a:t> non-curative intent, </a:t>
            </a:r>
            <a:r>
              <a:rPr lang="fr-BE" sz="3200" dirty="0" err="1" smtClean="0">
                <a:cs typeface="Arial" charset="0"/>
              </a:rPr>
              <a:t>primary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dirty="0" err="1" smtClean="0">
                <a:cs typeface="Arial" charset="0"/>
              </a:rPr>
              <a:t>endpoint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PFS or TTP 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ijdelijke aanduiding voor inhoud 10"/>
          <p:cNvSpPr txBox="1">
            <a:spLocks/>
          </p:cNvSpPr>
          <p:nvPr/>
        </p:nvSpPr>
        <p:spPr>
          <a:xfrm>
            <a:off x="485328" y="908720"/>
            <a:ext cx="8839200" cy="7962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Toxicity assessment (adverse effect criterion)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/>
              <a:t>	Is the new treatment associated with a statistically significant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/>
              <a:t>	incremental rate of</a:t>
            </a:r>
            <a:r>
              <a:rPr lang="en-US" sz="2000" dirty="0" smtClean="0"/>
              <a:t>:</a:t>
            </a:r>
          </a:p>
          <a:p>
            <a:pPr marL="609600" indent="-609600">
              <a:buNone/>
            </a:pPr>
            <a:r>
              <a:rPr lang="en-US" sz="2000" dirty="0" smtClean="0"/>
              <a:t>	«</a:t>
            </a:r>
            <a:r>
              <a:rPr lang="en-US" sz="2000" dirty="0"/>
              <a:t>toxic» death &gt; 2%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	cardiovascular </a:t>
            </a:r>
            <a:r>
              <a:rPr lang="en-US" sz="2000" dirty="0"/>
              <a:t>ischemia &gt; 2%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	hospitalization for </a:t>
            </a:r>
            <a:r>
              <a:rPr lang="en-US" sz="2000" dirty="0"/>
              <a:t>«</a:t>
            </a:r>
            <a:r>
              <a:rPr lang="en-US" sz="2000" dirty="0" smtClean="0"/>
              <a:t>toxicity» &gt; 10%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	excess rate of severe CHF &gt; 4%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	grade 3 neurotoxicity &gt; 10%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	severe other irreversible or </a:t>
            </a:r>
            <a:r>
              <a:rPr lang="en-US" sz="2000" dirty="0" err="1" smtClean="0"/>
              <a:t>longlasting</a:t>
            </a:r>
            <a:r>
              <a:rPr lang="en-US" sz="2000" dirty="0" smtClean="0"/>
              <a:t> toxicity &gt; 2%</a:t>
            </a:r>
          </a:p>
          <a:p>
            <a:pPr marL="0" indent="-60960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           please specify:</a:t>
            </a:r>
          </a:p>
          <a:p>
            <a:pPr marL="0" indent="-609600">
              <a:spcBef>
                <a:spcPts val="0"/>
              </a:spcBef>
              <a:buFont typeface="Wingdings" pitchFamily="2" charset="2"/>
              <a:buNone/>
            </a:pPr>
            <a:r>
              <a:rPr lang="en-US" sz="1600" dirty="0" smtClean="0"/>
              <a:t>             (Incremental rate refers to the comparison versus standard therapy in the control arm)</a:t>
            </a:r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1214573" y="4509120"/>
            <a:ext cx="7461883" cy="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Ovaal 18"/>
          <p:cNvSpPr/>
          <p:nvPr/>
        </p:nvSpPr>
        <p:spPr>
          <a:xfrm>
            <a:off x="35496" y="980728"/>
            <a:ext cx="1043608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</a:t>
            </a:r>
            <a:r>
              <a:rPr lang="nl-NL" sz="1600" b="1" dirty="0">
                <a:solidFill>
                  <a:schemeClr val="tx2"/>
                </a:solidFill>
              </a:rPr>
              <a:t>2</a:t>
            </a:r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/>
          </p:nvPr>
        </p:nvGraphicFramePr>
        <p:xfrm>
          <a:off x="7913662" y="1390345"/>
          <a:ext cx="815752" cy="311877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699694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Mark </a:t>
                      </a:r>
                      <a:r>
                        <a:rPr lang="nl-NL" sz="1400" dirty="0" err="1" smtClean="0"/>
                        <a:t>with</a:t>
                      </a:r>
                      <a:r>
                        <a:rPr lang="nl-NL" sz="1400" dirty="0" smtClean="0"/>
                        <a:t> X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if</a:t>
                      </a:r>
                      <a:r>
                        <a:rPr lang="nl-NL" sz="1400" baseline="0" dirty="0" smtClean="0"/>
                        <a:t> relevant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911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911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911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713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5708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911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1" name="Rechte verbindingslijn 20"/>
          <p:cNvCxnSpPr/>
          <p:nvPr/>
        </p:nvCxnSpPr>
        <p:spPr>
          <a:xfrm>
            <a:off x="1187624" y="2132856"/>
            <a:ext cx="7533456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1221362" y="2420888"/>
            <a:ext cx="7488832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1231706" y="2780928"/>
            <a:ext cx="7488832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1187624" y="3140968"/>
            <a:ext cx="7488832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1231706" y="3573016"/>
            <a:ext cx="7488832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1187624" y="3933056"/>
            <a:ext cx="7488832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4"/>
          <p:cNvSpPr txBox="1"/>
          <p:nvPr/>
        </p:nvSpPr>
        <p:spPr>
          <a:xfrm>
            <a:off x="1115616" y="4911551"/>
            <a:ext cx="5034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2">
                    <a:lumMod val="75000"/>
                  </a:schemeClr>
                </a:solidFill>
              </a:rPr>
              <a:t>Assessment QoL &amp; 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grade 3-4 toxicities</a:t>
            </a:r>
            <a:endParaRPr lang="nl-NL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4" name="Tabel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17878"/>
              </p:ext>
            </p:extLst>
          </p:nvPr>
        </p:nvGraphicFramePr>
        <p:xfrm>
          <a:off x="7884368" y="5373216"/>
          <a:ext cx="792088" cy="11268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92088"/>
              </a:tblGrid>
              <a:tr h="643606">
                <a:tc>
                  <a:txBody>
                    <a:bodyPr/>
                    <a:lstStyle/>
                    <a:p>
                      <a:endParaRPr lang="nl-NL" b="0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323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1214573" y="5949280"/>
            <a:ext cx="7461883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15616" y="5293657"/>
            <a:ext cx="70732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Was </a:t>
            </a:r>
            <a:r>
              <a:rPr lang="en-US" sz="2000" dirty="0" err="1" smtClean="0"/>
              <a:t>QoL</a:t>
            </a:r>
            <a:r>
              <a:rPr lang="en-US" sz="2000" dirty="0" smtClean="0"/>
              <a:t> measured as a secondary outcome</a:t>
            </a:r>
          </a:p>
          <a:p>
            <a:r>
              <a:rPr lang="en-US" sz="2000" dirty="0" smtClean="0"/>
              <a:t>Does </a:t>
            </a:r>
            <a:r>
              <a:rPr lang="en-US" sz="2000" dirty="0"/>
              <a:t>secondary endpoint </a:t>
            </a:r>
            <a:r>
              <a:rPr lang="en-US" sz="2000" dirty="0" err="1"/>
              <a:t>QoL</a:t>
            </a:r>
            <a:r>
              <a:rPr lang="en-US" sz="2000" dirty="0"/>
              <a:t> show </a:t>
            </a:r>
            <a:r>
              <a:rPr lang="en-US" sz="2000" dirty="0" smtClean="0"/>
              <a:t>improvement</a:t>
            </a:r>
          </a:p>
          <a:p>
            <a:r>
              <a:rPr lang="en-US" sz="2000" dirty="0"/>
              <a:t>Are there statistically significantly </a:t>
            </a:r>
            <a:r>
              <a:rPr lang="en-US" sz="2000" dirty="0" smtClean="0"/>
              <a:t>fewer </a:t>
            </a:r>
            <a:r>
              <a:rPr lang="en-US" sz="2000" dirty="0"/>
              <a:t>grade 3-4 toxicities </a:t>
            </a:r>
          </a:p>
          <a:p>
            <a:r>
              <a:rPr lang="en-US" sz="2000" dirty="0"/>
              <a:t>impacting daily </a:t>
            </a:r>
            <a:r>
              <a:rPr lang="en-US" sz="2000" dirty="0" smtClean="0"/>
              <a:t>well-being*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28" name="Ovaal 18"/>
          <p:cNvSpPr/>
          <p:nvPr/>
        </p:nvSpPr>
        <p:spPr>
          <a:xfrm>
            <a:off x="107504" y="5085184"/>
            <a:ext cx="1043608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3</a:t>
            </a:r>
            <a:endParaRPr lang="nl-NL" sz="16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6016" y="5661248"/>
            <a:ext cx="7480440" cy="182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6525344"/>
            <a:ext cx="7480440" cy="18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80120" y="6454800"/>
            <a:ext cx="8388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*not including alopecia, </a:t>
            </a:r>
            <a:r>
              <a:rPr lang="en-US" sz="1600" dirty="0" err="1"/>
              <a:t>myelosuppression</a:t>
            </a:r>
            <a:r>
              <a:rPr lang="en-US" sz="1600" dirty="0"/>
              <a:t>, but rather chronic nausea, diarrhea, fatigue, etc.</a:t>
            </a:r>
          </a:p>
        </p:txBody>
      </p:sp>
    </p:spTree>
    <p:extLst>
      <p:ext uri="{BB962C8B-B14F-4D97-AF65-F5344CB8AC3E}">
        <p14:creationId xmlns:p14="http://schemas.microsoft.com/office/powerpoint/2010/main" val="394568186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/>
      <p:bldP spid="28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-220216" y="-310232"/>
            <a:ext cx="9544744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700" indent="-12700"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Evaluation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form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2b: </a:t>
            </a:r>
            <a:r>
              <a:rPr lang="en-US" sz="3200" dirty="0" smtClean="0"/>
              <a:t>treatments with</a:t>
            </a:r>
            <a:r>
              <a:rPr lang="en-GB" sz="3200" dirty="0" smtClean="0"/>
              <a:t> </a:t>
            </a:r>
          </a:p>
          <a:p>
            <a:pPr marL="12700" indent="-12700" eaLnBrk="1" hangingPunct="1"/>
            <a:r>
              <a:rPr lang="en-GB" sz="3200" dirty="0" smtClean="0"/>
              <a:t>non-curative intent,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dirty="0" err="1" smtClean="0">
                <a:cs typeface="Arial" charset="0"/>
              </a:rPr>
              <a:t>primary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dirty="0" err="1" smtClean="0">
                <a:cs typeface="Arial" charset="0"/>
              </a:rPr>
              <a:t>endpoint</a:t>
            </a:r>
            <a:r>
              <a:rPr lang="fr-BE" sz="3200" dirty="0" smtClean="0">
                <a:cs typeface="Arial" charset="0"/>
              </a:rPr>
              <a:t> </a:t>
            </a:r>
            <a:r>
              <a:rPr lang="fr-BE" sz="32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PFS or TTP </a:t>
            </a:r>
            <a:r>
              <a:rPr lang="fr-BE" sz="3200" b="1" dirty="0" smtClean="0">
                <a:cs typeface="Arial" charset="0"/>
              </a:rPr>
              <a:t> </a:t>
            </a:r>
            <a:endParaRPr lang="en-US" sz="3200" b="1" dirty="0" smtClean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6223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15616" y="380530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chemeClr val="accent2">
                    <a:lumMod val="75000"/>
                  </a:schemeClr>
                </a:solidFill>
              </a:rPr>
              <a:t>Final, toxicity and QoL adjusted, magnitude of clinical benefit grade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b="1" dirty="0"/>
          </a:p>
        </p:txBody>
      </p:sp>
      <p:graphicFrame>
        <p:nvGraphicFramePr>
          <p:cNvPr id="28" name="Tabel 10"/>
          <p:cNvGraphicFramePr>
            <a:graphicFrameLocks noGrp="1"/>
          </p:cNvGraphicFramePr>
          <p:nvPr>
            <p:extLst/>
          </p:nvPr>
        </p:nvGraphicFramePr>
        <p:xfrm>
          <a:off x="2655425" y="4235217"/>
          <a:ext cx="3901440" cy="792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75360"/>
                <a:gridCol w="975360"/>
                <a:gridCol w="975360"/>
                <a:gridCol w="975360"/>
              </a:tblGrid>
              <a:tr h="318956"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nl-NL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nl-NL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nl-NL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nl-NL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56"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kstvak 23"/>
          <p:cNvSpPr txBox="1"/>
          <p:nvPr/>
        </p:nvSpPr>
        <p:spPr>
          <a:xfrm>
            <a:off x="1224136" y="5142096"/>
            <a:ext cx="860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Highest grade that can be achieved is grade 4</a:t>
            </a:r>
            <a:endParaRPr lang="nl-NL" sz="2400" b="1" dirty="0"/>
          </a:p>
        </p:txBody>
      </p:sp>
      <p:sp>
        <p:nvSpPr>
          <p:cNvPr id="10" name="Ovaal 18"/>
          <p:cNvSpPr/>
          <p:nvPr/>
        </p:nvSpPr>
        <p:spPr>
          <a:xfrm>
            <a:off x="35496" y="1124744"/>
            <a:ext cx="1043608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2"/>
                </a:solidFill>
              </a:rPr>
              <a:t>Step 4</a:t>
            </a:r>
            <a:endParaRPr lang="nl-NL" sz="1600" b="1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3872" y="1556792"/>
            <a:ext cx="7902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Final Adjustments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/>
              <a:t>Downgrade </a:t>
            </a:r>
            <a:r>
              <a:rPr lang="en-US" sz="2000" dirty="0"/>
              <a:t>1 </a:t>
            </a:r>
            <a:r>
              <a:rPr lang="en-US" sz="2000" dirty="0" smtClean="0"/>
              <a:t>level </a:t>
            </a:r>
            <a:r>
              <a:rPr lang="en-US" sz="2000" dirty="0"/>
              <a:t>if ≥ 1 of above incremental toxicities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/>
              <a:t>Upgrade 1 level if &gt; </a:t>
            </a:r>
            <a:r>
              <a:rPr lang="en-US" sz="2000" dirty="0" err="1" smtClean="0"/>
              <a:t>QoL</a:t>
            </a:r>
            <a:r>
              <a:rPr lang="en-US" sz="2000" dirty="0" smtClean="0"/>
              <a:t> or if &lt;grade 3-4 toxicities that bother </a:t>
            </a:r>
            <a:r>
              <a:rPr lang="en-US" sz="2000" dirty="0"/>
              <a:t>patients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/>
              <a:t>When </a:t>
            </a:r>
            <a:r>
              <a:rPr lang="en-US" sz="2000" dirty="0"/>
              <a:t>OS as 2</a:t>
            </a:r>
            <a:r>
              <a:rPr lang="en-US" sz="2000" baseline="30000" dirty="0"/>
              <a:t>nd</a:t>
            </a:r>
            <a:r>
              <a:rPr lang="en-US" sz="2000" dirty="0"/>
              <a:t> endpoint is improved, it prevails, score according to </a:t>
            </a:r>
            <a:r>
              <a:rPr lang="en-US" sz="2000" dirty="0" smtClean="0"/>
              <a:t>form </a:t>
            </a:r>
            <a:r>
              <a:rPr lang="en-US" sz="2000" dirty="0"/>
              <a:t>2a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/>
              <a:t>Downgrade </a:t>
            </a:r>
            <a:r>
              <a:rPr lang="en-US" sz="2000" dirty="0"/>
              <a:t>1 level if the </a:t>
            </a:r>
            <a:r>
              <a:rPr lang="en-US" sz="2000" dirty="0" smtClean="0"/>
              <a:t>drug </a:t>
            </a:r>
            <a:r>
              <a:rPr lang="en-US" sz="2000" dirty="0"/>
              <a:t>ONLY leads to improved </a:t>
            </a:r>
            <a:r>
              <a:rPr lang="en-US" sz="2000" dirty="0" smtClean="0"/>
              <a:t>PFS </a:t>
            </a:r>
            <a:r>
              <a:rPr lang="en-US" sz="2000" dirty="0"/>
              <a:t>and </a:t>
            </a:r>
            <a:r>
              <a:rPr lang="en-US" sz="2000" dirty="0" err="1"/>
              <a:t>QoL</a:t>
            </a:r>
            <a:r>
              <a:rPr lang="en-US" sz="2000" dirty="0"/>
              <a:t> assessment does not demonstrate improved </a:t>
            </a:r>
            <a:r>
              <a:rPr lang="en-US" sz="2000" dirty="0" err="1" smtClean="0"/>
              <a:t>QoL</a:t>
            </a:r>
            <a:r>
              <a:rPr lang="en-US" sz="2000" dirty="0" smtClean="0"/>
              <a:t>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960910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Field testing Breast </a:t>
            </a:r>
            <a:r>
              <a:rPr lang="nl-NL" sz="32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ancer</a:t>
            </a:r>
            <a:endParaRPr lang="nl-BE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46842"/>
              </p:ext>
            </p:extLst>
          </p:nvPr>
        </p:nvGraphicFramePr>
        <p:xfrm>
          <a:off x="6618" y="836712"/>
          <a:ext cx="9145016" cy="6221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006"/>
                <a:gridCol w="907226"/>
                <a:gridCol w="1541046"/>
                <a:gridCol w="720080"/>
                <a:gridCol w="576064"/>
                <a:gridCol w="432048"/>
                <a:gridCol w="864096"/>
                <a:gridCol w="576064"/>
                <a:gridCol w="403170"/>
                <a:gridCol w="864096"/>
                <a:gridCol w="576064"/>
                <a:gridCol w="504056"/>
              </a:tblGrid>
              <a:tr h="44679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u="none" strike="noStrike" dirty="0" smtClean="0">
                          <a:effectLst/>
                          <a:latin typeface="+mn-lt"/>
                        </a:rPr>
                        <a:t>Medication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Trial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Setting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Primary </a:t>
                      </a:r>
                      <a:r>
                        <a:rPr lang="en-US" sz="1500" b="1" u="none" strike="noStrike" dirty="0" smtClean="0">
                          <a:effectLst/>
                          <a:latin typeface="+mn-lt"/>
                        </a:rPr>
                        <a:t>outcome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 control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 gain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PFS HR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OS control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OS </a:t>
                      </a:r>
                      <a:r>
                        <a:rPr lang="en-US" sz="1500" b="1" u="none" strike="noStrike" dirty="0" smtClean="0">
                          <a:effectLst/>
                          <a:latin typeface="+mn-lt"/>
                        </a:rPr>
                        <a:t>gain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>
                          <a:effectLst/>
                          <a:latin typeface="+mn-lt"/>
                        </a:rPr>
                        <a:t>OS HR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QoL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u="none" strike="noStrike" dirty="0" smtClean="0">
                          <a:effectLst/>
                          <a:latin typeface="+mn-lt"/>
                        </a:rPr>
                        <a:t>ESM0-MCBS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6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Chemo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trastuzumab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HERA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(Neo)Adjuvant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HER-2 positive tumors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DFS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y DFS 77.4%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(0.43-0.67)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887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T-DM1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vs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capecitabine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lapatinib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EMILIA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metastatic after trastuzumab failure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 &amp; 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0.65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(0.55-0.77)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(0.55-0.85)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Later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deterioration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66698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Trastuzumab + chemo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5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pertuzumab</a:t>
                      </a:r>
                      <a:endParaRPr lang="en-US" sz="15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CLEOPATRA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metastatic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12.4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0.62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(0.52-0.84)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40.8 m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15.7 m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(0.56-0.84)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~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666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Lapatinib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+/-</a:t>
                      </a:r>
                    </a:p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trastuzumab</a:t>
                      </a:r>
                      <a:endParaRPr lang="en-US" sz="15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EGF</a:t>
                      </a:r>
                    </a:p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104900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metastatic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0.73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(0.57-0.93)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9.5 m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 m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0.74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(0.57-0.97)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666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Capecitabine</a:t>
                      </a: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5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lapatinib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Geyer, 2006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nd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metastatic after trastuzumab failure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PFS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</a:t>
                      </a:r>
                      <a:r>
                        <a:rPr lang="en-US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0.49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(0.34-0.71)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666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Eribulin</a:t>
                      </a: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vs other</a:t>
                      </a:r>
                      <a:r>
                        <a:rPr lang="en-US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chemo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EMBRACE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metastatic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after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anthracycline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&amp; </a:t>
                      </a:r>
                      <a:r>
                        <a:rPr lang="en-US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taxane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0.81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(0.66-0.99)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496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Paclitaxel +/-</a:t>
                      </a:r>
                      <a:r>
                        <a:rPr lang="en-US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bevacizumab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Miller, 2007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500" b="0" i="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line metastatic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PFS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5.9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5.8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(0.51-0.70)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~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666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Exemestane</a:t>
                      </a:r>
                      <a:r>
                        <a:rPr lang="en-US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5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everolimus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BOLERO-2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Metastatic</a:t>
                      </a:r>
                      <a:r>
                        <a:rPr lang="en-US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after failure aromatase </a:t>
                      </a:r>
                      <a:r>
                        <a:rPr lang="en-US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inhibitor+PFS</a:t>
                      </a:r>
                      <a:r>
                        <a:rPr lang="en-US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&gt;6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PFS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6.5 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0.43 </a:t>
                      </a:r>
                    </a:p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(0.36-0.54)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NS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~</a:t>
                      </a:r>
                    </a:p>
                    <a:p>
                      <a:pPr algn="ctr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</a:tbl>
          </a:graphicData>
        </a:graphic>
      </p:graphicFrame>
      <p:pic>
        <p:nvPicPr>
          <p:cNvPr id="17410" name="Picture 2" descr="Projecten Portfolio Project Onl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6046" y="25529"/>
            <a:ext cx="1115616" cy="743744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85696"/>
      </p:ext>
    </p:extLst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283416"/>
              </p:ext>
            </p:extLst>
          </p:nvPr>
        </p:nvGraphicFramePr>
        <p:xfrm>
          <a:off x="35496" y="908720"/>
          <a:ext cx="9108504" cy="5544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342"/>
                <a:gridCol w="725818"/>
                <a:gridCol w="1379054"/>
                <a:gridCol w="870982"/>
                <a:gridCol w="653236"/>
                <a:gridCol w="508073"/>
                <a:gridCol w="870982"/>
                <a:gridCol w="653236"/>
                <a:gridCol w="407081"/>
                <a:gridCol w="362909"/>
                <a:gridCol w="1117137"/>
                <a:gridCol w="580654"/>
              </a:tblGrid>
              <a:tr h="5786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Medication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Trial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     Setting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Primary </a:t>
                      </a:r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outcome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 control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 gain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PFS </a:t>
                      </a:r>
                      <a:endParaRPr lang="en-US" sz="16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HR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OS control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OS HR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QoL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Toxicity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ESM0-MCBS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22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Erlotinib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carboplatin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gemcitabine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OPTIMEL, CTONG-0802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stage 3b/4 non-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squamous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EGFR mutation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0.16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(0.10-0.26)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 &lt; serious adverse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events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926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Erlotinib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vs Pt-based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chemo doublet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EURTAC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stage 3b/4 non-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squamous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EGFR mutation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PFS, 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crossover allowed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0.37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(0.25-0.54)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19.5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15% &lt; severe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adverse reactions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696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Gefitinib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carboplatin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paclitaxel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IPASS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stage 3b/4 non-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squamous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EGFR mutation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PFS, 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crossover allowed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 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0.48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(0.34-0.67)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 toxicity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65690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Afatinib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vs cisplatin +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pemetrexed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LUX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Lung 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stage 3b/4 non-squamous + EGFR mutation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PFS,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crossover allowed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 m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 m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0.58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(0.43-0.78)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57071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Del19/L858R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 m</a:t>
                      </a: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 m</a:t>
                      </a: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(0.34-0.65)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696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Crizotinib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 chemo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Shaw 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stage 3b/4 non-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squamous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ALK mutation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PFS, 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crossover allowed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 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4.7 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0.49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(0.37-0.64)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1% &gt; toxic death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696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Crizotinib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 cisplatin +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pemetrexed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Solomon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stage 3b/4 non-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squamous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ALK mutation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PFS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 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 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0.45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(0.35-0.60)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</a:tbl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Field testing Lung </a:t>
            </a:r>
            <a:r>
              <a:rPr lang="nl-NL" sz="32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ancer (1)</a:t>
            </a:r>
            <a:endParaRPr lang="nl-NL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Rechte verbindingslijn met pijl 8"/>
          <p:cNvCxnSpPr/>
          <p:nvPr/>
        </p:nvCxnSpPr>
        <p:spPr>
          <a:xfrm flipV="1">
            <a:off x="7228596" y="3167614"/>
            <a:ext cx="0" cy="261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V="1">
            <a:off x="7236296" y="3887694"/>
            <a:ext cx="0" cy="261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7228596" y="4509120"/>
            <a:ext cx="0" cy="261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V="1">
            <a:off x="7231300" y="5085184"/>
            <a:ext cx="0" cy="261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7236296" y="5759902"/>
            <a:ext cx="0" cy="261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www.congres-sfcancer.com/Media/partenaires/logo_esm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1142999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67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Conclusions and next steps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252536" y="1052736"/>
            <a:ext cx="9505056" cy="5949280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ESMO-MCBS offers an </a:t>
            </a:r>
            <a:r>
              <a:rPr lang="en-GB" sz="2000" dirty="0" smtClean="0"/>
              <a:t>objective </a:t>
            </a:r>
            <a:r>
              <a:rPr lang="en-GB" sz="2000" dirty="0"/>
              <a:t>and reproducible approach</a:t>
            </a:r>
            <a:r>
              <a:rPr lang="en-US" sz="2000" dirty="0" smtClean="0"/>
              <a:t> to grade drugs and   </a:t>
            </a:r>
          </a:p>
          <a:p>
            <a:pPr lvl="2"/>
            <a:r>
              <a:rPr lang="en-US" sz="2000" dirty="0" smtClean="0"/>
              <a:t>To determine which drugs are immediately required for European citizens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Relevance clear based on ESMO </a:t>
            </a:r>
            <a:r>
              <a:rPr lang="en-US" sz="1600" dirty="0"/>
              <a:t>Anti-neoplastic medicines </a:t>
            </a:r>
            <a:r>
              <a:rPr lang="en-US" sz="1600" dirty="0" smtClean="0"/>
              <a:t>survey</a:t>
            </a:r>
          </a:p>
          <a:p>
            <a:pPr lvl="2"/>
            <a:r>
              <a:rPr lang="en-US" sz="2000" dirty="0" smtClean="0"/>
              <a:t>To include findings in guidelines</a:t>
            </a:r>
          </a:p>
          <a:p>
            <a:pPr lvl="2"/>
            <a:r>
              <a:rPr lang="en-US" sz="2000" dirty="0" smtClean="0">
                <a:solidFill>
                  <a:prstClr val="black"/>
                </a:solidFill>
              </a:rPr>
              <a:t>To </a:t>
            </a:r>
            <a:r>
              <a:rPr lang="fr-BE" sz="2000" dirty="0" smtClean="0">
                <a:solidFill>
                  <a:prstClr val="black"/>
                </a:solidFill>
              </a:rPr>
              <a:t>support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BE" dirty="0" err="1" smtClean="0">
                <a:solidFill>
                  <a:prstClr val="black"/>
                </a:solidFill>
              </a:rPr>
              <a:t>clinical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decision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making</a:t>
            </a:r>
            <a:endParaRPr lang="fr-BE" dirty="0" smtClean="0">
              <a:solidFill>
                <a:prstClr val="black"/>
              </a:solidFill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fr-BE" dirty="0" smtClean="0">
                <a:solidFill>
                  <a:prstClr val="black"/>
                </a:solidFill>
              </a:rPr>
              <a:t>counseling patients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</a:rPr>
              <a:t>editorial </a:t>
            </a:r>
            <a:r>
              <a:rPr lang="en-US" dirty="0">
                <a:solidFill>
                  <a:prstClr val="black"/>
                </a:solidFill>
              </a:rPr>
              <a:t>decisions and </a:t>
            </a:r>
            <a:r>
              <a:rPr lang="en-US" dirty="0" smtClean="0">
                <a:solidFill>
                  <a:prstClr val="black"/>
                </a:solidFill>
              </a:rPr>
              <a:t>commentaries</a:t>
            </a:r>
            <a:endParaRPr lang="en-US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ESMO-MCBS v1 will be published in Annals of Oncology</a:t>
            </a:r>
            <a:r>
              <a:rPr lang="en-US" sz="2000" dirty="0"/>
              <a:t>, </a:t>
            </a:r>
            <a:r>
              <a:rPr lang="en-US" sz="2000" dirty="0" smtClean="0"/>
              <a:t>early release http</a:t>
            </a:r>
            <a:r>
              <a:rPr lang="en-US" sz="2000" dirty="0"/>
              <a:t>://</a:t>
            </a:r>
            <a:r>
              <a:rPr lang="en-US" sz="2000" dirty="0" smtClean="0"/>
              <a:t>annonc.oxfordjournals.org/lookup/doi/10.1093/annonc/mdv249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000" dirty="0" smtClean="0">
                <a:solidFill>
                  <a:prstClr val="black"/>
                </a:solidFill>
              </a:rPr>
              <a:t>Version 1</a:t>
            </a:r>
          </a:p>
          <a:p>
            <a:pPr lvl="2"/>
            <a:r>
              <a:rPr lang="fr-BE" sz="2000" dirty="0" smtClean="0">
                <a:solidFill>
                  <a:prstClr val="black"/>
                </a:solidFill>
              </a:rPr>
              <a:t>A «</a:t>
            </a:r>
            <a:r>
              <a:rPr lang="fr-BE" sz="2000" dirty="0" err="1" smtClean="0">
                <a:solidFill>
                  <a:prstClr val="black"/>
                </a:solidFill>
              </a:rPr>
              <a:t>lively</a:t>
            </a:r>
            <a:r>
              <a:rPr lang="fr-BE" sz="2000" dirty="0" smtClean="0">
                <a:solidFill>
                  <a:prstClr val="black"/>
                </a:solidFill>
              </a:rPr>
              <a:t>» instrument </a:t>
            </a:r>
            <a:r>
              <a:rPr lang="fr-BE" sz="2000" dirty="0" err="1" smtClean="0">
                <a:solidFill>
                  <a:prstClr val="black"/>
                </a:solidFill>
              </a:rPr>
              <a:t>needing</a:t>
            </a:r>
            <a:r>
              <a:rPr lang="fr-BE" sz="2000" dirty="0" smtClean="0">
                <a:solidFill>
                  <a:prstClr val="black"/>
                </a:solidFill>
              </a:rPr>
              <a:t> </a:t>
            </a:r>
            <a:r>
              <a:rPr lang="fr-BE" sz="2000" dirty="0" err="1" smtClean="0">
                <a:solidFill>
                  <a:prstClr val="black"/>
                </a:solidFill>
              </a:rPr>
              <a:t>regular</a:t>
            </a:r>
            <a:r>
              <a:rPr lang="fr-BE" sz="2000" dirty="0" smtClean="0">
                <a:solidFill>
                  <a:prstClr val="black"/>
                </a:solidFill>
              </a:rPr>
              <a:t> updates by ESMO </a:t>
            </a:r>
            <a:r>
              <a:rPr lang="fr-BE" sz="2000" dirty="0" err="1" smtClean="0">
                <a:solidFill>
                  <a:prstClr val="black"/>
                </a:solidFill>
              </a:rPr>
              <a:t>committee</a:t>
            </a:r>
            <a:endParaRPr lang="fr-BE" sz="2000" dirty="0" smtClean="0">
              <a:solidFill>
                <a:prstClr val="black"/>
              </a:solidFill>
            </a:endParaRPr>
          </a:p>
          <a:p>
            <a:pPr marL="1771650" lvl="3" indent="-514350">
              <a:lnSpc>
                <a:spcPct val="90000"/>
              </a:lnSpc>
              <a:buFont typeface="+mj-lt"/>
              <a:buAutoNum type="alphaLcParenR"/>
            </a:pPr>
            <a:r>
              <a:rPr lang="fr-BE" dirty="0" smtClean="0">
                <a:solidFill>
                  <a:prstClr val="black"/>
                </a:solidFill>
              </a:rPr>
              <a:t>As more mature data of </a:t>
            </a:r>
            <a:r>
              <a:rPr lang="fr-BE" dirty="0" err="1" smtClean="0">
                <a:solidFill>
                  <a:prstClr val="black"/>
                </a:solidFill>
              </a:rPr>
              <a:t>clinical</a:t>
            </a:r>
            <a:r>
              <a:rPr lang="fr-BE" dirty="0" smtClean="0">
                <a:solidFill>
                  <a:prstClr val="black"/>
                </a:solidFill>
              </a:rPr>
              <a:t> trials </a:t>
            </a:r>
            <a:r>
              <a:rPr lang="fr-BE" dirty="0" err="1" smtClean="0">
                <a:solidFill>
                  <a:prstClr val="black"/>
                </a:solidFill>
              </a:rPr>
              <a:t>become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available</a:t>
            </a:r>
            <a:r>
              <a:rPr lang="fr-BE" dirty="0" smtClean="0">
                <a:solidFill>
                  <a:prstClr val="black"/>
                </a:solidFill>
              </a:rPr>
              <a:t>, </a:t>
            </a:r>
            <a:r>
              <a:rPr lang="fr-BE" dirty="0" err="1" smtClean="0">
                <a:solidFill>
                  <a:prstClr val="black"/>
                </a:solidFill>
              </a:rPr>
              <a:t>allowing</a:t>
            </a:r>
            <a:r>
              <a:rPr lang="fr-BE" dirty="0" smtClean="0">
                <a:solidFill>
                  <a:prstClr val="black"/>
                </a:solidFill>
              </a:rPr>
              <a:t> fine </a:t>
            </a:r>
            <a:r>
              <a:rPr lang="fr-BE" dirty="0" err="1" smtClean="0">
                <a:solidFill>
                  <a:prstClr val="black"/>
                </a:solidFill>
              </a:rPr>
              <a:t>tuning</a:t>
            </a:r>
            <a:r>
              <a:rPr lang="fr-BE" dirty="0" smtClean="0">
                <a:solidFill>
                  <a:prstClr val="black"/>
                </a:solidFill>
              </a:rPr>
              <a:t> for </a:t>
            </a:r>
            <a:r>
              <a:rPr lang="fr-BE" dirty="0" err="1" smtClean="0">
                <a:solidFill>
                  <a:prstClr val="black"/>
                </a:solidFill>
              </a:rPr>
              <a:t>efficacy</a:t>
            </a:r>
            <a:r>
              <a:rPr lang="fr-BE" dirty="0" smtClean="0">
                <a:solidFill>
                  <a:prstClr val="black"/>
                </a:solidFill>
              </a:rPr>
              <a:t> and </a:t>
            </a:r>
            <a:r>
              <a:rPr lang="fr-BE" dirty="0" err="1" smtClean="0">
                <a:solidFill>
                  <a:prstClr val="black"/>
                </a:solidFill>
              </a:rPr>
              <a:t>toxicity</a:t>
            </a:r>
            <a:endParaRPr lang="fr-BE" dirty="0" smtClean="0">
              <a:solidFill>
                <a:prstClr val="black"/>
              </a:solidFill>
            </a:endParaRPr>
          </a:p>
          <a:p>
            <a:pPr marL="1771650" lvl="3" indent="-514350">
              <a:lnSpc>
                <a:spcPct val="90000"/>
              </a:lnSpc>
              <a:buFont typeface="+mj-lt"/>
              <a:buAutoNum type="alphaLcParenR"/>
            </a:pPr>
            <a:r>
              <a:rPr lang="fr-BE" dirty="0" smtClean="0">
                <a:solidFill>
                  <a:prstClr val="black"/>
                </a:solidFill>
              </a:rPr>
              <a:t>New </a:t>
            </a:r>
            <a:r>
              <a:rPr lang="fr-BE" dirty="0" err="1" smtClean="0">
                <a:solidFill>
                  <a:prstClr val="black"/>
                </a:solidFill>
              </a:rPr>
              <a:t>drugs</a:t>
            </a:r>
            <a:r>
              <a:rPr lang="fr-BE" dirty="0" smtClean="0">
                <a:solidFill>
                  <a:prstClr val="black"/>
                </a:solidFill>
              </a:rPr>
              <a:t> and new indications </a:t>
            </a:r>
            <a:r>
              <a:rPr lang="fr-BE" dirty="0" err="1" smtClean="0">
                <a:solidFill>
                  <a:prstClr val="black"/>
                </a:solidFill>
              </a:rPr>
              <a:t>will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become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available</a:t>
            </a:r>
            <a:r>
              <a:rPr lang="fr-BE" dirty="0" smtClean="0">
                <a:solidFill>
                  <a:prstClr val="black"/>
                </a:solidFill>
              </a:rPr>
              <a:t>	</a:t>
            </a:r>
          </a:p>
          <a:p>
            <a:pPr marL="1771650" lvl="3" indent="-514350">
              <a:lnSpc>
                <a:spcPct val="90000"/>
              </a:lnSpc>
              <a:buFont typeface="+mj-lt"/>
              <a:buAutoNum type="alphaLcParenR"/>
            </a:pPr>
            <a:r>
              <a:rPr lang="fr-BE" dirty="0" smtClean="0">
                <a:solidFill>
                  <a:prstClr val="black"/>
                </a:solidFill>
              </a:rPr>
              <a:t>Adaptations of the </a:t>
            </a:r>
            <a:r>
              <a:rPr lang="fr-BE" dirty="0" err="1" smtClean="0">
                <a:solidFill>
                  <a:prstClr val="black"/>
                </a:solidFill>
              </a:rPr>
              <a:t>grading</a:t>
            </a:r>
            <a:r>
              <a:rPr lang="fr-BE" dirty="0" smtClean="0">
                <a:solidFill>
                  <a:prstClr val="black"/>
                </a:solidFill>
              </a:rPr>
              <a:t> of the </a:t>
            </a:r>
            <a:r>
              <a:rPr lang="fr-BE" dirty="0" err="1" smtClean="0">
                <a:solidFill>
                  <a:prstClr val="black"/>
                </a:solidFill>
              </a:rPr>
              <a:t>scale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may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be</a:t>
            </a:r>
            <a:r>
              <a:rPr lang="fr-BE" dirty="0" smtClean="0">
                <a:solidFill>
                  <a:prstClr val="black"/>
                </a:solidFill>
              </a:rPr>
              <a:t> </a:t>
            </a:r>
            <a:r>
              <a:rPr lang="fr-BE" dirty="0" err="1" smtClean="0">
                <a:solidFill>
                  <a:prstClr val="black"/>
                </a:solidFill>
              </a:rPr>
              <a:t>required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  </a:t>
            </a:r>
          </a:p>
          <a:p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document cap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5589240"/>
            <a:ext cx="864096" cy="1218377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58655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b="1" dirty="0">
                <a:solidFill>
                  <a:schemeClr val="tx2">
                    <a:lumMod val="75000"/>
                  </a:schemeClr>
                </a:solidFill>
              </a:rPr>
              <a:t>Acknowledgments</a:t>
            </a:r>
            <a:br>
              <a:rPr lang="nl-BE" b="1" dirty="0">
                <a:solidFill>
                  <a:schemeClr val="tx2">
                    <a:lumMod val="75000"/>
                  </a:schemeClr>
                </a:solidFill>
              </a:rPr>
            </a:b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b="1" dirty="0">
                <a:solidFill>
                  <a:schemeClr val="tx2">
                    <a:lumMod val="75000"/>
                  </a:schemeClr>
                </a:solidFill>
              </a:rPr>
              <a:t>Task Force members 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dirty="0" smtClean="0"/>
              <a:t>	Martine </a:t>
            </a:r>
            <a:r>
              <a:rPr lang="nl-BE" dirty="0"/>
              <a:t>Piccart, Co-chair    </a:t>
            </a:r>
          </a:p>
          <a:p>
            <a:pPr marL="0" indent="0">
              <a:buNone/>
            </a:pPr>
            <a:r>
              <a:rPr lang="nl-BE" dirty="0" smtClean="0"/>
              <a:t>	Richard </a:t>
            </a:r>
            <a:r>
              <a:rPr lang="nl-BE" dirty="0"/>
              <a:t>Sullivan                  Nathan Cherny</a:t>
            </a:r>
          </a:p>
          <a:p>
            <a:pPr marL="0" indent="0">
              <a:buNone/>
            </a:pPr>
            <a:r>
              <a:rPr lang="nl-BE" dirty="0" smtClean="0"/>
              <a:t>	Urania </a:t>
            </a:r>
            <a:r>
              <a:rPr lang="nl-BE" dirty="0"/>
              <a:t>Dafni                        Martijn Kerst</a:t>
            </a:r>
          </a:p>
          <a:p>
            <a:pPr marL="0" indent="0">
              <a:buNone/>
            </a:pPr>
            <a:r>
              <a:rPr lang="nl-BE" dirty="0" smtClean="0"/>
              <a:t>	Alberto </a:t>
            </a:r>
            <a:r>
              <a:rPr lang="nl-BE" dirty="0"/>
              <a:t>Sobrero                   Christoph Zielinski</a:t>
            </a:r>
          </a:p>
          <a:p>
            <a:endParaRPr lang="nl-BE" dirty="0"/>
          </a:p>
          <a:p>
            <a:r>
              <a:rPr lang="nl-BE" b="1" dirty="0">
                <a:solidFill>
                  <a:schemeClr val="tx2">
                    <a:lumMod val="75000"/>
                  </a:schemeClr>
                </a:solidFill>
              </a:rPr>
              <a:t>ESMO ex Board</a:t>
            </a:r>
          </a:p>
          <a:p>
            <a:r>
              <a:rPr lang="nl-BE" b="1" dirty="0">
                <a:solidFill>
                  <a:schemeClr val="tx2">
                    <a:lumMod val="75000"/>
                  </a:schemeClr>
                </a:solidFill>
              </a:rPr>
              <a:t>ESMO Staff: Keith McGregor and Nicola Latino</a:t>
            </a:r>
          </a:p>
          <a:p>
            <a:endParaRPr lang="nl-BE" b="1" dirty="0"/>
          </a:p>
          <a:p>
            <a:r>
              <a:rPr lang="nl-BE" b="1" dirty="0">
                <a:solidFill>
                  <a:schemeClr val="tx2">
                    <a:lumMod val="75000"/>
                  </a:schemeClr>
                </a:solidFill>
              </a:rPr>
              <a:t>Numerous people who helped testing the scale</a:t>
            </a:r>
          </a:p>
          <a:p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845808"/>
            <a:ext cx="2016224" cy="201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0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5561" y="2527384"/>
            <a:ext cx="40488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200" b="1" dirty="0" smtClean="0">
                <a:solidFill>
                  <a:schemeClr val="accent1">
                    <a:lumMod val="75000"/>
                  </a:schemeClr>
                </a:solidFill>
              </a:rPr>
              <a:t>BACK-UPS</a:t>
            </a:r>
            <a:endParaRPr lang="en-US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Differences in access to relevant new anticancer drugs in Europe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Differences between countries in:</a:t>
            </a:r>
          </a:p>
          <a:p>
            <a:pPr lvl="1"/>
            <a:r>
              <a:rPr lang="en-US" sz="2400" dirty="0" smtClean="0"/>
              <a:t>drug related health care expenditures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rug prices</a:t>
            </a:r>
            <a:endParaRPr lang="en-US" sz="2400" dirty="0"/>
          </a:p>
          <a:p>
            <a:pPr lvl="1"/>
            <a:r>
              <a:rPr lang="en-US" sz="2400" dirty="0" smtClean="0"/>
              <a:t>access time to drugs after approval by EMA</a:t>
            </a:r>
          </a:p>
          <a:p>
            <a:endParaRPr lang="en-US" sz="2800" dirty="0" smtClean="0"/>
          </a:p>
          <a:p>
            <a:r>
              <a:rPr lang="en-US" sz="2800" dirty="0" smtClean="0"/>
              <a:t>Sometimes lack of drug supply in “countries with cheaper drugs” due to parallel import to “countries where the drug is more expensive”.</a:t>
            </a:r>
          </a:p>
          <a:p>
            <a:endParaRPr lang="en-US" sz="2800" dirty="0" smtClean="0"/>
          </a:p>
          <a:p>
            <a:r>
              <a:rPr lang="en-US" sz="2800" dirty="0" smtClean="0"/>
              <a:t>Unequal access within some countries:</a:t>
            </a:r>
          </a:p>
          <a:p>
            <a:pPr lvl="1"/>
            <a:r>
              <a:rPr lang="en-US" sz="2400" dirty="0" smtClean="0"/>
              <a:t>sometimes (co)-payment of the drug costs </a:t>
            </a:r>
            <a:r>
              <a:rPr lang="en-US" sz="2400" dirty="0"/>
              <a:t>by patients required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19432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49809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41784"/>
            <a:ext cx="9083352" cy="1143000"/>
          </a:xfrm>
        </p:spPr>
        <p:txBody>
          <a:bodyPr>
            <a:normAutofit/>
          </a:bodyPr>
          <a:lstStyle/>
          <a:p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ESMO-MCBS for </a:t>
            </a:r>
            <a:r>
              <a:rPr lang="nl-NL" sz="3200" b="1" dirty="0">
                <a:solidFill>
                  <a:schemeClr val="tx2">
                    <a:lumMod val="75000"/>
                  </a:schemeClr>
                </a:solidFill>
              </a:rPr>
              <a:t>solid 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tumors was developed </a:t>
            </a:r>
            <a:b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with  “Snowball” method</a:t>
            </a:r>
            <a:endParaRPr lang="nl-NL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6322" name="Picture 2" descr="File:Giant snowball Oxfor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7143750" cy="4752976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44624"/>
            <a:ext cx="1082999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26485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88032" y="-99392"/>
            <a:ext cx="8964488" cy="1143000"/>
          </a:xfrm>
        </p:spPr>
        <p:txBody>
          <a:bodyPr>
            <a:normAutofit/>
          </a:bodyPr>
          <a:lstStyle/>
          <a:p>
            <a:r>
              <a:rPr lang="nl-NL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“Snowball” method</a:t>
            </a:r>
            <a:endParaRPr lang="nl-NL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6662065" y="6423719"/>
            <a:ext cx="2446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Sobrero A et al. J </a:t>
            </a:r>
            <a:r>
              <a:rPr lang="en-GB" sz="1200" dirty="0" err="1" smtClean="0"/>
              <a:t>Clin</a:t>
            </a:r>
            <a:r>
              <a:rPr lang="en-GB" sz="1200" dirty="0" smtClean="0"/>
              <a:t> </a:t>
            </a:r>
            <a:r>
              <a:rPr lang="en-GB" sz="1200" dirty="0" err="1" smtClean="0"/>
              <a:t>Oncol</a:t>
            </a:r>
            <a:r>
              <a:rPr lang="en-GB" sz="1200" dirty="0" smtClean="0"/>
              <a:t> 2009</a:t>
            </a:r>
            <a:endParaRPr lang="nl-NL" sz="1200" dirty="0" smtClean="0"/>
          </a:p>
          <a:p>
            <a:r>
              <a:rPr lang="es-ES" sz="1200" dirty="0" smtClean="0"/>
              <a:t>Sobrero A et al </a:t>
            </a:r>
            <a:r>
              <a:rPr lang="es-ES" sz="1200" dirty="0" err="1" smtClean="0"/>
              <a:t>Clin</a:t>
            </a:r>
            <a:r>
              <a:rPr lang="es-ES" sz="1200" dirty="0" smtClean="0"/>
              <a:t> </a:t>
            </a:r>
            <a:r>
              <a:rPr lang="es-ES" sz="1200" dirty="0" err="1" smtClean="0"/>
              <a:t>Cancer</a:t>
            </a:r>
            <a:r>
              <a:rPr lang="es-ES" sz="1200" dirty="0" smtClean="0"/>
              <a:t> Res 2015</a:t>
            </a:r>
            <a:endParaRPr lang="nl-NL" sz="1200" dirty="0"/>
          </a:p>
        </p:txBody>
      </p:sp>
      <p:grpSp>
        <p:nvGrpSpPr>
          <p:cNvPr id="2" name="Groep 2"/>
          <p:cNvGrpSpPr/>
          <p:nvPr/>
        </p:nvGrpSpPr>
        <p:grpSpPr>
          <a:xfrm>
            <a:off x="820353" y="908720"/>
            <a:ext cx="7640079" cy="5527728"/>
            <a:chOff x="172281" y="1124744"/>
            <a:chExt cx="7640079" cy="5527728"/>
          </a:xfrm>
        </p:grpSpPr>
        <p:sp>
          <p:nvSpPr>
            <p:cNvPr id="34" name="Afgeronde rechthoek 33"/>
            <p:cNvSpPr/>
            <p:nvPr/>
          </p:nvSpPr>
          <p:spPr>
            <a:xfrm>
              <a:off x="1691680" y="5805264"/>
              <a:ext cx="2736304" cy="28803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dirty="0" err="1" smtClean="0">
                  <a:solidFill>
                    <a:schemeClr val="tx1"/>
                  </a:solidFill>
                </a:rPr>
                <a:t>Simulation</a:t>
              </a:r>
              <a:r>
                <a:rPr lang="nl-NL" dirty="0" smtClean="0">
                  <a:solidFill>
                    <a:schemeClr val="tx1"/>
                  </a:solidFill>
                </a:rPr>
                <a:t> </a:t>
              </a:r>
              <a:r>
                <a:rPr lang="nl-NL" dirty="0" err="1" smtClean="0">
                  <a:solidFill>
                    <a:schemeClr val="tx1"/>
                  </a:solidFill>
                </a:rPr>
                <a:t>scenarios</a:t>
              </a:r>
              <a:endParaRPr lang="nl-NL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3" name="Groep 1"/>
            <p:cNvGrpSpPr/>
            <p:nvPr/>
          </p:nvGrpSpPr>
          <p:grpSpPr>
            <a:xfrm>
              <a:off x="172281" y="1124744"/>
              <a:ext cx="7640079" cy="5527728"/>
              <a:chOff x="172281" y="1124744"/>
              <a:chExt cx="7640079" cy="5527728"/>
            </a:xfrm>
          </p:grpSpPr>
          <p:sp>
            <p:nvSpPr>
              <p:cNvPr id="6" name="Afgeronde rechthoek 5"/>
              <p:cNvSpPr/>
              <p:nvPr/>
            </p:nvSpPr>
            <p:spPr>
              <a:xfrm>
                <a:off x="2195736" y="1124744"/>
                <a:ext cx="4320480" cy="288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err="1" smtClean="0">
                    <a:solidFill>
                      <a:schemeClr val="tx1"/>
                    </a:solidFill>
                  </a:rPr>
                  <a:t>Previous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work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of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Task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Force Members</a:t>
                </a:r>
              </a:p>
            </p:txBody>
          </p:sp>
          <p:sp>
            <p:nvSpPr>
              <p:cNvPr id="7" name="Afgeronde rechthoek 6"/>
              <p:cNvSpPr/>
              <p:nvPr/>
            </p:nvSpPr>
            <p:spPr>
              <a:xfrm>
                <a:off x="2915816" y="1772816"/>
                <a:ext cx="3312368" cy="288000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smtClean="0">
                    <a:solidFill>
                      <a:schemeClr val="tx1"/>
                    </a:solidFill>
                  </a:rPr>
                  <a:t>1</a:t>
                </a:r>
                <a:r>
                  <a:rPr lang="nl-NL" baseline="30000" dirty="0" smtClean="0">
                    <a:solidFill>
                      <a:schemeClr val="tx1"/>
                    </a:solidFill>
                  </a:rPr>
                  <a:t>st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draft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scale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Afgeronde rechthoek 7"/>
              <p:cNvSpPr/>
              <p:nvPr/>
            </p:nvSpPr>
            <p:spPr>
              <a:xfrm>
                <a:off x="1619673" y="2348880"/>
                <a:ext cx="2620456" cy="28800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err="1" smtClean="0">
                    <a:solidFill>
                      <a:schemeClr val="tx1"/>
                    </a:solidFill>
                  </a:rPr>
                  <a:t>Biostatisticians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Afgeronde rechthoek 8"/>
              <p:cNvSpPr/>
              <p:nvPr/>
            </p:nvSpPr>
            <p:spPr>
              <a:xfrm>
                <a:off x="4499992" y="2348880"/>
                <a:ext cx="3060000" cy="28800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smtClean="0">
                    <a:solidFill>
                      <a:schemeClr val="tx1"/>
                    </a:solidFill>
                  </a:rPr>
                  <a:t>1</a:t>
                </a:r>
                <a:r>
                  <a:rPr lang="nl-NL" baseline="30000" dirty="0" smtClean="0">
                    <a:solidFill>
                      <a:schemeClr val="tx1"/>
                    </a:solidFill>
                  </a:rPr>
                  <a:t>st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ESMO </a:t>
                </a:r>
                <a:r>
                  <a:rPr lang="nl-NL" dirty="0" err="1">
                    <a:solidFill>
                      <a:schemeClr val="tx1"/>
                    </a:solidFill>
                  </a:rPr>
                  <a:t>f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aculty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field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testing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Afgeronde rechthoek 10"/>
              <p:cNvSpPr/>
              <p:nvPr/>
            </p:nvSpPr>
            <p:spPr>
              <a:xfrm>
                <a:off x="2699792" y="4293096"/>
                <a:ext cx="3528392" cy="288032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smtClean="0">
                    <a:solidFill>
                      <a:schemeClr val="tx1"/>
                    </a:solidFill>
                  </a:rPr>
                  <a:t>2</a:t>
                </a:r>
                <a:r>
                  <a:rPr lang="nl-NL" baseline="30000" dirty="0" smtClean="0">
                    <a:solidFill>
                      <a:schemeClr val="tx1"/>
                    </a:solidFill>
                  </a:rPr>
                  <a:t>nd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draft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scale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Afgeronde rechthoek 11"/>
              <p:cNvSpPr/>
              <p:nvPr/>
            </p:nvSpPr>
            <p:spPr>
              <a:xfrm>
                <a:off x="2411760" y="4941168"/>
                <a:ext cx="3816424" cy="540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err="1" smtClean="0">
                    <a:solidFill>
                      <a:schemeClr val="tx1"/>
                    </a:solidFill>
                  </a:rPr>
                  <a:t>Applied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in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wide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range of settings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by</a:t>
                </a:r>
                <a:endParaRPr lang="nl-NL" dirty="0" smtClean="0">
                  <a:solidFill>
                    <a:schemeClr val="tx1"/>
                  </a:solidFill>
                </a:endParaRPr>
              </a:p>
              <a:p>
                <a:pPr lvl="0" algn="ctr"/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Task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Force &amp;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invited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experts</a:t>
                </a:r>
              </a:p>
            </p:txBody>
          </p:sp>
          <p:sp>
            <p:nvSpPr>
              <p:cNvPr id="13" name="Afgeronde rechthoek 12"/>
              <p:cNvSpPr/>
              <p:nvPr/>
            </p:nvSpPr>
            <p:spPr>
              <a:xfrm>
                <a:off x="4572000" y="5805296"/>
                <a:ext cx="3240360" cy="28800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smtClean="0">
                    <a:solidFill>
                      <a:schemeClr val="tx1"/>
                    </a:solidFill>
                  </a:rPr>
                  <a:t>2</a:t>
                </a:r>
                <a:r>
                  <a:rPr lang="nl-NL" baseline="30000" dirty="0" smtClean="0">
                    <a:solidFill>
                      <a:schemeClr val="tx1"/>
                    </a:solidFill>
                  </a:rPr>
                  <a:t>nd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ESMO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faculty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field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testing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Afgeronde rechthoek 13"/>
              <p:cNvSpPr/>
              <p:nvPr/>
            </p:nvSpPr>
            <p:spPr>
              <a:xfrm>
                <a:off x="2771800" y="6381327"/>
                <a:ext cx="3528176" cy="271145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err="1" smtClean="0">
                    <a:solidFill>
                      <a:schemeClr val="tx1"/>
                    </a:solidFill>
                  </a:rPr>
                  <a:t>Final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Scale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PIJL-OMHOOG en -OMLAAG 14"/>
              <p:cNvSpPr/>
              <p:nvPr/>
            </p:nvSpPr>
            <p:spPr>
              <a:xfrm>
                <a:off x="179512" y="4437112"/>
                <a:ext cx="1008112" cy="2160240"/>
              </a:xfrm>
              <a:prstGeom prst="upDown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Tekstvak 15"/>
              <p:cNvSpPr txBox="1"/>
              <p:nvPr/>
            </p:nvSpPr>
            <p:spPr>
              <a:xfrm>
                <a:off x="172281" y="5157192"/>
                <a:ext cx="10153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600" dirty="0" smtClean="0"/>
                  <a:t>13 </a:t>
                </a:r>
              </a:p>
              <a:p>
                <a:pPr algn="ctr"/>
                <a:r>
                  <a:rPr lang="nl-NL" sz="1600" dirty="0" err="1" smtClean="0"/>
                  <a:t>drafts</a:t>
                </a:r>
                <a:endParaRPr lang="nl-NL" sz="1600" dirty="0" smtClean="0"/>
              </a:p>
              <a:p>
                <a:pPr algn="ctr"/>
                <a:r>
                  <a:rPr lang="nl-NL" sz="1600" dirty="0" err="1" smtClean="0"/>
                  <a:t>scale</a:t>
                </a:r>
                <a:endParaRPr lang="nl-NL" sz="1600" dirty="0"/>
              </a:p>
            </p:txBody>
          </p:sp>
          <p:sp>
            <p:nvSpPr>
              <p:cNvPr id="17" name="Afgeronde rechthoek 16"/>
              <p:cNvSpPr/>
              <p:nvPr/>
            </p:nvSpPr>
            <p:spPr>
              <a:xfrm>
                <a:off x="2700272" y="2924944"/>
                <a:ext cx="3383896" cy="288000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nl-NL" dirty="0" smtClean="0">
                    <a:solidFill>
                      <a:schemeClr val="tx1"/>
                    </a:solidFill>
                  </a:rPr>
                  <a:t>Feedback</a:t>
                </a:r>
              </a:p>
            </p:txBody>
          </p:sp>
          <p:sp>
            <p:nvSpPr>
              <p:cNvPr id="18" name="Afgeronde rechthoek 17"/>
              <p:cNvSpPr/>
              <p:nvPr/>
            </p:nvSpPr>
            <p:spPr>
              <a:xfrm>
                <a:off x="1663046" y="3501008"/>
                <a:ext cx="5400000" cy="540000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dirty="0" smtClean="0">
                    <a:solidFill>
                      <a:schemeClr val="tx1"/>
                    </a:solidFill>
                  </a:rPr>
                  <a:t>Integration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work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Sobrero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on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role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HR, prognosis &amp; absolute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differences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in data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interpretation</a:t>
                </a:r>
                <a:endParaRPr lang="nl-NL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PIJL-OMLAAG 18"/>
              <p:cNvSpPr/>
              <p:nvPr/>
            </p:nvSpPr>
            <p:spPr>
              <a:xfrm>
                <a:off x="4304642" y="1484784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0" name="PIJL-OMLAAG 19"/>
              <p:cNvSpPr/>
              <p:nvPr/>
            </p:nvSpPr>
            <p:spPr>
              <a:xfrm>
                <a:off x="3563888" y="2132856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" name="PIJL-OMLAAG 21"/>
              <p:cNvSpPr/>
              <p:nvPr/>
            </p:nvSpPr>
            <p:spPr>
              <a:xfrm rot="18942775">
                <a:off x="3646795" y="2718452"/>
                <a:ext cx="115200" cy="216000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" name="PIJL-OMLAAG 22"/>
              <p:cNvSpPr/>
              <p:nvPr/>
            </p:nvSpPr>
            <p:spPr>
              <a:xfrm rot="2742775">
                <a:off x="5001428" y="2717565"/>
                <a:ext cx="115200" cy="216000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PIJL-OMLAAG 25"/>
              <p:cNvSpPr/>
              <p:nvPr/>
            </p:nvSpPr>
            <p:spPr>
              <a:xfrm>
                <a:off x="4305600" y="4077072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PIJL-OMLAAG 26"/>
              <p:cNvSpPr/>
              <p:nvPr/>
            </p:nvSpPr>
            <p:spPr>
              <a:xfrm>
                <a:off x="4305600" y="4670035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PIJL-OMLAAG 27"/>
              <p:cNvSpPr/>
              <p:nvPr/>
            </p:nvSpPr>
            <p:spPr>
              <a:xfrm>
                <a:off x="3563888" y="5521785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PIJL-OMLAAG 28"/>
              <p:cNvSpPr/>
              <p:nvPr/>
            </p:nvSpPr>
            <p:spPr>
              <a:xfrm>
                <a:off x="3592057" y="6105212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0" name="Tekstvak 29"/>
              <p:cNvSpPr txBox="1"/>
              <p:nvPr/>
            </p:nvSpPr>
            <p:spPr>
              <a:xfrm>
                <a:off x="4193288" y="3155958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+</a:t>
                </a:r>
                <a:endParaRPr lang="nl-NL" sz="2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PIJL-OMLAAG 34"/>
              <p:cNvSpPr/>
              <p:nvPr/>
            </p:nvSpPr>
            <p:spPr>
              <a:xfrm>
                <a:off x="5680289" y="5517232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6" name="PIJL-OMLAAG 35"/>
              <p:cNvSpPr/>
              <p:nvPr/>
            </p:nvSpPr>
            <p:spPr>
              <a:xfrm>
                <a:off x="5680289" y="6093296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" name="PIJL-OMLAAG 38"/>
              <p:cNvSpPr/>
              <p:nvPr/>
            </p:nvSpPr>
            <p:spPr>
              <a:xfrm>
                <a:off x="5148064" y="2132856"/>
                <a:ext cx="115847" cy="216024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33797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7122" y="3682743"/>
            <a:ext cx="7719549" cy="156966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BE" sz="9600" dirty="0" smtClean="0">
                <a:solidFill>
                  <a:schemeClr val="accent1">
                    <a:lumMod val="75000"/>
                  </a:schemeClr>
                </a:solidFill>
              </a:rPr>
              <a:t>Value ≠ </a:t>
            </a:r>
            <a:r>
              <a:rPr lang="fr-BE" sz="9600" dirty="0" err="1" smtClean="0">
                <a:solidFill>
                  <a:schemeClr val="accent1">
                    <a:lumMod val="75000"/>
                  </a:schemeClr>
                </a:solidFill>
              </a:rPr>
              <a:t>Benefit</a:t>
            </a:r>
            <a:endParaRPr 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5" r="19534"/>
          <a:stretch/>
        </p:blipFill>
        <p:spPr>
          <a:xfrm>
            <a:off x="2548549" y="399794"/>
            <a:ext cx="401175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3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Underlying Premises ESMO-MCBS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6288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C</a:t>
            </a:r>
            <a:r>
              <a:rPr lang="en-US" sz="2800" dirty="0" smtClean="0"/>
              <a:t>ure </a:t>
            </a:r>
            <a:r>
              <a:rPr lang="en-US" sz="2800" dirty="0"/>
              <a:t>takes precedence over deferral of </a:t>
            </a:r>
            <a:r>
              <a:rPr lang="en-US" sz="2800" dirty="0" smtClean="0"/>
              <a:t>death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</a:t>
            </a:r>
            <a:r>
              <a:rPr lang="en-US" sz="2800" dirty="0" smtClean="0"/>
              <a:t>irect </a:t>
            </a:r>
            <a:r>
              <a:rPr lang="en-US" sz="2800" dirty="0"/>
              <a:t>endpoints such as survival and QoL take precedence over surrogates such as PFS or </a:t>
            </a:r>
            <a:r>
              <a:rPr lang="en-US" sz="2800" dirty="0" smtClean="0"/>
              <a:t>RR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DFS in curative disease is a more valid surrogate than PFS or RR in non-curative disease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I</a:t>
            </a:r>
            <a:r>
              <a:rPr lang="en-US" sz="2800" dirty="0" smtClean="0"/>
              <a:t>nterpretation </a:t>
            </a:r>
            <a:r>
              <a:rPr lang="en-US" sz="2800" dirty="0"/>
              <a:t>of the evidence for benefit </a:t>
            </a: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derived </a:t>
            </a:r>
            <a:r>
              <a:rPr lang="en-US" sz="2800" dirty="0"/>
              <a:t>from </a:t>
            </a:r>
            <a:r>
              <a:rPr lang="en-US" sz="2800" dirty="0" smtClean="0"/>
              <a:t>surrogate outcomes </a:t>
            </a:r>
            <a:r>
              <a:rPr lang="en-US" sz="2800" dirty="0"/>
              <a:t>(such </a:t>
            </a:r>
            <a:r>
              <a:rPr lang="en-US" sz="2800" dirty="0" smtClean="0"/>
              <a:t>as PFS)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may </a:t>
            </a:r>
            <a:r>
              <a:rPr lang="en-US" sz="2800" dirty="0"/>
              <a:t>be influenced by secondary outcome data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8949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57518"/>
            <a:ext cx="8305800" cy="939234"/>
          </a:xfrm>
        </p:spPr>
        <p:txBody>
          <a:bodyPr>
            <a:noAutofit/>
          </a:bodyPr>
          <a:lstStyle/>
          <a:p>
            <a:pPr marL="266700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3 Rules, #1 ESMO-MCBS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684584" y="1412776"/>
            <a:ext cx="972108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Data </a:t>
            </a:r>
            <a:r>
              <a:rPr lang="en-US" sz="2800" dirty="0"/>
              <a:t>derived from comparative research: </a:t>
            </a:r>
            <a:r>
              <a:rPr lang="en-US" sz="2800" dirty="0" smtClean="0"/>
              <a:t>	</a:t>
            </a:r>
            <a:r>
              <a:rPr lang="en-US" sz="2800" dirty="0"/>
              <a:t>	</a:t>
            </a:r>
            <a:endParaRPr lang="en-US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 smtClean="0"/>
              <a:t>Priority: Strong level of evidence from large phase III studies, </a:t>
            </a:r>
            <a:r>
              <a:rPr lang="en-US" sz="2000" dirty="0" smtClean="0"/>
              <a:t>&gt; lesser level of evidence </a:t>
            </a:r>
            <a:r>
              <a:rPr lang="en-US" sz="2000" smtClean="0"/>
              <a:t>from comparative cohort </a:t>
            </a:r>
            <a:r>
              <a:rPr lang="en-US" sz="2000" dirty="0" smtClean="0"/>
              <a:t>studies or randomized phase II studies </a:t>
            </a:r>
            <a:endParaRPr lang="en-AU" sz="20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 smtClean="0"/>
              <a:t>Careful </a:t>
            </a:r>
            <a:r>
              <a:rPr lang="en-US" sz="2800" dirty="0"/>
              <a:t>analyses “control arm” and identification of endpoints.</a:t>
            </a:r>
            <a:r>
              <a:rPr lang="en-AU" sz="2800" dirty="0"/>
              <a:t> </a:t>
            </a:r>
          </a:p>
          <a:p>
            <a:pPr marL="1428750" lvl="2" indent="-514350">
              <a:buFont typeface="+mj-lt"/>
              <a:buAutoNum type="arabicPeriod"/>
            </a:pPr>
            <a:r>
              <a:rPr lang="fr-BE" sz="2800" dirty="0" err="1" smtClean="0"/>
              <a:t>Subgroup</a:t>
            </a:r>
            <a:r>
              <a:rPr lang="fr-BE" sz="2800" dirty="0" smtClean="0"/>
              <a:t> </a:t>
            </a:r>
            <a:r>
              <a:rPr lang="fr-BE" sz="2800" dirty="0" err="1"/>
              <a:t>analysis</a:t>
            </a:r>
            <a:r>
              <a:rPr lang="fr-BE" sz="2800" dirty="0"/>
              <a:t>.   </a:t>
            </a:r>
            <a:r>
              <a:rPr lang="en-AU" sz="2800" dirty="0"/>
              <a:t> </a:t>
            </a:r>
          </a:p>
          <a:p>
            <a:pPr lvl="3"/>
            <a:r>
              <a:rPr lang="fr-BE" b="1" dirty="0" err="1">
                <a:solidFill>
                  <a:schemeClr val="tx2"/>
                </a:solidFill>
              </a:rPr>
              <a:t>preplanned</a:t>
            </a:r>
            <a:r>
              <a:rPr lang="fr-BE" b="1" dirty="0">
                <a:solidFill>
                  <a:schemeClr val="tx2"/>
                </a:solidFill>
              </a:rPr>
              <a:t> in ESMO-MCBS </a:t>
            </a:r>
            <a:r>
              <a:rPr lang="en-US" dirty="0"/>
              <a:t>when ≤ 3 subgroups defined «a priori»: benefit in a subgroup for the primary endpoint can be «scaled», provided adjusted for multiple comparisons</a:t>
            </a:r>
            <a:r>
              <a:rPr lang="en-AU" dirty="0"/>
              <a:t> </a:t>
            </a:r>
          </a:p>
          <a:p>
            <a:pPr lvl="3"/>
            <a:r>
              <a:rPr lang="fr-BE" b="1" dirty="0" err="1">
                <a:solidFill>
                  <a:schemeClr val="tx2"/>
                </a:solidFill>
              </a:rPr>
              <a:t>unplanned</a:t>
            </a:r>
            <a:r>
              <a:rPr lang="fr-BE" b="1" dirty="0">
                <a:solidFill>
                  <a:schemeClr val="tx2"/>
                </a:solidFill>
              </a:rPr>
              <a:t> not in ESMO-MCBS </a:t>
            </a:r>
            <a:r>
              <a:rPr lang="fr-BE" dirty="0" err="1"/>
              <a:t>considered</a:t>
            </a:r>
            <a:r>
              <a:rPr lang="fr-BE" dirty="0"/>
              <a:t> </a:t>
            </a:r>
            <a:r>
              <a:rPr lang="fr-BE" dirty="0" err="1"/>
              <a:t>hyposthesis</a:t>
            </a:r>
            <a:r>
              <a:rPr lang="fr-BE" dirty="0"/>
              <a:t> </a:t>
            </a:r>
            <a:r>
              <a:rPr lang="fr-BE" dirty="0" err="1"/>
              <a:t>generating</a:t>
            </a:r>
            <a:endParaRPr lang="en-AU" dirty="0"/>
          </a:p>
          <a:p>
            <a:r>
              <a:rPr lang="en-AU" sz="2000" dirty="0"/>
              <a:t> </a:t>
            </a:r>
            <a:endParaRPr lang="en-US" sz="2000" b="1" dirty="0" smtClean="0"/>
          </a:p>
        </p:txBody>
      </p:sp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22" y="84938"/>
            <a:ext cx="970614" cy="96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15616" y="-99392"/>
            <a:ext cx="13302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62357" y="44624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33147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36512" y="185510"/>
            <a:ext cx="9177627" cy="9392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eaLnBrk="1" hangingPunct="1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3 Rules, #2 ESMO-</a:t>
            </a:r>
            <a:r>
              <a:rPr lang="en-US" sz="3200" b="1" dirty="0" smtClean="0">
                <a:solidFill>
                  <a:schemeClr val="tx2"/>
                </a:solidFill>
              </a:rPr>
              <a:t>MCBS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067906" y="6112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77706" y="6112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01609" y="4370402"/>
            <a:ext cx="84994" cy="6671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686297" y="4370402"/>
            <a:ext cx="84994" cy="66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207086" y="4370402"/>
            <a:ext cx="84994" cy="66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657598" y="5018474"/>
            <a:ext cx="84994" cy="6671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544526" y="5018474"/>
            <a:ext cx="84994" cy="66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flipH="1" flipV="1">
            <a:off x="5424580" y="4999602"/>
            <a:ext cx="83524" cy="85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19054" y="5738554"/>
            <a:ext cx="84994" cy="66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949217" y="5738554"/>
            <a:ext cx="84994" cy="66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163777" y="5733256"/>
            <a:ext cx="84994" cy="6671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3695700" y="5085184"/>
            <a:ext cx="18200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214693" y="5805264"/>
            <a:ext cx="177636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36894" y="2733888"/>
            <a:ext cx="82701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2800" b="1" dirty="0" smtClean="0">
                <a:latin typeface="+mj-lt"/>
              </a:rPr>
              <a:t>Example: for threshold set at HR ≤ 0.70</a:t>
            </a:r>
          </a:p>
          <a:p>
            <a:pPr algn="ctr"/>
            <a:r>
              <a:rPr lang="en-US" sz="2800" dirty="0" smtClean="0"/>
              <a:t> </a:t>
            </a:r>
            <a:r>
              <a:rPr lang="en-US" sz="2800" dirty="0">
                <a:solidFill>
                  <a:srgbClr val="FF0000"/>
                </a:solidFill>
              </a:rPr>
              <a:t>it is the lower limit of the 95%CI which has to be </a:t>
            </a:r>
            <a:r>
              <a:rPr lang="fr-BE" sz="2800" b="1" dirty="0">
                <a:solidFill>
                  <a:srgbClr val="FF0000"/>
                </a:solidFill>
              </a:rPr>
              <a:t>≤ </a:t>
            </a:r>
            <a:r>
              <a:rPr lang="en-US" sz="2800" dirty="0">
                <a:solidFill>
                  <a:srgbClr val="FF0000"/>
                </a:solidFill>
              </a:rPr>
              <a:t>0.70</a:t>
            </a: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latin typeface="+mj-lt"/>
              </a:rPr>
              <a:t> </a:t>
            </a:r>
            <a:endParaRPr lang="en-US" sz="28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1293" y="4113873"/>
            <a:ext cx="971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j-lt"/>
              </a:rPr>
              <a:t>Trial X</a:t>
            </a:r>
            <a:endParaRPr lang="en-US" sz="24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4828977"/>
            <a:ext cx="962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j-lt"/>
              </a:rPr>
              <a:t>Trial Y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9383" y="5555809"/>
            <a:ext cx="949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j-lt"/>
              </a:rPr>
              <a:t>Trial Z</a:t>
            </a:r>
            <a:endParaRPr lang="en-US" sz="2400" b="1" dirty="0"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66998" y="6112658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47490" y="6112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82106" y="6112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15706" y="6112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33290" y="6247474"/>
            <a:ext cx="54874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0694" y="5945606"/>
            <a:ext cx="612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 smtClean="0">
                <a:latin typeface="+mj-lt"/>
              </a:rPr>
              <a:t>HR</a:t>
            </a:r>
            <a:endParaRPr lang="en-US" sz="28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09092" y="6329534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000" b="1" dirty="0" smtClean="0">
                <a:latin typeface="+mj-lt"/>
              </a:rPr>
              <a:t>0.5</a:t>
            </a:r>
            <a:endParaRPr lang="en-US" sz="20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31400" y="6309022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000" b="1" dirty="0" smtClean="0">
                <a:latin typeface="+mj-lt"/>
              </a:rPr>
              <a:t>1.0</a:t>
            </a:r>
            <a:endParaRPr lang="en-US" sz="20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1265" y="6341258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000" b="1" dirty="0" smtClean="0">
                <a:latin typeface="+mj-lt"/>
              </a:rPr>
              <a:t>0.7</a:t>
            </a:r>
            <a:endParaRPr lang="en-US" sz="2000" b="1" dirty="0">
              <a:latin typeface="+mj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285678" y="4005064"/>
            <a:ext cx="0" cy="2212734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7086" y="3908717"/>
            <a:ext cx="0" cy="22984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04048" y="400506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0.86</a:t>
            </a:r>
            <a:endParaRPr lang="en-US" b="1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79418" y="400506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0.78</a:t>
            </a:r>
            <a:endParaRPr lang="en-US" b="1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75362" y="400506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0.71</a:t>
            </a:r>
            <a:endParaRPr lang="en-US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27290" y="4653136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0.65</a:t>
            </a:r>
            <a:endParaRPr lang="en-US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88704" y="4653136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0.76</a:t>
            </a:r>
            <a:endParaRPr lang="en-US" b="1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27490" y="464384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0.89</a:t>
            </a:r>
            <a:endParaRPr lang="en-US" b="1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23234" y="5373216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0.58</a:t>
            </a:r>
            <a:endParaRPr lang="en-US" b="1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31578" y="5373216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0.69</a:t>
            </a:r>
            <a:endParaRPr lang="en-US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23434" y="536392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>
                <a:latin typeface="+mj-lt"/>
              </a:rPr>
              <a:t>0.82</a:t>
            </a:r>
            <a:endParaRPr lang="en-US" b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72200" y="4665330"/>
            <a:ext cx="2697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Trial X </a:t>
            </a:r>
            <a:r>
              <a:rPr lang="fr-BE" sz="20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does</a:t>
            </a:r>
            <a:r>
              <a:rPr lang="fr-BE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not </a:t>
            </a:r>
            <a:r>
              <a:rPr lang="fr-BE" sz="20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qualify</a:t>
            </a:r>
            <a:endParaRPr lang="fr-BE" sz="20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fr-BE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Trials Y and Z do </a:t>
            </a:r>
            <a:r>
              <a:rPr lang="fr-BE" sz="20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qualify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8231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4" name="Straight Connector 37"/>
          <p:cNvCxnSpPr/>
          <p:nvPr/>
        </p:nvCxnSpPr>
        <p:spPr>
          <a:xfrm>
            <a:off x="4157297" y="4437112"/>
            <a:ext cx="113478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23528" y="1124744"/>
            <a:ext cx="8875733" cy="1368152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800" dirty="0" smtClean="0"/>
              <a:t>More than one outcome may be applicable 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800" dirty="0" smtClean="0"/>
              <a:t>For a required HR, not the point estimate but the lower limit of the 95% CI is used to take into account the variability of the estimate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107504" y="2733888"/>
            <a:ext cx="8917334" cy="3976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970614" cy="96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65082" y="-27384"/>
            <a:ext cx="178526" cy="10882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62357" y="19432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89929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7" y="185510"/>
            <a:ext cx="8305800" cy="939234"/>
          </a:xfrm>
        </p:spPr>
        <p:txBody>
          <a:bodyPr>
            <a:noAutofit/>
          </a:bodyPr>
          <a:lstStyle/>
          <a:p>
            <a:pPr marL="266700"/>
            <a:r>
              <a:rPr lang="en-US" sz="3200" b="1" dirty="0" smtClean="0">
                <a:solidFill>
                  <a:schemeClr val="tx2"/>
                </a:solidFill>
              </a:rPr>
              <a:t>  3 Rules, #3 ESMO-MCBS 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548680"/>
            <a:ext cx="8865325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Ni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Ni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    Check for</a:t>
            </a:r>
            <a:r>
              <a:rPr lang="en-US" sz="2800" dirty="0" smtClean="0"/>
              <a:t>: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indicators </a:t>
            </a:r>
            <a:r>
              <a:rPr lang="en-US" sz="2800" dirty="0"/>
              <a:t>of </a:t>
            </a:r>
            <a:r>
              <a:rPr lang="en-US" sz="2800" dirty="0" smtClean="0"/>
              <a:t>severe toxicity or reduced grade 3-4 toxicity that bothers patients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global </a:t>
            </a:r>
            <a:r>
              <a:rPr lang="en-US" sz="2800" dirty="0" err="1" smtClean="0"/>
              <a:t>QoL</a:t>
            </a:r>
            <a:r>
              <a:rPr lang="en-US" sz="2800" dirty="0" smtClean="0"/>
              <a:t> </a:t>
            </a:r>
            <a:r>
              <a:rPr lang="en-US" sz="2800" dirty="0"/>
              <a:t>advantage using validated </a:t>
            </a:r>
            <a:r>
              <a:rPr lang="en-US" sz="2800" dirty="0" smtClean="0"/>
              <a:t>scale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800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800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800" dirty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fr-BE" sz="2800" dirty="0" smtClean="0"/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Report final adjusted </a:t>
            </a:r>
            <a:r>
              <a:rPr lang="en-US" sz="2800" dirty="0" smtClean="0"/>
              <a:t>grade taken </a:t>
            </a:r>
            <a:r>
              <a:rPr lang="en-US" sz="2800" dirty="0"/>
              <a:t>into account toxicity and </a:t>
            </a:r>
            <a:r>
              <a:rPr lang="en-US" sz="2800" dirty="0" err="1" smtClean="0"/>
              <a:t>QoL</a:t>
            </a:r>
            <a:r>
              <a:rPr lang="en-US" sz="2800" dirty="0" smtClean="0"/>
              <a:t> when applicable</a:t>
            </a:r>
            <a:endParaRPr lang="en-US" sz="2800" b="1" dirty="0"/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14"/>
            <a:ext cx="106045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99592" y="-27384"/>
            <a:ext cx="216024" cy="1060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ep 9"/>
          <p:cNvGrpSpPr/>
          <p:nvPr/>
        </p:nvGrpSpPr>
        <p:grpSpPr>
          <a:xfrm>
            <a:off x="1691681" y="3356992"/>
            <a:ext cx="4680521" cy="1656184"/>
            <a:chOff x="1231567" y="3284984"/>
            <a:chExt cx="5212641" cy="1787400"/>
          </a:xfrm>
        </p:grpSpPr>
        <p:pic>
          <p:nvPicPr>
            <p:cNvPr id="7" name="Picture 2" descr="Weegschaa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39752" y="3284984"/>
              <a:ext cx="3744416" cy="1787400"/>
            </a:xfrm>
            <a:prstGeom prst="rect">
              <a:avLst/>
            </a:prstGeom>
            <a:noFill/>
          </p:spPr>
        </p:pic>
        <p:sp>
          <p:nvSpPr>
            <p:cNvPr id="8" name="Tekstvak 7"/>
            <p:cNvSpPr txBox="1"/>
            <p:nvPr/>
          </p:nvSpPr>
          <p:spPr>
            <a:xfrm>
              <a:off x="5559479" y="4283804"/>
              <a:ext cx="884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err="1" smtClean="0"/>
                <a:t>toxicity</a:t>
              </a:r>
              <a:endParaRPr lang="nl-NL" b="1" dirty="0"/>
            </a:p>
          </p:txBody>
        </p:sp>
        <p:sp>
          <p:nvSpPr>
            <p:cNvPr id="9" name="Tekstvak 8"/>
            <p:cNvSpPr txBox="1"/>
            <p:nvPr/>
          </p:nvSpPr>
          <p:spPr>
            <a:xfrm>
              <a:off x="1231567" y="3789040"/>
              <a:ext cx="1446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err="1" smtClean="0"/>
                <a:t>quality</a:t>
              </a:r>
              <a:r>
                <a:rPr lang="nl-NL" b="1" dirty="0" smtClean="0"/>
                <a:t> of </a:t>
              </a:r>
              <a:r>
                <a:rPr lang="nl-NL" b="1" dirty="0" err="1" smtClean="0"/>
                <a:t>life</a:t>
              </a:r>
              <a:endParaRPr lang="nl-NL" b="1" dirty="0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62357" y="19432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79689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36512" y="185510"/>
            <a:ext cx="9166267" cy="9392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eaLnBrk="1" hangingPunct="1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Forms ESMO-MCBS</a:t>
            </a:r>
            <a:b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639828"/>
            <a:ext cx="9296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2800" b="1" dirty="0" smtClean="0">
                <a:solidFill>
                  <a:schemeClr val="tx2"/>
                </a:solidFill>
                <a:latin typeface="Calibri"/>
              </a:rPr>
              <a:t>Curative Setting	     → 	Evaluation form 1</a:t>
            </a:r>
          </a:p>
          <a:p>
            <a:pPr algn="just"/>
            <a:endParaRPr lang="fr-BE" sz="32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fr-BE" sz="2800" b="1" dirty="0" smtClean="0">
                <a:solidFill>
                  <a:schemeClr val="tx2"/>
                </a:solidFill>
                <a:latin typeface="Calibri"/>
              </a:rPr>
              <a:t>Non-curative setting  → 	Evaluation </a:t>
            </a:r>
            <a:r>
              <a:rPr lang="fr-BE" sz="2800" b="1" dirty="0" err="1" smtClean="0">
                <a:solidFill>
                  <a:schemeClr val="tx2"/>
                </a:solidFill>
                <a:latin typeface="Calibri"/>
              </a:rPr>
              <a:t>form</a:t>
            </a:r>
            <a:r>
              <a:rPr lang="fr-BE" sz="2800" b="1" dirty="0" smtClean="0">
                <a:solidFill>
                  <a:schemeClr val="tx2"/>
                </a:solidFill>
                <a:latin typeface="Calibri"/>
              </a:rPr>
              <a:t> 2 a, b, c</a:t>
            </a:r>
          </a:p>
          <a:p>
            <a:pPr algn="just"/>
            <a:r>
              <a:rPr lang="fr-BE" sz="2800" b="1" dirty="0">
                <a:solidFill>
                  <a:schemeClr val="tx2"/>
                </a:solidFill>
                <a:latin typeface="Calibri"/>
              </a:rPr>
              <a:t>	</a:t>
            </a:r>
            <a:r>
              <a:rPr lang="fr-BE" sz="2800" b="1" dirty="0" smtClean="0">
                <a:solidFill>
                  <a:schemeClr val="tx2"/>
                </a:solidFill>
                <a:latin typeface="Calibri"/>
              </a:rPr>
              <a:t>			</a:t>
            </a:r>
            <a:r>
              <a:rPr lang="fr-BE" sz="2000" b="1" dirty="0" smtClean="0">
                <a:solidFill>
                  <a:schemeClr val="accent3">
                    <a:lumMod val="75000"/>
                  </a:schemeClr>
                </a:solidFill>
                <a:latin typeface="Calibri"/>
              </a:rPr>
              <a:t>2a: </a:t>
            </a:r>
            <a:r>
              <a:rPr lang="fr-BE" sz="2000" b="1" dirty="0" err="1" smtClean="0">
                <a:solidFill>
                  <a:schemeClr val="accent3">
                    <a:lumMod val="75000"/>
                  </a:schemeClr>
                </a:solidFill>
                <a:latin typeface="Calibri"/>
              </a:rPr>
              <a:t>primary</a:t>
            </a:r>
            <a:r>
              <a:rPr lang="fr-BE" sz="2000" b="1" dirty="0" smtClean="0">
                <a:solidFill>
                  <a:schemeClr val="accent3">
                    <a:lumMod val="75000"/>
                  </a:schemeClr>
                </a:solidFill>
                <a:latin typeface="Calibri"/>
              </a:rPr>
              <a:t> </a:t>
            </a:r>
            <a:r>
              <a:rPr lang="fr-BE" sz="2000" b="1" dirty="0" err="1" smtClean="0">
                <a:solidFill>
                  <a:schemeClr val="accent3">
                    <a:lumMod val="75000"/>
                  </a:schemeClr>
                </a:solidFill>
                <a:latin typeface="Calibri"/>
              </a:rPr>
              <a:t>endpount</a:t>
            </a:r>
            <a:r>
              <a:rPr lang="fr-BE" sz="2000" b="1" dirty="0" smtClean="0">
                <a:solidFill>
                  <a:schemeClr val="accent3">
                    <a:lumMod val="75000"/>
                  </a:schemeClr>
                </a:solidFill>
                <a:latin typeface="Calibri"/>
              </a:rPr>
              <a:t> OS</a:t>
            </a:r>
          </a:p>
          <a:p>
            <a:pPr algn="just"/>
            <a:r>
              <a:rPr lang="fr-BE" sz="2000" b="1" dirty="0" smtClean="0">
                <a:solidFill>
                  <a:schemeClr val="tx2"/>
                </a:solidFill>
                <a:latin typeface="Calibri"/>
              </a:rPr>
              <a:t>				</a:t>
            </a:r>
            <a:r>
              <a:rPr lang="fr-BE" sz="20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2b: </a:t>
            </a:r>
            <a:r>
              <a:rPr lang="fr-BE" sz="2000" b="1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primary</a:t>
            </a:r>
            <a:r>
              <a:rPr lang="fr-BE" sz="20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lang="fr-BE" sz="2000" b="1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endpoint</a:t>
            </a:r>
            <a:r>
              <a:rPr lang="fr-BE" sz="20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 PFS or TTP</a:t>
            </a:r>
          </a:p>
          <a:p>
            <a:pPr algn="just"/>
            <a:r>
              <a:rPr lang="fr-BE" sz="2000" b="1" dirty="0">
                <a:solidFill>
                  <a:schemeClr val="tx2"/>
                </a:solidFill>
                <a:latin typeface="Calibri"/>
              </a:rPr>
              <a:t>	</a:t>
            </a:r>
            <a:r>
              <a:rPr lang="fr-BE" sz="2000" b="1" dirty="0" smtClean="0">
                <a:solidFill>
                  <a:schemeClr val="tx2"/>
                </a:solidFill>
                <a:latin typeface="Calibri"/>
              </a:rPr>
              <a:t>			</a:t>
            </a:r>
            <a:r>
              <a:rPr lang="fr-BE" sz="2000" b="1" dirty="0" smtClean="0">
                <a:solidFill>
                  <a:srgbClr val="A61C7F"/>
                </a:solidFill>
                <a:latin typeface="Calibri"/>
              </a:rPr>
              <a:t>2c: </a:t>
            </a:r>
            <a:r>
              <a:rPr lang="fr-BE" sz="2000" b="1" dirty="0" err="1" smtClean="0">
                <a:solidFill>
                  <a:srgbClr val="A61C7F"/>
                </a:solidFill>
                <a:latin typeface="Calibri"/>
              </a:rPr>
              <a:t>other</a:t>
            </a:r>
            <a:r>
              <a:rPr lang="fr-BE" sz="2000" b="1" dirty="0" smtClean="0">
                <a:solidFill>
                  <a:srgbClr val="A61C7F"/>
                </a:solidFill>
                <a:latin typeface="Calibri"/>
              </a:rPr>
              <a:t> </a:t>
            </a:r>
            <a:r>
              <a:rPr lang="fr-BE" sz="2000" b="1" dirty="0" err="1" smtClean="0">
                <a:solidFill>
                  <a:srgbClr val="A61C7F"/>
                </a:solidFill>
                <a:latin typeface="Calibri"/>
              </a:rPr>
              <a:t>primary</a:t>
            </a:r>
            <a:r>
              <a:rPr lang="fr-BE" sz="2000" b="1" dirty="0" smtClean="0">
                <a:solidFill>
                  <a:srgbClr val="A61C7F"/>
                </a:solidFill>
                <a:latin typeface="Calibri"/>
              </a:rPr>
              <a:t> </a:t>
            </a:r>
            <a:r>
              <a:rPr lang="fr-BE" sz="2000" b="1" dirty="0" err="1" smtClean="0">
                <a:solidFill>
                  <a:srgbClr val="A61C7F"/>
                </a:solidFill>
                <a:latin typeface="Calibri"/>
              </a:rPr>
              <a:t>endpoint</a:t>
            </a:r>
            <a:endParaRPr lang="fr-BE" sz="2000" b="1" dirty="0" smtClean="0">
              <a:solidFill>
                <a:srgbClr val="A61C7F"/>
              </a:solidFill>
              <a:latin typeface="Calibri"/>
            </a:endParaRPr>
          </a:p>
          <a:p>
            <a:pPr algn="just"/>
            <a:endParaRPr lang="fr-BE" sz="2800" b="1" dirty="0" smtClean="0">
              <a:solidFill>
                <a:srgbClr val="A61C7F"/>
              </a:solidFill>
              <a:latin typeface="Calibri"/>
            </a:endParaRPr>
          </a:p>
          <a:p>
            <a:pPr algn="just"/>
            <a:endParaRPr lang="fr-BE" sz="2800" b="1" dirty="0">
              <a:solidFill>
                <a:schemeClr val="tx2"/>
              </a:solidFill>
              <a:latin typeface="Calibri"/>
            </a:endParaRPr>
          </a:p>
          <a:p>
            <a:pPr algn="just"/>
            <a:endParaRPr lang="fr-BE" sz="2800" b="1" dirty="0" smtClean="0">
              <a:solidFill>
                <a:schemeClr val="tx2"/>
              </a:solidFill>
              <a:latin typeface="Calibri"/>
            </a:endParaRPr>
          </a:p>
          <a:p>
            <a:pPr algn="just"/>
            <a:r>
              <a:rPr lang="fr-BE" sz="2800" b="1" dirty="0" smtClean="0">
                <a:solidFill>
                  <a:schemeClr val="tx2"/>
                </a:solidFill>
                <a:latin typeface="Calibri"/>
              </a:rPr>
              <a:t>On top of each form</a:t>
            </a:r>
          </a:p>
          <a:p>
            <a:pPr marL="4114800" lvl="8" indent="-457200" algn="just">
              <a:buFont typeface="Arial" panose="020B0604020202020204" pitchFamily="34" charset="0"/>
              <a:buChar char="•"/>
            </a:pPr>
            <a:endParaRPr lang="fr-BE" sz="2800" b="1" dirty="0">
              <a:solidFill>
                <a:schemeClr val="accent6"/>
              </a:solidFill>
            </a:endParaRPr>
          </a:p>
          <a:p>
            <a:pPr algn="just"/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13176"/>
            <a:ext cx="8496944" cy="15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384905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45617"/>
              </p:ext>
            </p:extLst>
          </p:nvPr>
        </p:nvGraphicFramePr>
        <p:xfrm>
          <a:off x="0" y="895083"/>
          <a:ext cx="9144000" cy="5377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0392"/>
                <a:gridCol w="2413059"/>
                <a:gridCol w="3183923"/>
                <a:gridCol w="1036626"/>
              </a:tblGrid>
              <a:tr h="5188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Medication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Trial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Setting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ESM0-MCBS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6902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Dabrafenib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 </a:t>
                      </a:r>
                      <a:r>
                        <a:rPr lang="en-US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trametinib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vemurafenib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Robert 2015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unresectable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 metastatic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BRAF V600E mutation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126902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Vemurafenib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cobimetinib</a:t>
                      </a:r>
                      <a:endParaRPr lang="en-US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Larkin 2014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unresectable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 metastatic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+ BRAF V600E mutation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  <a:tr h="1016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Dacarbazine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nevolumab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Robert 2015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line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unresectable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 metastatic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BRAF V600E mutation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CAD9EC"/>
                    </a:solidFill>
                  </a:tcPr>
                </a:tc>
              </a:tr>
              <a:tr h="12690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Dacarbazine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+/- </a:t>
                      </a:r>
                      <a:r>
                        <a:rPr lang="en-US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ipilimimab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Robert  2011</a:t>
                      </a:r>
                    </a:p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Maio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2015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800" b="0" i="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line metastatic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1" marR="5321" marT="5321" marB="0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-28800"/>
            <a:ext cx="8229600" cy="1143000"/>
          </a:xfrm>
        </p:spPr>
        <p:txBody>
          <a:bodyPr>
            <a:normAutofit/>
          </a:bodyPr>
          <a:lstStyle/>
          <a:p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</a:rPr>
              <a:t>Field testing Melanoma (2)</a:t>
            </a:r>
            <a:r>
              <a:rPr lang="nl-NL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tx2">
                    <a:lumMod val="75000"/>
                  </a:schemeClr>
                </a:solidFill>
              </a:rPr>
              <a:t>version light</a:t>
            </a:r>
            <a:endParaRPr lang="nl-NL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5" name="Rechte verbindingslijn met pijl 14"/>
          <p:cNvCxnSpPr/>
          <p:nvPr/>
        </p:nvCxnSpPr>
        <p:spPr>
          <a:xfrm flipV="1">
            <a:off x="6519758" y="12069960"/>
            <a:ext cx="0" cy="261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98009" y="6309320"/>
            <a:ext cx="2510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/>
              <a:t>* immature survival data</a:t>
            </a:r>
          </a:p>
        </p:txBody>
      </p:sp>
    </p:spTree>
    <p:extLst>
      <p:ext uri="{BB962C8B-B14F-4D97-AF65-F5344CB8AC3E}">
        <p14:creationId xmlns:p14="http://schemas.microsoft.com/office/powerpoint/2010/main" val="73464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Possible scenarios in outcome of pivotal, randomized phase III clinical trials</a:t>
            </a:r>
            <a:b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Survival results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528" y="6525344"/>
            <a:ext cx="720080" cy="144016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3528" y="6237312"/>
            <a:ext cx="720080" cy="14401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1543" y="6123113"/>
            <a:ext cx="207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/>
              <a:t>Standard </a:t>
            </a:r>
            <a:r>
              <a:rPr lang="fr-BE" b="1" dirty="0" err="1" smtClean="0"/>
              <a:t>treatment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68482" y="6416653"/>
            <a:ext cx="164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/>
              <a:t>New </a:t>
            </a:r>
            <a:r>
              <a:rPr lang="fr-BE" b="1" dirty="0" err="1" smtClean="0"/>
              <a:t>treatment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92093" y="1844824"/>
            <a:ext cx="27363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259" y="2348880"/>
            <a:ext cx="2736304" cy="288032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456" y="3483764"/>
            <a:ext cx="27363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2093" y="3987820"/>
            <a:ext cx="3024336" cy="288032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9456" y="4958810"/>
            <a:ext cx="2736304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9455" y="5462866"/>
            <a:ext cx="3675045" cy="288032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013788" y="1988840"/>
            <a:ext cx="1916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No </a:t>
            </a:r>
            <a:r>
              <a:rPr lang="fr-BE" sz="2400" b="1" dirty="0" err="1" smtClean="0"/>
              <a:t>difference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51394" y="3116021"/>
            <a:ext cx="384265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Small, </a:t>
            </a:r>
            <a:r>
              <a:rPr lang="fr-BE" sz="2400" b="1" dirty="0" err="1" smtClean="0"/>
              <a:t>statistically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significant</a:t>
            </a:r>
            <a:endParaRPr lang="fr-BE" sz="2400" b="1" dirty="0" smtClean="0"/>
          </a:p>
          <a:p>
            <a:r>
              <a:rPr lang="fr-BE" sz="2400" b="1" dirty="0" err="1" smtClean="0"/>
              <a:t>difference</a:t>
            </a:r>
            <a:endParaRPr lang="fr-BE" sz="2400" b="1" dirty="0" smtClean="0"/>
          </a:p>
          <a:p>
            <a:r>
              <a:rPr lang="fr-BE" sz="2400" b="1" dirty="0" smtClean="0"/>
              <a:t>         </a:t>
            </a:r>
            <a:r>
              <a:rPr lang="fr-BE" sz="2000" b="1" dirty="0" smtClean="0"/>
              <a:t>possible EMA registration </a:t>
            </a:r>
          </a:p>
          <a:p>
            <a:r>
              <a:rPr lang="fr-BE" sz="2000" b="1" dirty="0"/>
              <a:t> </a:t>
            </a:r>
            <a:r>
              <a:rPr lang="fr-BE" sz="2000" b="1" dirty="0" smtClean="0"/>
              <a:t>           of new </a:t>
            </a:r>
            <a:r>
              <a:rPr lang="fr-BE" sz="2000" b="1" dirty="0" err="1" smtClean="0"/>
              <a:t>treatment</a:t>
            </a:r>
            <a:endParaRPr lang="en-US" sz="2400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572000" y="1988840"/>
            <a:ext cx="0" cy="504056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83968" y="2492896"/>
            <a:ext cx="288032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270918" y="2000266"/>
            <a:ext cx="288032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75315" y="3592334"/>
            <a:ext cx="0" cy="504056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287283" y="4096390"/>
            <a:ext cx="288032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274233" y="3603760"/>
            <a:ext cx="288032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5315" y="5152757"/>
            <a:ext cx="0" cy="504056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287283" y="5656813"/>
            <a:ext cx="288032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274233" y="5164183"/>
            <a:ext cx="288032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90469" y="4710366"/>
            <a:ext cx="397942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Large, </a:t>
            </a:r>
            <a:r>
              <a:rPr lang="fr-BE" sz="2400" b="1" dirty="0" err="1" smtClean="0"/>
              <a:t>statistically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significant</a:t>
            </a:r>
            <a:endParaRPr lang="fr-BE" sz="2400" b="1" dirty="0" smtClean="0"/>
          </a:p>
          <a:p>
            <a:r>
              <a:rPr lang="fr-BE" sz="2400" b="1" dirty="0" err="1" smtClean="0"/>
              <a:t>difference</a:t>
            </a:r>
            <a:endParaRPr lang="fr-BE" sz="2400" b="1" dirty="0" smtClean="0"/>
          </a:p>
          <a:p>
            <a:r>
              <a:rPr lang="fr-BE" sz="2400" b="1" dirty="0" smtClean="0"/>
              <a:t>         </a:t>
            </a:r>
            <a:r>
              <a:rPr lang="fr-BE" sz="2000" b="1" dirty="0" err="1" smtClean="0"/>
              <a:t>very</a:t>
            </a:r>
            <a:r>
              <a:rPr lang="fr-BE" sz="2000" b="1" dirty="0" smtClean="0"/>
              <a:t> </a:t>
            </a:r>
            <a:r>
              <a:rPr lang="fr-BE" sz="2000" b="1" dirty="0" err="1" smtClean="0"/>
              <a:t>likely</a:t>
            </a:r>
            <a:r>
              <a:rPr lang="fr-BE" sz="2000" b="1" dirty="0" smtClean="0"/>
              <a:t> EMA registration </a:t>
            </a:r>
          </a:p>
          <a:p>
            <a:r>
              <a:rPr lang="fr-BE" sz="2000" b="1" dirty="0"/>
              <a:t> </a:t>
            </a:r>
            <a:r>
              <a:rPr lang="fr-BE" sz="2000" b="1" dirty="0" smtClean="0"/>
              <a:t>           of new </a:t>
            </a:r>
            <a:r>
              <a:rPr lang="fr-BE" sz="2000" b="1" dirty="0" err="1" smtClean="0"/>
              <a:t>treatment</a:t>
            </a:r>
            <a:endParaRPr lang="en-US" sz="2400" b="1" dirty="0"/>
          </a:p>
        </p:txBody>
      </p:sp>
      <p:sp>
        <p:nvSpPr>
          <p:cNvPr id="30" name="Curved Right Arrow 29"/>
          <p:cNvSpPr/>
          <p:nvPr/>
        </p:nvSpPr>
        <p:spPr>
          <a:xfrm>
            <a:off x="5436096" y="3948064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urved Right Arrow 30"/>
          <p:cNvSpPr/>
          <p:nvPr/>
        </p:nvSpPr>
        <p:spPr>
          <a:xfrm>
            <a:off x="5408983" y="5522736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2999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073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Different impacts of new drugs on </a:t>
            </a:r>
            <a:b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patient outcome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entagon 6"/>
          <p:cNvSpPr/>
          <p:nvPr/>
        </p:nvSpPr>
        <p:spPr>
          <a:xfrm>
            <a:off x="263496" y="1556792"/>
            <a:ext cx="2736304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462" y="1790483"/>
            <a:ext cx="2289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Standard </a:t>
            </a:r>
            <a:r>
              <a:rPr lang="fr-BE" sz="2400" b="1" dirty="0" err="1" smtClean="0"/>
              <a:t>treat</a:t>
            </a:r>
            <a:r>
              <a:rPr lang="fr-BE" sz="2400" b="1" dirty="0" smtClean="0"/>
              <a:t> A</a:t>
            </a:r>
            <a:endParaRPr lang="en-US" sz="2400" b="1" dirty="0"/>
          </a:p>
        </p:txBody>
      </p:sp>
      <p:sp>
        <p:nvSpPr>
          <p:cNvPr id="9" name="Pentagon 8"/>
          <p:cNvSpPr/>
          <p:nvPr/>
        </p:nvSpPr>
        <p:spPr>
          <a:xfrm>
            <a:off x="3170601" y="1576332"/>
            <a:ext cx="1800200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03567" y="1810023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 B</a:t>
            </a:r>
            <a:endParaRPr lang="en-US" sz="2400" b="1" dirty="0"/>
          </a:p>
        </p:txBody>
      </p:sp>
      <p:sp>
        <p:nvSpPr>
          <p:cNvPr id="11" name="Pentagon 10"/>
          <p:cNvSpPr/>
          <p:nvPr/>
        </p:nvSpPr>
        <p:spPr>
          <a:xfrm>
            <a:off x="5125175" y="1595872"/>
            <a:ext cx="960632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97287" y="1829563"/>
            <a:ext cx="46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C </a:t>
            </a:r>
            <a:endParaRPr lang="en-US" sz="2400" b="1" dirty="0"/>
          </a:p>
        </p:txBody>
      </p:sp>
      <p:sp>
        <p:nvSpPr>
          <p:cNvPr id="13" name="Pentagon 12"/>
          <p:cNvSpPr/>
          <p:nvPr/>
        </p:nvSpPr>
        <p:spPr>
          <a:xfrm>
            <a:off x="263496" y="3061257"/>
            <a:ext cx="2907105" cy="936104"/>
          </a:xfrm>
          <a:prstGeom prst="homePlat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6462" y="3294948"/>
            <a:ext cx="1718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New </a:t>
            </a:r>
            <a:r>
              <a:rPr lang="fr-BE" sz="2400" b="1" dirty="0" err="1" smtClean="0"/>
              <a:t>treat</a:t>
            </a:r>
            <a:r>
              <a:rPr lang="fr-BE" sz="2400" b="1" dirty="0" smtClean="0"/>
              <a:t> A</a:t>
            </a:r>
            <a:endParaRPr lang="en-US" sz="2400" b="1" dirty="0"/>
          </a:p>
        </p:txBody>
      </p:sp>
      <p:sp>
        <p:nvSpPr>
          <p:cNvPr id="15" name="Pentagon 14"/>
          <p:cNvSpPr/>
          <p:nvPr/>
        </p:nvSpPr>
        <p:spPr>
          <a:xfrm>
            <a:off x="3233550" y="3050619"/>
            <a:ext cx="1800200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66516" y="328431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 B</a:t>
            </a:r>
            <a:endParaRPr lang="en-US" sz="2400" b="1" dirty="0"/>
          </a:p>
        </p:txBody>
      </p:sp>
      <p:sp>
        <p:nvSpPr>
          <p:cNvPr id="17" name="Pentagon 16"/>
          <p:cNvSpPr/>
          <p:nvPr/>
        </p:nvSpPr>
        <p:spPr>
          <a:xfrm>
            <a:off x="5138429" y="3070159"/>
            <a:ext cx="960632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10541" y="3303850"/>
            <a:ext cx="46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C </a:t>
            </a:r>
            <a:endParaRPr lang="en-US" sz="2400" b="1" dirty="0"/>
          </a:p>
        </p:txBody>
      </p:sp>
      <p:sp>
        <p:nvSpPr>
          <p:cNvPr id="19" name="Pentagon 18"/>
          <p:cNvSpPr/>
          <p:nvPr/>
        </p:nvSpPr>
        <p:spPr>
          <a:xfrm>
            <a:off x="263495" y="4632860"/>
            <a:ext cx="3466792" cy="936104"/>
          </a:xfrm>
          <a:prstGeom prst="homePlat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6461" y="4866551"/>
            <a:ext cx="1923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New </a:t>
            </a:r>
            <a:r>
              <a:rPr lang="fr-BE" sz="2400" b="1" dirty="0" err="1" smtClean="0"/>
              <a:t>treat</a:t>
            </a:r>
            <a:r>
              <a:rPr lang="fr-BE" sz="2400" b="1" dirty="0" smtClean="0"/>
              <a:t> A</a:t>
            </a:r>
            <a:endParaRPr lang="en-US" sz="2400" b="1" dirty="0"/>
          </a:p>
        </p:txBody>
      </p:sp>
      <p:sp>
        <p:nvSpPr>
          <p:cNvPr id="21" name="Pentagon 20"/>
          <p:cNvSpPr/>
          <p:nvPr/>
        </p:nvSpPr>
        <p:spPr>
          <a:xfrm>
            <a:off x="3823266" y="4634235"/>
            <a:ext cx="1800200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956232" y="4867926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 B</a:t>
            </a:r>
            <a:endParaRPr lang="en-US" sz="2400" b="1" dirty="0"/>
          </a:p>
        </p:txBody>
      </p:sp>
      <p:sp>
        <p:nvSpPr>
          <p:cNvPr id="23" name="Pentagon 22"/>
          <p:cNvSpPr/>
          <p:nvPr/>
        </p:nvSpPr>
        <p:spPr>
          <a:xfrm>
            <a:off x="5767901" y="4653775"/>
            <a:ext cx="960632" cy="93610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40013" y="4887466"/>
            <a:ext cx="46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C 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145971" y="5718049"/>
            <a:ext cx="2027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i="1" dirty="0" smtClean="0"/>
              <a:t>Is </a:t>
            </a:r>
            <a:r>
              <a:rPr lang="fr-BE" b="1" i="1" dirty="0" err="1" smtClean="0"/>
              <a:t>this</a:t>
            </a:r>
            <a:r>
              <a:rPr lang="fr-BE" b="1" i="1" dirty="0" smtClean="0"/>
              <a:t> extension </a:t>
            </a:r>
          </a:p>
          <a:p>
            <a:r>
              <a:rPr lang="fr-BE" b="1" i="1" dirty="0" err="1" smtClean="0"/>
              <a:t>measured</a:t>
            </a:r>
            <a:r>
              <a:rPr lang="fr-BE" b="1" i="1" dirty="0" smtClean="0"/>
              <a:t> in </a:t>
            </a:r>
            <a:r>
              <a:rPr lang="fr-BE" b="1" i="1" dirty="0" err="1" smtClean="0"/>
              <a:t>days</a:t>
            </a:r>
            <a:r>
              <a:rPr lang="fr-BE" b="1" i="1" dirty="0" smtClean="0"/>
              <a:t>, </a:t>
            </a:r>
          </a:p>
          <a:p>
            <a:r>
              <a:rPr lang="fr-BE" b="1" i="1" dirty="0" err="1" smtClean="0"/>
              <a:t>weeks</a:t>
            </a:r>
            <a:r>
              <a:rPr lang="fr-BE" b="1" i="1" dirty="0" smtClean="0"/>
              <a:t> or </a:t>
            </a:r>
            <a:r>
              <a:rPr lang="fr-BE" b="1" i="1" dirty="0" err="1" smtClean="0"/>
              <a:t>months</a:t>
            </a:r>
            <a:r>
              <a:rPr lang="fr-BE" b="1" i="1" dirty="0" smtClean="0"/>
              <a:t> ?</a:t>
            </a:r>
            <a:endParaRPr lang="en-US" b="1" i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372200" y="1595872"/>
            <a:ext cx="0" cy="89702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128878" y="1829563"/>
            <a:ext cx="489163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85454" y="3099976"/>
            <a:ext cx="0" cy="89702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42132" y="3333667"/>
            <a:ext cx="489163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876256" y="4632860"/>
            <a:ext cx="0" cy="89702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32934" y="4866551"/>
            <a:ext cx="489163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60638" y="2500202"/>
            <a:ext cx="2139047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/>
              <a:t>The new </a:t>
            </a:r>
            <a:r>
              <a:rPr lang="fr-BE" b="1" dirty="0" err="1" smtClean="0"/>
              <a:t>treatment</a:t>
            </a:r>
            <a:endParaRPr lang="fr-BE" b="1" dirty="0" smtClean="0"/>
          </a:p>
          <a:p>
            <a:r>
              <a:rPr lang="fr-BE" b="1" dirty="0" err="1" smtClean="0"/>
              <a:t>controls</a:t>
            </a:r>
            <a:r>
              <a:rPr lang="fr-BE" b="1" dirty="0" smtClean="0"/>
              <a:t> the </a:t>
            </a:r>
            <a:r>
              <a:rPr lang="fr-BE" b="1" dirty="0" err="1" smtClean="0"/>
              <a:t>disease</a:t>
            </a:r>
            <a:r>
              <a:rPr lang="fr-BE" b="1" dirty="0" smtClean="0"/>
              <a:t> </a:t>
            </a:r>
            <a:endParaRPr lang="fr-BE" b="1" dirty="0"/>
          </a:p>
          <a:p>
            <a:r>
              <a:rPr lang="fr-BE" b="1" dirty="0" err="1" smtClean="0"/>
              <a:t>better</a:t>
            </a:r>
            <a:r>
              <a:rPr lang="fr-BE" b="1" dirty="0" smtClean="0"/>
              <a:t> </a:t>
            </a:r>
            <a:r>
              <a:rPr lang="fr-BE" b="1" dirty="0" err="1" smtClean="0"/>
              <a:t>initially</a:t>
            </a:r>
            <a:r>
              <a:rPr lang="fr-BE" b="1" dirty="0" smtClean="0"/>
              <a:t>, but</a:t>
            </a:r>
          </a:p>
          <a:p>
            <a:r>
              <a:rPr lang="fr-BE" b="1" dirty="0" smtClean="0"/>
              <a:t>the life of the pt </a:t>
            </a:r>
            <a:r>
              <a:rPr lang="fr-BE" b="1" dirty="0" err="1" smtClean="0"/>
              <a:t>is</a:t>
            </a:r>
            <a:r>
              <a:rPr lang="fr-BE" b="1" dirty="0" smtClean="0"/>
              <a:t> </a:t>
            </a:r>
          </a:p>
          <a:p>
            <a:r>
              <a:rPr lang="fr-BE" b="1" dirty="0" smtClean="0"/>
              <a:t>not </a:t>
            </a:r>
            <a:r>
              <a:rPr lang="fr-BE" b="1" dirty="0" err="1" smtClean="0"/>
              <a:t>extended</a:t>
            </a:r>
            <a:r>
              <a:rPr lang="fr-BE" b="1" dirty="0" smtClean="0"/>
              <a:t>.</a:t>
            </a:r>
          </a:p>
          <a:p>
            <a:endParaRPr lang="fr-BE" sz="1000" b="1" dirty="0" smtClean="0"/>
          </a:p>
          <a:p>
            <a:r>
              <a:rPr lang="fr-BE" b="1" i="1" dirty="0" err="1" smtClean="0"/>
              <a:t>What</a:t>
            </a:r>
            <a:r>
              <a:rPr lang="fr-BE" b="1" i="1" dirty="0" smtClean="0"/>
              <a:t> about </a:t>
            </a:r>
            <a:r>
              <a:rPr lang="fr-BE" b="1" i="1" dirty="0" err="1" smtClean="0"/>
              <a:t>QoL</a:t>
            </a:r>
            <a:r>
              <a:rPr lang="fr-BE" b="1" i="1" dirty="0" smtClean="0"/>
              <a:t> ?</a:t>
            </a:r>
            <a:endParaRPr lang="en-US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7096281" y="4494382"/>
            <a:ext cx="21390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/>
              <a:t>The new </a:t>
            </a:r>
            <a:r>
              <a:rPr lang="fr-BE" b="1" dirty="0" err="1" smtClean="0"/>
              <a:t>treatment</a:t>
            </a:r>
            <a:endParaRPr lang="fr-BE" b="1" dirty="0" smtClean="0"/>
          </a:p>
          <a:p>
            <a:r>
              <a:rPr lang="fr-BE" b="1" dirty="0" err="1" smtClean="0"/>
              <a:t>controls</a:t>
            </a:r>
            <a:r>
              <a:rPr lang="fr-BE" b="1" dirty="0" smtClean="0"/>
              <a:t> the </a:t>
            </a:r>
            <a:r>
              <a:rPr lang="fr-BE" b="1" dirty="0" err="1" smtClean="0"/>
              <a:t>disease</a:t>
            </a:r>
            <a:r>
              <a:rPr lang="fr-BE" b="1" dirty="0" smtClean="0"/>
              <a:t> </a:t>
            </a:r>
            <a:endParaRPr lang="fr-BE" b="1" dirty="0"/>
          </a:p>
          <a:p>
            <a:r>
              <a:rPr lang="fr-BE" b="1" dirty="0" err="1" smtClean="0"/>
              <a:t>better</a:t>
            </a:r>
            <a:r>
              <a:rPr lang="fr-BE" b="1" dirty="0" smtClean="0"/>
              <a:t> and the pt  </a:t>
            </a:r>
          </a:p>
          <a:p>
            <a:r>
              <a:rPr lang="fr-BE" b="1" dirty="0" err="1" smtClean="0"/>
              <a:t>lives</a:t>
            </a:r>
            <a:r>
              <a:rPr lang="fr-BE" b="1" dirty="0" smtClean="0"/>
              <a:t> longer</a:t>
            </a:r>
            <a:endParaRPr lang="en-US" b="1" dirty="0"/>
          </a:p>
        </p:txBody>
      </p:sp>
      <p:sp>
        <p:nvSpPr>
          <p:cNvPr id="36" name="Curved Right Arrow 35"/>
          <p:cNvSpPr/>
          <p:nvPr/>
        </p:nvSpPr>
        <p:spPr>
          <a:xfrm>
            <a:off x="6731780" y="3765515"/>
            <a:ext cx="235028" cy="3385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Curved Right Arrow 36"/>
          <p:cNvSpPr/>
          <p:nvPr/>
        </p:nvSpPr>
        <p:spPr>
          <a:xfrm>
            <a:off x="6891874" y="5588517"/>
            <a:ext cx="235028" cy="3385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188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-806287" y="19677"/>
            <a:ext cx="10801200" cy="939800"/>
          </a:xfrm>
        </p:spPr>
        <p:txBody>
          <a:bodyPr rtlCol="0">
            <a:normAutofit fontScale="90000"/>
          </a:bodyPr>
          <a:lstStyle/>
          <a:p>
            <a:pPr marL="26670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Why an ESMO </a:t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Magnitude of Clinical Benefit Scale (ESMO-MCBS) ?</a:t>
            </a:r>
          </a:p>
        </p:txBody>
      </p:sp>
      <p:sp>
        <p:nvSpPr>
          <p:cNvPr id="2" name="Rectangle 1"/>
          <p:cNvSpPr/>
          <p:nvPr/>
        </p:nvSpPr>
        <p:spPr>
          <a:xfrm>
            <a:off x="115743" y="1094590"/>
            <a:ext cx="8866188" cy="58262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fr-BE" sz="2400" b="1" dirty="0">
                <a:solidFill>
                  <a:schemeClr val="tx2"/>
                </a:solidFill>
              </a:rPr>
              <a:t>     </a:t>
            </a:r>
            <a:r>
              <a:rPr lang="fr-BE" sz="2400" b="1" dirty="0" smtClean="0">
                <a:solidFill>
                  <a:schemeClr val="tx2"/>
                </a:solidFill>
              </a:rPr>
              <a:t>ESMO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Committed 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to </a:t>
            </a:r>
            <a:r>
              <a:rPr lang="en-US" sz="2400" dirty="0" smtClean="0"/>
              <a:t>promote </a:t>
            </a:r>
            <a:r>
              <a:rPr lang="nl-BE" sz="2400" dirty="0" smtClean="0"/>
              <a:t>high-quality,</a:t>
            </a:r>
            <a:r>
              <a:rPr lang="en-US" sz="2400" dirty="0" smtClean="0"/>
              <a:t> rational, </a:t>
            </a:r>
            <a:r>
              <a:rPr lang="en-US" sz="2400" dirty="0"/>
              <a:t>responsible &amp; </a:t>
            </a:r>
            <a:r>
              <a:rPr lang="en-US" sz="2400" dirty="0" smtClean="0"/>
              <a:t>affordable </a:t>
            </a:r>
            <a:r>
              <a:rPr lang="en-US" sz="2400" dirty="0"/>
              <a:t>cancer </a:t>
            </a:r>
            <a:r>
              <a:rPr lang="en-US" sz="2400" dirty="0" smtClean="0"/>
              <a:t>care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Recognizes</a:t>
            </a:r>
          </a:p>
          <a:p>
            <a:pPr marL="1257300" lvl="2" indent="-342900" algn="l" rtl="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the </a:t>
            </a:r>
            <a:r>
              <a:rPr lang="en-GB" sz="2400" dirty="0"/>
              <a:t>need for clear and unbiased statements regarding the magnitude of clinical benefit from new therapeutic </a:t>
            </a:r>
            <a:r>
              <a:rPr lang="en-GB" sz="2400" dirty="0" smtClean="0"/>
              <a:t>approaches </a:t>
            </a:r>
            <a:endParaRPr lang="en-GB" sz="2400" dirty="0"/>
          </a:p>
          <a:p>
            <a:pPr lvl="1" algn="l" rtl="0">
              <a:lnSpc>
                <a:spcPct val="90000"/>
              </a:lnSpc>
            </a:pPr>
            <a:endParaRPr lang="en-GB" dirty="0"/>
          </a:p>
          <a:p>
            <a:pPr marL="914400" lvl="1" indent="-4572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BE" sz="2400" b="1" dirty="0" err="1">
                <a:solidFill>
                  <a:schemeClr val="tx2"/>
                </a:solidFill>
              </a:rPr>
              <a:t>Wants</a:t>
            </a:r>
            <a:r>
              <a:rPr lang="fr-BE" sz="2400" b="1" dirty="0">
                <a:solidFill>
                  <a:schemeClr val="tx2"/>
                </a:solidFill>
              </a:rPr>
              <a:t> to</a:t>
            </a:r>
          </a:p>
          <a:p>
            <a:pPr marL="1257300" lvl="2" indent="-342900" algn="l" rtl="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highlight treatments </a:t>
            </a:r>
            <a:r>
              <a:rPr lang="en-GB" sz="2400" dirty="0"/>
              <a:t>which bring substantial improvements to the duration of survival and/or the </a:t>
            </a:r>
            <a:r>
              <a:rPr lang="en-GB" sz="2400" dirty="0" err="1"/>
              <a:t>QoL</a:t>
            </a:r>
            <a:r>
              <a:rPr lang="en-GB" sz="2400" dirty="0"/>
              <a:t> of cancer </a:t>
            </a:r>
            <a:r>
              <a:rPr lang="en-GB" sz="2400" dirty="0" smtClean="0"/>
              <a:t>patients</a:t>
            </a:r>
            <a:endParaRPr lang="en-GB" sz="2400" dirty="0"/>
          </a:p>
          <a:p>
            <a:pPr lvl="2" algn="l" rtl="0">
              <a:lnSpc>
                <a:spcPct val="90000"/>
              </a:lnSpc>
            </a:pPr>
            <a:endParaRPr lang="en-GB" dirty="0" smtClean="0"/>
          </a:p>
          <a:p>
            <a:pPr marL="800100" lvl="1" indent="-342900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Hopes</a:t>
            </a:r>
          </a:p>
          <a:p>
            <a:pPr marL="1257300" lvl="2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The scale will facilitate access to important anticancer drugs all over Europe</a:t>
            </a:r>
            <a:endParaRPr lang="en-US" sz="2400" u="sng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19938"/>
            <a:ext cx="9144000" cy="3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275" y="19050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Factors taken into account for ESMO-MCBS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273739" y="3212976"/>
            <a:ext cx="2672968" cy="1584173"/>
          </a:xfrm>
          <a:custGeom>
            <a:avLst/>
            <a:gdLst>
              <a:gd name="connsiteX0" fmla="*/ 0 w 2672968"/>
              <a:gd name="connsiteY0" fmla="*/ 792087 h 1584173"/>
              <a:gd name="connsiteX1" fmla="*/ 1336484 w 2672968"/>
              <a:gd name="connsiteY1" fmla="*/ 0 h 1584173"/>
              <a:gd name="connsiteX2" fmla="*/ 2672968 w 2672968"/>
              <a:gd name="connsiteY2" fmla="*/ 792087 h 1584173"/>
              <a:gd name="connsiteX3" fmla="*/ 1336484 w 2672968"/>
              <a:gd name="connsiteY3" fmla="*/ 1584174 h 1584173"/>
              <a:gd name="connsiteX4" fmla="*/ 0 w 2672968"/>
              <a:gd name="connsiteY4" fmla="*/ 792087 h 1584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2968" h="1584173">
                <a:moveTo>
                  <a:pt x="0" y="792087"/>
                </a:moveTo>
                <a:cubicBezTo>
                  <a:pt x="0" y="354629"/>
                  <a:pt x="598364" y="0"/>
                  <a:pt x="1336484" y="0"/>
                </a:cubicBezTo>
                <a:cubicBezTo>
                  <a:pt x="2074604" y="0"/>
                  <a:pt x="2672968" y="354629"/>
                  <a:pt x="2672968" y="792087"/>
                </a:cubicBezTo>
                <a:cubicBezTo>
                  <a:pt x="2672968" y="1229545"/>
                  <a:pt x="2074604" y="1584174"/>
                  <a:pt x="1336484" y="1584174"/>
                </a:cubicBezTo>
                <a:cubicBezTo>
                  <a:pt x="598364" y="1584174"/>
                  <a:pt x="0" y="1229545"/>
                  <a:pt x="0" y="7920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1927" tIns="262477" rIns="421927" bIns="26247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/>
              <a:t>Magnitude of Clinically Benefit</a:t>
            </a:r>
            <a:endParaRPr lang="en-US" sz="2400" b="1" kern="1200" dirty="0"/>
          </a:p>
        </p:txBody>
      </p:sp>
      <p:sp>
        <p:nvSpPr>
          <p:cNvPr id="6" name="Freeform 5"/>
          <p:cNvSpPr/>
          <p:nvPr/>
        </p:nvSpPr>
        <p:spPr>
          <a:xfrm rot="3908450">
            <a:off x="3475268" y="2776344"/>
            <a:ext cx="358865" cy="511601"/>
          </a:xfrm>
          <a:custGeom>
            <a:avLst/>
            <a:gdLst>
              <a:gd name="connsiteX0" fmla="*/ 0 w 259711"/>
              <a:gd name="connsiteY0" fmla="*/ 102320 h 511601"/>
              <a:gd name="connsiteX1" fmla="*/ 129856 w 259711"/>
              <a:gd name="connsiteY1" fmla="*/ 102320 h 511601"/>
              <a:gd name="connsiteX2" fmla="*/ 129856 w 259711"/>
              <a:gd name="connsiteY2" fmla="*/ 0 h 511601"/>
              <a:gd name="connsiteX3" fmla="*/ 259711 w 259711"/>
              <a:gd name="connsiteY3" fmla="*/ 255801 h 511601"/>
              <a:gd name="connsiteX4" fmla="*/ 129856 w 259711"/>
              <a:gd name="connsiteY4" fmla="*/ 511601 h 511601"/>
              <a:gd name="connsiteX5" fmla="*/ 129856 w 259711"/>
              <a:gd name="connsiteY5" fmla="*/ 409281 h 511601"/>
              <a:gd name="connsiteX6" fmla="*/ 0 w 259711"/>
              <a:gd name="connsiteY6" fmla="*/ 409281 h 511601"/>
              <a:gd name="connsiteX7" fmla="*/ 0 w 259711"/>
              <a:gd name="connsiteY7" fmla="*/ 102320 h 511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711" h="511601">
                <a:moveTo>
                  <a:pt x="0" y="102320"/>
                </a:moveTo>
                <a:lnTo>
                  <a:pt x="129856" y="102320"/>
                </a:lnTo>
                <a:lnTo>
                  <a:pt x="129856" y="0"/>
                </a:lnTo>
                <a:lnTo>
                  <a:pt x="259711" y="255801"/>
                </a:lnTo>
                <a:lnTo>
                  <a:pt x="129856" y="511601"/>
                </a:lnTo>
                <a:lnTo>
                  <a:pt x="129856" y="409281"/>
                </a:lnTo>
                <a:lnTo>
                  <a:pt x="0" y="409281"/>
                </a:lnTo>
                <a:lnTo>
                  <a:pt x="0" y="10232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318" rIns="77912" bIns="102321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200" kern="1200"/>
          </a:p>
        </p:txBody>
      </p:sp>
      <p:sp>
        <p:nvSpPr>
          <p:cNvPr id="7" name="Freeform 6"/>
          <p:cNvSpPr/>
          <p:nvPr/>
        </p:nvSpPr>
        <p:spPr>
          <a:xfrm>
            <a:off x="2156566" y="1345247"/>
            <a:ext cx="2104517" cy="1400043"/>
          </a:xfrm>
          <a:custGeom>
            <a:avLst/>
            <a:gdLst>
              <a:gd name="connsiteX0" fmla="*/ 0 w 2104517"/>
              <a:gd name="connsiteY0" fmla="*/ 700022 h 1400043"/>
              <a:gd name="connsiteX1" fmla="*/ 1052259 w 2104517"/>
              <a:gd name="connsiteY1" fmla="*/ 0 h 1400043"/>
              <a:gd name="connsiteX2" fmla="*/ 2104518 w 2104517"/>
              <a:gd name="connsiteY2" fmla="*/ 700022 h 1400043"/>
              <a:gd name="connsiteX3" fmla="*/ 1052259 w 2104517"/>
              <a:gd name="connsiteY3" fmla="*/ 1400044 h 1400043"/>
              <a:gd name="connsiteX4" fmla="*/ 0 w 2104517"/>
              <a:gd name="connsiteY4" fmla="*/ 700022 h 140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17" h="1400043">
                <a:moveTo>
                  <a:pt x="0" y="700022"/>
                </a:moveTo>
                <a:cubicBezTo>
                  <a:pt x="0" y="313411"/>
                  <a:pt x="471112" y="0"/>
                  <a:pt x="1052259" y="0"/>
                </a:cubicBezTo>
                <a:cubicBezTo>
                  <a:pt x="1633406" y="0"/>
                  <a:pt x="2104518" y="313411"/>
                  <a:pt x="2104518" y="700022"/>
                </a:cubicBezTo>
                <a:cubicBezTo>
                  <a:pt x="2104518" y="1086633"/>
                  <a:pt x="1633406" y="1400044"/>
                  <a:pt x="1052259" y="1400044"/>
                </a:cubicBezTo>
                <a:cubicBezTo>
                  <a:pt x="471112" y="1400044"/>
                  <a:pt x="0" y="1086633"/>
                  <a:pt x="0" y="700022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3599" tIns="230432" rIns="333599" bIns="23043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baseline="0" dirty="0" smtClean="0">
                <a:solidFill>
                  <a:srgbClr val="FDF32F"/>
                </a:solidFill>
              </a:rPr>
              <a:t>Overall survival, </a:t>
            </a:r>
            <a:r>
              <a:rPr lang="en-US" sz="2000" b="1" kern="1200" baseline="0" dirty="0" smtClean="0">
                <a:solidFill>
                  <a:schemeClr val="bg1"/>
                </a:solidFill>
              </a:rPr>
              <a:t>Progression</a:t>
            </a:r>
            <a:r>
              <a:rPr lang="en-US" sz="2000" b="1" kern="1200" baseline="0" dirty="0" smtClean="0"/>
              <a:t> free survival</a:t>
            </a:r>
            <a:endParaRPr lang="en-US" sz="2000" b="1" kern="1200" dirty="0"/>
          </a:p>
        </p:txBody>
      </p:sp>
      <p:sp>
        <p:nvSpPr>
          <p:cNvPr id="12" name="Freeform 11"/>
          <p:cNvSpPr/>
          <p:nvPr/>
        </p:nvSpPr>
        <p:spPr>
          <a:xfrm rot="10768108">
            <a:off x="6172618" y="3750965"/>
            <a:ext cx="344110" cy="476014"/>
          </a:xfrm>
          <a:custGeom>
            <a:avLst/>
            <a:gdLst>
              <a:gd name="connsiteX0" fmla="*/ 0 w 344110"/>
              <a:gd name="connsiteY0" fmla="*/ 95203 h 476014"/>
              <a:gd name="connsiteX1" fmla="*/ 172055 w 344110"/>
              <a:gd name="connsiteY1" fmla="*/ 95203 h 476014"/>
              <a:gd name="connsiteX2" fmla="*/ 172055 w 344110"/>
              <a:gd name="connsiteY2" fmla="*/ 0 h 476014"/>
              <a:gd name="connsiteX3" fmla="*/ 344110 w 344110"/>
              <a:gd name="connsiteY3" fmla="*/ 238007 h 476014"/>
              <a:gd name="connsiteX4" fmla="*/ 172055 w 344110"/>
              <a:gd name="connsiteY4" fmla="*/ 476014 h 476014"/>
              <a:gd name="connsiteX5" fmla="*/ 172055 w 344110"/>
              <a:gd name="connsiteY5" fmla="*/ 380811 h 476014"/>
              <a:gd name="connsiteX6" fmla="*/ 0 w 344110"/>
              <a:gd name="connsiteY6" fmla="*/ 380811 h 476014"/>
              <a:gd name="connsiteX7" fmla="*/ 0 w 344110"/>
              <a:gd name="connsiteY7" fmla="*/ 95203 h 476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4110" h="476014">
                <a:moveTo>
                  <a:pt x="0" y="95203"/>
                </a:moveTo>
                <a:lnTo>
                  <a:pt x="172055" y="95203"/>
                </a:lnTo>
                <a:lnTo>
                  <a:pt x="172055" y="0"/>
                </a:lnTo>
                <a:lnTo>
                  <a:pt x="344110" y="238007"/>
                </a:lnTo>
                <a:lnTo>
                  <a:pt x="172055" y="476014"/>
                </a:lnTo>
                <a:lnTo>
                  <a:pt x="172055" y="380811"/>
                </a:lnTo>
                <a:lnTo>
                  <a:pt x="0" y="380811"/>
                </a:lnTo>
                <a:lnTo>
                  <a:pt x="0" y="9520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5203" rIns="103233" bIns="9520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/>
          </a:p>
        </p:txBody>
      </p:sp>
      <p:sp>
        <p:nvSpPr>
          <p:cNvPr id="14" name="Freeform 13"/>
          <p:cNvSpPr/>
          <p:nvPr/>
        </p:nvSpPr>
        <p:spPr>
          <a:xfrm>
            <a:off x="6767345" y="3276454"/>
            <a:ext cx="1909111" cy="1461441"/>
          </a:xfrm>
          <a:custGeom>
            <a:avLst/>
            <a:gdLst>
              <a:gd name="connsiteX0" fmla="*/ 0 w 2073814"/>
              <a:gd name="connsiteY0" fmla="*/ 762464 h 1524927"/>
              <a:gd name="connsiteX1" fmla="*/ 1036907 w 2073814"/>
              <a:gd name="connsiteY1" fmla="*/ 0 h 1524927"/>
              <a:gd name="connsiteX2" fmla="*/ 2073814 w 2073814"/>
              <a:gd name="connsiteY2" fmla="*/ 762464 h 1524927"/>
              <a:gd name="connsiteX3" fmla="*/ 1036907 w 2073814"/>
              <a:gd name="connsiteY3" fmla="*/ 1524928 h 1524927"/>
              <a:gd name="connsiteX4" fmla="*/ 0 w 2073814"/>
              <a:gd name="connsiteY4" fmla="*/ 762464 h 152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3814" h="1524927">
                <a:moveTo>
                  <a:pt x="0" y="762464"/>
                </a:moveTo>
                <a:cubicBezTo>
                  <a:pt x="0" y="341367"/>
                  <a:pt x="464239" y="0"/>
                  <a:pt x="1036907" y="0"/>
                </a:cubicBezTo>
                <a:cubicBezTo>
                  <a:pt x="1609575" y="0"/>
                  <a:pt x="2073814" y="341367"/>
                  <a:pt x="2073814" y="762464"/>
                </a:cubicBezTo>
                <a:cubicBezTo>
                  <a:pt x="2073814" y="1183561"/>
                  <a:pt x="1609575" y="1524928"/>
                  <a:pt x="1036907" y="1524928"/>
                </a:cubicBezTo>
                <a:cubicBezTo>
                  <a:pt x="464239" y="1524928"/>
                  <a:pt x="0" y="1183561"/>
                  <a:pt x="0" y="762464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9103" tIns="248720" rIns="329103" bIns="24872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/>
              <a:t>Toxicity</a:t>
            </a:r>
            <a:endParaRPr lang="en-US" sz="2000" b="1" kern="1200" dirty="0"/>
          </a:p>
        </p:txBody>
      </p:sp>
      <p:sp>
        <p:nvSpPr>
          <p:cNvPr id="25" name="Freeform 24"/>
          <p:cNvSpPr/>
          <p:nvPr/>
        </p:nvSpPr>
        <p:spPr>
          <a:xfrm rot="16200000">
            <a:off x="4465404" y="4785970"/>
            <a:ext cx="289639" cy="476014"/>
          </a:xfrm>
          <a:custGeom>
            <a:avLst/>
            <a:gdLst>
              <a:gd name="connsiteX0" fmla="*/ 0 w 289639"/>
              <a:gd name="connsiteY0" fmla="*/ 95203 h 476014"/>
              <a:gd name="connsiteX1" fmla="*/ 144820 w 289639"/>
              <a:gd name="connsiteY1" fmla="*/ 95203 h 476014"/>
              <a:gd name="connsiteX2" fmla="*/ 144820 w 289639"/>
              <a:gd name="connsiteY2" fmla="*/ 0 h 476014"/>
              <a:gd name="connsiteX3" fmla="*/ 289639 w 289639"/>
              <a:gd name="connsiteY3" fmla="*/ 238007 h 476014"/>
              <a:gd name="connsiteX4" fmla="*/ 144820 w 289639"/>
              <a:gd name="connsiteY4" fmla="*/ 476014 h 476014"/>
              <a:gd name="connsiteX5" fmla="*/ 144820 w 289639"/>
              <a:gd name="connsiteY5" fmla="*/ 380811 h 476014"/>
              <a:gd name="connsiteX6" fmla="*/ 0 w 289639"/>
              <a:gd name="connsiteY6" fmla="*/ 380811 h 476014"/>
              <a:gd name="connsiteX7" fmla="*/ 0 w 289639"/>
              <a:gd name="connsiteY7" fmla="*/ 95203 h 476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9639" h="476014">
                <a:moveTo>
                  <a:pt x="0" y="95203"/>
                </a:moveTo>
                <a:lnTo>
                  <a:pt x="144820" y="95203"/>
                </a:lnTo>
                <a:lnTo>
                  <a:pt x="144820" y="0"/>
                </a:lnTo>
                <a:lnTo>
                  <a:pt x="289639" y="238007"/>
                </a:lnTo>
                <a:lnTo>
                  <a:pt x="144820" y="476014"/>
                </a:lnTo>
                <a:lnTo>
                  <a:pt x="144820" y="380811"/>
                </a:lnTo>
                <a:lnTo>
                  <a:pt x="0" y="380811"/>
                </a:lnTo>
                <a:lnTo>
                  <a:pt x="0" y="95203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5203" rIns="86892" bIns="9520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/>
          </a:p>
        </p:txBody>
      </p:sp>
      <p:sp>
        <p:nvSpPr>
          <p:cNvPr id="26" name="Freeform 25"/>
          <p:cNvSpPr/>
          <p:nvPr/>
        </p:nvSpPr>
        <p:spPr>
          <a:xfrm>
            <a:off x="3536579" y="5060436"/>
            <a:ext cx="2047899" cy="1400043"/>
          </a:xfrm>
          <a:custGeom>
            <a:avLst/>
            <a:gdLst>
              <a:gd name="connsiteX0" fmla="*/ 0 w 2047899"/>
              <a:gd name="connsiteY0" fmla="*/ 700022 h 1400043"/>
              <a:gd name="connsiteX1" fmla="*/ 1023950 w 2047899"/>
              <a:gd name="connsiteY1" fmla="*/ 0 h 1400043"/>
              <a:gd name="connsiteX2" fmla="*/ 2047900 w 2047899"/>
              <a:gd name="connsiteY2" fmla="*/ 700022 h 1400043"/>
              <a:gd name="connsiteX3" fmla="*/ 1023950 w 2047899"/>
              <a:gd name="connsiteY3" fmla="*/ 1400044 h 1400043"/>
              <a:gd name="connsiteX4" fmla="*/ 0 w 2047899"/>
              <a:gd name="connsiteY4" fmla="*/ 700022 h 140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7899" h="1400043">
                <a:moveTo>
                  <a:pt x="0" y="700022"/>
                </a:moveTo>
                <a:cubicBezTo>
                  <a:pt x="0" y="313411"/>
                  <a:pt x="458438" y="0"/>
                  <a:pt x="1023950" y="0"/>
                </a:cubicBezTo>
                <a:cubicBezTo>
                  <a:pt x="1589462" y="0"/>
                  <a:pt x="2047900" y="313411"/>
                  <a:pt x="2047900" y="700022"/>
                </a:cubicBezTo>
                <a:cubicBezTo>
                  <a:pt x="2047900" y="1086633"/>
                  <a:pt x="1589462" y="1400044"/>
                  <a:pt x="1023950" y="1400044"/>
                </a:cubicBezTo>
                <a:cubicBezTo>
                  <a:pt x="458438" y="1400044"/>
                  <a:pt x="0" y="1086633"/>
                  <a:pt x="0" y="700022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308" tIns="230432" rIns="325308" bIns="23043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</a:rPr>
              <a:t>Costs</a:t>
            </a:r>
            <a:endParaRPr lang="en-US" sz="2000" b="1" kern="1200" dirty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 rot="10803564">
            <a:off x="2654256" y="3803010"/>
            <a:ext cx="333514" cy="509784"/>
          </a:xfrm>
          <a:custGeom>
            <a:avLst/>
            <a:gdLst>
              <a:gd name="connsiteX0" fmla="*/ 0 w 333513"/>
              <a:gd name="connsiteY0" fmla="*/ 101957 h 509783"/>
              <a:gd name="connsiteX1" fmla="*/ 166757 w 333513"/>
              <a:gd name="connsiteY1" fmla="*/ 101957 h 509783"/>
              <a:gd name="connsiteX2" fmla="*/ 166757 w 333513"/>
              <a:gd name="connsiteY2" fmla="*/ 0 h 509783"/>
              <a:gd name="connsiteX3" fmla="*/ 333513 w 333513"/>
              <a:gd name="connsiteY3" fmla="*/ 254892 h 509783"/>
              <a:gd name="connsiteX4" fmla="*/ 166757 w 333513"/>
              <a:gd name="connsiteY4" fmla="*/ 509783 h 509783"/>
              <a:gd name="connsiteX5" fmla="*/ 166757 w 333513"/>
              <a:gd name="connsiteY5" fmla="*/ 407826 h 509783"/>
              <a:gd name="connsiteX6" fmla="*/ 0 w 333513"/>
              <a:gd name="connsiteY6" fmla="*/ 407826 h 509783"/>
              <a:gd name="connsiteX7" fmla="*/ 0 w 333513"/>
              <a:gd name="connsiteY7" fmla="*/ 101957 h 50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513" h="509783">
                <a:moveTo>
                  <a:pt x="333513" y="101957"/>
                </a:moveTo>
                <a:lnTo>
                  <a:pt x="166756" y="101957"/>
                </a:lnTo>
                <a:lnTo>
                  <a:pt x="166756" y="0"/>
                </a:lnTo>
                <a:lnTo>
                  <a:pt x="0" y="254892"/>
                </a:lnTo>
                <a:lnTo>
                  <a:pt x="166756" y="509783"/>
                </a:lnTo>
                <a:lnTo>
                  <a:pt x="166756" y="407826"/>
                </a:lnTo>
                <a:lnTo>
                  <a:pt x="333513" y="407826"/>
                </a:lnTo>
                <a:lnTo>
                  <a:pt x="333513" y="10195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55" tIns="101957" rIns="-1" bIns="101957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/>
          </a:p>
        </p:txBody>
      </p:sp>
      <p:sp>
        <p:nvSpPr>
          <p:cNvPr id="28" name="Freeform 27"/>
          <p:cNvSpPr/>
          <p:nvPr/>
        </p:nvSpPr>
        <p:spPr>
          <a:xfrm>
            <a:off x="395536" y="3401927"/>
            <a:ext cx="2041319" cy="1400043"/>
          </a:xfrm>
          <a:custGeom>
            <a:avLst/>
            <a:gdLst>
              <a:gd name="connsiteX0" fmla="*/ 0 w 2041319"/>
              <a:gd name="connsiteY0" fmla="*/ 700022 h 1400043"/>
              <a:gd name="connsiteX1" fmla="*/ 1020660 w 2041319"/>
              <a:gd name="connsiteY1" fmla="*/ 0 h 1400043"/>
              <a:gd name="connsiteX2" fmla="*/ 2041320 w 2041319"/>
              <a:gd name="connsiteY2" fmla="*/ 700022 h 1400043"/>
              <a:gd name="connsiteX3" fmla="*/ 1020660 w 2041319"/>
              <a:gd name="connsiteY3" fmla="*/ 1400044 h 1400043"/>
              <a:gd name="connsiteX4" fmla="*/ 0 w 2041319"/>
              <a:gd name="connsiteY4" fmla="*/ 700022 h 140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1319" h="1400043">
                <a:moveTo>
                  <a:pt x="0" y="700022"/>
                </a:moveTo>
                <a:cubicBezTo>
                  <a:pt x="0" y="313411"/>
                  <a:pt x="456965" y="0"/>
                  <a:pt x="1020660" y="0"/>
                </a:cubicBezTo>
                <a:cubicBezTo>
                  <a:pt x="1584355" y="0"/>
                  <a:pt x="2041320" y="313411"/>
                  <a:pt x="2041320" y="700022"/>
                </a:cubicBezTo>
                <a:cubicBezTo>
                  <a:pt x="2041320" y="1086633"/>
                  <a:pt x="1584355" y="1400044"/>
                  <a:pt x="1020660" y="1400044"/>
                </a:cubicBezTo>
                <a:cubicBezTo>
                  <a:pt x="456965" y="1400044"/>
                  <a:pt x="0" y="1086633"/>
                  <a:pt x="0" y="700022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4344" tIns="230432" rIns="324344" bIns="23043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/>
              <a:t>Prognosis of the condition</a:t>
            </a:r>
            <a:endParaRPr lang="en-US" sz="2000" b="1" kern="1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ight Arrow 4"/>
          <p:cNvSpPr/>
          <p:nvPr/>
        </p:nvSpPr>
        <p:spPr>
          <a:xfrm rot="16200000">
            <a:off x="4507962" y="4900325"/>
            <a:ext cx="228127" cy="2856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/>
          </a:p>
        </p:txBody>
      </p:sp>
      <p:grpSp>
        <p:nvGrpSpPr>
          <p:cNvPr id="9" name="Groep 8"/>
          <p:cNvGrpSpPr/>
          <p:nvPr/>
        </p:nvGrpSpPr>
        <p:grpSpPr>
          <a:xfrm>
            <a:off x="5460055" y="1457402"/>
            <a:ext cx="2073814" cy="1524927"/>
            <a:chOff x="6371809" y="1872201"/>
            <a:chExt cx="2073814" cy="152492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" name="Ovaal 9"/>
            <p:cNvSpPr/>
            <p:nvPr/>
          </p:nvSpPr>
          <p:spPr>
            <a:xfrm>
              <a:off x="6371809" y="1872201"/>
              <a:ext cx="2073814" cy="15249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al 4"/>
            <p:cNvSpPr/>
            <p:nvPr/>
          </p:nvSpPr>
          <p:spPr>
            <a:xfrm>
              <a:off x="6675512" y="2095521"/>
              <a:ext cx="1466408" cy="1078287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 smtClean="0"/>
                <a:t>Quality of Life</a:t>
              </a:r>
              <a:endParaRPr lang="en-US" sz="2000" b="1" kern="1200" dirty="0"/>
            </a:p>
          </p:txBody>
        </p:sp>
      </p:grpSp>
      <p:grpSp>
        <p:nvGrpSpPr>
          <p:cNvPr id="22" name="Groep 21"/>
          <p:cNvGrpSpPr/>
          <p:nvPr/>
        </p:nvGrpSpPr>
        <p:grpSpPr>
          <a:xfrm rot="8459401">
            <a:off x="5163867" y="2754377"/>
            <a:ext cx="388527" cy="509783"/>
            <a:chOff x="2189937" y="2462244"/>
            <a:chExt cx="471078" cy="509783"/>
          </a:xfrm>
        </p:grpSpPr>
        <p:sp>
          <p:nvSpPr>
            <p:cNvPr id="23" name="PIJL-RECHTS 22"/>
            <p:cNvSpPr/>
            <p:nvPr/>
          </p:nvSpPr>
          <p:spPr>
            <a:xfrm rot="3564" flipV="1">
              <a:off x="2189937" y="2462244"/>
              <a:ext cx="471078" cy="50978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PIJL-RECHTS 4"/>
            <p:cNvSpPr/>
            <p:nvPr/>
          </p:nvSpPr>
          <p:spPr>
            <a:xfrm rot="10803564">
              <a:off x="2189937" y="2564128"/>
              <a:ext cx="329755" cy="3058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00" kern="120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44624"/>
            <a:ext cx="1146147" cy="457240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5682360" y="5423110"/>
            <a:ext cx="3498619" cy="1015663"/>
            <a:chOff x="5662482" y="5085184"/>
            <a:chExt cx="3498619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6084168" y="5085184"/>
              <a:ext cx="307693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 dirty="0" smtClean="0">
                  <a:solidFill>
                    <a:srgbClr val="C00000"/>
                  </a:solidFill>
                </a:rPr>
                <a:t>Not analyzed in view of </a:t>
              </a:r>
            </a:p>
            <a:p>
              <a:r>
                <a:rPr lang="nl-NL" sz="2000" dirty="0" smtClean="0">
                  <a:solidFill>
                    <a:srgbClr val="C00000"/>
                  </a:solidFill>
                </a:rPr>
                <a:t>significant “Heterogeneity”</a:t>
              </a:r>
            </a:p>
            <a:p>
              <a:r>
                <a:rPr lang="nl-NL" sz="2000" dirty="0">
                  <a:solidFill>
                    <a:srgbClr val="C00000"/>
                  </a:solidFill>
                </a:rPr>
                <a:t>a</a:t>
              </a:r>
              <a:r>
                <a:rPr lang="nl-NL" sz="2000" dirty="0" smtClean="0">
                  <a:solidFill>
                    <a:srgbClr val="C00000"/>
                  </a:solidFill>
                </a:rPr>
                <a:t>cross Europe </a:t>
              </a:r>
              <a:endParaRPr lang="nl-BE" sz="2000" dirty="0">
                <a:solidFill>
                  <a:srgbClr val="C00000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662482" y="5436703"/>
              <a:ext cx="364096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3354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4" grpId="0" animBg="1"/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816615" y="2924944"/>
            <a:ext cx="1508747" cy="187220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7" y="404664"/>
            <a:ext cx="9649071" cy="939234"/>
          </a:xfrm>
        </p:spPr>
        <p:txBody>
          <a:bodyPr>
            <a:normAutofit fontScale="90000"/>
          </a:bodyPr>
          <a:lstStyle/>
          <a:p>
            <a:pPr marL="266700"/>
            <a:r>
              <a:rPr lang="en-US" sz="3600" b="1" dirty="0" smtClean="0">
                <a:solidFill>
                  <a:schemeClr val="tx2"/>
                </a:solidFill>
              </a:rPr>
              <a:t>ESMO-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MCBS substantial improvements</a:t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sz="3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475" y="1268760"/>
            <a:ext cx="88653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BE" sz="3000" dirty="0" smtClean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BE" sz="3000" dirty="0" smtClean="0"/>
              <a:t>Curative setting A &amp; B or non-curative setting 5 &amp; 4</a:t>
            </a:r>
          </a:p>
          <a:p>
            <a:pPr eaLnBrk="1" hangingPunct="1">
              <a:lnSpc>
                <a:spcPct val="90000"/>
              </a:lnSpc>
            </a:pPr>
            <a:r>
              <a:rPr lang="fr-BE" sz="3000" dirty="0" smtClean="0"/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BE" sz="3000" dirty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BE" sz="3000" dirty="0" smtClean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BE" sz="3000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Isosceles Triangle 5"/>
          <p:cNvSpPr/>
          <p:nvPr/>
        </p:nvSpPr>
        <p:spPr>
          <a:xfrm>
            <a:off x="5362800" y="3834849"/>
            <a:ext cx="2839616" cy="2474471"/>
          </a:xfrm>
          <a:prstGeom prst="triangle">
            <a:avLst/>
          </a:prstGeom>
          <a:gradFill flip="none" rotWithShape="1">
            <a:gsLst>
              <a:gs pos="37000">
                <a:schemeClr val="accent1">
                  <a:tint val="66000"/>
                  <a:satMod val="160000"/>
                </a:schemeClr>
              </a:gs>
              <a:gs pos="98000">
                <a:schemeClr val="accent1">
                  <a:tint val="44500"/>
                  <a:satMod val="160000"/>
                </a:schemeClr>
              </a:gs>
              <a:gs pos="5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6618240" y="4052679"/>
            <a:ext cx="2880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5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4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3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2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1</a:t>
            </a:r>
          </a:p>
        </p:txBody>
      </p:sp>
      <p:sp>
        <p:nvSpPr>
          <p:cNvPr id="8" name="Isosceles Triangle 5"/>
          <p:cNvSpPr/>
          <p:nvPr/>
        </p:nvSpPr>
        <p:spPr>
          <a:xfrm>
            <a:off x="817446" y="3854083"/>
            <a:ext cx="2736304" cy="2455237"/>
          </a:xfrm>
          <a:prstGeom prst="triangle">
            <a:avLst/>
          </a:prstGeom>
          <a:gradFill flip="none" rotWithShape="1">
            <a:gsLst>
              <a:gs pos="42000">
                <a:schemeClr val="accent1">
                  <a:tint val="66000"/>
                  <a:satMod val="160000"/>
                </a:schemeClr>
              </a:gs>
              <a:gs pos="96000">
                <a:schemeClr val="accent1">
                  <a:tint val="44500"/>
                  <a:satMod val="160000"/>
                </a:schemeClr>
              </a:gs>
              <a:gs pos="68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2"/>
          <p:cNvSpPr txBox="1"/>
          <p:nvPr/>
        </p:nvSpPr>
        <p:spPr>
          <a:xfrm>
            <a:off x="1961148" y="4365104"/>
            <a:ext cx="5992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B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410011" y="3068960"/>
            <a:ext cx="1423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err="1" smtClean="0">
                <a:solidFill>
                  <a:srgbClr val="FF0066"/>
                </a:solidFill>
              </a:rPr>
              <a:t>Curative</a:t>
            </a:r>
            <a:endParaRPr lang="nl-NL" sz="2800" b="1" dirty="0">
              <a:solidFill>
                <a:srgbClr val="FF0066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746097" y="3041578"/>
            <a:ext cx="2116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FF0066"/>
                </a:solidFill>
              </a:rPr>
              <a:t>Non-</a:t>
            </a:r>
            <a:r>
              <a:rPr lang="nl-NL" sz="2800" b="1" dirty="0" err="1" smtClean="0">
                <a:solidFill>
                  <a:srgbClr val="FF0066"/>
                </a:solidFill>
              </a:rPr>
              <a:t>curative</a:t>
            </a:r>
            <a:endParaRPr lang="nl-NL" sz="2800" b="1" dirty="0">
              <a:solidFill>
                <a:srgbClr val="FF0066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77" y="44624"/>
            <a:ext cx="1146147" cy="4572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6615" y="2989206"/>
            <a:ext cx="15087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b="1" dirty="0" err="1" smtClean="0"/>
              <a:t>These</a:t>
            </a:r>
            <a:r>
              <a:rPr lang="fr-BE" b="1" dirty="0" smtClean="0"/>
              <a:t> </a:t>
            </a:r>
            <a:r>
              <a:rPr lang="fr-BE" b="1" dirty="0" err="1" smtClean="0"/>
              <a:t>drugs</a:t>
            </a:r>
            <a:endParaRPr lang="fr-BE" b="1" dirty="0" smtClean="0"/>
          </a:p>
          <a:p>
            <a:pPr algn="ctr"/>
            <a:r>
              <a:rPr lang="fr-BE" b="1" dirty="0" err="1" smtClean="0"/>
              <a:t>should</a:t>
            </a:r>
            <a:r>
              <a:rPr lang="fr-BE" b="1" dirty="0" smtClean="0"/>
              <a:t> </a:t>
            </a:r>
            <a:r>
              <a:rPr lang="fr-BE" b="1" dirty="0" err="1" smtClean="0"/>
              <a:t>ideally</a:t>
            </a:r>
            <a:endParaRPr lang="fr-BE" b="1" dirty="0" smtClean="0"/>
          </a:p>
          <a:p>
            <a:pPr algn="ctr"/>
            <a:r>
              <a:rPr lang="fr-BE" b="1" dirty="0" err="1" smtClean="0"/>
              <a:t>be</a:t>
            </a:r>
            <a:r>
              <a:rPr lang="fr-BE" b="1" dirty="0" smtClean="0"/>
              <a:t> accessible</a:t>
            </a:r>
          </a:p>
          <a:p>
            <a:pPr algn="ctr"/>
            <a:r>
              <a:rPr lang="fr-BE" b="1" dirty="0" smtClean="0"/>
              <a:t>to all</a:t>
            </a:r>
          </a:p>
          <a:p>
            <a:pPr algn="ctr"/>
            <a:r>
              <a:rPr lang="fr-BE" b="1" dirty="0" smtClean="0"/>
              <a:t>European </a:t>
            </a:r>
          </a:p>
          <a:p>
            <a:pPr algn="ctr"/>
            <a:r>
              <a:rPr lang="fr-BE" b="1" dirty="0" err="1" smtClean="0"/>
              <a:t>citizens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1873017" y="4335287"/>
            <a:ext cx="497109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13701" y="4149080"/>
            <a:ext cx="497109" cy="8714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3" idx="6"/>
          </p:cNvCxnSpPr>
          <p:nvPr/>
        </p:nvCxnSpPr>
        <p:spPr>
          <a:xfrm flipV="1">
            <a:off x="2370126" y="4335287"/>
            <a:ext cx="1337778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2"/>
          </p:cNvCxnSpPr>
          <p:nvPr/>
        </p:nvCxnSpPr>
        <p:spPr>
          <a:xfrm flipH="1" flipV="1">
            <a:off x="5508104" y="4335287"/>
            <a:ext cx="1005597" cy="24951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50258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96552" y="44624"/>
            <a:ext cx="9900592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Evaluation form 1: </a:t>
            </a:r>
            <a:r>
              <a:rPr lang="en-US" sz="3200" b="1" dirty="0" smtClean="0">
                <a:solidFill>
                  <a:schemeClr val="tx2"/>
                </a:solidFill>
              </a:rPr>
              <a:t/>
            </a:r>
            <a:br>
              <a:rPr lang="en-US" sz="3200" b="1" dirty="0" smtClean="0">
                <a:solidFill>
                  <a:schemeClr val="tx2"/>
                </a:solidFill>
              </a:rPr>
            </a:br>
            <a:r>
              <a:rPr lang="en-US" sz="3200" dirty="0" smtClean="0"/>
              <a:t>f</a:t>
            </a:r>
            <a:r>
              <a:rPr lang="fr-BE" sz="3200" dirty="0" smtClean="0">
                <a:cs typeface="Arial" charset="0"/>
              </a:rPr>
              <a:t>or </a:t>
            </a:r>
            <a:r>
              <a:rPr lang="en-GB" sz="3200" dirty="0" smtClean="0"/>
              <a:t>adjuvant and other treatments with curative intent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nl-NL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598122"/>
              </p:ext>
            </p:extLst>
          </p:nvPr>
        </p:nvGraphicFramePr>
        <p:xfrm>
          <a:off x="7614000" y="1327791"/>
          <a:ext cx="815752" cy="16824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733057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Mark </a:t>
                      </a:r>
                      <a:r>
                        <a:rPr lang="nl-NL" sz="1400" dirty="0" err="1" smtClean="0"/>
                        <a:t>with</a:t>
                      </a:r>
                      <a:r>
                        <a:rPr lang="nl-NL" sz="1400" dirty="0" smtClean="0"/>
                        <a:t> X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if</a:t>
                      </a:r>
                      <a:r>
                        <a:rPr lang="nl-NL" sz="1400" baseline="0" dirty="0" smtClean="0"/>
                        <a:t> relevant</a:t>
                      </a:r>
                      <a:endParaRPr lang="nl-NL" sz="1400" dirty="0"/>
                    </a:p>
                  </a:txBody>
                  <a:tcPr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335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364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460049" y="170991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rgbClr val="FF0000"/>
                </a:solidFill>
              </a:rPr>
              <a:t>Grade </a:t>
            </a:r>
            <a:r>
              <a:rPr lang="en-US" sz="2000" b="1" dirty="0" smtClean="0">
                <a:solidFill>
                  <a:srgbClr val="FF0000"/>
                </a:solidFill>
              </a:rPr>
              <a:t>A 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>
          <a:xfrm>
            <a:off x="457200" y="2032248"/>
            <a:ext cx="7067128" cy="1108720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/>
              <a:t>&gt;5% improved survival at </a:t>
            </a:r>
            <a:r>
              <a:rPr lang="en-US" sz="2000" b="1" dirty="0"/>
              <a:t>≥ 3 </a:t>
            </a:r>
            <a:r>
              <a:rPr lang="en-US" sz="2000" b="1" dirty="0" smtClean="0"/>
              <a:t>years follow-up</a:t>
            </a:r>
            <a:endParaRPr lang="en-US" sz="2000" b="1" dirty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 smtClean="0"/>
              <a:t>Improvement </a:t>
            </a:r>
            <a:r>
              <a:rPr lang="en-US" sz="2000" b="1" dirty="0"/>
              <a:t>in DFS alone </a:t>
            </a:r>
            <a:r>
              <a:rPr lang="en-US" sz="2000" b="1" dirty="0" smtClean="0"/>
              <a:t>(</a:t>
            </a:r>
            <a:r>
              <a:rPr lang="en-US" sz="2000" b="1" dirty="0"/>
              <a:t>primary </a:t>
            </a:r>
            <a:r>
              <a:rPr lang="en-US" sz="2000" b="1" dirty="0" smtClean="0"/>
              <a:t>endpoint) (HR &lt; 0.65) in studies without mature survival </a:t>
            </a:r>
            <a:r>
              <a:rPr lang="en-US" sz="2000" b="1" dirty="0"/>
              <a:t>data</a:t>
            </a:r>
          </a:p>
          <a:p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48526" y="3059435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Grade B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ijdelijke aanduiding voor inhoud 10"/>
          <p:cNvSpPr txBox="1">
            <a:spLocks/>
          </p:cNvSpPr>
          <p:nvPr/>
        </p:nvSpPr>
        <p:spPr>
          <a:xfrm>
            <a:off x="453078" y="3363911"/>
            <a:ext cx="7431289" cy="1108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8000" dirty="0" smtClean="0"/>
              <a:t>≥ 3% but ≤ 5% improvement at </a:t>
            </a:r>
            <a:r>
              <a:rPr lang="en-US" sz="8000" dirty="0"/>
              <a:t>≥ 3 </a:t>
            </a:r>
            <a:r>
              <a:rPr lang="en-US" sz="8000" dirty="0" smtClean="0"/>
              <a:t>years follow-up</a:t>
            </a:r>
            <a:endParaRPr lang="en-US" sz="8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fr-BE" sz="8000" dirty="0" smtClean="0"/>
              <a:t>Improvement </a:t>
            </a:r>
            <a:r>
              <a:rPr lang="fr-BE" sz="8000" dirty="0"/>
              <a:t>in DFS alone (primary endpoint) (HR 0.65 - </a:t>
            </a:r>
            <a:r>
              <a:rPr lang="fr-BE" sz="8000" dirty="0" smtClean="0"/>
              <a:t>0.8)</a:t>
            </a:r>
            <a:endParaRPr lang="fr-BE" sz="8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fr-BE" sz="8000" dirty="0" err="1" smtClean="0"/>
              <a:t>without</a:t>
            </a:r>
            <a:r>
              <a:rPr lang="fr-BE" sz="8000" dirty="0" smtClean="0"/>
              <a:t> </a:t>
            </a:r>
            <a:r>
              <a:rPr lang="fr-BE" sz="8000" dirty="0"/>
              <a:t>mature </a:t>
            </a:r>
            <a:r>
              <a:rPr lang="fr-BE" sz="8000" dirty="0" err="1"/>
              <a:t>survival</a:t>
            </a:r>
            <a:r>
              <a:rPr lang="fr-BE" sz="8000" dirty="0"/>
              <a:t> data</a:t>
            </a:r>
            <a:endParaRPr lang="en-US" sz="8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/>
              <a:t>Non </a:t>
            </a:r>
            <a:r>
              <a:rPr lang="en-US" sz="8000" dirty="0"/>
              <a:t>inferior OS or DFS with reduced treatment toxicity or </a:t>
            </a:r>
            <a:br>
              <a:rPr lang="en-US" sz="8000" dirty="0"/>
            </a:br>
            <a:r>
              <a:rPr lang="en-US" sz="8000" dirty="0" smtClean="0"/>
              <a:t>improved </a:t>
            </a:r>
            <a:r>
              <a:rPr lang="en-US" sz="8000" dirty="0" err="1" smtClean="0"/>
              <a:t>QoL</a:t>
            </a:r>
            <a:r>
              <a:rPr lang="en-US" sz="8000" dirty="0" smtClean="0"/>
              <a:t> </a:t>
            </a:r>
            <a:r>
              <a:rPr lang="en-US" sz="8000" dirty="0"/>
              <a:t>(with validated scales)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/>
              <a:t>Non </a:t>
            </a:r>
            <a:r>
              <a:rPr lang="en-US" sz="8000" dirty="0"/>
              <a:t>inferior OS or DFS with reduced treatment cost as reported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/>
              <a:t>study </a:t>
            </a:r>
            <a:r>
              <a:rPr lang="en-US" sz="8000" dirty="0"/>
              <a:t>outcome (with equivalent outcomes and risks)</a:t>
            </a:r>
          </a:p>
          <a:p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51375" y="5593721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Grade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ijdelijke aanduiding voor inhoud 10"/>
          <p:cNvSpPr txBox="1">
            <a:spLocks/>
          </p:cNvSpPr>
          <p:nvPr/>
        </p:nvSpPr>
        <p:spPr>
          <a:xfrm>
            <a:off x="448526" y="5920680"/>
            <a:ext cx="714781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en-US" sz="2000" dirty="0" smtClean="0"/>
              <a:t>&lt; 3% improvement at ≥ 3 years follow-up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Improvements in DFS alone (primary endpoint) (HR &gt; 0.8) in studies without mature survival data</a:t>
            </a:r>
          </a:p>
          <a:p>
            <a:endParaRPr lang="nl-NL" dirty="0"/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504424" y="2060848"/>
            <a:ext cx="79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504000" y="2426221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el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37871"/>
              </p:ext>
            </p:extLst>
          </p:nvPr>
        </p:nvGraphicFramePr>
        <p:xfrm>
          <a:off x="7606049" y="3403698"/>
          <a:ext cx="815752" cy="204152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353299"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810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3" name="Rechte verbindingslijn 32"/>
          <p:cNvCxnSpPr/>
          <p:nvPr/>
        </p:nvCxnSpPr>
        <p:spPr>
          <a:xfrm>
            <a:off x="504000" y="4927698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504000" y="4350756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504000" y="3773812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04000" y="3403698"/>
            <a:ext cx="79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el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537435"/>
              </p:ext>
            </p:extLst>
          </p:nvPr>
        </p:nvGraphicFramePr>
        <p:xfrm>
          <a:off x="7605861" y="5929184"/>
          <a:ext cx="815752" cy="8026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/>
              </a:tblGrid>
              <a:tr h="358107"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4552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6" name="Rechte verbindingslijn 35"/>
          <p:cNvCxnSpPr/>
          <p:nvPr/>
        </p:nvCxnSpPr>
        <p:spPr>
          <a:xfrm>
            <a:off x="504000" y="6288412"/>
            <a:ext cx="792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504000" y="5929184"/>
            <a:ext cx="7920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16182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accent4">
              <a:lumMod val="75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2508</Words>
  <Application>Microsoft Macintosh PowerPoint</Application>
  <PresentationFormat>On-screen Show (4:3)</PresentationFormat>
  <Paragraphs>647</Paragraphs>
  <Slides>35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Office-thema</vt:lpstr>
      <vt:lpstr>PowerPoint Presentation</vt:lpstr>
      <vt:lpstr>New anticancer drugs hit the market  at very high costs !</vt:lpstr>
      <vt:lpstr>PowerPoint Presentation</vt:lpstr>
      <vt:lpstr>Possible scenarios in outcome of pivotal, randomized phase III clinical trials Survival results</vt:lpstr>
      <vt:lpstr>Different impacts of new drugs on  patient outcome</vt:lpstr>
      <vt:lpstr>Why an ESMO  Magnitude of Clinical Benefit Scale (ESMO-MCBS) ?</vt:lpstr>
      <vt:lpstr>Factors taken into account for ESMO-MCBS</vt:lpstr>
      <vt:lpstr>ESMO-MCBS substantial improvements </vt:lpstr>
      <vt:lpstr>Evaluation form 1:  for adjuvant and other treatments with curative intent </vt:lpstr>
      <vt:lpstr>Evaluation form 1:  for adjuvant and other treatments with curative intent </vt:lpstr>
      <vt:lpstr>PowerPoint Presentation</vt:lpstr>
      <vt:lpstr>PowerPoint Presentation</vt:lpstr>
      <vt:lpstr>Evaluation form 2a: treatments with non-curative intent, primary endpoint OS</vt:lpstr>
      <vt:lpstr>PowerPoint Presentation</vt:lpstr>
      <vt:lpstr>Evaluation form 2a: treatments with non-curative intent, primary endpoint OS</vt:lpstr>
      <vt:lpstr>Evaluation form 2a: treatments with non-curative intent, primary endpoint 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 testing Breast Cancer</vt:lpstr>
      <vt:lpstr>Field testing Lung Cancer (1)</vt:lpstr>
      <vt:lpstr>Conclusions and next steps</vt:lpstr>
      <vt:lpstr>Acknowledgments </vt:lpstr>
      <vt:lpstr>PowerPoint Presentation</vt:lpstr>
      <vt:lpstr>Differences in access to relevant new anticancer drugs in Europe</vt:lpstr>
      <vt:lpstr>ESMO-MCBS for solid tumors was developed  with  “Snowball” method</vt:lpstr>
      <vt:lpstr> “Snowball” method</vt:lpstr>
      <vt:lpstr>Underlying Premises ESMO-MCBS</vt:lpstr>
      <vt:lpstr>3 Rules, #1 ESMO-MCBS  </vt:lpstr>
      <vt:lpstr>PowerPoint Presentation</vt:lpstr>
      <vt:lpstr>  3 Rules, #3 ESMO-MCBS </vt:lpstr>
      <vt:lpstr>PowerPoint Presentation</vt:lpstr>
      <vt:lpstr>Field testing Melanoma (2) version light</vt:lpstr>
    </vt:vector>
  </TitlesOfParts>
  <Company>Universitair Medisch Centrum Groningen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vriesege</dc:creator>
  <cp:lastModifiedBy>Guest User</cp:lastModifiedBy>
  <cp:revision>553</cp:revision>
  <cp:lastPrinted>2015-06-16T08:41:25Z</cp:lastPrinted>
  <dcterms:created xsi:type="dcterms:W3CDTF">2014-04-28T12:33:18Z</dcterms:created>
  <dcterms:modified xsi:type="dcterms:W3CDTF">2015-09-10T09:41:01Z</dcterms:modified>
</cp:coreProperties>
</file>