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7"/>
  </p:notesMasterIdLst>
  <p:handoutMasterIdLst>
    <p:handoutMasterId r:id="rId38"/>
  </p:handoutMasterIdLst>
  <p:sldIdLst>
    <p:sldId id="361" r:id="rId5"/>
    <p:sldId id="379" r:id="rId6"/>
    <p:sldId id="415" r:id="rId7"/>
    <p:sldId id="389" r:id="rId8"/>
    <p:sldId id="408" r:id="rId9"/>
    <p:sldId id="388" r:id="rId10"/>
    <p:sldId id="396" r:id="rId11"/>
    <p:sldId id="369" r:id="rId12"/>
    <p:sldId id="390" r:id="rId13"/>
    <p:sldId id="416" r:id="rId14"/>
    <p:sldId id="395" r:id="rId15"/>
    <p:sldId id="391" r:id="rId16"/>
    <p:sldId id="392" r:id="rId17"/>
    <p:sldId id="417" r:id="rId18"/>
    <p:sldId id="397" r:id="rId19"/>
    <p:sldId id="393" r:id="rId20"/>
    <p:sldId id="394" r:id="rId21"/>
    <p:sldId id="418" r:id="rId22"/>
    <p:sldId id="398" r:id="rId23"/>
    <p:sldId id="399" r:id="rId24"/>
    <p:sldId id="421" r:id="rId25"/>
    <p:sldId id="419" r:id="rId26"/>
    <p:sldId id="404" r:id="rId27"/>
    <p:sldId id="405" r:id="rId28"/>
    <p:sldId id="402" r:id="rId29"/>
    <p:sldId id="407" r:id="rId30"/>
    <p:sldId id="420" r:id="rId31"/>
    <p:sldId id="381" r:id="rId32"/>
    <p:sldId id="382" r:id="rId33"/>
    <p:sldId id="422" r:id="rId34"/>
    <p:sldId id="380" r:id="rId35"/>
    <p:sldId id="378" r:id="rId36"/>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9">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3">
          <p15:clr>
            <a:srgbClr val="A4A3A4"/>
          </p15:clr>
        </p15:guide>
        <p15:guide id="25" orient="horz" pos="1171">
          <p15:clr>
            <a:srgbClr val="A4A3A4"/>
          </p15:clr>
        </p15:guide>
        <p15:guide id="26" orient="horz" pos="1712">
          <p15:clr>
            <a:srgbClr val="A4A3A4"/>
          </p15:clr>
        </p15:guide>
        <p15:guide id="27" orient="horz" pos="2346">
          <p15:clr>
            <a:srgbClr val="A4A3A4"/>
          </p15:clr>
        </p15:guide>
        <p15:guide id="28" pos="4171">
          <p15:clr>
            <a:srgbClr val="A4A3A4"/>
          </p15:clr>
        </p15:guide>
        <p15:guide id="29" pos="142">
          <p15:clr>
            <a:srgbClr val="A4A3A4"/>
          </p15:clr>
        </p15:guide>
        <p15:guide id="30" pos="719">
          <p15:clr>
            <a:srgbClr val="A4A3A4"/>
          </p15:clr>
        </p15:guide>
        <p15:guide id="31" pos="5227">
          <p15:clr>
            <a:srgbClr val="A4A3A4"/>
          </p15:clr>
        </p15:guide>
        <p15:guide id="32" pos="614">
          <p15:clr>
            <a:srgbClr val="A4A3A4"/>
          </p15:clr>
        </p15:guide>
        <p15:guide id="33" pos="45" userDrawn="1">
          <p15:clr>
            <a:srgbClr val="A4A3A4"/>
          </p15:clr>
        </p15:guide>
        <p15:guide id="34" pos="943">
          <p15:clr>
            <a:srgbClr val="A4A3A4"/>
          </p15:clr>
        </p15:guide>
        <p15:guide id="35" pos="3850">
          <p15:clr>
            <a:srgbClr val="A4A3A4"/>
          </p15:clr>
        </p15:guide>
        <p15:guide id="36" pos="3678">
          <p15:clr>
            <a:srgbClr val="A4A3A4"/>
          </p15:clr>
        </p15:guide>
        <p15:guide id="37" pos="1486">
          <p15:clr>
            <a:srgbClr val="A4A3A4"/>
          </p15:clr>
        </p15:guide>
        <p15:guide id="38" pos="2308">
          <p15:clr>
            <a:srgbClr val="A4A3A4"/>
          </p15:clr>
        </p15:guide>
        <p15:guide id="39" pos="2859">
          <p15:clr>
            <a:srgbClr val="A4A3A4"/>
          </p15:clr>
        </p15:guide>
        <p15:guide id="40" pos="4228">
          <p15:clr>
            <a:srgbClr val="A4A3A4"/>
          </p15:clr>
        </p15:guide>
        <p15:guide id="41" pos="5046">
          <p15:clr>
            <a:srgbClr val="A4A3A4"/>
          </p15:clr>
        </p15:guide>
        <p15:guide id="42" pos="5607">
          <p15:clr>
            <a:srgbClr val="A4A3A4"/>
          </p15:clr>
        </p15:guide>
        <p15:guide id="43" pos="3679">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0" autoAdjust="0"/>
    <p:restoredTop sz="96395" autoAdjust="0"/>
  </p:normalViewPr>
  <p:slideViewPr>
    <p:cSldViewPr snapToGrid="0" showGuides="1">
      <p:cViewPr varScale="1">
        <p:scale>
          <a:sx n="146" d="100"/>
          <a:sy n="146" d="100"/>
        </p:scale>
        <p:origin x="-120" y="-400"/>
      </p:cViewPr>
      <p:guideLst>
        <p:guide orient="horz" pos="2382"/>
        <p:guide orient="horz" pos="230"/>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23"/>
        <p:guide orient="horz" pos="1171"/>
        <p:guide orient="horz" pos="1712"/>
        <p:guide orient="horz" pos="2346"/>
        <p:guide pos="4234"/>
        <p:guide pos="237"/>
        <p:guide pos="8229"/>
        <p:guide pos="949"/>
        <p:guide pos="7517"/>
        <p:guide pos="5539"/>
        <p:guide pos="350"/>
        <p:guide pos="83"/>
        <p:guide pos="1110"/>
        <p:guide pos="4171"/>
        <p:guide pos="142"/>
        <p:guide pos="719"/>
        <p:guide pos="5227"/>
        <p:guide pos="614"/>
        <p:guide pos="45"/>
        <p:guide pos="943"/>
        <p:guide pos="3850"/>
        <p:guide pos="3678"/>
        <p:guide pos="1486"/>
        <p:guide pos="2308"/>
        <p:guide pos="2859"/>
        <p:guide pos="4228"/>
        <p:guide pos="5046"/>
        <p:guide pos="5607"/>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28.98</c:v>
                </c:pt>
                <c:pt idx="1">
                  <c:v>40.41</c:v>
                </c:pt>
                <c:pt idx="2">
                  <c:v>30.6</c:v>
                </c:pt>
              </c:numCache>
            </c:numRef>
          </c:val>
          <c:extLst xmlns:c16r2="http://schemas.microsoft.com/office/drawing/2015/06/chart">
            <c:ext xmlns:c16="http://schemas.microsoft.com/office/drawing/2014/chart" uri="{C3380CC4-5D6E-409C-BE32-E72D297353CC}">
              <c16:uniqueId val="{00000000-B88B-4761-BE49-F59D144EDF70}"/>
            </c:ext>
          </c:extLst>
        </c:ser>
        <c:dLbls>
          <c:showLegendKey val="0"/>
          <c:showVal val="0"/>
          <c:showCatName val="0"/>
          <c:showSerName val="0"/>
          <c:showPercent val="0"/>
          <c:showBubbleSize val="0"/>
        </c:dLbls>
        <c:gapWidth val="90"/>
        <c:axId val="-2087127688"/>
        <c:axId val="-2087124200"/>
      </c:barChart>
      <c:catAx>
        <c:axId val="-2087127688"/>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087124200"/>
        <c:crosses val="autoZero"/>
        <c:auto val="1"/>
        <c:lblAlgn val="ctr"/>
        <c:lblOffset val="100"/>
        <c:noMultiLvlLbl val="0"/>
      </c:catAx>
      <c:valAx>
        <c:axId val="-2087124200"/>
        <c:scaling>
          <c:orientation val="minMax"/>
          <c:max val="100.0"/>
          <c:min val="0.0"/>
        </c:scaling>
        <c:delete val="1"/>
        <c:axPos val="l"/>
        <c:numFmt formatCode="General" sourceLinked="1"/>
        <c:majorTickMark val="out"/>
        <c:minorTickMark val="none"/>
        <c:tickLblPos val="nextTo"/>
        <c:crossAx val="-2087127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35.64</c:v>
                </c:pt>
                <c:pt idx="1">
                  <c:v>29.9</c:v>
                </c:pt>
              </c:numCache>
            </c:numRef>
          </c:val>
          <c:extLst xmlns:c16r2="http://schemas.microsoft.com/office/drawing/2015/06/chart">
            <c:ext xmlns:c16="http://schemas.microsoft.com/office/drawing/2014/chart" uri="{C3380CC4-5D6E-409C-BE32-E72D297353CC}">
              <c16:uniqueId val="{00000000-537D-42B7-958B-DD08CA7DCCEB}"/>
            </c:ext>
          </c:extLst>
        </c:ser>
        <c:dLbls>
          <c:showLegendKey val="0"/>
          <c:showVal val="0"/>
          <c:showCatName val="0"/>
          <c:showSerName val="0"/>
          <c:showPercent val="0"/>
          <c:showBubbleSize val="0"/>
        </c:dLbls>
        <c:gapWidth val="70"/>
        <c:axId val="-2106350872"/>
        <c:axId val="-2106022616"/>
      </c:barChart>
      <c:catAx>
        <c:axId val="-2106350872"/>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6022616"/>
        <c:crossesAt val="0.0"/>
        <c:auto val="1"/>
        <c:lblAlgn val="ctr"/>
        <c:lblOffset val="1"/>
        <c:tickLblSkip val="1"/>
        <c:tickMarkSkip val="1"/>
        <c:noMultiLvlLbl val="0"/>
      </c:catAx>
      <c:valAx>
        <c:axId val="-2106022616"/>
        <c:scaling>
          <c:orientation val="minMax"/>
          <c:max val="100.0"/>
          <c:min val="0.0"/>
        </c:scaling>
        <c:delete val="0"/>
        <c:axPos val="r"/>
        <c:numFmt formatCode="General" sourceLinked="1"/>
        <c:majorTickMark val="out"/>
        <c:minorTickMark val="none"/>
        <c:tickLblPos val="none"/>
        <c:crossAx val="-2106350872"/>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28.83</c:v>
                </c:pt>
                <c:pt idx="1">
                  <c:v>18.48999999999998</c:v>
                </c:pt>
              </c:numCache>
            </c:numRef>
          </c:val>
          <c:extLst xmlns:c16r2="http://schemas.microsoft.com/office/drawing/2015/06/chart">
            <c:ext xmlns:c16="http://schemas.microsoft.com/office/drawing/2014/chart" uri="{C3380CC4-5D6E-409C-BE32-E72D297353CC}">
              <c16:uniqueId val="{00000000-E57C-4C2B-9661-E92C53BA95D0}"/>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28.07</c:v>
                </c:pt>
                <c:pt idx="1">
                  <c:v>30.99</c:v>
                </c:pt>
              </c:numCache>
            </c:numRef>
          </c:val>
          <c:extLst xmlns:c16r2="http://schemas.microsoft.com/office/drawing/2015/06/chart">
            <c:ext xmlns:c16="http://schemas.microsoft.com/office/drawing/2014/chart" uri="{C3380CC4-5D6E-409C-BE32-E72D297353CC}">
              <c16:uniqueId val="{00000001-E57C-4C2B-9661-E92C53BA95D0}"/>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31.71</c:v>
                </c:pt>
                <c:pt idx="1">
                  <c:v>35.45</c:v>
                </c:pt>
              </c:numCache>
            </c:numRef>
          </c:val>
          <c:extLst xmlns:c16r2="http://schemas.microsoft.com/office/drawing/2015/06/chart">
            <c:ext xmlns:c16="http://schemas.microsoft.com/office/drawing/2014/chart" uri="{C3380CC4-5D6E-409C-BE32-E72D297353CC}">
              <c16:uniqueId val="{00000002-E57C-4C2B-9661-E92C53BA95D0}"/>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11.39</c:v>
                </c:pt>
                <c:pt idx="1">
                  <c:v>15.07</c:v>
                </c:pt>
              </c:numCache>
            </c:numRef>
          </c:val>
          <c:extLst xmlns:c16r2="http://schemas.microsoft.com/office/drawing/2015/06/chart">
            <c:ext xmlns:c16="http://schemas.microsoft.com/office/drawing/2014/chart" uri="{C3380CC4-5D6E-409C-BE32-E72D297353CC}">
              <c16:uniqueId val="{00000003-E57C-4C2B-9661-E92C53BA95D0}"/>
            </c:ext>
          </c:extLst>
        </c:ser>
        <c:dLbls>
          <c:showLegendKey val="0"/>
          <c:showVal val="0"/>
          <c:showCatName val="0"/>
          <c:showSerName val="0"/>
          <c:showPercent val="0"/>
          <c:showBubbleSize val="0"/>
        </c:dLbls>
        <c:gapWidth val="150"/>
        <c:overlap val="100"/>
        <c:axId val="-2105558616"/>
        <c:axId val="-2105644680"/>
      </c:barChart>
      <c:catAx>
        <c:axId val="-2105558616"/>
        <c:scaling>
          <c:orientation val="minMax"/>
        </c:scaling>
        <c:delete val="1"/>
        <c:axPos val="b"/>
        <c:numFmt formatCode="#,##0" sourceLinked="0"/>
        <c:majorTickMark val="out"/>
        <c:minorTickMark val="none"/>
        <c:tickLblPos val="nextTo"/>
        <c:crossAx val="-2105644680"/>
        <c:crosses val="autoZero"/>
        <c:auto val="1"/>
        <c:lblAlgn val="ctr"/>
        <c:lblOffset val="100"/>
        <c:noMultiLvlLbl val="0"/>
      </c:catAx>
      <c:valAx>
        <c:axId val="-2105644680"/>
        <c:scaling>
          <c:orientation val="minMax"/>
          <c:max val="1.0"/>
          <c:min val="0.0"/>
        </c:scaling>
        <c:delete val="1"/>
        <c:axPos val="l"/>
        <c:numFmt formatCode="0%" sourceLinked="0"/>
        <c:majorTickMark val="none"/>
        <c:minorTickMark val="none"/>
        <c:tickLblPos val="none"/>
        <c:crossAx val="-2105558616"/>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32.37</c:v>
                </c:pt>
                <c:pt idx="1">
                  <c:v>20.77</c:v>
                </c:pt>
              </c:numCache>
            </c:numRef>
          </c:val>
          <c:extLst xmlns:c16r2="http://schemas.microsoft.com/office/drawing/2015/06/chart">
            <c:ext xmlns:c16="http://schemas.microsoft.com/office/drawing/2014/chart" uri="{C3380CC4-5D6E-409C-BE32-E72D297353CC}">
              <c16:uniqueId val="{00000000-A7D3-4723-AF0F-CAD0C1746E96}"/>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28.89</c:v>
                </c:pt>
                <c:pt idx="1">
                  <c:v>35.46</c:v>
                </c:pt>
              </c:numCache>
            </c:numRef>
          </c:val>
          <c:extLst xmlns:c16r2="http://schemas.microsoft.com/office/drawing/2015/06/chart">
            <c:ext xmlns:c16="http://schemas.microsoft.com/office/drawing/2014/chart" uri="{C3380CC4-5D6E-409C-BE32-E72D297353CC}">
              <c16:uniqueId val="{00000001-A7D3-4723-AF0F-CAD0C1746E96}"/>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General</c:formatCode>
                <c:ptCount val="2"/>
                <c:pt idx="0">
                  <c:v>28.92</c:v>
                </c:pt>
                <c:pt idx="1">
                  <c:v>33.07</c:v>
                </c:pt>
              </c:numCache>
            </c:numRef>
          </c:val>
          <c:extLst xmlns:c16r2="http://schemas.microsoft.com/office/drawing/2015/06/chart">
            <c:ext xmlns:c16="http://schemas.microsoft.com/office/drawing/2014/chart" uri="{C3380CC4-5D6E-409C-BE32-E72D297353CC}">
              <c16:uniqueId val="{00000002-A7D3-4723-AF0F-CAD0C1746E96}"/>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General</c:formatCode>
                <c:ptCount val="2"/>
                <c:pt idx="0">
                  <c:v>9.81</c:v>
                </c:pt>
                <c:pt idx="1">
                  <c:v>10.7</c:v>
                </c:pt>
              </c:numCache>
            </c:numRef>
          </c:val>
          <c:extLst xmlns:c16r2="http://schemas.microsoft.com/office/drawing/2015/06/chart">
            <c:ext xmlns:c16="http://schemas.microsoft.com/office/drawing/2014/chart" uri="{C3380CC4-5D6E-409C-BE32-E72D297353CC}">
              <c16:uniqueId val="{00000003-A7D3-4723-AF0F-CAD0C1746E96}"/>
            </c:ext>
          </c:extLst>
        </c:ser>
        <c:dLbls>
          <c:showLegendKey val="0"/>
          <c:showVal val="0"/>
          <c:showCatName val="0"/>
          <c:showSerName val="0"/>
          <c:showPercent val="0"/>
          <c:showBubbleSize val="0"/>
        </c:dLbls>
        <c:gapWidth val="150"/>
        <c:overlap val="100"/>
        <c:axId val="-2105800088"/>
        <c:axId val="-2105810424"/>
      </c:barChart>
      <c:catAx>
        <c:axId val="-2105800088"/>
        <c:scaling>
          <c:orientation val="minMax"/>
        </c:scaling>
        <c:delete val="1"/>
        <c:axPos val="b"/>
        <c:numFmt formatCode="#,##0" sourceLinked="0"/>
        <c:majorTickMark val="out"/>
        <c:minorTickMark val="none"/>
        <c:tickLblPos val="nextTo"/>
        <c:crossAx val="-2105810424"/>
        <c:crosses val="autoZero"/>
        <c:auto val="1"/>
        <c:lblAlgn val="ctr"/>
        <c:lblOffset val="100"/>
        <c:noMultiLvlLbl val="0"/>
      </c:catAx>
      <c:valAx>
        <c:axId val="-2105810424"/>
        <c:scaling>
          <c:orientation val="minMax"/>
          <c:max val="1.0"/>
          <c:min val="0.0"/>
        </c:scaling>
        <c:delete val="1"/>
        <c:axPos val="l"/>
        <c:numFmt formatCode="0%" sourceLinked="0"/>
        <c:majorTickMark val="none"/>
        <c:minorTickMark val="none"/>
        <c:tickLblPos val="none"/>
        <c:crossAx val="-2105800088"/>
        <c:crosses val="autoZero"/>
        <c:crossBetween val="between"/>
      </c:valAx>
    </c:plotArea>
    <c:legend>
      <c:legendPos val="r"/>
      <c:layout>
        <c:manualLayout>
          <c:xMode val="edge"/>
          <c:yMode val="edge"/>
          <c:x val="0.642010957892699"/>
          <c:y val="0.152587579645288"/>
          <c:w val="0.35692409160690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61.26</c:v>
                </c:pt>
                <c:pt idx="1">
                  <c:v>56.9</c:v>
                </c:pt>
                <c:pt idx="2">
                  <c:v>62.88</c:v>
                </c:pt>
                <c:pt idx="3">
                  <c:v>59.71</c:v>
                </c:pt>
                <c:pt idx="4">
                  <c:v>61.81</c:v>
                </c:pt>
                <c:pt idx="5">
                  <c:v>58.25</c:v>
                </c:pt>
                <c:pt idx="6">
                  <c:v>63.57</c:v>
                </c:pt>
                <c:pt idx="7">
                  <c:v>58.1</c:v>
                </c:pt>
                <c:pt idx="8">
                  <c:v>65.14</c:v>
                </c:pt>
                <c:pt idx="9">
                  <c:v>59.52</c:v>
                </c:pt>
                <c:pt idx="10">
                  <c:v>60.5</c:v>
                </c:pt>
                <c:pt idx="11">
                  <c:v>63.76</c:v>
                </c:pt>
                <c:pt idx="12">
                  <c:v>62.43</c:v>
                </c:pt>
                <c:pt idx="13">
                  <c:v>59.93</c:v>
                </c:pt>
              </c:numCache>
            </c:numRef>
          </c:val>
          <c:extLst xmlns:c16r2="http://schemas.microsoft.com/office/drawing/2015/06/chart">
            <c:ext xmlns:c16="http://schemas.microsoft.com/office/drawing/2014/chart" uri="{C3380CC4-5D6E-409C-BE32-E72D297353CC}">
              <c16:uniqueId val="{00000000-FBBA-440C-879A-CEB0C9617D20}"/>
            </c:ext>
          </c:extLst>
        </c:ser>
        <c:dLbls>
          <c:showLegendKey val="0"/>
          <c:showVal val="0"/>
          <c:showCatName val="0"/>
          <c:showSerName val="0"/>
          <c:showPercent val="0"/>
          <c:showBubbleSize val="0"/>
        </c:dLbls>
        <c:gapWidth val="75"/>
        <c:axId val="-2105996040"/>
        <c:axId val="-2106007496"/>
      </c:barChart>
      <c:catAx>
        <c:axId val="-2105996040"/>
        <c:scaling>
          <c:orientation val="minMax"/>
        </c:scaling>
        <c:delete val="1"/>
        <c:axPos val="b"/>
        <c:numFmt formatCode="#,##0" sourceLinked="0"/>
        <c:majorTickMark val="out"/>
        <c:minorTickMark val="none"/>
        <c:tickLblPos val="nextTo"/>
        <c:crossAx val="-2106007496"/>
        <c:crosses val="autoZero"/>
        <c:auto val="1"/>
        <c:lblAlgn val="ctr"/>
        <c:lblOffset val="100"/>
        <c:noMultiLvlLbl val="0"/>
      </c:catAx>
      <c:valAx>
        <c:axId val="-2106007496"/>
        <c:scaling>
          <c:orientation val="minMax"/>
          <c:max val="100.0"/>
          <c:min val="0.0"/>
        </c:scaling>
        <c:delete val="1"/>
        <c:axPos val="l"/>
        <c:numFmt formatCode="General" sourceLinked="0"/>
        <c:majorTickMark val="none"/>
        <c:minorTickMark val="none"/>
        <c:tickLblPos val="none"/>
        <c:crossAx val="-2105996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56.23</c:v>
                </c:pt>
                <c:pt idx="1">
                  <c:v>49.48</c:v>
                </c:pt>
                <c:pt idx="2">
                  <c:v>57.76</c:v>
                </c:pt>
                <c:pt idx="3">
                  <c:v>54.76</c:v>
                </c:pt>
                <c:pt idx="4">
                  <c:v>57.22</c:v>
                </c:pt>
                <c:pt idx="5">
                  <c:v>52.88</c:v>
                </c:pt>
                <c:pt idx="6">
                  <c:v>58.55</c:v>
                </c:pt>
                <c:pt idx="7">
                  <c:v>53.76</c:v>
                </c:pt>
                <c:pt idx="8">
                  <c:v>59.26</c:v>
                </c:pt>
                <c:pt idx="9">
                  <c:v>53.76</c:v>
                </c:pt>
                <c:pt idx="10">
                  <c:v>56.69</c:v>
                </c:pt>
                <c:pt idx="11">
                  <c:v>57.73</c:v>
                </c:pt>
                <c:pt idx="12">
                  <c:v>57.53</c:v>
                </c:pt>
                <c:pt idx="13">
                  <c:v>54.74</c:v>
                </c:pt>
              </c:numCache>
            </c:numRef>
          </c:val>
          <c:extLst xmlns:c16r2="http://schemas.microsoft.com/office/drawing/2015/06/chart">
            <c:ext xmlns:c16="http://schemas.microsoft.com/office/drawing/2014/chart" uri="{C3380CC4-5D6E-409C-BE32-E72D297353CC}">
              <c16:uniqueId val="{00000000-EF7D-479A-82CE-4D97BCEDBCDA}"/>
            </c:ext>
          </c:extLst>
        </c:ser>
        <c:dLbls>
          <c:showLegendKey val="0"/>
          <c:showVal val="0"/>
          <c:showCatName val="0"/>
          <c:showSerName val="0"/>
          <c:showPercent val="0"/>
          <c:showBubbleSize val="0"/>
        </c:dLbls>
        <c:gapWidth val="75"/>
        <c:axId val="-2130837720"/>
        <c:axId val="-2130851992"/>
      </c:barChart>
      <c:catAx>
        <c:axId val="-2130837720"/>
        <c:scaling>
          <c:orientation val="minMax"/>
        </c:scaling>
        <c:delete val="1"/>
        <c:axPos val="b"/>
        <c:numFmt formatCode="#,##0" sourceLinked="0"/>
        <c:majorTickMark val="out"/>
        <c:minorTickMark val="none"/>
        <c:tickLblPos val="nextTo"/>
        <c:crossAx val="-2130851992"/>
        <c:crosses val="autoZero"/>
        <c:auto val="1"/>
        <c:lblAlgn val="ctr"/>
        <c:lblOffset val="100"/>
        <c:noMultiLvlLbl val="0"/>
      </c:catAx>
      <c:valAx>
        <c:axId val="-2130851992"/>
        <c:scaling>
          <c:orientation val="minMax"/>
          <c:max val="100.0"/>
          <c:min val="0.0"/>
        </c:scaling>
        <c:delete val="1"/>
        <c:axPos val="l"/>
        <c:numFmt formatCode="General" sourceLinked="0"/>
        <c:majorTickMark val="none"/>
        <c:minorTickMark val="none"/>
        <c:tickLblPos val="none"/>
        <c:crossAx val="-2130837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6E80-49FF-BC16-7D0A5F391F18}"/>
            </c:ext>
          </c:extLst>
        </c:ser>
        <c:dLbls>
          <c:showLegendKey val="0"/>
          <c:showVal val="0"/>
          <c:showCatName val="0"/>
          <c:showSerName val="0"/>
          <c:showPercent val="0"/>
          <c:showBubbleSize val="0"/>
        </c:dLbls>
        <c:gapWidth val="150"/>
        <c:overlap val="100"/>
        <c:axId val="-2106038312"/>
        <c:axId val="-2106040680"/>
      </c:barChart>
      <c:catAx>
        <c:axId val="-2106038312"/>
        <c:scaling>
          <c:orientation val="minMax"/>
        </c:scaling>
        <c:delete val="1"/>
        <c:axPos val="b"/>
        <c:numFmt formatCode="#,##0" sourceLinked="0"/>
        <c:majorTickMark val="out"/>
        <c:minorTickMark val="none"/>
        <c:tickLblPos val="nextTo"/>
        <c:crossAx val="-2106040680"/>
        <c:crosses val="autoZero"/>
        <c:auto val="1"/>
        <c:lblAlgn val="ctr"/>
        <c:lblOffset val="100"/>
        <c:noMultiLvlLbl val="0"/>
      </c:catAx>
      <c:valAx>
        <c:axId val="-2106040680"/>
        <c:scaling>
          <c:orientation val="minMax"/>
          <c:max val="1.0"/>
          <c:min val="0.0"/>
        </c:scaling>
        <c:delete val="1"/>
        <c:axPos val="l"/>
        <c:numFmt formatCode="0%" sourceLinked="0"/>
        <c:majorTickMark val="none"/>
        <c:minorTickMark val="none"/>
        <c:tickLblPos val="none"/>
        <c:crossAx val="-2106038312"/>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21.33</c:v>
                </c:pt>
                <c:pt idx="1">
                  <c:v>22.68</c:v>
                </c:pt>
              </c:numCache>
            </c:numRef>
          </c:val>
          <c:extLst xmlns:c16r2="http://schemas.microsoft.com/office/drawing/2015/06/chart">
            <c:ext xmlns:c16="http://schemas.microsoft.com/office/drawing/2014/chart" uri="{C3380CC4-5D6E-409C-BE32-E72D297353CC}">
              <c16:uniqueId val="{00000000-DB3A-4360-9EA5-3394EA84E6EE}"/>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78.66999999999998</c:v>
                </c:pt>
                <c:pt idx="1">
                  <c:v>77.32</c:v>
                </c:pt>
              </c:numCache>
            </c:numRef>
          </c:val>
          <c:extLst xmlns:c16r2="http://schemas.microsoft.com/office/drawing/2015/06/chart">
            <c:ext xmlns:c16="http://schemas.microsoft.com/office/drawing/2014/chart" uri="{C3380CC4-5D6E-409C-BE32-E72D297353CC}">
              <c16:uniqueId val="{00000001-DB3A-4360-9EA5-3394EA84E6EE}"/>
            </c:ext>
          </c:extLst>
        </c:ser>
        <c:dLbls>
          <c:showLegendKey val="0"/>
          <c:showVal val="0"/>
          <c:showCatName val="0"/>
          <c:showSerName val="0"/>
          <c:showPercent val="0"/>
          <c:showBubbleSize val="0"/>
        </c:dLbls>
        <c:gapWidth val="150"/>
        <c:overlap val="100"/>
        <c:axId val="-2106298680"/>
        <c:axId val="-2106305784"/>
      </c:barChart>
      <c:catAx>
        <c:axId val="-2106298680"/>
        <c:scaling>
          <c:orientation val="minMax"/>
        </c:scaling>
        <c:delete val="1"/>
        <c:axPos val="b"/>
        <c:numFmt formatCode="#,##0" sourceLinked="0"/>
        <c:majorTickMark val="out"/>
        <c:minorTickMark val="none"/>
        <c:tickLblPos val="nextTo"/>
        <c:crossAx val="-2106305784"/>
        <c:crosses val="autoZero"/>
        <c:auto val="1"/>
        <c:lblAlgn val="ctr"/>
        <c:lblOffset val="100"/>
        <c:noMultiLvlLbl val="0"/>
      </c:catAx>
      <c:valAx>
        <c:axId val="-2106305784"/>
        <c:scaling>
          <c:orientation val="minMax"/>
          <c:max val="1.0"/>
          <c:min val="0.0"/>
        </c:scaling>
        <c:delete val="1"/>
        <c:axPos val="l"/>
        <c:numFmt formatCode="0%" sourceLinked="0"/>
        <c:majorTickMark val="none"/>
        <c:minorTickMark val="none"/>
        <c:tickLblPos val="none"/>
        <c:crossAx val="-2106298680"/>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19.42</c:v>
                </c:pt>
                <c:pt idx="1">
                  <c:v>20.93</c:v>
                </c:pt>
              </c:numCache>
            </c:numRef>
          </c:val>
          <c:extLst xmlns:c16r2="http://schemas.microsoft.com/office/drawing/2015/06/chart">
            <c:ext xmlns:c16="http://schemas.microsoft.com/office/drawing/2014/chart" uri="{C3380CC4-5D6E-409C-BE32-E72D297353CC}">
              <c16:uniqueId val="{00000000-B231-44C3-BFD7-76CB9B1C4D7F}"/>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80.58</c:v>
                </c:pt>
                <c:pt idx="1">
                  <c:v>79.07</c:v>
                </c:pt>
              </c:numCache>
            </c:numRef>
          </c:val>
          <c:extLst xmlns:c16r2="http://schemas.microsoft.com/office/drawing/2015/06/chart">
            <c:ext xmlns:c16="http://schemas.microsoft.com/office/drawing/2014/chart" uri="{C3380CC4-5D6E-409C-BE32-E72D297353CC}">
              <c16:uniqueId val="{00000001-B231-44C3-BFD7-76CB9B1C4D7F}"/>
            </c:ext>
          </c:extLst>
        </c:ser>
        <c:dLbls>
          <c:showLegendKey val="0"/>
          <c:showVal val="0"/>
          <c:showCatName val="0"/>
          <c:showSerName val="0"/>
          <c:showPercent val="0"/>
          <c:showBubbleSize val="0"/>
        </c:dLbls>
        <c:gapWidth val="150"/>
        <c:overlap val="100"/>
        <c:axId val="-2131139608"/>
        <c:axId val="-2131136632"/>
      </c:barChart>
      <c:catAx>
        <c:axId val="-2131139608"/>
        <c:scaling>
          <c:orientation val="minMax"/>
        </c:scaling>
        <c:delete val="1"/>
        <c:axPos val="b"/>
        <c:numFmt formatCode="#,##0" sourceLinked="0"/>
        <c:majorTickMark val="out"/>
        <c:minorTickMark val="none"/>
        <c:tickLblPos val="nextTo"/>
        <c:crossAx val="-2131136632"/>
        <c:crosses val="autoZero"/>
        <c:auto val="1"/>
        <c:lblAlgn val="ctr"/>
        <c:lblOffset val="100"/>
        <c:noMultiLvlLbl val="0"/>
      </c:catAx>
      <c:valAx>
        <c:axId val="-2131136632"/>
        <c:scaling>
          <c:orientation val="minMax"/>
          <c:max val="1.0"/>
          <c:min val="0.0"/>
        </c:scaling>
        <c:delete val="1"/>
        <c:axPos val="l"/>
        <c:numFmt formatCode="0%" sourceLinked="0"/>
        <c:majorTickMark val="none"/>
        <c:minorTickMark val="none"/>
        <c:tickLblPos val="none"/>
        <c:crossAx val="-2131139608"/>
        <c:crosses val="autoZero"/>
        <c:crossBetween val="between"/>
      </c:valAx>
    </c:plotArea>
    <c:legend>
      <c:legendPos val="r"/>
      <c:layout>
        <c:manualLayout>
          <c:xMode val="edge"/>
          <c:yMode val="edge"/>
          <c:x val="0.714909757206593"/>
          <c:y val="0.152587579645288"/>
          <c:w val="0.0739052236823742"/>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80.58</c:v>
                </c:pt>
                <c:pt idx="1">
                  <c:v>78.66999999999998</c:v>
                </c:pt>
                <c:pt idx="2">
                  <c:v>76.26</c:v>
                </c:pt>
                <c:pt idx="3">
                  <c:v>84.73</c:v>
                </c:pt>
                <c:pt idx="4">
                  <c:v>81.06</c:v>
                </c:pt>
                <c:pt idx="5">
                  <c:v>80.27</c:v>
                </c:pt>
                <c:pt idx="6">
                  <c:v>80.54</c:v>
                </c:pt>
                <c:pt idx="7">
                  <c:v>80.23</c:v>
                </c:pt>
                <c:pt idx="8">
                  <c:v>81.01</c:v>
                </c:pt>
                <c:pt idx="9">
                  <c:v>87.59</c:v>
                </c:pt>
                <c:pt idx="10">
                  <c:v>81.19</c:v>
                </c:pt>
                <c:pt idx="11">
                  <c:v>73.78</c:v>
                </c:pt>
                <c:pt idx="12">
                  <c:v>86.81</c:v>
                </c:pt>
                <c:pt idx="13">
                  <c:v>73.47</c:v>
                </c:pt>
              </c:numCache>
            </c:numRef>
          </c:val>
          <c:extLst xmlns:c16r2="http://schemas.microsoft.com/office/drawing/2015/06/chart">
            <c:ext xmlns:c16="http://schemas.microsoft.com/office/drawing/2014/chart" uri="{C3380CC4-5D6E-409C-BE32-E72D297353CC}">
              <c16:uniqueId val="{00000000-F444-4B0D-9690-BE03B5D37240}"/>
            </c:ext>
          </c:extLst>
        </c:ser>
        <c:dLbls>
          <c:showLegendKey val="0"/>
          <c:showVal val="0"/>
          <c:showCatName val="0"/>
          <c:showSerName val="0"/>
          <c:showPercent val="0"/>
          <c:showBubbleSize val="0"/>
        </c:dLbls>
        <c:gapWidth val="75"/>
        <c:axId val="-2131443496"/>
        <c:axId val="-2131440520"/>
      </c:barChart>
      <c:catAx>
        <c:axId val="-2131443496"/>
        <c:scaling>
          <c:orientation val="minMax"/>
        </c:scaling>
        <c:delete val="1"/>
        <c:axPos val="b"/>
        <c:numFmt formatCode="#,##0" sourceLinked="0"/>
        <c:majorTickMark val="out"/>
        <c:minorTickMark val="none"/>
        <c:tickLblPos val="nextTo"/>
        <c:crossAx val="-2131440520"/>
        <c:crosses val="autoZero"/>
        <c:auto val="1"/>
        <c:lblAlgn val="ctr"/>
        <c:lblOffset val="100"/>
        <c:noMultiLvlLbl val="0"/>
      </c:catAx>
      <c:valAx>
        <c:axId val="-2131440520"/>
        <c:scaling>
          <c:orientation val="minMax"/>
          <c:max val="100.0"/>
          <c:min val="0.0"/>
        </c:scaling>
        <c:delete val="1"/>
        <c:axPos val="l"/>
        <c:numFmt formatCode="#,##0" sourceLinked="0"/>
        <c:majorTickMark val="none"/>
        <c:minorTickMark val="none"/>
        <c:tickLblPos val="none"/>
        <c:crossAx val="-2131443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79.07</c:v>
                </c:pt>
                <c:pt idx="1">
                  <c:v>77.32</c:v>
                </c:pt>
                <c:pt idx="2">
                  <c:v>74.07</c:v>
                </c:pt>
                <c:pt idx="3">
                  <c:v>83.88</c:v>
                </c:pt>
                <c:pt idx="4">
                  <c:v>78.33</c:v>
                </c:pt>
                <c:pt idx="5">
                  <c:v>78.89</c:v>
                </c:pt>
                <c:pt idx="6">
                  <c:v>79.71</c:v>
                </c:pt>
                <c:pt idx="7">
                  <c:v>78.0</c:v>
                </c:pt>
                <c:pt idx="8">
                  <c:v>80.38</c:v>
                </c:pt>
                <c:pt idx="9">
                  <c:v>84.83</c:v>
                </c:pt>
                <c:pt idx="10">
                  <c:v>79.99</c:v>
                </c:pt>
                <c:pt idx="11">
                  <c:v>72.94</c:v>
                </c:pt>
                <c:pt idx="12">
                  <c:v>85.2</c:v>
                </c:pt>
                <c:pt idx="13">
                  <c:v>72.08</c:v>
                </c:pt>
              </c:numCache>
            </c:numRef>
          </c:val>
          <c:extLst xmlns:c16r2="http://schemas.microsoft.com/office/drawing/2015/06/chart">
            <c:ext xmlns:c16="http://schemas.microsoft.com/office/drawing/2014/chart" uri="{C3380CC4-5D6E-409C-BE32-E72D297353CC}">
              <c16:uniqueId val="{00000000-E080-41AB-A431-62D464765B93}"/>
            </c:ext>
          </c:extLst>
        </c:ser>
        <c:dLbls>
          <c:showLegendKey val="0"/>
          <c:showVal val="0"/>
          <c:showCatName val="0"/>
          <c:showSerName val="0"/>
          <c:showPercent val="0"/>
          <c:showBubbleSize val="0"/>
        </c:dLbls>
        <c:gapWidth val="75"/>
        <c:axId val="-2131411528"/>
        <c:axId val="-2131408552"/>
      </c:barChart>
      <c:catAx>
        <c:axId val="-2131411528"/>
        <c:scaling>
          <c:orientation val="minMax"/>
        </c:scaling>
        <c:delete val="1"/>
        <c:axPos val="b"/>
        <c:numFmt formatCode="#,##0" sourceLinked="0"/>
        <c:majorTickMark val="out"/>
        <c:minorTickMark val="none"/>
        <c:tickLblPos val="nextTo"/>
        <c:crossAx val="-2131408552"/>
        <c:crosses val="autoZero"/>
        <c:auto val="1"/>
        <c:lblAlgn val="ctr"/>
        <c:lblOffset val="100"/>
        <c:noMultiLvlLbl val="0"/>
      </c:catAx>
      <c:valAx>
        <c:axId val="-2131408552"/>
        <c:scaling>
          <c:orientation val="minMax"/>
          <c:max val="100.0"/>
          <c:min val="0.0"/>
        </c:scaling>
        <c:delete val="1"/>
        <c:axPos val="l"/>
        <c:numFmt formatCode="#,##0" sourceLinked="0"/>
        <c:majorTickMark val="none"/>
        <c:minorTickMark val="none"/>
        <c:tickLblPos val="none"/>
        <c:crossAx val="-2131411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14.6</c:v>
                </c:pt>
                <c:pt idx="1">
                  <c:v>38.0</c:v>
                </c:pt>
                <c:pt idx="2">
                  <c:v>17.8</c:v>
                </c:pt>
                <c:pt idx="3">
                  <c:v>29.6</c:v>
                </c:pt>
              </c:numCache>
            </c:numRef>
          </c:val>
          <c:extLst xmlns:c16r2="http://schemas.microsoft.com/office/drawing/2015/06/chart">
            <c:ext xmlns:c16="http://schemas.microsoft.com/office/drawing/2014/chart" uri="{C3380CC4-5D6E-409C-BE32-E72D297353CC}">
              <c16:uniqueId val="{00000000-A8FA-4831-A1A1-C763E3FB1E32}"/>
            </c:ext>
          </c:extLst>
        </c:ser>
        <c:dLbls>
          <c:dLblPos val="outEnd"/>
          <c:showLegendKey val="0"/>
          <c:showVal val="1"/>
          <c:showCatName val="0"/>
          <c:showSerName val="0"/>
          <c:showPercent val="0"/>
          <c:showBubbleSize val="0"/>
        </c:dLbls>
        <c:gapWidth val="70"/>
        <c:axId val="-2088628104"/>
        <c:axId val="-2088217048"/>
      </c:barChart>
      <c:catAx>
        <c:axId val="-2088628104"/>
        <c:scaling>
          <c:orientation val="maxMin"/>
        </c:scaling>
        <c:delete val="1"/>
        <c:axPos val="l"/>
        <c:numFmt formatCode="#,##0" sourceLinked="0"/>
        <c:majorTickMark val="out"/>
        <c:minorTickMark val="none"/>
        <c:tickLblPos val="nextTo"/>
        <c:crossAx val="-2088217048"/>
        <c:crosses val="autoZero"/>
        <c:auto val="1"/>
        <c:lblAlgn val="ctr"/>
        <c:lblOffset val="100"/>
        <c:noMultiLvlLbl val="0"/>
      </c:catAx>
      <c:valAx>
        <c:axId val="-2088217048"/>
        <c:scaling>
          <c:orientation val="minMax"/>
          <c:max val="50.0"/>
          <c:min val="0.0"/>
        </c:scaling>
        <c:delete val="1"/>
        <c:axPos val="t"/>
        <c:numFmt formatCode="General" sourceLinked="1"/>
        <c:majorTickMark val="out"/>
        <c:minorTickMark val="none"/>
        <c:tickLblPos val="nextTo"/>
        <c:crossAx val="-208862810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Eens</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F66-4E52-A609-63E860997073}"/>
            </c:ext>
          </c:extLst>
        </c:ser>
        <c:dLbls>
          <c:showLegendKey val="0"/>
          <c:showVal val="0"/>
          <c:showCatName val="0"/>
          <c:showSerName val="0"/>
          <c:showPercent val="0"/>
          <c:showBubbleSize val="0"/>
        </c:dLbls>
        <c:gapWidth val="150"/>
        <c:overlap val="100"/>
        <c:axId val="-2131498536"/>
        <c:axId val="-2131504056"/>
      </c:barChart>
      <c:catAx>
        <c:axId val="-2131498536"/>
        <c:scaling>
          <c:orientation val="minMax"/>
        </c:scaling>
        <c:delete val="1"/>
        <c:axPos val="b"/>
        <c:numFmt formatCode="#,##0" sourceLinked="0"/>
        <c:majorTickMark val="out"/>
        <c:minorTickMark val="none"/>
        <c:tickLblPos val="nextTo"/>
        <c:crossAx val="-2131504056"/>
        <c:crosses val="autoZero"/>
        <c:auto val="1"/>
        <c:lblAlgn val="ctr"/>
        <c:lblOffset val="100"/>
        <c:noMultiLvlLbl val="0"/>
      </c:catAx>
      <c:valAx>
        <c:axId val="-2131504056"/>
        <c:scaling>
          <c:orientation val="minMax"/>
          <c:max val="1.0"/>
          <c:min val="0.0"/>
        </c:scaling>
        <c:delete val="1"/>
        <c:axPos val="l"/>
        <c:numFmt formatCode="0%" sourceLinked="0"/>
        <c:majorTickMark val="none"/>
        <c:minorTickMark val="none"/>
        <c:tickLblPos val="none"/>
        <c:crossAx val="-2131498536"/>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General</c:formatCode>
                <c:ptCount val="1"/>
                <c:pt idx="0">
                  <c:v>10.81</c:v>
                </c:pt>
              </c:numCache>
            </c:numRef>
          </c:val>
          <c:extLst xmlns:c16r2="http://schemas.microsoft.com/office/drawing/2015/06/chart">
            <c:ext xmlns:c16="http://schemas.microsoft.com/office/drawing/2014/chart" uri="{C3380CC4-5D6E-409C-BE32-E72D297353CC}">
              <c16:uniqueId val="{00000000-FC37-43C6-B01F-CCD7BB87F86A}"/>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General</c:formatCode>
                <c:ptCount val="1"/>
                <c:pt idx="0">
                  <c:v>7.96</c:v>
                </c:pt>
              </c:numCache>
            </c:numRef>
          </c:val>
          <c:extLst xmlns:c16r2="http://schemas.microsoft.com/office/drawing/2015/06/chart">
            <c:ext xmlns:c16="http://schemas.microsoft.com/office/drawing/2014/chart" uri="{C3380CC4-5D6E-409C-BE32-E72D297353CC}">
              <c16:uniqueId val="{00000001-FC37-43C6-B01F-CCD7BB87F86A}"/>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General</c:formatCode>
                <c:ptCount val="1"/>
                <c:pt idx="0">
                  <c:v>81.23</c:v>
                </c:pt>
              </c:numCache>
            </c:numRef>
          </c:val>
          <c:extLst xmlns:c16r2="http://schemas.microsoft.com/office/drawing/2015/06/chart">
            <c:ext xmlns:c16="http://schemas.microsoft.com/office/drawing/2014/chart" uri="{C3380CC4-5D6E-409C-BE32-E72D297353CC}">
              <c16:uniqueId val="{00000002-FC37-43C6-B01F-CCD7BB87F86A}"/>
            </c:ext>
          </c:extLst>
        </c:ser>
        <c:dLbls>
          <c:showLegendKey val="0"/>
          <c:showVal val="0"/>
          <c:showCatName val="0"/>
          <c:showSerName val="0"/>
          <c:showPercent val="0"/>
          <c:showBubbleSize val="0"/>
        </c:dLbls>
        <c:gapWidth val="150"/>
        <c:overlap val="100"/>
        <c:axId val="-2131588856"/>
        <c:axId val="-2131590584"/>
      </c:barChart>
      <c:catAx>
        <c:axId val="-2131588856"/>
        <c:scaling>
          <c:orientation val="minMax"/>
        </c:scaling>
        <c:delete val="1"/>
        <c:axPos val="l"/>
        <c:numFmt formatCode="General" sourceLinked="1"/>
        <c:majorTickMark val="out"/>
        <c:minorTickMark val="none"/>
        <c:tickLblPos val="nextTo"/>
        <c:crossAx val="-2131590584"/>
        <c:crosses val="autoZero"/>
        <c:auto val="1"/>
        <c:lblAlgn val="ctr"/>
        <c:lblOffset val="100"/>
        <c:noMultiLvlLbl val="0"/>
      </c:catAx>
      <c:valAx>
        <c:axId val="-2131590584"/>
        <c:scaling>
          <c:orientation val="minMax"/>
        </c:scaling>
        <c:delete val="1"/>
        <c:axPos val="b"/>
        <c:numFmt formatCode="0%" sourceLinked="1"/>
        <c:majorTickMark val="out"/>
        <c:minorTickMark val="none"/>
        <c:tickLblPos val="nextTo"/>
        <c:crossAx val="-2131588856"/>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14.06</c:v>
                </c:pt>
              </c:numCache>
            </c:numRef>
          </c:val>
          <c:extLst xmlns:c16r2="http://schemas.microsoft.com/office/drawing/2015/06/chart">
            <c:ext xmlns:c16="http://schemas.microsoft.com/office/drawing/2014/chart" uri="{C3380CC4-5D6E-409C-BE32-E72D297353CC}">
              <c16:uniqueId val="{00000000-5A76-451E-AD60-3569B2230A96}"/>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9.25</c:v>
                </c:pt>
              </c:numCache>
            </c:numRef>
          </c:val>
          <c:extLst xmlns:c16r2="http://schemas.microsoft.com/office/drawing/2015/06/chart">
            <c:ext xmlns:c16="http://schemas.microsoft.com/office/drawing/2014/chart" uri="{C3380CC4-5D6E-409C-BE32-E72D297353CC}">
              <c16:uniqueId val="{00000001-5A76-451E-AD60-3569B2230A96}"/>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76.69</c:v>
                </c:pt>
              </c:numCache>
            </c:numRef>
          </c:val>
          <c:extLst xmlns:c16r2="http://schemas.microsoft.com/office/drawing/2015/06/chart">
            <c:ext xmlns:c16="http://schemas.microsoft.com/office/drawing/2014/chart" uri="{C3380CC4-5D6E-409C-BE32-E72D297353CC}">
              <c16:uniqueId val="{00000002-5A76-451E-AD60-3569B2230A96}"/>
            </c:ext>
          </c:extLst>
        </c:ser>
        <c:dLbls>
          <c:showLegendKey val="0"/>
          <c:showVal val="0"/>
          <c:showCatName val="0"/>
          <c:showSerName val="0"/>
          <c:showPercent val="0"/>
          <c:showBubbleSize val="0"/>
        </c:dLbls>
        <c:gapWidth val="150"/>
        <c:overlap val="100"/>
        <c:axId val="-2111885368"/>
        <c:axId val="-2111894744"/>
      </c:barChart>
      <c:catAx>
        <c:axId val="-2111885368"/>
        <c:scaling>
          <c:orientation val="minMax"/>
        </c:scaling>
        <c:delete val="1"/>
        <c:axPos val="l"/>
        <c:numFmt formatCode="General" sourceLinked="0"/>
        <c:majorTickMark val="out"/>
        <c:minorTickMark val="none"/>
        <c:tickLblPos val="nextTo"/>
        <c:crossAx val="-2111894744"/>
        <c:crosses val="autoZero"/>
        <c:auto val="1"/>
        <c:lblAlgn val="ctr"/>
        <c:lblOffset val="100"/>
        <c:noMultiLvlLbl val="0"/>
      </c:catAx>
      <c:valAx>
        <c:axId val="-2111894744"/>
        <c:scaling>
          <c:orientation val="minMax"/>
        </c:scaling>
        <c:delete val="1"/>
        <c:axPos val="b"/>
        <c:numFmt formatCode="0%" sourceLinked="1"/>
        <c:majorTickMark val="out"/>
        <c:minorTickMark val="none"/>
        <c:tickLblPos val="nextTo"/>
        <c:crossAx val="-2111885368"/>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76.69</c:v>
                </c:pt>
                <c:pt idx="1">
                  <c:v>81.23</c:v>
                </c:pt>
                <c:pt idx="2">
                  <c:v>71.53</c:v>
                </c:pt>
                <c:pt idx="3">
                  <c:v>81.66</c:v>
                </c:pt>
                <c:pt idx="4">
                  <c:v>78.99</c:v>
                </c:pt>
                <c:pt idx="5">
                  <c:v>75.44</c:v>
                </c:pt>
                <c:pt idx="6">
                  <c:v>76.31</c:v>
                </c:pt>
                <c:pt idx="7">
                  <c:v>77.56</c:v>
                </c:pt>
                <c:pt idx="8">
                  <c:v>75.63</c:v>
                </c:pt>
                <c:pt idx="9">
                  <c:v>75.09</c:v>
                </c:pt>
                <c:pt idx="10">
                  <c:v>77.99</c:v>
                </c:pt>
                <c:pt idx="11">
                  <c:v>76.34</c:v>
                </c:pt>
                <c:pt idx="12">
                  <c:v>81.47</c:v>
                </c:pt>
                <c:pt idx="13">
                  <c:v>71.24</c:v>
                </c:pt>
              </c:numCache>
            </c:numRef>
          </c:val>
          <c:extLst xmlns:c16r2="http://schemas.microsoft.com/office/drawing/2015/06/chart">
            <c:ext xmlns:c16="http://schemas.microsoft.com/office/drawing/2014/chart" uri="{C3380CC4-5D6E-409C-BE32-E72D297353CC}">
              <c16:uniqueId val="{00000000-23FB-4F41-AD3A-A5FD77EED53E}"/>
            </c:ext>
          </c:extLst>
        </c:ser>
        <c:dLbls>
          <c:showLegendKey val="0"/>
          <c:showVal val="0"/>
          <c:showCatName val="0"/>
          <c:showSerName val="0"/>
          <c:showPercent val="0"/>
          <c:showBubbleSize val="0"/>
        </c:dLbls>
        <c:gapWidth val="75"/>
        <c:axId val="-2137686984"/>
        <c:axId val="-2137684008"/>
      </c:barChart>
      <c:catAx>
        <c:axId val="-2137686984"/>
        <c:scaling>
          <c:orientation val="minMax"/>
        </c:scaling>
        <c:delete val="1"/>
        <c:axPos val="b"/>
        <c:numFmt formatCode="#,##0" sourceLinked="0"/>
        <c:majorTickMark val="out"/>
        <c:minorTickMark val="none"/>
        <c:tickLblPos val="nextTo"/>
        <c:crossAx val="-2137684008"/>
        <c:crosses val="autoZero"/>
        <c:auto val="1"/>
        <c:lblAlgn val="ctr"/>
        <c:lblOffset val="100"/>
        <c:noMultiLvlLbl val="0"/>
      </c:catAx>
      <c:valAx>
        <c:axId val="-2137684008"/>
        <c:scaling>
          <c:orientation val="minMax"/>
          <c:max val="100.0"/>
          <c:min val="0.0"/>
        </c:scaling>
        <c:delete val="1"/>
        <c:axPos val="l"/>
        <c:numFmt formatCode="#,##0" sourceLinked="0"/>
        <c:majorTickMark val="none"/>
        <c:minorTickMark val="none"/>
        <c:tickLblPos val="none"/>
        <c:crossAx val="-2137686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Adoptie</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EAE3-48F6-A148-E33B9DD64BE0}"/>
            </c:ext>
          </c:extLst>
        </c:ser>
        <c:dLbls>
          <c:showLegendKey val="0"/>
          <c:showVal val="0"/>
          <c:showCatName val="0"/>
          <c:showSerName val="0"/>
          <c:showPercent val="0"/>
          <c:showBubbleSize val="0"/>
        </c:dLbls>
        <c:gapWidth val="150"/>
        <c:overlap val="100"/>
        <c:axId val="-2122768088"/>
        <c:axId val="-2122737640"/>
      </c:barChart>
      <c:catAx>
        <c:axId val="-2122768088"/>
        <c:scaling>
          <c:orientation val="minMax"/>
        </c:scaling>
        <c:delete val="1"/>
        <c:axPos val="b"/>
        <c:numFmt formatCode="#,##0" sourceLinked="0"/>
        <c:majorTickMark val="out"/>
        <c:minorTickMark val="none"/>
        <c:tickLblPos val="nextTo"/>
        <c:crossAx val="-2122737640"/>
        <c:crosses val="autoZero"/>
        <c:auto val="1"/>
        <c:lblAlgn val="ctr"/>
        <c:lblOffset val="100"/>
        <c:noMultiLvlLbl val="0"/>
      </c:catAx>
      <c:valAx>
        <c:axId val="-2122737640"/>
        <c:scaling>
          <c:orientation val="minMax"/>
          <c:max val="1.0"/>
          <c:min val="0.0"/>
        </c:scaling>
        <c:delete val="1"/>
        <c:axPos val="l"/>
        <c:numFmt formatCode="0%" sourceLinked="0"/>
        <c:majorTickMark val="none"/>
        <c:minorTickMark val="none"/>
        <c:tickLblPos val="none"/>
        <c:crossAx val="-2122768088"/>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60.78</c:v>
                </c:pt>
                <c:pt idx="1">
                  <c:v>63.56</c:v>
                </c:pt>
              </c:numCache>
            </c:numRef>
          </c:val>
          <c:extLst xmlns:c16r2="http://schemas.microsoft.com/office/drawing/2015/06/chart">
            <c:ext xmlns:c16="http://schemas.microsoft.com/office/drawing/2014/chart" uri="{C3380CC4-5D6E-409C-BE32-E72D297353CC}">
              <c16:uniqueId val="{00000000-1CEB-431E-A120-5C1CAE3644D2}"/>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39.22</c:v>
                </c:pt>
                <c:pt idx="1">
                  <c:v>36.44</c:v>
                </c:pt>
              </c:numCache>
            </c:numRef>
          </c:val>
          <c:extLst xmlns:c16r2="http://schemas.microsoft.com/office/drawing/2015/06/chart">
            <c:ext xmlns:c16="http://schemas.microsoft.com/office/drawing/2014/chart" uri="{C3380CC4-5D6E-409C-BE32-E72D297353CC}">
              <c16:uniqueId val="{00000001-1CEB-431E-A120-5C1CAE3644D2}"/>
            </c:ext>
          </c:extLst>
        </c:ser>
        <c:dLbls>
          <c:showLegendKey val="0"/>
          <c:showVal val="0"/>
          <c:showCatName val="0"/>
          <c:showSerName val="0"/>
          <c:showPercent val="0"/>
          <c:showBubbleSize val="0"/>
        </c:dLbls>
        <c:gapWidth val="150"/>
        <c:overlap val="100"/>
        <c:axId val="-2124513416"/>
        <c:axId val="-2124519464"/>
      </c:barChart>
      <c:catAx>
        <c:axId val="-2124513416"/>
        <c:scaling>
          <c:orientation val="minMax"/>
        </c:scaling>
        <c:delete val="1"/>
        <c:axPos val="b"/>
        <c:numFmt formatCode="#,##0" sourceLinked="0"/>
        <c:majorTickMark val="out"/>
        <c:minorTickMark val="none"/>
        <c:tickLblPos val="nextTo"/>
        <c:crossAx val="-2124519464"/>
        <c:crosses val="autoZero"/>
        <c:auto val="1"/>
        <c:lblAlgn val="ctr"/>
        <c:lblOffset val="100"/>
        <c:noMultiLvlLbl val="0"/>
      </c:catAx>
      <c:valAx>
        <c:axId val="-2124519464"/>
        <c:scaling>
          <c:orientation val="minMax"/>
          <c:max val="1.0"/>
          <c:min val="0.0"/>
        </c:scaling>
        <c:delete val="1"/>
        <c:axPos val="l"/>
        <c:numFmt formatCode="0%" sourceLinked="0"/>
        <c:majorTickMark val="none"/>
        <c:minorTickMark val="none"/>
        <c:tickLblPos val="none"/>
        <c:crossAx val="-2124513416"/>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General</c:formatCode>
                <c:ptCount val="2"/>
                <c:pt idx="0">
                  <c:v>64.88</c:v>
                </c:pt>
                <c:pt idx="1">
                  <c:v>69.49</c:v>
                </c:pt>
              </c:numCache>
            </c:numRef>
          </c:val>
          <c:extLst xmlns:c16r2="http://schemas.microsoft.com/office/drawing/2015/06/chart">
            <c:ext xmlns:c16="http://schemas.microsoft.com/office/drawing/2014/chart" uri="{C3380CC4-5D6E-409C-BE32-E72D297353CC}">
              <c16:uniqueId val="{00000000-ECA0-40F2-AE6F-217DC93EAC81}"/>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General</c:formatCode>
                <c:ptCount val="2"/>
                <c:pt idx="0">
                  <c:v>35.12</c:v>
                </c:pt>
                <c:pt idx="1">
                  <c:v>30.51</c:v>
                </c:pt>
              </c:numCache>
            </c:numRef>
          </c:val>
          <c:extLst xmlns:c16r2="http://schemas.microsoft.com/office/drawing/2015/06/chart">
            <c:ext xmlns:c16="http://schemas.microsoft.com/office/drawing/2014/chart" uri="{C3380CC4-5D6E-409C-BE32-E72D297353CC}">
              <c16:uniqueId val="{00000001-ECA0-40F2-AE6F-217DC93EAC81}"/>
            </c:ext>
          </c:extLst>
        </c:ser>
        <c:dLbls>
          <c:showLegendKey val="0"/>
          <c:showVal val="0"/>
          <c:showCatName val="0"/>
          <c:showSerName val="0"/>
          <c:showPercent val="0"/>
          <c:showBubbleSize val="0"/>
        </c:dLbls>
        <c:gapWidth val="150"/>
        <c:overlap val="100"/>
        <c:axId val="-2088202568"/>
        <c:axId val="-2088231848"/>
      </c:barChart>
      <c:catAx>
        <c:axId val="-2088202568"/>
        <c:scaling>
          <c:orientation val="minMax"/>
        </c:scaling>
        <c:delete val="1"/>
        <c:axPos val="b"/>
        <c:numFmt formatCode="#,##0" sourceLinked="0"/>
        <c:majorTickMark val="out"/>
        <c:minorTickMark val="none"/>
        <c:tickLblPos val="nextTo"/>
        <c:crossAx val="-2088231848"/>
        <c:crosses val="autoZero"/>
        <c:auto val="1"/>
        <c:lblAlgn val="ctr"/>
        <c:lblOffset val="100"/>
        <c:noMultiLvlLbl val="0"/>
      </c:catAx>
      <c:valAx>
        <c:axId val="-2088231848"/>
        <c:scaling>
          <c:orientation val="minMax"/>
          <c:max val="1.0"/>
          <c:min val="0.0"/>
        </c:scaling>
        <c:delete val="1"/>
        <c:axPos val="l"/>
        <c:numFmt formatCode="0%" sourceLinked="0"/>
        <c:majorTickMark val="none"/>
        <c:minorTickMark val="none"/>
        <c:tickLblPos val="none"/>
        <c:crossAx val="-2088202568"/>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5FFC-4701-99F1-40E5FFA80016}"/>
            </c:ext>
          </c:extLst>
        </c:ser>
        <c:dLbls>
          <c:showLegendKey val="0"/>
          <c:showVal val="0"/>
          <c:showCatName val="0"/>
          <c:showSerName val="0"/>
          <c:showPercent val="0"/>
          <c:showBubbleSize val="0"/>
        </c:dLbls>
        <c:gapWidth val="150"/>
        <c:overlap val="100"/>
        <c:axId val="-2129904696"/>
        <c:axId val="-2123580936"/>
      </c:barChart>
      <c:catAx>
        <c:axId val="-2129904696"/>
        <c:scaling>
          <c:orientation val="minMax"/>
        </c:scaling>
        <c:delete val="1"/>
        <c:axPos val="b"/>
        <c:numFmt formatCode="#,##0" sourceLinked="0"/>
        <c:majorTickMark val="out"/>
        <c:minorTickMark val="none"/>
        <c:tickLblPos val="nextTo"/>
        <c:crossAx val="-2123580936"/>
        <c:crosses val="autoZero"/>
        <c:auto val="1"/>
        <c:lblAlgn val="ctr"/>
        <c:lblOffset val="100"/>
        <c:noMultiLvlLbl val="0"/>
      </c:catAx>
      <c:valAx>
        <c:axId val="-2123580936"/>
        <c:scaling>
          <c:orientation val="minMax"/>
          <c:max val="1.0"/>
          <c:min val="0.0"/>
        </c:scaling>
        <c:delete val="1"/>
        <c:axPos val="l"/>
        <c:numFmt formatCode="0%" sourceLinked="0"/>
        <c:majorTickMark val="none"/>
        <c:minorTickMark val="none"/>
        <c:tickLblPos val="none"/>
        <c:crossAx val="-2129904696"/>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Hond</c:v>
                </c:pt>
                <c:pt idx="13">
                  <c:v>Kat</c:v>
                </c:pt>
              </c:strCache>
            </c:strRef>
          </c:cat>
          <c:val>
            <c:numRef>
              <c:f>Sheet1!$B$2:$B$15</c:f>
              <c:numCache>
                <c:formatCode>General</c:formatCode>
                <c:ptCount val="14"/>
                <c:pt idx="0">
                  <c:v>35.12</c:v>
                </c:pt>
                <c:pt idx="1">
                  <c:v>39.22</c:v>
                </c:pt>
                <c:pt idx="2">
                  <c:v>31.36</c:v>
                </c:pt>
                <c:pt idx="3">
                  <c:v>38.73000000000001</c:v>
                </c:pt>
                <c:pt idx="4">
                  <c:v>44.36</c:v>
                </c:pt>
                <c:pt idx="5">
                  <c:v>37.96</c:v>
                </c:pt>
                <c:pt idx="6">
                  <c:v>26.64</c:v>
                </c:pt>
                <c:pt idx="7">
                  <c:v>36.64</c:v>
                </c:pt>
                <c:pt idx="8">
                  <c:v>33.25</c:v>
                </c:pt>
                <c:pt idx="9">
                  <c:v>34.84</c:v>
                </c:pt>
                <c:pt idx="10">
                  <c:v>36.08</c:v>
                </c:pt>
                <c:pt idx="11">
                  <c:v>34.07</c:v>
                </c:pt>
                <c:pt idx="12">
                  <c:v>50.58</c:v>
                </c:pt>
                <c:pt idx="13">
                  <c:v>17.47</c:v>
                </c:pt>
              </c:numCache>
            </c:numRef>
          </c:val>
          <c:extLst xmlns:c16r2="http://schemas.microsoft.com/office/drawing/2015/06/chart">
            <c:ext xmlns:c16="http://schemas.microsoft.com/office/drawing/2014/chart" uri="{C3380CC4-5D6E-409C-BE32-E72D297353CC}">
              <c16:uniqueId val="{00000000-82A3-44C2-9300-234E2E3C3FC8}"/>
            </c:ext>
          </c:extLst>
        </c:ser>
        <c:dLbls>
          <c:showLegendKey val="0"/>
          <c:showVal val="0"/>
          <c:showCatName val="0"/>
          <c:showSerName val="0"/>
          <c:showPercent val="0"/>
          <c:showBubbleSize val="0"/>
        </c:dLbls>
        <c:gapWidth val="75"/>
        <c:axId val="-2129936680"/>
        <c:axId val="-2129933704"/>
      </c:barChart>
      <c:catAx>
        <c:axId val="-2129936680"/>
        <c:scaling>
          <c:orientation val="minMax"/>
        </c:scaling>
        <c:delete val="1"/>
        <c:axPos val="b"/>
        <c:numFmt formatCode="#,##0" sourceLinked="0"/>
        <c:majorTickMark val="out"/>
        <c:minorTickMark val="none"/>
        <c:tickLblPos val="nextTo"/>
        <c:crossAx val="-2129933704"/>
        <c:crosses val="autoZero"/>
        <c:auto val="1"/>
        <c:lblAlgn val="ctr"/>
        <c:lblOffset val="100"/>
        <c:noMultiLvlLbl val="0"/>
      </c:catAx>
      <c:valAx>
        <c:axId val="-2129933704"/>
        <c:scaling>
          <c:orientation val="minMax"/>
          <c:max val="100.0"/>
          <c:min val="0.0"/>
        </c:scaling>
        <c:delete val="1"/>
        <c:axPos val="l"/>
        <c:numFmt formatCode="General" sourceLinked="0"/>
        <c:majorTickMark val="none"/>
        <c:minorTickMark val="none"/>
        <c:tickLblPos val="none"/>
        <c:crossAx val="-2129936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30.51</c:v>
                </c:pt>
                <c:pt idx="1">
                  <c:v>36.44</c:v>
                </c:pt>
                <c:pt idx="2">
                  <c:v>25.46</c:v>
                </c:pt>
                <c:pt idx="3">
                  <c:v>35.36</c:v>
                </c:pt>
                <c:pt idx="4">
                  <c:v>42.6</c:v>
                </c:pt>
                <c:pt idx="5">
                  <c:v>31.77</c:v>
                </c:pt>
                <c:pt idx="6">
                  <c:v>21.58</c:v>
                </c:pt>
                <c:pt idx="7">
                  <c:v>30.89</c:v>
                </c:pt>
                <c:pt idx="8">
                  <c:v>30.03</c:v>
                </c:pt>
                <c:pt idx="9">
                  <c:v>28.82</c:v>
                </c:pt>
                <c:pt idx="10">
                  <c:v>32.14</c:v>
                </c:pt>
                <c:pt idx="11">
                  <c:v>29.78</c:v>
                </c:pt>
                <c:pt idx="12">
                  <c:v>45.27</c:v>
                </c:pt>
                <c:pt idx="13">
                  <c:v>13.66</c:v>
                </c:pt>
              </c:numCache>
            </c:numRef>
          </c:val>
          <c:extLst xmlns:c16r2="http://schemas.microsoft.com/office/drawing/2015/06/chart">
            <c:ext xmlns:c16="http://schemas.microsoft.com/office/drawing/2014/chart" uri="{C3380CC4-5D6E-409C-BE32-E72D297353CC}">
              <c16:uniqueId val="{00000000-C6ED-4E8F-8604-820EF06069BF}"/>
            </c:ext>
          </c:extLst>
        </c:ser>
        <c:dLbls>
          <c:showLegendKey val="0"/>
          <c:showVal val="0"/>
          <c:showCatName val="0"/>
          <c:showSerName val="0"/>
          <c:showPercent val="0"/>
          <c:showBubbleSize val="0"/>
        </c:dLbls>
        <c:gapWidth val="75"/>
        <c:axId val="-2130004904"/>
        <c:axId val="-2130001880"/>
      </c:barChart>
      <c:catAx>
        <c:axId val="-2130004904"/>
        <c:scaling>
          <c:orientation val="minMax"/>
        </c:scaling>
        <c:delete val="1"/>
        <c:axPos val="b"/>
        <c:numFmt formatCode="#,##0" sourceLinked="0"/>
        <c:majorTickMark val="out"/>
        <c:minorTickMark val="none"/>
        <c:tickLblPos val="nextTo"/>
        <c:crossAx val="-2130001880"/>
        <c:crosses val="autoZero"/>
        <c:auto val="1"/>
        <c:lblAlgn val="ctr"/>
        <c:lblOffset val="100"/>
        <c:noMultiLvlLbl val="0"/>
      </c:catAx>
      <c:valAx>
        <c:axId val="-2130001880"/>
        <c:scaling>
          <c:orientation val="minMax"/>
          <c:max val="100.0"/>
          <c:min val="0.0"/>
        </c:scaling>
        <c:delete val="1"/>
        <c:axPos val="l"/>
        <c:numFmt formatCode="General" sourceLinked="0"/>
        <c:majorTickMark val="none"/>
        <c:minorTickMark val="none"/>
        <c:tickLblPos val="none"/>
        <c:crossAx val="-2130004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42.4</c:v>
                </c:pt>
                <c:pt idx="1">
                  <c:v>57.6</c:v>
                </c:pt>
              </c:numCache>
            </c:numRef>
          </c:val>
          <c:extLst xmlns:c16r2="http://schemas.microsoft.com/office/drawing/2015/06/chart">
            <c:ext xmlns:c16="http://schemas.microsoft.com/office/drawing/2014/chart" uri="{C3380CC4-5D6E-409C-BE32-E72D297353CC}">
              <c16:uniqueId val="{00000000-2B5A-491F-9659-FE5BC1971E53}"/>
            </c:ext>
          </c:extLst>
        </c:ser>
        <c:dLbls>
          <c:showLegendKey val="0"/>
          <c:showVal val="0"/>
          <c:showCatName val="0"/>
          <c:showSerName val="0"/>
          <c:showPercent val="0"/>
          <c:showBubbleSize val="0"/>
        </c:dLbls>
        <c:gapWidth val="70"/>
        <c:axId val="2127358840"/>
        <c:axId val="-2107005624"/>
      </c:barChart>
      <c:catAx>
        <c:axId val="2127358840"/>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107005624"/>
        <c:crossesAt val="0.0"/>
        <c:auto val="1"/>
        <c:lblAlgn val="ctr"/>
        <c:lblOffset val="1"/>
        <c:tickLblSkip val="1"/>
        <c:tickMarkSkip val="1"/>
        <c:noMultiLvlLbl val="0"/>
      </c:catAx>
      <c:valAx>
        <c:axId val="-2107005624"/>
        <c:scaling>
          <c:orientation val="minMax"/>
          <c:max val="100.0"/>
          <c:min val="0.0"/>
        </c:scaling>
        <c:delete val="0"/>
        <c:axPos val="r"/>
        <c:numFmt formatCode="General" sourceLinked="1"/>
        <c:majorTickMark val="out"/>
        <c:minorTickMark val="none"/>
        <c:tickLblPos val="none"/>
        <c:crossAx val="2127358840"/>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3.76</c:v>
                </c:pt>
              </c:numCache>
            </c:numRef>
          </c:val>
          <c:extLst xmlns:c16r2="http://schemas.microsoft.com/office/drawing/2015/06/chart">
            <c:ext xmlns:c16="http://schemas.microsoft.com/office/drawing/2014/chart" uri="{C3380CC4-5D6E-409C-BE32-E72D297353CC}">
              <c16:uniqueId val="{00000000-C765-47DE-9FDF-526AB8220A79}"/>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C765-47DE-9FDF-526AB8220A79}"/>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10.63</c:v>
                </c:pt>
              </c:numCache>
            </c:numRef>
          </c:val>
          <c:extLst xmlns:c16r2="http://schemas.microsoft.com/office/drawing/2015/06/chart">
            <c:ext xmlns:c16="http://schemas.microsoft.com/office/drawing/2014/chart" uri="{C3380CC4-5D6E-409C-BE32-E72D297353CC}">
              <c16:uniqueId val="{00000003-C765-47DE-9FDF-526AB8220A79}"/>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6.35</c:v>
                </c:pt>
              </c:numCache>
            </c:numRef>
          </c:val>
          <c:extLst xmlns:c16r2="http://schemas.microsoft.com/office/drawing/2015/06/chart">
            <c:ext xmlns:c16="http://schemas.microsoft.com/office/drawing/2014/chart" uri="{C3380CC4-5D6E-409C-BE32-E72D297353CC}">
              <c16:uniqueId val="{00000004-C765-47DE-9FDF-526AB8220A79}"/>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40.58</c:v>
                </c:pt>
              </c:numCache>
            </c:numRef>
          </c:val>
          <c:extLst xmlns:c16r2="http://schemas.microsoft.com/office/drawing/2015/06/chart">
            <c:ext xmlns:c16="http://schemas.microsoft.com/office/drawing/2014/chart" uri="{C3380CC4-5D6E-409C-BE32-E72D297353CC}">
              <c16:uniqueId val="{00000005-C765-47DE-9FDF-526AB8220A79}"/>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38.69</c:v>
                </c:pt>
              </c:numCache>
            </c:numRef>
          </c:val>
          <c:extLst xmlns:c16r2="http://schemas.microsoft.com/office/drawing/2015/06/chart">
            <c:ext xmlns:c16="http://schemas.microsoft.com/office/drawing/2014/chart" uri="{C3380CC4-5D6E-409C-BE32-E72D297353CC}">
              <c16:uniqueId val="{00000006-C765-47DE-9FDF-526AB8220A79}"/>
            </c:ext>
          </c:extLst>
        </c:ser>
        <c:dLbls>
          <c:showLegendKey val="0"/>
          <c:showVal val="0"/>
          <c:showCatName val="0"/>
          <c:showSerName val="0"/>
          <c:showPercent val="0"/>
          <c:showBubbleSize val="0"/>
        </c:dLbls>
        <c:gapWidth val="267"/>
        <c:overlap val="-81"/>
        <c:axId val="-2122776840"/>
        <c:axId val="-2123907416"/>
      </c:barChart>
      <c:catAx>
        <c:axId val="-2122776840"/>
        <c:scaling>
          <c:orientation val="minMax"/>
        </c:scaling>
        <c:delete val="1"/>
        <c:axPos val="b"/>
        <c:numFmt formatCode="General" sourceLinked="0"/>
        <c:majorTickMark val="out"/>
        <c:minorTickMark val="none"/>
        <c:tickLblPos val="nextTo"/>
        <c:crossAx val="-2123907416"/>
        <c:crosses val="autoZero"/>
        <c:auto val="1"/>
        <c:lblAlgn val="ctr"/>
        <c:lblOffset val="100"/>
        <c:noMultiLvlLbl val="0"/>
      </c:catAx>
      <c:valAx>
        <c:axId val="-2123907416"/>
        <c:scaling>
          <c:orientation val="minMax"/>
          <c:max val="50.0"/>
          <c:min val="0.0"/>
        </c:scaling>
        <c:delete val="1"/>
        <c:axPos val="l"/>
        <c:numFmt formatCode="General" sourceLinked="1"/>
        <c:majorTickMark val="out"/>
        <c:minorTickMark val="none"/>
        <c:tickLblPos val="nextTo"/>
        <c:crossAx val="-2122776840"/>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3.54</c:v>
                </c:pt>
              </c:numCache>
            </c:numRef>
          </c:val>
          <c:extLst xmlns:c16r2="http://schemas.microsoft.com/office/drawing/2015/06/chart">
            <c:ext xmlns:c16="http://schemas.microsoft.com/office/drawing/2014/chart" uri="{C3380CC4-5D6E-409C-BE32-E72D297353CC}">
              <c16:uniqueId val="{00000000-1CED-4168-8712-A833FAC809AD}"/>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1CED-4168-8712-A833FAC809AD}"/>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10.82</c:v>
                </c:pt>
              </c:numCache>
            </c:numRef>
          </c:val>
          <c:extLst xmlns:c16r2="http://schemas.microsoft.com/office/drawing/2015/06/chart">
            <c:ext xmlns:c16="http://schemas.microsoft.com/office/drawing/2014/chart" uri="{C3380CC4-5D6E-409C-BE32-E72D297353CC}">
              <c16:uniqueId val="{00000003-1CED-4168-8712-A833FAC809AD}"/>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7.2</c:v>
                </c:pt>
              </c:numCache>
            </c:numRef>
          </c:val>
          <c:extLst xmlns:c16r2="http://schemas.microsoft.com/office/drawing/2015/06/chart">
            <c:ext xmlns:c16="http://schemas.microsoft.com/office/drawing/2014/chart" uri="{C3380CC4-5D6E-409C-BE32-E72D297353CC}">
              <c16:uniqueId val="{00000004-1CED-4168-8712-A833FAC809AD}"/>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39.59</c:v>
                </c:pt>
              </c:numCache>
            </c:numRef>
          </c:val>
          <c:extLst xmlns:c16r2="http://schemas.microsoft.com/office/drawing/2015/06/chart">
            <c:ext xmlns:c16="http://schemas.microsoft.com/office/drawing/2014/chart" uri="{C3380CC4-5D6E-409C-BE32-E72D297353CC}">
              <c16:uniqueId val="{00000005-1CED-4168-8712-A833FAC809AD}"/>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38.85</c:v>
                </c:pt>
              </c:numCache>
            </c:numRef>
          </c:val>
          <c:extLst xmlns:c16r2="http://schemas.microsoft.com/office/drawing/2015/06/chart">
            <c:ext xmlns:c16="http://schemas.microsoft.com/office/drawing/2014/chart" uri="{C3380CC4-5D6E-409C-BE32-E72D297353CC}">
              <c16:uniqueId val="{00000006-1CED-4168-8712-A833FAC809AD}"/>
            </c:ext>
          </c:extLst>
        </c:ser>
        <c:dLbls>
          <c:showLegendKey val="0"/>
          <c:showVal val="0"/>
          <c:showCatName val="0"/>
          <c:showSerName val="0"/>
          <c:showPercent val="0"/>
          <c:showBubbleSize val="0"/>
        </c:dLbls>
        <c:gapWidth val="267"/>
        <c:overlap val="-81"/>
        <c:axId val="-2130345192"/>
        <c:axId val="-2130342152"/>
      </c:barChart>
      <c:catAx>
        <c:axId val="-2130345192"/>
        <c:scaling>
          <c:orientation val="minMax"/>
        </c:scaling>
        <c:delete val="1"/>
        <c:axPos val="b"/>
        <c:numFmt formatCode="General" sourceLinked="0"/>
        <c:majorTickMark val="out"/>
        <c:minorTickMark val="none"/>
        <c:tickLblPos val="nextTo"/>
        <c:crossAx val="-2130342152"/>
        <c:crosses val="autoZero"/>
        <c:auto val="1"/>
        <c:lblAlgn val="ctr"/>
        <c:lblOffset val="100"/>
        <c:noMultiLvlLbl val="0"/>
      </c:catAx>
      <c:valAx>
        <c:axId val="-2130342152"/>
        <c:scaling>
          <c:orientation val="minMax"/>
          <c:max val="50.0"/>
          <c:min val="0.0"/>
        </c:scaling>
        <c:delete val="1"/>
        <c:axPos val="l"/>
        <c:numFmt formatCode="General" sourceLinked="1"/>
        <c:majorTickMark val="out"/>
        <c:minorTickMark val="none"/>
        <c:tickLblPos val="nextTo"/>
        <c:crossAx val="-2130345192"/>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Totaal</c:v>
                </c:pt>
                <c:pt idx="1">
                  <c:v>Oost-Vlaanderen</c:v>
                </c:pt>
                <c:pt idx="2">
                  <c:v>Man</c:v>
                </c:pt>
                <c:pt idx="3">
                  <c:v>Vrouw</c:v>
                </c:pt>
                <c:pt idx="4">
                  <c:v>15-34</c:v>
                </c:pt>
                <c:pt idx="5">
                  <c:v>35-54</c:v>
                </c:pt>
                <c:pt idx="6">
                  <c:v>55+</c:v>
                </c:pt>
                <c:pt idx="7">
                  <c:v>Landelijk</c:v>
                </c:pt>
                <c:pt idx="8">
                  <c:v>Stedelijk</c:v>
                </c:pt>
                <c:pt idx="9">
                  <c:v>Laag opgeleid</c:v>
                </c:pt>
                <c:pt idx="10">
                  <c:v>Gemiddeld</c:v>
                </c:pt>
                <c:pt idx="11">
                  <c:v>Hoog opgeleid</c:v>
                </c:pt>
                <c:pt idx="12">
                  <c:v>Ja</c:v>
                </c:pt>
                <c:pt idx="13">
                  <c:v>Nee</c:v>
                </c:pt>
              </c:strCache>
            </c:strRef>
          </c:cat>
          <c:val>
            <c:numRef>
              <c:f>Sheet1!$B$2:$B$15</c:f>
              <c:numCache>
                <c:formatCode>General</c:formatCode>
                <c:ptCount val="14"/>
                <c:pt idx="0">
                  <c:v>38.85</c:v>
                </c:pt>
                <c:pt idx="1">
                  <c:v>38.69</c:v>
                </c:pt>
                <c:pt idx="2">
                  <c:v>36.85</c:v>
                </c:pt>
                <c:pt idx="3">
                  <c:v>40.77</c:v>
                </c:pt>
                <c:pt idx="4">
                  <c:v>32.41</c:v>
                </c:pt>
                <c:pt idx="5">
                  <c:v>43.14</c:v>
                </c:pt>
                <c:pt idx="6">
                  <c:v>39.21</c:v>
                </c:pt>
                <c:pt idx="7">
                  <c:v>37.01</c:v>
                </c:pt>
                <c:pt idx="8">
                  <c:v>41.1</c:v>
                </c:pt>
                <c:pt idx="9">
                  <c:v>50.62</c:v>
                </c:pt>
                <c:pt idx="10">
                  <c:v>39.68</c:v>
                </c:pt>
                <c:pt idx="11">
                  <c:v>27.7</c:v>
                </c:pt>
                <c:pt idx="12">
                  <c:v>40.94</c:v>
                </c:pt>
                <c:pt idx="13">
                  <c:v>36.46</c:v>
                </c:pt>
              </c:numCache>
            </c:numRef>
          </c:val>
          <c:extLst xmlns:c16r2="http://schemas.microsoft.com/office/drawing/2015/06/chart">
            <c:ext xmlns:c16="http://schemas.microsoft.com/office/drawing/2014/chart" uri="{C3380CC4-5D6E-409C-BE32-E72D297353CC}">
              <c16:uniqueId val="{00000000-4314-47FD-864A-9D6851B5379C}"/>
            </c:ext>
          </c:extLst>
        </c:ser>
        <c:dLbls>
          <c:showLegendKey val="0"/>
          <c:showVal val="0"/>
          <c:showCatName val="0"/>
          <c:showSerName val="0"/>
          <c:showPercent val="0"/>
          <c:showBubbleSize val="0"/>
        </c:dLbls>
        <c:gapWidth val="75"/>
        <c:axId val="-2125309800"/>
        <c:axId val="-2125158552"/>
      </c:barChart>
      <c:catAx>
        <c:axId val="-2125309800"/>
        <c:scaling>
          <c:orientation val="minMax"/>
        </c:scaling>
        <c:delete val="1"/>
        <c:axPos val="b"/>
        <c:numFmt formatCode="#,##0" sourceLinked="0"/>
        <c:majorTickMark val="out"/>
        <c:minorTickMark val="none"/>
        <c:tickLblPos val="nextTo"/>
        <c:crossAx val="-2125158552"/>
        <c:crosses val="autoZero"/>
        <c:auto val="1"/>
        <c:lblAlgn val="ctr"/>
        <c:lblOffset val="100"/>
        <c:noMultiLvlLbl val="0"/>
      </c:catAx>
      <c:valAx>
        <c:axId val="-2125158552"/>
        <c:scaling>
          <c:orientation val="minMax"/>
          <c:max val="100.0"/>
          <c:min val="0.0"/>
        </c:scaling>
        <c:delete val="1"/>
        <c:axPos val="l"/>
        <c:numFmt formatCode="#,##0" sourceLinked="0"/>
        <c:majorTickMark val="none"/>
        <c:minorTickMark val="none"/>
        <c:tickLblPos val="none"/>
        <c:crossAx val="-2125309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D7E-4529-B231-F390B625C8A1}"/>
            </c:ext>
          </c:extLst>
        </c:ser>
        <c:dLbls>
          <c:showLegendKey val="0"/>
          <c:showVal val="0"/>
          <c:showCatName val="0"/>
          <c:showSerName val="0"/>
          <c:showPercent val="0"/>
          <c:showBubbleSize val="0"/>
        </c:dLbls>
        <c:gapWidth val="150"/>
        <c:overlap val="100"/>
        <c:axId val="-2125306344"/>
        <c:axId val="-2125319256"/>
      </c:barChart>
      <c:catAx>
        <c:axId val="-2125306344"/>
        <c:scaling>
          <c:orientation val="minMax"/>
        </c:scaling>
        <c:delete val="1"/>
        <c:axPos val="b"/>
        <c:numFmt formatCode="#,##0" sourceLinked="0"/>
        <c:majorTickMark val="out"/>
        <c:minorTickMark val="none"/>
        <c:tickLblPos val="nextTo"/>
        <c:crossAx val="-2125319256"/>
        <c:crosses val="autoZero"/>
        <c:auto val="1"/>
        <c:lblAlgn val="ctr"/>
        <c:lblOffset val="100"/>
        <c:noMultiLvlLbl val="0"/>
      </c:catAx>
      <c:valAx>
        <c:axId val="-2125319256"/>
        <c:scaling>
          <c:orientation val="minMax"/>
          <c:max val="1.0"/>
          <c:min val="0.0"/>
        </c:scaling>
        <c:delete val="1"/>
        <c:axPos val="l"/>
        <c:numFmt formatCode="0%" sourceLinked="0"/>
        <c:majorTickMark val="none"/>
        <c:minorTickMark val="none"/>
        <c:tickLblPos val="none"/>
        <c:crossAx val="-2125306344"/>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4066-47CC-88C9-C900D5FBE4B6}"/>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4066-47CC-88C9-C900D5FBE4B6}"/>
              </c:ext>
            </c:extLst>
          </c:dPt>
          <c:dPt>
            <c:idx val="2"/>
            <c:bubble3D val="0"/>
            <c:extLst xmlns:c16r2="http://schemas.microsoft.com/office/drawing/2015/06/chart">
              <c:ext xmlns:c16="http://schemas.microsoft.com/office/drawing/2014/chart" uri="{C3380CC4-5D6E-409C-BE32-E72D297353CC}">
                <c16:uniqueId val="{00000004-4066-47CC-88C9-C900D5FBE4B6}"/>
              </c:ext>
            </c:extLst>
          </c:dPt>
          <c:dPt>
            <c:idx val="3"/>
            <c:bubble3D val="0"/>
            <c:extLst xmlns:c16r2="http://schemas.microsoft.com/office/drawing/2015/06/chart">
              <c:ext xmlns:c16="http://schemas.microsoft.com/office/drawing/2014/chart" uri="{C3380CC4-5D6E-409C-BE32-E72D297353CC}">
                <c16:uniqueId val="{00000005-4066-47CC-88C9-C900D5FBE4B6}"/>
              </c:ext>
            </c:extLst>
          </c:dPt>
          <c:dPt>
            <c:idx val="4"/>
            <c:bubble3D val="0"/>
            <c:extLst xmlns:c16r2="http://schemas.microsoft.com/office/drawing/2015/06/chart">
              <c:ext xmlns:c16="http://schemas.microsoft.com/office/drawing/2014/chart" uri="{C3380CC4-5D6E-409C-BE32-E72D297353CC}">
                <c16:uniqueId val="{00000006-4066-47CC-88C9-C900D5FBE4B6}"/>
              </c:ext>
            </c:extLst>
          </c:dPt>
          <c:dPt>
            <c:idx val="5"/>
            <c:bubble3D val="0"/>
            <c:extLst xmlns:c16r2="http://schemas.microsoft.com/office/drawing/2015/06/chart">
              <c:ext xmlns:c16="http://schemas.microsoft.com/office/drawing/2014/chart" uri="{C3380CC4-5D6E-409C-BE32-E72D297353CC}">
                <c16:uniqueId val="{00000007-4066-47CC-88C9-C900D5FBE4B6}"/>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54.69</c:v>
                </c:pt>
                <c:pt idx="1">
                  <c:v>45.31</c:v>
                </c:pt>
              </c:numCache>
            </c:numRef>
          </c:val>
          <c:extLst xmlns:c16r2="http://schemas.microsoft.com/office/drawing/2015/06/chart">
            <c:ext xmlns:c16="http://schemas.microsoft.com/office/drawing/2014/chart" uri="{C3380CC4-5D6E-409C-BE32-E72D297353CC}">
              <c16:uniqueId val="{00000008-4066-47CC-88C9-C900D5FBE4B6}"/>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36.93</c:v>
                </c:pt>
                <c:pt idx="1">
                  <c:v>29.89</c:v>
                </c:pt>
              </c:numCache>
            </c:numRef>
          </c:val>
          <c:extLst xmlns:c16r2="http://schemas.microsoft.com/office/drawing/2015/06/chart">
            <c:ext xmlns:c16="http://schemas.microsoft.com/office/drawing/2014/chart" uri="{C3380CC4-5D6E-409C-BE32-E72D297353CC}">
              <c16:uniqueId val="{00000000-E31D-4A1E-A1DB-E208F737215B}"/>
            </c:ext>
          </c:extLst>
        </c:ser>
        <c:dLbls>
          <c:showLegendKey val="0"/>
          <c:showVal val="0"/>
          <c:showCatName val="0"/>
          <c:showSerName val="0"/>
          <c:showPercent val="0"/>
          <c:showBubbleSize val="0"/>
        </c:dLbls>
        <c:gapWidth val="70"/>
        <c:axId val="-2086924552"/>
        <c:axId val="-2086921224"/>
      </c:barChart>
      <c:catAx>
        <c:axId val="-2086924552"/>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086921224"/>
        <c:crossesAt val="0.0"/>
        <c:auto val="1"/>
        <c:lblAlgn val="ctr"/>
        <c:lblOffset val="1"/>
        <c:tickLblSkip val="1"/>
        <c:tickMarkSkip val="1"/>
        <c:noMultiLvlLbl val="0"/>
      </c:catAx>
      <c:valAx>
        <c:axId val="-2086921224"/>
        <c:scaling>
          <c:orientation val="minMax"/>
          <c:max val="100.0"/>
          <c:min val="0.0"/>
        </c:scaling>
        <c:delete val="0"/>
        <c:axPos val="r"/>
        <c:numFmt formatCode="General" sourceLinked="1"/>
        <c:majorTickMark val="out"/>
        <c:minorTickMark val="none"/>
        <c:tickLblPos val="none"/>
        <c:crossAx val="-2086924552"/>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26.86</c:v>
                </c:pt>
                <c:pt idx="1">
                  <c:v>41.64</c:v>
                </c:pt>
                <c:pt idx="2">
                  <c:v>31.49</c:v>
                </c:pt>
              </c:numCache>
            </c:numRef>
          </c:val>
          <c:extLst xmlns:c16r2="http://schemas.microsoft.com/office/drawing/2015/06/chart">
            <c:ext xmlns:c16="http://schemas.microsoft.com/office/drawing/2014/chart" uri="{C3380CC4-5D6E-409C-BE32-E72D297353CC}">
              <c16:uniqueId val="{00000000-2AAB-4235-B1A8-A40F8928603F}"/>
            </c:ext>
          </c:extLst>
        </c:ser>
        <c:dLbls>
          <c:showLegendKey val="0"/>
          <c:showVal val="0"/>
          <c:showCatName val="0"/>
          <c:showSerName val="0"/>
          <c:showPercent val="0"/>
          <c:showBubbleSize val="0"/>
        </c:dLbls>
        <c:gapWidth val="90"/>
        <c:axId val="-2086841352"/>
        <c:axId val="-2086837896"/>
      </c:barChart>
      <c:catAx>
        <c:axId val="-2086841352"/>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086837896"/>
        <c:crosses val="autoZero"/>
        <c:auto val="1"/>
        <c:lblAlgn val="ctr"/>
        <c:lblOffset val="100"/>
        <c:noMultiLvlLbl val="0"/>
      </c:catAx>
      <c:valAx>
        <c:axId val="-2086837896"/>
        <c:scaling>
          <c:orientation val="minMax"/>
          <c:max val="100.0"/>
          <c:min val="0.0"/>
        </c:scaling>
        <c:delete val="1"/>
        <c:axPos val="l"/>
        <c:numFmt formatCode="General" sourceLinked="1"/>
        <c:majorTickMark val="out"/>
        <c:minorTickMark val="none"/>
        <c:tickLblPos val="nextTo"/>
        <c:crossAx val="-2086841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General</c:formatCode>
                <c:ptCount val="4"/>
                <c:pt idx="0">
                  <c:v>13.57</c:v>
                </c:pt>
                <c:pt idx="1">
                  <c:v>37.95</c:v>
                </c:pt>
                <c:pt idx="2">
                  <c:v>18.46</c:v>
                </c:pt>
                <c:pt idx="3">
                  <c:v>30.02</c:v>
                </c:pt>
              </c:numCache>
            </c:numRef>
          </c:val>
          <c:extLst xmlns:c16r2="http://schemas.microsoft.com/office/drawing/2015/06/chart">
            <c:ext xmlns:c16="http://schemas.microsoft.com/office/drawing/2014/chart" uri="{C3380CC4-5D6E-409C-BE32-E72D297353CC}">
              <c16:uniqueId val="{00000000-C3E9-493F-AF19-3C2BD750EBFA}"/>
            </c:ext>
          </c:extLst>
        </c:ser>
        <c:dLbls>
          <c:dLblPos val="outEnd"/>
          <c:showLegendKey val="0"/>
          <c:showVal val="1"/>
          <c:showCatName val="0"/>
          <c:showSerName val="0"/>
          <c:showPercent val="0"/>
          <c:showBubbleSize val="0"/>
        </c:dLbls>
        <c:gapWidth val="70"/>
        <c:axId val="-2086823384"/>
        <c:axId val="-2086814632"/>
      </c:barChart>
      <c:catAx>
        <c:axId val="-2086823384"/>
        <c:scaling>
          <c:orientation val="maxMin"/>
        </c:scaling>
        <c:delete val="1"/>
        <c:axPos val="l"/>
        <c:numFmt formatCode="#,##0" sourceLinked="0"/>
        <c:majorTickMark val="out"/>
        <c:minorTickMark val="none"/>
        <c:tickLblPos val="nextTo"/>
        <c:crossAx val="-2086814632"/>
        <c:crosses val="autoZero"/>
        <c:auto val="1"/>
        <c:lblAlgn val="ctr"/>
        <c:lblOffset val="100"/>
        <c:noMultiLvlLbl val="0"/>
      </c:catAx>
      <c:valAx>
        <c:axId val="-2086814632"/>
        <c:scaling>
          <c:orientation val="minMax"/>
          <c:max val="50.0"/>
          <c:min val="0.0"/>
        </c:scaling>
        <c:delete val="1"/>
        <c:axPos val="t"/>
        <c:numFmt formatCode="General" sourceLinked="1"/>
        <c:majorTickMark val="out"/>
        <c:minorTickMark val="none"/>
        <c:tickLblPos val="nextTo"/>
        <c:crossAx val="-208682338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c:v>55.06</c:v>
                </c:pt>
                <c:pt idx="1">
                  <c:v>44.94</c:v>
                </c:pt>
              </c:numCache>
            </c:numRef>
          </c:val>
          <c:extLst xmlns:c16r2="http://schemas.microsoft.com/office/drawing/2015/06/chart">
            <c:ext xmlns:c16="http://schemas.microsoft.com/office/drawing/2014/chart" uri="{C3380CC4-5D6E-409C-BE32-E72D297353CC}">
              <c16:uniqueId val="{00000000-9A42-4CB6-84A9-D6334515BE79}"/>
            </c:ext>
          </c:extLst>
        </c:ser>
        <c:dLbls>
          <c:showLegendKey val="0"/>
          <c:showVal val="0"/>
          <c:showCatName val="0"/>
          <c:showSerName val="0"/>
          <c:showPercent val="0"/>
          <c:showBubbleSize val="0"/>
        </c:dLbls>
        <c:gapWidth val="70"/>
        <c:axId val="-2088468568"/>
        <c:axId val="2080334232"/>
      </c:barChart>
      <c:catAx>
        <c:axId val="-208846856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080334232"/>
        <c:crossesAt val="0.0"/>
        <c:auto val="1"/>
        <c:lblAlgn val="ctr"/>
        <c:lblOffset val="1"/>
        <c:tickLblSkip val="1"/>
        <c:tickMarkSkip val="1"/>
        <c:noMultiLvlLbl val="0"/>
      </c:catAx>
      <c:valAx>
        <c:axId val="2080334232"/>
        <c:scaling>
          <c:orientation val="minMax"/>
          <c:max val="100.0"/>
          <c:min val="0.0"/>
        </c:scaling>
        <c:delete val="0"/>
        <c:axPos val="r"/>
        <c:numFmt formatCode="General" sourceLinked="1"/>
        <c:majorTickMark val="out"/>
        <c:minorTickMark val="none"/>
        <c:tickLblPos val="none"/>
        <c:crossAx val="-208846856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069A-416A-8196-1D99D3A52C4B}"/>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069A-416A-8196-1D99D3A52C4B}"/>
              </c:ext>
            </c:extLst>
          </c:dPt>
          <c:dPt>
            <c:idx val="2"/>
            <c:bubble3D val="0"/>
            <c:extLst xmlns:c16r2="http://schemas.microsoft.com/office/drawing/2015/06/chart">
              <c:ext xmlns:c16="http://schemas.microsoft.com/office/drawing/2014/chart" uri="{C3380CC4-5D6E-409C-BE32-E72D297353CC}">
                <c16:uniqueId val="{00000004-069A-416A-8196-1D99D3A52C4B}"/>
              </c:ext>
            </c:extLst>
          </c:dPt>
          <c:dPt>
            <c:idx val="3"/>
            <c:bubble3D val="0"/>
            <c:extLst xmlns:c16r2="http://schemas.microsoft.com/office/drawing/2015/06/chart">
              <c:ext xmlns:c16="http://schemas.microsoft.com/office/drawing/2014/chart" uri="{C3380CC4-5D6E-409C-BE32-E72D297353CC}">
                <c16:uniqueId val="{00000005-069A-416A-8196-1D99D3A52C4B}"/>
              </c:ext>
            </c:extLst>
          </c:dPt>
          <c:dPt>
            <c:idx val="4"/>
            <c:bubble3D val="0"/>
            <c:extLst xmlns:c16r2="http://schemas.microsoft.com/office/drawing/2015/06/chart">
              <c:ext xmlns:c16="http://schemas.microsoft.com/office/drawing/2014/chart" uri="{C3380CC4-5D6E-409C-BE32-E72D297353CC}">
                <c16:uniqueId val="{00000006-069A-416A-8196-1D99D3A52C4B}"/>
              </c:ext>
            </c:extLst>
          </c:dPt>
          <c:dPt>
            <c:idx val="5"/>
            <c:bubble3D val="0"/>
            <c:extLst xmlns:c16r2="http://schemas.microsoft.com/office/drawing/2015/06/chart">
              <c:ext xmlns:c16="http://schemas.microsoft.com/office/drawing/2014/chart" uri="{C3380CC4-5D6E-409C-BE32-E72D297353CC}">
                <c16:uniqueId val="{00000007-069A-416A-8196-1D99D3A52C4B}"/>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53.65</c:v>
                </c:pt>
                <c:pt idx="1">
                  <c:v>46.35</c:v>
                </c:pt>
              </c:numCache>
            </c:numRef>
          </c:val>
          <c:extLst xmlns:c16r2="http://schemas.microsoft.com/office/drawing/2015/06/chart">
            <c:ext xmlns:c16="http://schemas.microsoft.com/office/drawing/2014/chart" uri="{C3380CC4-5D6E-409C-BE32-E72D297353CC}">
              <c16:uniqueId val="{00000008-069A-416A-8196-1D99D3A52C4B}"/>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65241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149673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26270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3.xml"/><Relationship Id="rId2"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 Id="rId3"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chart" Target="../charts/chart29.xml"/><Relationship Id="rId1" Type="http://schemas.openxmlformats.org/officeDocument/2006/relationships/slideLayout" Target="../slideLayouts/slideLayout13.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2.xml"/><Relationship Id="rId3" Type="http://schemas.openxmlformats.org/officeDocument/2006/relationships/chart" Target="../charts/char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ipsos.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chart" Target="../charts/chart10.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nl-BE" sz="3200"/>
              <a:t>Proeven op Honden en Katten</a:t>
            </a:r>
            <a:endParaRPr lang="nl-BE" sz="3200" dirty="0"/>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nl-BE" dirty="0"/>
              <a:t>Resultaten 2016 – Oost-Vlaanderen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7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201783" y="3548063"/>
            <a:ext cx="7686354" cy="3845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201783" y="2289175"/>
            <a:ext cx="7686353" cy="421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224286" y="196566"/>
            <a:ext cx="6403803" cy="540000"/>
          </a:xfrm>
        </p:spPr>
        <p:txBody>
          <a:bodyPr/>
          <a:lstStyle/>
          <a:p>
            <a:r>
              <a:rPr lang="nl-BE" sz="1400"/>
              <a:t>De resultaten zijn similair over alle sociodemographische profielen heen.</a:t>
            </a:r>
          </a:p>
          <a:p>
            <a:endParaRPr lang="nl-BE" sz="1400" dirty="0"/>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9" name="Chart 38"/>
          <p:cNvGraphicFramePr/>
          <p:nvPr>
            <p:extLst>
              <p:ext uri="{D42A27DB-BD31-4B8C-83A1-F6EECF244321}">
                <p14:modId xmlns:p14="http://schemas.microsoft.com/office/powerpoint/2010/main" val="3968296990"/>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3072265709"/>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hart 61"/>
          <p:cNvGraphicFramePr/>
          <p:nvPr>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4165827472"/>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0"/>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5" name="Rounded Rectangle 44"/>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49" name="Rounded Rectangle 48"/>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5" name="Rounded Rectangle 54"/>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6" name="Rounded Rectangle 55"/>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7" name="Rounded Rectangle 56"/>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8" name="Table 57"/>
          <p:cNvGraphicFramePr>
            <a:graphicFrameLocks noGrp="1"/>
          </p:cNvGraphicFramePr>
          <p:nvPr>
            <p:extLst>
              <p:ext uri="{D42A27DB-BD31-4B8C-83A1-F6EECF244321}">
                <p14:modId xmlns:p14="http://schemas.microsoft.com/office/powerpoint/2010/main" val="2593239599"/>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2"/>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pSp>
        <p:nvGrpSpPr>
          <p:cNvPr id="59" name="Group 58"/>
          <p:cNvGrpSpPr/>
          <p:nvPr/>
        </p:nvGrpSpPr>
        <p:grpSpPr>
          <a:xfrm>
            <a:off x="1161722" y="1556905"/>
            <a:ext cx="341760" cy="276999"/>
            <a:chOff x="1099847" y="1556905"/>
            <a:chExt cx="341760" cy="276999"/>
          </a:xfrm>
        </p:grpSpPr>
        <p:sp>
          <p:nvSpPr>
            <p:cNvPr id="60" name="Rounded Rectangle 59"/>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1" name="Rectangle 60"/>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63" name="Straight Connector 62"/>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5" name="Straight Connector 74"/>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pSp>
        <p:nvGrpSpPr>
          <p:cNvPr id="81" name="Group 80"/>
          <p:cNvGrpSpPr/>
          <p:nvPr/>
        </p:nvGrpSpPr>
        <p:grpSpPr>
          <a:xfrm>
            <a:off x="1609880" y="1577361"/>
            <a:ext cx="554960" cy="276999"/>
            <a:chOff x="995790" y="1577361"/>
            <a:chExt cx="554960" cy="276999"/>
          </a:xfrm>
        </p:grpSpPr>
        <p:sp>
          <p:nvSpPr>
            <p:cNvPr id="82" name="Rounded Rectangle 81"/>
            <p:cNvSpPr/>
            <p:nvPr/>
          </p:nvSpPr>
          <p:spPr>
            <a:xfrm>
              <a:off x="107947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3" name="Rectangle 82"/>
            <p:cNvSpPr/>
            <p:nvPr/>
          </p:nvSpPr>
          <p:spPr>
            <a:xfrm>
              <a:off x="995790" y="1577361"/>
              <a:ext cx="554960" cy="276999"/>
            </a:xfrm>
            <a:prstGeom prst="rect">
              <a:avLst/>
            </a:prstGeom>
          </p:spPr>
          <p:txBody>
            <a:bodyPr wrap="none">
              <a:spAutoFit/>
            </a:bodyPr>
            <a:lstStyle/>
            <a:p>
              <a:pPr algn="ctr"/>
              <a:r>
                <a:rPr lang="nl-BE" sz="600" b="1" dirty="0">
                  <a:solidFill>
                    <a:schemeClr val="bg1"/>
                  </a:solidFill>
                </a:rPr>
                <a:t>Oost-</a:t>
              </a:r>
            </a:p>
            <a:p>
              <a:pPr algn="ctr"/>
              <a:r>
                <a:rPr lang="nl-BE" sz="600" b="1" dirty="0">
                  <a:solidFill>
                    <a:schemeClr val="bg1"/>
                  </a:solidFill>
                </a:rPr>
                <a:t>Vlaanderen</a:t>
              </a:r>
            </a:p>
          </p:txBody>
        </p:sp>
      </p:grpSp>
    </p:spTree>
    <p:extLst>
      <p:ext uri="{BB962C8B-B14F-4D97-AF65-F5344CB8AC3E}">
        <p14:creationId xmlns:p14="http://schemas.microsoft.com/office/powerpoint/2010/main" val="81623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VERBOD OP PROEVEN OP HONDEN EN KATTEN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4" name="Text Placeholder 3"/>
          <p:cNvSpPr>
            <a:spLocks noGrp="1"/>
          </p:cNvSpPr>
          <p:nvPr>
            <p:ph type="body" sz="quarter" idx="13"/>
          </p:nvPr>
        </p:nvSpPr>
        <p:spPr>
          <a:xfrm>
            <a:off x="224287" y="196566"/>
            <a:ext cx="6379078" cy="540000"/>
          </a:xfrm>
        </p:spPr>
        <p:txBody>
          <a:bodyPr/>
          <a:lstStyle/>
          <a:p>
            <a:r>
              <a:rPr lang="nl-BE" sz="1400" dirty="0"/>
              <a:t>Bijna 80% van de Oost-Vlamingen vindt dat er een verbod moet komen op proeven op honden en katten.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Oost-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V2. Wilt u aangeven in hoeverre u het met de volgende stellingen eens of oneens bent?</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3293376103"/>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5" name="TextBox 14"/>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OOST-VLAANDEREN</a:t>
            </a:r>
          </a:p>
        </p:txBody>
      </p:sp>
      <p:sp>
        <p:nvSpPr>
          <p:cNvPr id="16" name="Freeform 148"/>
          <p:cNvSpPr>
            <a:spLocks/>
          </p:cNvSpPr>
          <p:nvPr/>
        </p:nvSpPr>
        <p:spPr bwMode="auto">
          <a:xfrm>
            <a:off x="6220826" y="1015264"/>
            <a:ext cx="270214" cy="25190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373591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4" name="Text Placeholder 3"/>
          <p:cNvSpPr>
            <a:spLocks noGrp="1"/>
          </p:cNvSpPr>
          <p:nvPr>
            <p:ph type="body" sz="quarter" idx="13"/>
          </p:nvPr>
        </p:nvSpPr>
        <p:spPr>
          <a:xfrm>
            <a:off x="224287" y="196566"/>
            <a:ext cx="6379078" cy="540000"/>
          </a:xfrm>
        </p:spPr>
        <p:txBody>
          <a:bodyPr/>
          <a:lstStyle/>
          <a:p>
            <a:r>
              <a:rPr lang="nl-BE" sz="1400" dirty="0"/>
              <a:t>Ongeveer 80% van de Vlamingen vindt dat er een verbod moet komen op proeven op honden en katten.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5" name="Chart 34"/>
          <p:cNvGraphicFramePr/>
          <p:nvPr>
            <p:extLst>
              <p:ext uri="{D42A27DB-BD31-4B8C-83A1-F6EECF244321}">
                <p14:modId xmlns:p14="http://schemas.microsoft.com/office/powerpoint/2010/main" val="1443390697"/>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64822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88911" y="3390900"/>
            <a:ext cx="7699226" cy="541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Rectangle 43"/>
          <p:cNvSpPr/>
          <p:nvPr/>
        </p:nvSpPr>
        <p:spPr>
          <a:xfrm>
            <a:off x="1188911" y="2159001"/>
            <a:ext cx="7699225" cy="5516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p:txBody>
          <a:bodyPr/>
          <a:lstStyle/>
          <a:p>
            <a:r>
              <a:rPr lang="nl-BE" b="1" dirty="0">
                <a:solidFill>
                  <a:schemeClr val="bg1"/>
                </a:solidFill>
              </a:rPr>
              <a:t>ER MOET EEN VERBOD KOMEN OP PROEVEN OP … ?</a:t>
            </a:r>
          </a:p>
        </p:txBody>
      </p:sp>
      <p:sp>
        <p:nvSpPr>
          <p:cNvPr id="4" name="Text Placeholder 3"/>
          <p:cNvSpPr>
            <a:spLocks noGrp="1"/>
          </p:cNvSpPr>
          <p:nvPr>
            <p:ph type="body" sz="quarter" idx="13"/>
          </p:nvPr>
        </p:nvSpPr>
        <p:spPr>
          <a:xfrm>
            <a:off x="223604" y="50210"/>
            <a:ext cx="6403803" cy="540000"/>
          </a:xfrm>
        </p:spPr>
        <p:txBody>
          <a:bodyPr/>
          <a:lstStyle/>
          <a:p>
            <a:r>
              <a:rPr lang="nl-BE" sz="1400" dirty="0"/>
              <a:t>Meer Vlaamse vrouwen dan mannen vinden dat er een verbod op dierenproeven moet komen. Ook bij mensen die zelf een hond of een kat hebben is dit het geval. Hoe lager het opleidingsniveau tenslotte, hoe meer men akkoord is met een verbod op dierenproeven.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34"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45" name="Chart 44"/>
          <p:cNvGraphicFramePr/>
          <p:nvPr>
            <p:extLst>
              <p:ext uri="{D42A27DB-BD31-4B8C-83A1-F6EECF244321}">
                <p14:modId xmlns:p14="http://schemas.microsoft.com/office/powerpoint/2010/main" val="2259662637"/>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p:cNvGraphicFramePr/>
          <p:nvPr>
            <p:extLst>
              <p:ext uri="{D42A27DB-BD31-4B8C-83A1-F6EECF244321}">
                <p14:modId xmlns:p14="http://schemas.microsoft.com/office/powerpoint/2010/main" val="2127130205"/>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 name="Chart 74"/>
          <p:cNvGraphicFramePr/>
          <p:nvPr>
            <p:extLst/>
          </p:nvPr>
        </p:nvGraphicFramePr>
        <p:xfrm>
          <a:off x="7469118" y="1021453"/>
          <a:ext cx="1471962" cy="384312"/>
        </p:xfrm>
        <a:graphic>
          <a:graphicData uri="http://schemas.openxmlformats.org/drawingml/2006/chart">
            <c:chart xmlns:c="http://schemas.openxmlformats.org/drawingml/2006/chart" xmlns:r="http://schemas.openxmlformats.org/officeDocument/2006/relationships" r:id="rId4"/>
          </a:graphicData>
        </a:graphic>
      </p:graphicFrame>
      <p:sp>
        <p:nvSpPr>
          <p:cNvPr id="87" name="TextBox 86"/>
          <p:cNvSpPr txBox="1"/>
          <p:nvPr/>
        </p:nvSpPr>
        <p:spPr>
          <a:xfrm>
            <a:off x="6203476" y="2120216"/>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88" name="TextBox 87"/>
          <p:cNvSpPr txBox="1"/>
          <p:nvPr/>
        </p:nvSpPr>
        <p:spPr>
          <a:xfrm>
            <a:off x="6764673" y="2161328"/>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89" name="TextBox 88"/>
          <p:cNvSpPr txBox="1"/>
          <p:nvPr/>
        </p:nvSpPr>
        <p:spPr>
          <a:xfrm>
            <a:off x="2843027" y="214126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0" name="TextBox 89"/>
          <p:cNvSpPr txBox="1"/>
          <p:nvPr/>
        </p:nvSpPr>
        <p:spPr>
          <a:xfrm>
            <a:off x="2843027" y="3356172"/>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91" name="TextBox 90"/>
          <p:cNvSpPr txBox="1"/>
          <p:nvPr/>
        </p:nvSpPr>
        <p:spPr>
          <a:xfrm>
            <a:off x="6196944" y="334954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92" name="TextBox 91"/>
          <p:cNvSpPr txBox="1"/>
          <p:nvPr/>
        </p:nvSpPr>
        <p:spPr>
          <a:xfrm>
            <a:off x="6764673" y="3382676"/>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93" name="TextBox 92"/>
          <p:cNvSpPr txBox="1"/>
          <p:nvPr/>
        </p:nvSpPr>
        <p:spPr>
          <a:xfrm>
            <a:off x="7877985" y="334954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94" name="TextBox 93"/>
          <p:cNvSpPr txBox="1"/>
          <p:nvPr/>
        </p:nvSpPr>
        <p:spPr>
          <a:xfrm>
            <a:off x="7884518" y="2125076"/>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graphicFrame>
        <p:nvGraphicFramePr>
          <p:cNvPr id="47" name="Table 46"/>
          <p:cNvGraphicFramePr>
            <a:graphicFrameLocks noGrp="1"/>
          </p:cNvGraphicFramePr>
          <p:nvPr>
            <p:extLst>
              <p:ext uri="{D42A27DB-BD31-4B8C-83A1-F6EECF244321}">
                <p14:modId xmlns:p14="http://schemas.microsoft.com/office/powerpoint/2010/main" val="1330339651"/>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0"/>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8" name="Rounded Rectangle 47"/>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50" name="Rounded Rectangle 49"/>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51" name="Rounded Rectangle 50"/>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52" name="Rounded Rectangle 51"/>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53" name="Rounded Rectangle 52"/>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54" name="Table 53"/>
          <p:cNvGraphicFramePr>
            <a:graphicFrameLocks noGrp="1"/>
          </p:cNvGraphicFramePr>
          <p:nvPr>
            <p:extLst>
              <p:ext uri="{D42A27DB-BD31-4B8C-83A1-F6EECF244321}">
                <p14:modId xmlns:p14="http://schemas.microsoft.com/office/powerpoint/2010/main" val="1223225683"/>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2"/>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pSp>
        <p:nvGrpSpPr>
          <p:cNvPr id="57" name="Group 56"/>
          <p:cNvGrpSpPr/>
          <p:nvPr/>
        </p:nvGrpSpPr>
        <p:grpSpPr>
          <a:xfrm>
            <a:off x="1161722" y="1556905"/>
            <a:ext cx="341760" cy="276999"/>
            <a:chOff x="1099847" y="1556905"/>
            <a:chExt cx="341760" cy="276999"/>
          </a:xfrm>
        </p:grpSpPr>
        <p:sp>
          <p:nvSpPr>
            <p:cNvPr id="58" name="Rounded Rectangle 57"/>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9" name="Rectangle 58"/>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60" name="Straight Connector 59"/>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1" name="Straight Connector 60"/>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2" name="Straight Connector 61"/>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9" name="Straight Connector 68"/>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1" name="Straight Connector 70"/>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2" name="Straight Connector 7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56" name="Rounded Rectangle 55"/>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64" name="Rectangle 63"/>
          <p:cNvSpPr/>
          <p:nvPr/>
        </p:nvSpPr>
        <p:spPr>
          <a:xfrm>
            <a:off x="1609880" y="1577361"/>
            <a:ext cx="554960" cy="276999"/>
          </a:xfrm>
          <a:prstGeom prst="rect">
            <a:avLst/>
          </a:prstGeom>
        </p:spPr>
        <p:txBody>
          <a:bodyPr wrap="none">
            <a:spAutoFit/>
          </a:bodyPr>
          <a:lstStyle/>
          <a:p>
            <a:pPr algn="ctr"/>
            <a:r>
              <a:rPr lang="nl-BE" sz="600" b="1" dirty="0">
                <a:solidFill>
                  <a:schemeClr val="bg1"/>
                </a:solidFill>
              </a:rPr>
              <a:t>Oost-</a:t>
            </a:r>
          </a:p>
          <a:p>
            <a:pPr algn="ctr"/>
            <a:r>
              <a:rPr lang="nl-BE" sz="600" b="1" dirty="0">
                <a:solidFill>
                  <a:schemeClr val="bg1"/>
                </a:solidFill>
              </a:rPr>
              <a:t>Vlaanderen</a:t>
            </a:r>
          </a:p>
        </p:txBody>
      </p:sp>
    </p:spTree>
    <p:extLst>
      <p:ext uri="{BB962C8B-B14F-4D97-AF65-F5344CB8AC3E}">
        <p14:creationId xmlns:p14="http://schemas.microsoft.com/office/powerpoint/2010/main" val="275575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4959350" cy="1185340"/>
          </a:xfrm>
        </p:spPr>
        <p:txBody>
          <a:bodyPr/>
          <a:lstStyle/>
          <a:p>
            <a:r>
              <a:rPr lang="nl-BE" dirty="0"/>
              <a:t>WAT MET DE HOND OF KAT NA EXPERIMENT</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418252" cy="540000"/>
          </a:xfrm>
        </p:spPr>
        <p:txBody>
          <a:bodyPr/>
          <a:lstStyle/>
          <a:p>
            <a:r>
              <a:rPr lang="nl-BE" sz="1400" dirty="0"/>
              <a:t>81% van de Oost-Vlamingen vinden dat een proefdier ter adoptie moet afgestaan worden, terwijl 11% vindt dat het proefdier gedood moet worden.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Oost-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631961926"/>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grpSp>
        <p:nvGrpSpPr>
          <p:cNvPr id="34" name="Group 33"/>
          <p:cNvGrpSpPr/>
          <p:nvPr/>
        </p:nvGrpSpPr>
        <p:grpSpPr>
          <a:xfrm>
            <a:off x="85382" y="2560834"/>
            <a:ext cx="1097915" cy="745515"/>
            <a:chOff x="85382" y="2640346"/>
            <a:chExt cx="1097915" cy="745515"/>
          </a:xfrm>
        </p:grpSpPr>
        <p:grpSp>
          <p:nvGrpSpPr>
            <p:cNvPr id="36" name="Group 35"/>
            <p:cNvGrpSpPr/>
            <p:nvPr/>
          </p:nvGrpSpPr>
          <p:grpSpPr>
            <a:xfrm>
              <a:off x="296985" y="2640346"/>
              <a:ext cx="693924" cy="434722"/>
              <a:chOff x="112581" y="2289538"/>
              <a:chExt cx="693924" cy="434722"/>
            </a:xfrm>
          </p:grpSpPr>
          <p:sp>
            <p:nvSpPr>
              <p:cNvPr id="40"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TextBox 36"/>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sp>
        <p:nvSpPr>
          <p:cNvPr id="45" name="TextBox 44"/>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OOST-VLAANDEREN</a:t>
            </a:r>
          </a:p>
        </p:txBody>
      </p:sp>
      <p:sp>
        <p:nvSpPr>
          <p:cNvPr id="46" name="Freeform 148"/>
          <p:cNvSpPr>
            <a:spLocks/>
          </p:cNvSpPr>
          <p:nvPr/>
        </p:nvSpPr>
        <p:spPr bwMode="auto">
          <a:xfrm>
            <a:off x="6220826" y="1015264"/>
            <a:ext cx="270214" cy="25190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42"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PROEVEN OP HONDEN EN KATTEN ZIJN TOEGELATEN IN VLAANDEREN. WAT KAN</a:t>
            </a:r>
            <a:br>
              <a:rPr lang="nl-BE" sz="1000" b="1" dirty="0">
                <a:solidFill>
                  <a:schemeClr val="bg1"/>
                </a:solidFill>
              </a:rPr>
            </a:br>
            <a:r>
              <a:rPr lang="nl-BE" sz="1000" b="1" dirty="0">
                <a:solidFill>
                  <a:schemeClr val="bg1"/>
                </a:solidFill>
              </a:rPr>
              <a:t>ER VOLGENS U HET BEST GEBEUREN MET DE KAT OF HOND NA EEN EXPERIMENT?</a:t>
            </a:r>
          </a:p>
        </p:txBody>
      </p:sp>
    </p:spTree>
    <p:extLst>
      <p:ext uri="{BB962C8B-B14F-4D97-AF65-F5344CB8AC3E}">
        <p14:creationId xmlns:p14="http://schemas.microsoft.com/office/powerpoint/2010/main" val="11556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418252" cy="540000"/>
          </a:xfrm>
        </p:spPr>
        <p:txBody>
          <a:bodyPr/>
          <a:lstStyle/>
          <a:p>
            <a:r>
              <a:rPr lang="nl-BE" sz="1400" dirty="0"/>
              <a:t>77% van de Vlamingen vinden dat een proefdier ter adoptie moet afgestaan worden, terwijl 14% vindt dat het proefdier gedood moet worden.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4" name="Chart 43"/>
          <p:cNvGraphicFramePr/>
          <p:nvPr>
            <p:extLst>
              <p:ext uri="{D42A27DB-BD31-4B8C-83A1-F6EECF244321}">
                <p14:modId xmlns:p14="http://schemas.microsoft.com/office/powerpoint/2010/main" val="2059373795"/>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3" name="Group 62"/>
          <p:cNvGrpSpPr/>
          <p:nvPr/>
        </p:nvGrpSpPr>
        <p:grpSpPr>
          <a:xfrm>
            <a:off x="85382" y="2560834"/>
            <a:ext cx="1097915" cy="745515"/>
            <a:chOff x="85382" y="2640346"/>
            <a:chExt cx="1097915" cy="745515"/>
          </a:xfrm>
        </p:grpSpPr>
        <p:grpSp>
          <p:nvGrpSpPr>
            <p:cNvPr id="64" name="Group 63"/>
            <p:cNvGrpSpPr/>
            <p:nvPr/>
          </p:nvGrpSpPr>
          <p:grpSpPr>
            <a:xfrm>
              <a:off x="296985" y="2640346"/>
              <a:ext cx="693924" cy="434722"/>
              <a:chOff x="112581" y="2289538"/>
              <a:chExt cx="693924" cy="434722"/>
            </a:xfrm>
          </p:grpSpPr>
          <p:sp>
            <p:nvSpPr>
              <p:cNvPr id="74"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5" name="TextBox 64"/>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pSp>
        <p:nvGrpSpPr>
          <p:cNvPr id="76" name="Group 75"/>
          <p:cNvGrpSpPr/>
          <p:nvPr/>
        </p:nvGrpSpPr>
        <p:grpSpPr>
          <a:xfrm>
            <a:off x="5660897" y="1953719"/>
            <a:ext cx="664048" cy="457879"/>
            <a:chOff x="5267704" y="2472037"/>
            <a:chExt cx="664048" cy="457879"/>
          </a:xfrm>
        </p:grpSpPr>
        <p:grpSp>
          <p:nvGrpSpPr>
            <p:cNvPr id="77" name="Group 76"/>
            <p:cNvGrpSpPr/>
            <p:nvPr/>
          </p:nvGrpSpPr>
          <p:grpSpPr>
            <a:xfrm>
              <a:off x="5438220" y="2472037"/>
              <a:ext cx="317875" cy="199074"/>
              <a:chOff x="3387441" y="3456399"/>
              <a:chExt cx="317875" cy="199074"/>
            </a:xfrm>
          </p:grpSpPr>
          <p:sp>
            <p:nvSpPr>
              <p:cNvPr id="80" name="Oval 79"/>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1" name="Oval 80"/>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7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2" name="Group 81"/>
          <p:cNvGrpSpPr/>
          <p:nvPr/>
        </p:nvGrpSpPr>
        <p:grpSpPr>
          <a:xfrm>
            <a:off x="5855091" y="2756973"/>
            <a:ext cx="402844" cy="491769"/>
            <a:chOff x="5928066" y="2812619"/>
            <a:chExt cx="402844" cy="491769"/>
          </a:xfrm>
        </p:grpSpPr>
        <p:grpSp>
          <p:nvGrpSpPr>
            <p:cNvPr id="83" name="Group 82"/>
            <p:cNvGrpSpPr>
              <a:grpSpLocks noChangeAspect="1"/>
            </p:cNvGrpSpPr>
            <p:nvPr/>
          </p:nvGrpSpPr>
          <p:grpSpPr>
            <a:xfrm>
              <a:off x="5928066" y="2812619"/>
              <a:ext cx="271546" cy="491769"/>
              <a:chOff x="5180013" y="5430838"/>
              <a:chExt cx="461963" cy="836613"/>
            </a:xfrm>
            <a:solidFill>
              <a:srgbClr val="781D7E"/>
            </a:solidFill>
          </p:grpSpPr>
          <p:sp>
            <p:nvSpPr>
              <p:cNvPr id="87"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p:nvGrpSpPr>
          <p:grpSpPr>
            <a:xfrm>
              <a:off x="6060436" y="3009219"/>
              <a:ext cx="270474" cy="271457"/>
              <a:chOff x="6060436" y="2976089"/>
              <a:chExt cx="270474" cy="271457"/>
            </a:xfrm>
          </p:grpSpPr>
          <p:sp>
            <p:nvSpPr>
              <p:cNvPr id="85" name="Oval 84"/>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86" name="Plus 85"/>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89" name="Group 88"/>
          <p:cNvGrpSpPr/>
          <p:nvPr/>
        </p:nvGrpSpPr>
        <p:grpSpPr>
          <a:xfrm>
            <a:off x="5714342" y="3557539"/>
            <a:ext cx="561905" cy="447063"/>
            <a:chOff x="352598" y="2789310"/>
            <a:chExt cx="1204497" cy="958320"/>
          </a:xfrm>
        </p:grpSpPr>
        <p:sp>
          <p:nvSpPr>
            <p:cNvPr id="90"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91" name="Group 90"/>
            <p:cNvGrpSpPr/>
            <p:nvPr/>
          </p:nvGrpSpPr>
          <p:grpSpPr>
            <a:xfrm>
              <a:off x="754615" y="3156551"/>
              <a:ext cx="440220" cy="381668"/>
              <a:chOff x="-702089" y="2230510"/>
              <a:chExt cx="644526" cy="558800"/>
            </a:xfrm>
          </p:grpSpPr>
          <p:sp>
            <p:nvSpPr>
              <p:cNvPr id="92"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3"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4"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5"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96"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0" name="Title 2"/>
          <p:cNvSpPr>
            <a:spLocks noGrp="1"/>
          </p:cNvSpPr>
          <p:nvPr>
            <p:ph type="title"/>
          </p:nvPr>
        </p:nvSpPr>
        <p:spPr>
          <a:xfrm>
            <a:off x="224286" y="1012451"/>
            <a:ext cx="4789674" cy="180000"/>
          </a:xfrm>
        </p:spPr>
        <p:txBody>
          <a:bodyPr/>
          <a:lstStyle/>
          <a:p>
            <a:r>
              <a:rPr lang="nl-BE" sz="1000" b="1" dirty="0">
                <a:solidFill>
                  <a:schemeClr val="bg1"/>
                </a:solidFill>
              </a:rPr>
              <a:t>PROEVEN OP HONDEN EN KATTEN ZIJN TOEGELATEN IN VLAANDEREN. WAT KAN ER VOLGENS U HET BEST GEBEUREN MET DE KAT OF HOND NA EEN EXPERIMENT?</a:t>
            </a:r>
          </a:p>
        </p:txBody>
      </p:sp>
    </p:spTree>
    <p:extLst>
      <p:ext uri="{BB962C8B-B14F-4D97-AF65-F5344CB8AC3E}">
        <p14:creationId xmlns:p14="http://schemas.microsoft.com/office/powerpoint/2010/main" val="315115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83297" y="2471624"/>
            <a:ext cx="7704840" cy="14543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224287" y="196566"/>
            <a:ext cx="6403802" cy="540000"/>
          </a:xfrm>
        </p:spPr>
        <p:txBody>
          <a:bodyPr/>
          <a:lstStyle/>
          <a:p>
            <a:r>
              <a:rPr lang="nl-BE" sz="1400" dirty="0"/>
              <a:t>Meer Vlaamse vrouwen vinden dat een proefdier ter adoptie moet afgestaan worden, alsook Vlamingen die zelf een huisdier hebben.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V4. Proeven op honden en katten zijn toegelaten in Vlaanderen. Wat kan er volgens u het best gebeuren met de kat of hond na een experiment?</a:t>
            </a:r>
          </a:p>
          <a:p>
            <a:pPr>
              <a:spcBef>
                <a:spcPts val="0"/>
              </a:spcBef>
              <a:spcAft>
                <a:spcPts val="0"/>
              </a:spcAft>
            </a:pPr>
            <a:r>
              <a:rPr lang="en-US" sz="700" cap="none" dirty="0"/>
              <a:t>ABCD:	95% significance level</a:t>
            </a: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1857429924"/>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63" name="Chart 62"/>
          <p:cNvGraphicFramePr/>
          <p:nvPr>
            <p:extLst/>
          </p:nvPr>
        </p:nvGraphicFramePr>
        <p:xfrm>
          <a:off x="756850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844763" y="238142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70" name="TextBox 69"/>
          <p:cNvSpPr txBox="1"/>
          <p:nvPr/>
        </p:nvSpPr>
        <p:spPr>
          <a:xfrm>
            <a:off x="7884520" y="238805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46" name="Title 2"/>
          <p:cNvSpPr txBox="1">
            <a:spLocks/>
          </p:cNvSpPr>
          <p:nvPr/>
        </p:nvSpPr>
        <p:spPr>
          <a:xfrm>
            <a:off x="224286" y="1012451"/>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PROEVEN OP HONDEN EN KATTEN ZIJN TOEGELATEN IN VLAANDEREN. WAT KAN ER VOLGENS U HET BEST GEBEUREN MET DE KAT OF HOND NA EEN EXPERIMENT?</a:t>
            </a:r>
            <a:endParaRPr lang="nl-BE" sz="1000" b="1" dirty="0">
              <a:solidFill>
                <a:schemeClr val="bg1"/>
              </a:solidFill>
            </a:endParaRPr>
          </a:p>
        </p:txBody>
      </p:sp>
      <p:sp>
        <p:nvSpPr>
          <p:cNvPr id="40" name="Rounded Rectangle 39"/>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47" name="Rounded Rectangle 46"/>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62" name="Rounded Rectangle 61"/>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71" name="Rounded Rectangle 70"/>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2" name="Rounded Rectangle 71"/>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73" name="Table 72"/>
          <p:cNvGraphicFramePr>
            <a:graphicFrameLocks noGrp="1"/>
          </p:cNvGraphicFramePr>
          <p:nvPr>
            <p:extLst>
              <p:ext uri="{D42A27DB-BD31-4B8C-83A1-F6EECF244321}">
                <p14:modId xmlns:p14="http://schemas.microsoft.com/office/powerpoint/2010/main" val="3561761822"/>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2"/>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pSp>
        <p:nvGrpSpPr>
          <p:cNvPr id="74" name="Group 73"/>
          <p:cNvGrpSpPr/>
          <p:nvPr/>
        </p:nvGrpSpPr>
        <p:grpSpPr>
          <a:xfrm>
            <a:off x="1161722" y="1556905"/>
            <a:ext cx="341760" cy="276999"/>
            <a:chOff x="1099847" y="1556905"/>
            <a:chExt cx="341760" cy="276999"/>
          </a:xfrm>
        </p:grpSpPr>
        <p:sp>
          <p:nvSpPr>
            <p:cNvPr id="75" name="Rounded Rectangle 74"/>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6" name="Rectangle 75"/>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7" name="Straight Connector 76"/>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1" name="Straight Connector 80"/>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2" name="Straight Connector 81"/>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3" name="Straight Connector 82"/>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48" name="Rounded Rectangle 47"/>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1" name="Rectangle 50"/>
          <p:cNvSpPr/>
          <p:nvPr/>
        </p:nvSpPr>
        <p:spPr>
          <a:xfrm>
            <a:off x="1609880" y="1577361"/>
            <a:ext cx="554960" cy="276999"/>
          </a:xfrm>
          <a:prstGeom prst="rect">
            <a:avLst/>
          </a:prstGeom>
        </p:spPr>
        <p:txBody>
          <a:bodyPr wrap="none">
            <a:spAutoFit/>
          </a:bodyPr>
          <a:lstStyle/>
          <a:p>
            <a:pPr algn="ctr"/>
            <a:r>
              <a:rPr lang="nl-BE" sz="600" b="1" dirty="0">
                <a:solidFill>
                  <a:schemeClr val="bg1"/>
                </a:solidFill>
              </a:rPr>
              <a:t>Oost-</a:t>
            </a:r>
          </a:p>
          <a:p>
            <a:pPr algn="ctr"/>
            <a:r>
              <a:rPr lang="nl-BE" sz="600" b="1" dirty="0">
                <a:solidFill>
                  <a:schemeClr val="bg1"/>
                </a:solidFill>
              </a:rPr>
              <a:t>Vlaanderen</a:t>
            </a:r>
          </a:p>
        </p:txBody>
      </p:sp>
    </p:spTree>
    <p:extLst>
      <p:ext uri="{BB962C8B-B14F-4D97-AF65-F5344CB8AC3E}">
        <p14:creationId xmlns:p14="http://schemas.microsoft.com/office/powerpoint/2010/main" val="229258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BEREIDHEID OM PROEFDIER TE ADOPTEREN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METHODOLOGIE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761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97177" cy="540000"/>
          </a:xfrm>
        </p:spPr>
        <p:txBody>
          <a:bodyPr/>
          <a:lstStyle/>
          <a:p>
            <a:r>
              <a:rPr lang="nl-BE" sz="1400" dirty="0"/>
              <a:t>39% van de Oost-Vlamingen zou bereid zijn een proefhond te adopteren, tegenover 36% die bereid zou zijn een proefkat te adopteren.</a:t>
            </a:r>
          </a:p>
        </p:txBody>
      </p:sp>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Oost-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endParaRPr lang="en-GB" sz="700" dirty="0"/>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39951511"/>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5" name="TextBox 14"/>
          <p:cNvSpPr txBox="1"/>
          <p:nvPr/>
        </p:nvSpPr>
        <p:spPr>
          <a:xfrm>
            <a:off x="4644248" y="1028383"/>
            <a:ext cx="1573212" cy="215444"/>
          </a:xfrm>
          <a:prstGeom prst="rect">
            <a:avLst/>
          </a:prstGeom>
        </p:spPr>
        <p:txBody>
          <a:bodyPr vert="horz" wrap="square" lIns="0" tIns="0" rIns="0" bIns="0" rtlCol="0">
            <a:spAutoFit/>
          </a:bodyPr>
          <a:lstStyle/>
          <a:p>
            <a:pPr marL="4763" algn="r"/>
            <a:r>
              <a:rPr lang="nl-BE" sz="1400" b="1" dirty="0">
                <a:solidFill>
                  <a:schemeClr val="bg1"/>
                </a:solidFill>
              </a:rPr>
              <a:t>OOST-VLAANDEREN</a:t>
            </a:r>
          </a:p>
        </p:txBody>
      </p:sp>
      <p:sp>
        <p:nvSpPr>
          <p:cNvPr id="16" name="Freeform 148"/>
          <p:cNvSpPr>
            <a:spLocks/>
          </p:cNvSpPr>
          <p:nvPr/>
        </p:nvSpPr>
        <p:spPr bwMode="auto">
          <a:xfrm>
            <a:off x="6256676" y="1013462"/>
            <a:ext cx="270214" cy="25190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13" name="Title 2"/>
          <p:cNvSpPr>
            <a:spLocks noGrp="1"/>
          </p:cNvSpPr>
          <p:nvPr/>
        </p:nvSpPr>
        <p:spPr>
          <a:xfrm>
            <a:off x="77888"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386601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nl-BE" sz="1400" dirty="0"/>
              <a:t>35% van de Vlamingen zou bereid zijn een proefhond te adopteren, tegenover 31% die bereid zou zijn een proefkat te adopteren.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0" name="Chart 39"/>
          <p:cNvGraphicFramePr/>
          <p:nvPr>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1"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7" name="TextBox 16"/>
          <p:cNvSpPr txBox="1"/>
          <p:nvPr/>
        </p:nvSpPr>
        <p:spPr>
          <a:xfrm>
            <a:off x="1838351" y="2313209"/>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19" name="TextBox 18"/>
          <p:cNvSpPr txBox="1"/>
          <p:nvPr/>
        </p:nvSpPr>
        <p:spPr>
          <a:xfrm>
            <a:off x="4899210" y="3341152"/>
            <a:ext cx="368274"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18" name="Title 2"/>
          <p:cNvSpPr>
            <a:spLocks noGrp="1"/>
          </p:cNvSpPr>
          <p:nvPr/>
        </p:nvSpPr>
        <p:spPr>
          <a:xfrm>
            <a:off x="77888"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spTree>
    <p:extLst>
      <p:ext uri="{BB962C8B-B14F-4D97-AF65-F5344CB8AC3E}">
        <p14:creationId xmlns:p14="http://schemas.microsoft.com/office/powerpoint/2010/main" val="68180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195251" y="3724275"/>
            <a:ext cx="7692886" cy="2083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p:cNvSpPr/>
          <p:nvPr/>
        </p:nvSpPr>
        <p:spPr>
          <a:xfrm>
            <a:off x="1195251" y="2470149"/>
            <a:ext cx="7692885" cy="2405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224286" y="196566"/>
            <a:ext cx="6403803" cy="540000"/>
          </a:xfrm>
        </p:spPr>
        <p:txBody>
          <a:bodyPr/>
          <a:lstStyle/>
          <a:p>
            <a:r>
              <a:rPr lang="nl-BE" sz="1400"/>
              <a:t>De bereidheid om een proefhond of proefkat te adopteren, ligt hoger bij vrouwen en bij Vlamingen die een huisdier hebben, terwijl de bereidheid afneemt met de leeftijd.</a:t>
            </a:r>
            <a:endParaRPr lang="nl-BE" sz="1400" dirty="0"/>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4" name="Chart 33"/>
          <p:cNvGraphicFramePr/>
          <p:nvPr>
            <p:extLst/>
          </p:nvPr>
        </p:nvGraphicFramePr>
        <p:xfrm>
          <a:off x="7586582" y="1012347"/>
          <a:ext cx="892519" cy="40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p:cNvGraphicFramePr/>
          <p:nvPr>
            <p:extLst>
              <p:ext uri="{D42A27DB-BD31-4B8C-83A1-F6EECF244321}">
                <p14:modId xmlns:p14="http://schemas.microsoft.com/office/powerpoint/2010/main" val="393078619"/>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extLst>
              <p:ext uri="{D42A27DB-BD31-4B8C-83A1-F6EECF244321}">
                <p14:modId xmlns:p14="http://schemas.microsoft.com/office/powerpoint/2010/main" val="3823747939"/>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p:cNvSpPr txBox="1"/>
          <p:nvPr/>
        </p:nvSpPr>
        <p:spPr>
          <a:xfrm>
            <a:off x="2844774" y="245431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69" name="TextBox 68"/>
          <p:cNvSpPr txBox="1"/>
          <p:nvPr/>
        </p:nvSpPr>
        <p:spPr>
          <a:xfrm>
            <a:off x="3408033" y="2412082"/>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0" name="TextBox 69"/>
          <p:cNvSpPr txBox="1"/>
          <p:nvPr/>
        </p:nvSpPr>
        <p:spPr>
          <a:xfrm>
            <a:off x="3965912" y="246004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1" name="TextBox 70"/>
          <p:cNvSpPr txBox="1"/>
          <p:nvPr/>
        </p:nvSpPr>
        <p:spPr>
          <a:xfrm>
            <a:off x="7884520" y="2374894"/>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74" name="TextBox 73"/>
          <p:cNvSpPr txBox="1"/>
          <p:nvPr/>
        </p:nvSpPr>
        <p:spPr>
          <a:xfrm>
            <a:off x="3401488" y="3642976"/>
            <a:ext cx="328487" cy="153888"/>
          </a:xfrm>
          <a:prstGeom prst="rect">
            <a:avLst/>
          </a:prstGeom>
        </p:spPr>
        <p:txBody>
          <a:bodyPr vert="horz" wrap="square" lIns="0" tIns="0" rIns="0" bIns="0" rtlCol="0">
            <a:spAutoFit/>
          </a:bodyPr>
          <a:lstStyle/>
          <a:p>
            <a:pPr marL="4763" algn="ctr"/>
            <a:r>
              <a:rPr lang="nl-BE" sz="1000" dirty="0">
                <a:solidFill>
                  <a:schemeClr val="bg1"/>
                </a:solidFill>
              </a:rPr>
              <a:t>DE</a:t>
            </a:r>
          </a:p>
        </p:txBody>
      </p:sp>
      <p:sp>
        <p:nvSpPr>
          <p:cNvPr id="75" name="TextBox 74"/>
          <p:cNvSpPr txBox="1"/>
          <p:nvPr/>
        </p:nvSpPr>
        <p:spPr>
          <a:xfrm>
            <a:off x="3959275" y="3720036"/>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76" name="TextBox 75"/>
          <p:cNvSpPr txBox="1"/>
          <p:nvPr/>
        </p:nvSpPr>
        <p:spPr>
          <a:xfrm>
            <a:off x="7884512" y="3625929"/>
            <a:ext cx="328487" cy="153888"/>
          </a:xfrm>
          <a:prstGeom prst="rect">
            <a:avLst/>
          </a:prstGeom>
        </p:spPr>
        <p:txBody>
          <a:bodyPr vert="horz" wrap="square" lIns="0" tIns="0" rIns="0" bIns="0" rtlCol="0">
            <a:spAutoFit/>
          </a:bodyPr>
          <a:lstStyle/>
          <a:p>
            <a:pPr marL="4763" algn="ctr"/>
            <a:r>
              <a:rPr lang="nl-BE" sz="1000" dirty="0">
                <a:solidFill>
                  <a:schemeClr val="bg1"/>
                </a:solidFill>
              </a:rPr>
              <a:t>L</a:t>
            </a:r>
          </a:p>
        </p:txBody>
      </p:sp>
      <p:sp>
        <p:nvSpPr>
          <p:cNvPr id="60" name="TextBox 59"/>
          <p:cNvSpPr txBox="1"/>
          <p:nvPr/>
        </p:nvSpPr>
        <p:spPr>
          <a:xfrm>
            <a:off x="2846744" y="369853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59" name="Title 2"/>
          <p:cNvSpPr>
            <a:spLocks noGrp="1"/>
          </p:cNvSpPr>
          <p:nvPr/>
        </p:nvSpPr>
        <p:spPr>
          <a:xfrm>
            <a:off x="77888" y="991347"/>
            <a:ext cx="4566360" cy="26723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950" b="1" dirty="0">
                <a:solidFill>
                  <a:schemeClr val="bg1"/>
                </a:solidFill>
              </a:rPr>
              <a:t>ZOU U BEREID ZIJN OM EEN PLAATSBARE PROEFHOND OF PROEFKAT TE ADOPTEREN DIE SPECIFIEKE VERZORGING VEREIST</a:t>
            </a:r>
            <a:r>
              <a:rPr lang="nl-BE" sz="950" dirty="0"/>
              <a:t> </a:t>
            </a:r>
            <a:r>
              <a:rPr lang="nl-BE" sz="900" b="1" dirty="0">
                <a:solidFill>
                  <a:schemeClr val="bg1"/>
                </a:solidFill>
              </a:rPr>
              <a:t>(zo lang proeven op honden en katten nog toegelaten zijn)?</a:t>
            </a:r>
          </a:p>
        </p:txBody>
      </p:sp>
      <p:graphicFrame>
        <p:nvGraphicFramePr>
          <p:cNvPr id="61" name="Table 60"/>
          <p:cNvGraphicFramePr>
            <a:graphicFrameLocks noGrp="1"/>
          </p:cNvGraphicFramePr>
          <p:nvPr>
            <p:extLst>
              <p:ext uri="{D42A27DB-BD31-4B8C-83A1-F6EECF244321}">
                <p14:modId xmlns:p14="http://schemas.microsoft.com/office/powerpoint/2010/main" val="3319482683"/>
              </p:ext>
            </p:extLst>
          </p:nvPr>
        </p:nvGraphicFramePr>
        <p:xfrm>
          <a:off x="1060863" y="2703534"/>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0"/>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62" name="Rounded Rectangle 61"/>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79" name="Rounded Rectangle 78"/>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80" name="Rounded Rectangle 79"/>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81" name="Rounded Rectangle 80"/>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82" name="Rounded Rectangle 81"/>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aphicFrame>
        <p:nvGraphicFramePr>
          <p:cNvPr id="83" name="Table 82"/>
          <p:cNvGraphicFramePr>
            <a:graphicFrameLocks noGrp="1"/>
          </p:cNvGraphicFramePr>
          <p:nvPr>
            <p:extLst>
              <p:ext uri="{D42A27DB-BD31-4B8C-83A1-F6EECF244321}">
                <p14:modId xmlns:p14="http://schemas.microsoft.com/office/powerpoint/2010/main" val="2632925175"/>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2"/>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pSp>
        <p:nvGrpSpPr>
          <p:cNvPr id="84" name="Group 83"/>
          <p:cNvGrpSpPr/>
          <p:nvPr/>
        </p:nvGrpSpPr>
        <p:grpSpPr>
          <a:xfrm>
            <a:off x="1161722" y="1556905"/>
            <a:ext cx="341760" cy="276999"/>
            <a:chOff x="1099847" y="1556905"/>
            <a:chExt cx="341760" cy="276999"/>
          </a:xfrm>
        </p:grpSpPr>
        <p:sp>
          <p:nvSpPr>
            <p:cNvPr id="85" name="Rounded Rectangle 84"/>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6" name="Rectangle 85"/>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87" name="Straight Connector 86"/>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8" name="Straight Connector 87"/>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9" name="Straight Connector 88"/>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3" name="Straight Connector 92"/>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51" name="Rounded Rectangle 50"/>
          <p:cNvSpPr/>
          <p:nvPr/>
        </p:nvSpPr>
        <p:spPr>
          <a:xfrm>
            <a:off x="1693565" y="1599477"/>
            <a:ext cx="382506" cy="204677"/>
          </a:xfrm>
          <a:prstGeom prst="roundRect">
            <a:avLst>
              <a:gd name="adj" fmla="val 153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2" name="Rectangle 51"/>
          <p:cNvSpPr/>
          <p:nvPr/>
        </p:nvSpPr>
        <p:spPr>
          <a:xfrm>
            <a:off x="1609880" y="1577361"/>
            <a:ext cx="554960" cy="276999"/>
          </a:xfrm>
          <a:prstGeom prst="rect">
            <a:avLst/>
          </a:prstGeom>
        </p:spPr>
        <p:txBody>
          <a:bodyPr wrap="none">
            <a:spAutoFit/>
          </a:bodyPr>
          <a:lstStyle/>
          <a:p>
            <a:pPr algn="ctr"/>
            <a:r>
              <a:rPr lang="nl-BE" sz="600" b="1" dirty="0">
                <a:solidFill>
                  <a:schemeClr val="bg1"/>
                </a:solidFill>
              </a:rPr>
              <a:t>Oost-</a:t>
            </a:r>
          </a:p>
          <a:p>
            <a:pPr algn="ctr"/>
            <a:r>
              <a:rPr lang="nl-BE" sz="600" b="1" dirty="0">
                <a:solidFill>
                  <a:schemeClr val="bg1"/>
                </a:solidFill>
              </a:rPr>
              <a:t>Vlaanderen</a:t>
            </a:r>
          </a:p>
        </p:txBody>
      </p:sp>
    </p:spTree>
    <p:extLst>
      <p:ext uri="{BB962C8B-B14F-4D97-AF65-F5344CB8AC3E}">
        <p14:creationId xmlns:p14="http://schemas.microsoft.com/office/powerpoint/2010/main" val="74096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en-AU" sz="3200" dirty="0"/>
              <a:t>ONDERSZOEKS-PROJECTEN VOOR DIERGENEESMIDDELEN</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23</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4475" y="153938"/>
            <a:ext cx="5534026" cy="4832092"/>
          </a:xfrm>
          <a:prstGeom prst="rect">
            <a:avLst/>
          </a:prstGeom>
        </p:spPr>
        <p:txBody>
          <a:bodyPr wrap="square">
            <a:spAutoFit/>
          </a:bodyPr>
          <a:lstStyle/>
          <a:p>
            <a:r>
              <a:rPr lang="nl-BE" sz="2800" b="1" dirty="0">
                <a:solidFill>
                  <a:schemeClr val="bg1"/>
                </a:solidFill>
              </a:rPr>
              <a:t>ER BESTAAN VANDAAG ONDERZOEKSPROJECTEN DIE NIEUWE DIERGENEESMIDDELEN TESTEN OP HONDEN EN KATTEN DIE EEN AANDOENING HEBBEN. SOMMIGEN LATEN HUN ZIEKE KAT/HOND DEELNEMEN AAN EEN DERGELIJK ONDERZOEKSPROJECT IN DE HOOP DAT HUN EIGEN DIER OF ANDERE DIEREN KUNNEN GEHOLPEN WORDEN.</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6" y="196566"/>
            <a:ext cx="6603813" cy="540000"/>
          </a:xfrm>
        </p:spPr>
        <p:txBody>
          <a:bodyPr/>
          <a:lstStyle/>
          <a:p>
            <a:r>
              <a:rPr lang="nl-BE" sz="1400" dirty="0"/>
              <a:t>61% van de Oost-Vlamingen is bereid diergeneesmiddelen te testen op zijn zieke huisdier in de hoop een geneesmiddel te vinden. 52% is bereid dit toe te laten indien het huisdier in een comfortabele omgeving gehouden wordt. Slechts 4% is onvoorwaardelijk akkoord.</a:t>
            </a:r>
          </a:p>
        </p:txBody>
      </p:sp>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Oost-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3771749150"/>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OOST-VLAANDEREN</a:t>
            </a:r>
          </a:p>
        </p:txBody>
      </p:sp>
      <p:sp>
        <p:nvSpPr>
          <p:cNvPr id="12" name="Freeform 148"/>
          <p:cNvSpPr>
            <a:spLocks/>
          </p:cNvSpPr>
          <p:nvPr/>
        </p:nvSpPr>
        <p:spPr bwMode="auto">
          <a:xfrm>
            <a:off x="6220826" y="1015264"/>
            <a:ext cx="270214" cy="25190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8"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230791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19909" y="240063"/>
            <a:ext cx="6795174" cy="540000"/>
          </a:xfrm>
        </p:spPr>
        <p:txBody>
          <a:bodyPr/>
          <a:lstStyle/>
          <a:p>
            <a:r>
              <a:rPr lang="nl-BE" sz="1400" dirty="0"/>
              <a:t>39% van de Vlamingen is niet bereid diergeneesmiddelen te testen op zijn zieke huisdier in de hoop een geneesmiddel te vinden, terwijl 51% bereid is dit toe te laten indien het huisdier in een comfortabele omgeving gehouden wordt. Slechts 4% is onvoorwaardelijk akkoord.</a:t>
            </a:r>
          </a:p>
        </p:txBody>
      </p:sp>
      <p:sp>
        <p:nvSpPr>
          <p:cNvPr id="31" name="Text Placeholder 3"/>
          <p:cNvSpPr txBox="1">
            <a:spLocks/>
          </p:cNvSpPr>
          <p:nvPr/>
        </p:nvSpPr>
        <p:spPr>
          <a:xfrm>
            <a:off x="131764" y="4529309"/>
            <a:ext cx="648970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endParaRPr lang="en-GB" sz="700" dirty="0"/>
          </a:p>
        </p:txBody>
      </p:sp>
      <p:graphicFrame>
        <p:nvGraphicFramePr>
          <p:cNvPr id="2" name="Chart 1"/>
          <p:cNvGraphicFramePr/>
          <p:nvPr>
            <p:extLst>
              <p:ext uri="{D42A27DB-BD31-4B8C-83A1-F6EECF244321}">
                <p14:modId xmlns:p14="http://schemas.microsoft.com/office/powerpoint/2010/main" val="1032448061"/>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9" name="Group 8"/>
          <p:cNvGrpSpPr/>
          <p:nvPr/>
        </p:nvGrpSpPr>
        <p:grpSpPr>
          <a:xfrm>
            <a:off x="5943966" y="1022225"/>
            <a:ext cx="584240" cy="253223"/>
            <a:chOff x="1524000" y="914400"/>
            <a:chExt cx="5231449" cy="2267434"/>
          </a:xfrm>
          <a:solidFill>
            <a:schemeClr val="bg1"/>
          </a:solidFill>
        </p:grpSpPr>
        <p:sp>
          <p:nvSpPr>
            <p:cNvPr id="10"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11"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12"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13"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14"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16"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70717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83297" y="3185590"/>
            <a:ext cx="7704840" cy="7404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224286" y="196566"/>
            <a:ext cx="6403803" cy="540000"/>
          </a:xfrm>
        </p:spPr>
        <p:txBody>
          <a:bodyPr/>
          <a:lstStyle/>
          <a:p>
            <a:r>
              <a:rPr lang="nl-BE" sz="1400" dirty="0"/>
              <a:t>De bereidheid om diergeneesmiddelen te testen op zijn huisdier neemt toe met het opleidingsniveau, en is tevens het hoogst bij de jongere Vlamingen.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V7. Zou u …?</a:t>
            </a:r>
            <a:br>
              <a:rPr lang="nl-BE" sz="700" cap="none" dirty="0"/>
            </a:br>
            <a:r>
              <a:rPr lang="en-US" sz="700" cap="none" dirty="0"/>
              <a:t>ABCD:	95% significance level</a:t>
            </a:r>
          </a:p>
          <a:p>
            <a:pPr>
              <a:spcBef>
                <a:spcPts val="0"/>
              </a:spcBef>
              <a:spcAft>
                <a:spcPts val="0"/>
              </a:spcAft>
            </a:pPr>
            <a:r>
              <a:rPr lang="nl-BE" sz="700" cap="none" dirty="0"/>
              <a:t/>
            </a:r>
            <a:br>
              <a:rPr lang="nl-BE" sz="700" cap="none" dirty="0"/>
            </a:br>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42" name="Chart 41"/>
          <p:cNvGraphicFramePr/>
          <p:nvPr>
            <p:extLst>
              <p:ext uri="{D42A27DB-BD31-4B8C-83A1-F6EECF244321}">
                <p14:modId xmlns:p14="http://schemas.microsoft.com/office/powerpoint/2010/main" val="569819404"/>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Group 43"/>
          <p:cNvGrpSpPr/>
          <p:nvPr/>
        </p:nvGrpSpPr>
        <p:grpSpPr>
          <a:xfrm>
            <a:off x="85382" y="2560834"/>
            <a:ext cx="1097915" cy="745515"/>
            <a:chOff x="85382" y="2640346"/>
            <a:chExt cx="1097915" cy="745515"/>
          </a:xfrm>
        </p:grpSpPr>
        <p:grpSp>
          <p:nvGrpSpPr>
            <p:cNvPr id="45" name="Group 44"/>
            <p:cNvGrpSpPr/>
            <p:nvPr/>
          </p:nvGrpSpPr>
          <p:grpSpPr>
            <a:xfrm>
              <a:off x="296985" y="2640346"/>
              <a:ext cx="693924" cy="434722"/>
              <a:chOff x="112581" y="2289538"/>
              <a:chExt cx="693924" cy="434722"/>
            </a:xfrm>
          </p:grpSpPr>
          <p:sp>
            <p:nvSpPr>
              <p:cNvPr id="55"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graphicFrame>
        <p:nvGraphicFramePr>
          <p:cNvPr id="37" name="Chart 36"/>
          <p:cNvGraphicFramePr/>
          <p:nvPr>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3959191" y="3108646"/>
            <a:ext cx="328487" cy="153888"/>
          </a:xfrm>
          <a:prstGeom prst="rect">
            <a:avLst/>
          </a:prstGeom>
        </p:spPr>
        <p:txBody>
          <a:bodyPr vert="horz" wrap="square" lIns="0" tIns="0" rIns="0" bIns="0" rtlCol="0">
            <a:spAutoFit/>
          </a:bodyPr>
          <a:lstStyle/>
          <a:p>
            <a:pPr marL="4763" algn="ctr"/>
            <a:r>
              <a:rPr lang="nl-BE" sz="1000" dirty="0">
                <a:solidFill>
                  <a:schemeClr val="bg1"/>
                </a:solidFill>
              </a:rPr>
              <a:t>C</a:t>
            </a:r>
          </a:p>
        </p:txBody>
      </p:sp>
      <p:sp>
        <p:nvSpPr>
          <p:cNvPr id="40" name="TextBox 39"/>
          <p:cNvSpPr txBox="1"/>
          <p:nvPr/>
        </p:nvSpPr>
        <p:spPr>
          <a:xfrm>
            <a:off x="6203479" y="2968010"/>
            <a:ext cx="328487" cy="153888"/>
          </a:xfrm>
          <a:prstGeom prst="rect">
            <a:avLst/>
          </a:prstGeom>
        </p:spPr>
        <p:txBody>
          <a:bodyPr vert="horz" wrap="square" lIns="0" tIns="0" rIns="0" bIns="0" rtlCol="0">
            <a:spAutoFit/>
          </a:bodyPr>
          <a:lstStyle/>
          <a:p>
            <a:pPr marL="4763" algn="ctr"/>
            <a:r>
              <a:rPr lang="nl-BE" sz="1000" dirty="0">
                <a:solidFill>
                  <a:schemeClr val="bg1"/>
                </a:solidFill>
              </a:rPr>
              <a:t>IJ</a:t>
            </a:r>
          </a:p>
        </p:txBody>
      </p:sp>
      <p:sp>
        <p:nvSpPr>
          <p:cNvPr id="41" name="TextBox 40"/>
          <p:cNvSpPr txBox="1"/>
          <p:nvPr/>
        </p:nvSpPr>
        <p:spPr>
          <a:xfrm>
            <a:off x="6764679" y="3177379"/>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62" name="Rounded Rectangle 61"/>
          <p:cNvSpPr/>
          <p:nvPr/>
        </p:nvSpPr>
        <p:spPr>
          <a:xfrm>
            <a:off x="226312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3" name="Rounded Rectangle 62"/>
          <p:cNvSpPr/>
          <p:nvPr/>
        </p:nvSpPr>
        <p:spPr>
          <a:xfrm>
            <a:off x="3384373" y="1599480"/>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68" name="Rounded Rectangle 67"/>
          <p:cNvSpPr/>
          <p:nvPr/>
        </p:nvSpPr>
        <p:spPr>
          <a:xfrm>
            <a:off x="5068999" y="1599481"/>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HABITAT</a:t>
            </a:r>
          </a:p>
        </p:txBody>
      </p:sp>
      <p:sp>
        <p:nvSpPr>
          <p:cNvPr id="69" name="Rounded Rectangle 68"/>
          <p:cNvSpPr/>
          <p:nvPr/>
        </p:nvSpPr>
        <p:spPr>
          <a:xfrm>
            <a:off x="6183918" y="1599478"/>
            <a:ext cx="1485876"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OPLEIDINGSNIVEAU</a:t>
            </a:r>
          </a:p>
        </p:txBody>
      </p:sp>
      <p:sp>
        <p:nvSpPr>
          <p:cNvPr id="70" name="Rounded Rectangle 69"/>
          <p:cNvSpPr/>
          <p:nvPr/>
        </p:nvSpPr>
        <p:spPr>
          <a:xfrm>
            <a:off x="7861676" y="1599477"/>
            <a:ext cx="925664"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71" name="Group 70"/>
          <p:cNvGrpSpPr/>
          <p:nvPr/>
        </p:nvGrpSpPr>
        <p:grpSpPr>
          <a:xfrm>
            <a:off x="1161722" y="1556905"/>
            <a:ext cx="341760" cy="276999"/>
            <a:chOff x="1099847" y="1556905"/>
            <a:chExt cx="341760" cy="276999"/>
          </a:xfrm>
        </p:grpSpPr>
        <p:sp>
          <p:nvSpPr>
            <p:cNvPr id="72" name="Rounded Rectangle 71"/>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73" name="Rectangle 72"/>
            <p:cNvSpPr/>
            <p:nvPr/>
          </p:nvSpPr>
          <p:spPr>
            <a:xfrm>
              <a:off x="1099847" y="1556905"/>
              <a:ext cx="341760" cy="276999"/>
            </a:xfrm>
            <a:prstGeom prst="rect">
              <a:avLst/>
            </a:prstGeom>
          </p:spPr>
          <p:txBody>
            <a:bodyPr wrap="none">
              <a:spAutoFit/>
            </a:bodyPr>
            <a:lstStyle/>
            <a:p>
              <a:pPr algn="ctr"/>
              <a:r>
                <a:rPr lang="nl-BE" sz="1200" b="1" dirty="0">
                  <a:solidFill>
                    <a:schemeClr val="bg1"/>
                  </a:solidFill>
                </a:rPr>
                <a:t>VL</a:t>
              </a:r>
            </a:p>
          </p:txBody>
        </p:sp>
      </p:grpSp>
      <p:cxnSp>
        <p:nvCxnSpPr>
          <p:cNvPr id="74" name="Straight Connector 73"/>
          <p:cNvCxnSpPr/>
          <p:nvPr/>
        </p:nvCxnSpPr>
        <p:spPr>
          <a:xfrm>
            <a:off x="16008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5" name="Straight Connector 74"/>
          <p:cNvCxnSpPr/>
          <p:nvPr/>
        </p:nvCxnSpPr>
        <p:spPr>
          <a:xfrm>
            <a:off x="2166521"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6" name="Straight Connector 75"/>
          <p:cNvCxnSpPr/>
          <p:nvPr/>
        </p:nvCxnSpPr>
        <p:spPr>
          <a:xfrm>
            <a:off x="328581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7" name="Straight Connector 76"/>
          <p:cNvCxnSpPr/>
          <p:nvPr/>
        </p:nvCxnSpPr>
        <p:spPr>
          <a:xfrm>
            <a:off x="497179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8" name="Straight Connector 77"/>
          <p:cNvCxnSpPr/>
          <p:nvPr/>
        </p:nvCxnSpPr>
        <p:spPr>
          <a:xfrm>
            <a:off x="6088625"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9" name="Straight Connector 78"/>
          <p:cNvCxnSpPr/>
          <p:nvPr/>
        </p:nvCxnSpPr>
        <p:spPr>
          <a:xfrm>
            <a:off x="7763386"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80" name="Straight Connector 7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graphicFrame>
        <p:nvGraphicFramePr>
          <p:cNvPr id="84" name="Table 83"/>
          <p:cNvGraphicFramePr>
            <a:graphicFrameLocks noGrp="1"/>
          </p:cNvGraphicFramePr>
          <p:nvPr>
            <p:extLst>
              <p:ext uri="{D42A27DB-BD31-4B8C-83A1-F6EECF244321}">
                <p14:modId xmlns:p14="http://schemas.microsoft.com/office/powerpoint/2010/main" val="1266863322"/>
              </p:ext>
            </p:extLst>
          </p:nvPr>
        </p:nvGraphicFramePr>
        <p:xfrm>
          <a:off x="1060865" y="3922720"/>
          <a:ext cx="7830004" cy="370840"/>
        </p:xfrm>
        <a:graphic>
          <a:graphicData uri="http://schemas.openxmlformats.org/drawingml/2006/table">
            <a:tbl>
              <a:tblPr firstRow="1" bandRow="1">
                <a:tableStyleId>{5C22544A-7EE6-4342-B048-85BDC9FD1C3A}</a:tableStyleId>
              </a:tblPr>
              <a:tblGrid>
                <a:gridCol w="559286">
                  <a:extLst>
                    <a:ext uri="{9D8B030D-6E8A-4147-A177-3AD203B41FA5}">
                      <a16:colId xmlns="" xmlns:a16="http://schemas.microsoft.com/office/drawing/2014/main" val="20000"/>
                    </a:ext>
                  </a:extLst>
                </a:gridCol>
                <a:gridCol w="559286">
                  <a:extLst>
                    <a:ext uri="{9D8B030D-6E8A-4147-A177-3AD203B41FA5}">
                      <a16:colId xmlns="" xmlns:a16="http://schemas.microsoft.com/office/drawing/2014/main" val="20001"/>
                    </a:ext>
                  </a:extLst>
                </a:gridCol>
                <a:gridCol w="559286">
                  <a:extLst>
                    <a:ext uri="{9D8B030D-6E8A-4147-A177-3AD203B41FA5}">
                      <a16:colId xmlns="" xmlns:a16="http://schemas.microsoft.com/office/drawing/2014/main" val="20002"/>
                    </a:ext>
                  </a:extLst>
                </a:gridCol>
                <a:gridCol w="559286">
                  <a:extLst>
                    <a:ext uri="{9D8B030D-6E8A-4147-A177-3AD203B41FA5}">
                      <a16:colId xmlns="" xmlns:a16="http://schemas.microsoft.com/office/drawing/2014/main" val="20003"/>
                    </a:ext>
                  </a:extLst>
                </a:gridCol>
                <a:gridCol w="559286">
                  <a:extLst>
                    <a:ext uri="{9D8B030D-6E8A-4147-A177-3AD203B41FA5}">
                      <a16:colId xmlns="" xmlns:a16="http://schemas.microsoft.com/office/drawing/2014/main" val="20004"/>
                    </a:ext>
                  </a:extLst>
                </a:gridCol>
                <a:gridCol w="559286">
                  <a:extLst>
                    <a:ext uri="{9D8B030D-6E8A-4147-A177-3AD203B41FA5}">
                      <a16:colId xmlns="" xmlns:a16="http://schemas.microsoft.com/office/drawing/2014/main" val="20005"/>
                    </a:ext>
                  </a:extLst>
                </a:gridCol>
                <a:gridCol w="559286">
                  <a:extLst>
                    <a:ext uri="{9D8B030D-6E8A-4147-A177-3AD203B41FA5}">
                      <a16:colId xmlns="" xmlns:a16="http://schemas.microsoft.com/office/drawing/2014/main" val="20006"/>
                    </a:ext>
                  </a:extLst>
                </a:gridCol>
                <a:gridCol w="559286">
                  <a:extLst>
                    <a:ext uri="{9D8B030D-6E8A-4147-A177-3AD203B41FA5}">
                      <a16:colId xmlns="" xmlns:a16="http://schemas.microsoft.com/office/drawing/2014/main" val="20007"/>
                    </a:ext>
                  </a:extLst>
                </a:gridCol>
                <a:gridCol w="559286">
                  <a:extLst>
                    <a:ext uri="{9D8B030D-6E8A-4147-A177-3AD203B41FA5}">
                      <a16:colId xmlns="" xmlns:a16="http://schemas.microsoft.com/office/drawing/2014/main" val="20012"/>
                    </a:ext>
                  </a:extLst>
                </a:gridCol>
                <a:gridCol w="559286">
                  <a:extLst>
                    <a:ext uri="{9D8B030D-6E8A-4147-A177-3AD203B41FA5}">
                      <a16:colId xmlns="" xmlns:a16="http://schemas.microsoft.com/office/drawing/2014/main" val="20013"/>
                    </a:ext>
                  </a:extLst>
                </a:gridCol>
                <a:gridCol w="559286">
                  <a:extLst>
                    <a:ext uri="{9D8B030D-6E8A-4147-A177-3AD203B41FA5}">
                      <a16:colId xmlns="" xmlns:a16="http://schemas.microsoft.com/office/drawing/2014/main" val="20014"/>
                    </a:ext>
                  </a:extLst>
                </a:gridCol>
                <a:gridCol w="559286">
                  <a:extLst>
                    <a:ext uri="{9D8B030D-6E8A-4147-A177-3AD203B41FA5}">
                      <a16:colId xmlns="" xmlns:a16="http://schemas.microsoft.com/office/drawing/2014/main" val="20015"/>
                    </a:ext>
                  </a:extLst>
                </a:gridCol>
                <a:gridCol w="559286">
                  <a:extLst>
                    <a:ext uri="{9D8B030D-6E8A-4147-A177-3AD203B41FA5}">
                      <a16:colId xmlns="" xmlns:a16="http://schemas.microsoft.com/office/drawing/2014/main" val="20016"/>
                    </a:ext>
                  </a:extLst>
                </a:gridCol>
                <a:gridCol w="559286">
                  <a:extLst>
                    <a:ext uri="{9D8B030D-6E8A-4147-A177-3AD203B41FA5}">
                      <a16:colId xmlns="" xmlns:a16="http://schemas.microsoft.com/office/drawing/2014/main"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O-VL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LAND.</a:t>
                      </a:r>
                      <a:br>
                        <a:rPr lang="nl-BE" sz="750" b="0" dirty="0">
                          <a:solidFill>
                            <a:schemeClr val="tx1"/>
                          </a:solidFill>
                        </a:rPr>
                      </a:br>
                      <a:r>
                        <a:rPr lang="nl-BE" sz="700" b="0" dirty="0">
                          <a:solidFill>
                            <a:schemeClr val="tx1"/>
                          </a:solidFill>
                        </a:rPr>
                        <a:t>(F)</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STED.</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(H)</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8" name="Rounded Rectangle 47"/>
          <p:cNvSpPr/>
          <p:nvPr/>
        </p:nvSpPr>
        <p:spPr>
          <a:xfrm>
            <a:off x="1693565" y="1599477"/>
            <a:ext cx="382506" cy="204677"/>
          </a:xfrm>
          <a:prstGeom prst="roundRect">
            <a:avLst>
              <a:gd name="adj" fmla="val 1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51" name="Rectangle 50"/>
          <p:cNvSpPr/>
          <p:nvPr/>
        </p:nvSpPr>
        <p:spPr>
          <a:xfrm>
            <a:off x="1609880" y="1577361"/>
            <a:ext cx="554960" cy="276999"/>
          </a:xfrm>
          <a:prstGeom prst="rect">
            <a:avLst/>
          </a:prstGeom>
        </p:spPr>
        <p:txBody>
          <a:bodyPr wrap="none">
            <a:spAutoFit/>
          </a:bodyPr>
          <a:lstStyle/>
          <a:p>
            <a:pPr algn="ctr"/>
            <a:r>
              <a:rPr lang="nl-BE" sz="600" b="1" dirty="0">
                <a:solidFill>
                  <a:schemeClr val="bg1"/>
                </a:solidFill>
              </a:rPr>
              <a:t>Oost-</a:t>
            </a:r>
          </a:p>
          <a:p>
            <a:pPr algn="ctr"/>
            <a:r>
              <a:rPr lang="nl-BE" sz="600" b="1" dirty="0">
                <a:solidFill>
                  <a:schemeClr val="bg1"/>
                </a:solidFill>
              </a:rPr>
              <a:t>Vlaanderen</a:t>
            </a:r>
          </a:p>
        </p:txBody>
      </p:sp>
      <p:sp>
        <p:nvSpPr>
          <p:cNvPr id="43" name="Title 2"/>
          <p:cNvSpPr txBox="1">
            <a:spLocks/>
          </p:cNvSpPr>
          <p:nvPr/>
        </p:nvSpPr>
        <p:spPr>
          <a:xfrm>
            <a:off x="224286" y="1052207"/>
            <a:ext cx="8640000" cy="180000"/>
          </a:xfrm>
          <a:prstGeom prst="rect">
            <a:avLst/>
          </a:prstGeom>
        </p:spPr>
        <p:txBody>
          <a:bodyPr lIns="0" tIns="0" rIns="0" bIns="0">
            <a:noAutofit/>
          </a:bodyPr>
          <a:ls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2005538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AU" dirty="0"/>
              <a:t>EXECUTIVE SUMMARY</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Oost-Vlaanderen</a:t>
            </a:r>
          </a:p>
        </p:txBody>
      </p:sp>
      <p:sp>
        <p:nvSpPr>
          <p:cNvPr id="16" name="Freeform 148"/>
          <p:cNvSpPr>
            <a:spLocks/>
          </p:cNvSpPr>
          <p:nvPr/>
        </p:nvSpPr>
        <p:spPr bwMode="auto">
          <a:xfrm>
            <a:off x="2899557" y="179412"/>
            <a:ext cx="270214" cy="25190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tx2"/>
          </a:solidFill>
          <a:ln w="9525">
            <a:solidFill>
              <a:schemeClr val="bg1"/>
            </a:solidFill>
            <a:round/>
            <a:headEnd/>
            <a:tailEnd/>
          </a:ln>
        </p:spPr>
        <p:txBody>
          <a:bodyPr/>
          <a:lstStyle/>
          <a:p>
            <a:pPr>
              <a:defRPr/>
            </a:pPr>
            <a:endParaRPr lang="en-GB">
              <a:solidFill>
                <a:srgbClr val="004E69"/>
              </a:solidFill>
            </a:endParaRPr>
          </a:p>
        </p:txBody>
      </p:sp>
      <p:grpSp>
        <p:nvGrpSpPr>
          <p:cNvPr id="17" name="Group 16"/>
          <p:cNvGrpSpPr/>
          <p:nvPr/>
        </p:nvGrpSpPr>
        <p:grpSpPr>
          <a:xfrm>
            <a:off x="637954" y="803897"/>
            <a:ext cx="8257568" cy="3431769"/>
            <a:chOff x="1431402" y="1433978"/>
            <a:chExt cx="10478620" cy="5991909"/>
          </a:xfrm>
        </p:grpSpPr>
        <p:sp>
          <p:nvSpPr>
            <p:cNvPr id="18" name="Rounded Rectangle 17"/>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57% van de Oost-Vlamingen geeft aan dat er in Vlaanderen proeven op honden worden uitgevoerd, terwijl 49% denkt dat dit ook op katten gebeurt.</a:t>
              </a:r>
            </a:p>
            <a:p>
              <a:r>
                <a:rPr lang="nl-BE" sz="1200" dirty="0"/>
                <a:t>Men is wel zekerder van proeven op honden dan van proeven op katten.</a:t>
              </a:r>
            </a:p>
          </p:txBody>
        </p:sp>
        <p:sp>
          <p:nvSpPr>
            <p:cNvPr id="19" name="Rounded Rectangle 18"/>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Bijna 80% van de Oost-Vlamingen vindt dat er een verbod moet komen op proeven op honden en katten.</a:t>
              </a:r>
            </a:p>
          </p:txBody>
        </p:sp>
        <p:sp>
          <p:nvSpPr>
            <p:cNvPr id="20" name="Rounded Rectangle 19"/>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81% van de Oost-Vlamingen vinden dat een proefdier ter adoptie moet afgestaan worden, terwijl 11% vindt dat het proefdier gedood moet worden. 39% van de Oost-Vlamingen zou bereid zijn een proefhond te adopteren, tegenover 36% die bereid zou zijn een proefkat te adopteren.</a:t>
              </a:r>
            </a:p>
          </p:txBody>
        </p:sp>
        <p:sp>
          <p:nvSpPr>
            <p:cNvPr id="21" name="Flowchart: Manual Input 20"/>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22" name="Flowchart: Manual Input 21"/>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23" name="Flowchart: Manual Input 22"/>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24" name="Rounded Rectangle 23"/>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61% van de Oost-Vlamingen is bereid diergeneesmiddelen te testen op zijn zieke huisdier in de hoop een geneesmiddel te vinden. 52% is bereid dit toe te laten indien het huisdier in een comfortabele omgeving gehouden wordt. Slechts 4% is onvoorwaardelijk akkoord.</a:t>
              </a:r>
            </a:p>
          </p:txBody>
        </p:sp>
        <p:sp>
          <p:nvSpPr>
            <p:cNvPr id="25" name="Flowchart: Manual Input 24"/>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Tree>
    <p:extLst>
      <p:ext uri="{BB962C8B-B14F-4D97-AF65-F5344CB8AC3E}">
        <p14:creationId xmlns:p14="http://schemas.microsoft.com/office/powerpoint/2010/main" val="146053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CA"/>
              <a:t>Research methodology</a:t>
            </a:r>
            <a:endParaRPr lang="en-GB" dirty="0"/>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pPr>
                <a:lnSpc>
                  <a:spcPct val="100000"/>
                </a:lnSpc>
                <a:spcBef>
                  <a:spcPts val="0"/>
                </a:spcBef>
              </a:pPr>
              <a:r>
                <a:rPr lang="en-GB" sz="1200" b="1" dirty="0"/>
                <a:t>STEEKPROEFBESCHRIJVING</a:t>
              </a: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200" b="1" cap="none" dirty="0" err="1">
                      <a:solidFill>
                        <a:schemeClr val="bg1"/>
                      </a:solidFill>
                    </a:rPr>
                    <a:t>Belgische</a:t>
                  </a:r>
                  <a:r>
                    <a:rPr lang="en-GB" sz="1200" b="1" cap="none" dirty="0">
                      <a:solidFill>
                        <a:schemeClr val="bg1"/>
                      </a:solidFill>
                    </a:rPr>
                    <a:t> </a:t>
                  </a:r>
                  <a:r>
                    <a:rPr lang="en-GB" sz="1200" b="1" cap="none" dirty="0" err="1">
                      <a:solidFill>
                        <a:schemeClr val="bg1"/>
                      </a:solidFill>
                    </a:rPr>
                    <a:t>bevolking</a:t>
                  </a:r>
                  <a:r>
                    <a:rPr lang="en-GB" sz="1200" b="1" cap="none" dirty="0">
                      <a:solidFill>
                        <a:schemeClr val="bg1"/>
                      </a:solidFill>
                    </a:rPr>
                    <a:t> van 18 </a:t>
                  </a:r>
                  <a:r>
                    <a:rPr lang="en-GB" sz="1200" b="1" cap="none" dirty="0" err="1">
                      <a:solidFill>
                        <a:schemeClr val="bg1"/>
                      </a:solidFill>
                    </a:rPr>
                    <a:t>jaar</a:t>
                  </a:r>
                  <a:r>
                    <a:rPr lang="en-GB" sz="1200" b="1" cap="none" dirty="0">
                      <a:solidFill>
                        <a:schemeClr val="bg1"/>
                      </a:solidFill>
                    </a:rPr>
                    <a:t> </a:t>
                  </a:r>
                  <a:r>
                    <a:rPr lang="en-GB" sz="1200" b="1" cap="none" dirty="0" err="1">
                      <a:solidFill>
                        <a:schemeClr val="bg1"/>
                      </a:solidFill>
                    </a:rPr>
                    <a:t>en</a:t>
                  </a:r>
                  <a:r>
                    <a:rPr lang="en-GB" sz="1200" b="1" cap="none" dirty="0">
                      <a:solidFill>
                        <a:schemeClr val="bg1"/>
                      </a:solidFill>
                    </a:rPr>
                    <a:t> </a:t>
                  </a:r>
                  <a:r>
                    <a:rPr lang="en-GB" sz="1200" b="1" cap="none" dirty="0" err="1">
                      <a:solidFill>
                        <a:schemeClr val="bg1"/>
                      </a:solidFill>
                    </a:rPr>
                    <a:t>ouder</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Totaal: N=3250</a:t>
              </a:r>
              <a:br>
                <a:rPr lang="nl-BE" sz="1800" b="1" dirty="0">
                  <a:solidFill>
                    <a:schemeClr val="bg1"/>
                  </a:solidFill>
                </a:rPr>
              </a:br>
              <a:r>
                <a:rPr lang="nl-BE" sz="1800" b="1" dirty="0">
                  <a:solidFill>
                    <a:schemeClr val="bg1"/>
                  </a:solidFill>
                </a:rPr>
                <a:t>(België)</a:t>
              </a:r>
              <a:br>
                <a:rPr lang="nl-BE" sz="1800" b="1" dirty="0">
                  <a:solidFill>
                    <a:schemeClr val="bg1"/>
                  </a:solidFill>
                </a:rPr>
              </a:br>
              <a:r>
                <a:rPr lang="nl-BE" sz="950" b="1" cap="none" dirty="0">
                  <a:solidFill>
                    <a:schemeClr val="bg1"/>
                  </a:solidFill>
                </a:rPr>
                <a:t>Elke provincie + Brussel heeft een steekproefgrootte van 300 met uitzondering van Luxemburg (n=250).</a:t>
              </a:r>
              <a:r>
                <a:rPr lang="en-GB" sz="950" b="1" cap="none" dirty="0">
                  <a:solidFill>
                    <a:schemeClr val="bg1"/>
                  </a:solidFill>
                </a:rPr>
                <a:t/>
              </a:r>
              <a:br>
                <a:rPr lang="en-GB" sz="950" b="1" cap="none" dirty="0">
                  <a:solidFill>
                    <a:schemeClr val="bg1"/>
                  </a:solidFill>
                </a:rPr>
              </a:br>
              <a:r>
                <a:rPr lang="en-GB" sz="1000" b="1" cap="none" dirty="0">
                  <a:solidFill>
                    <a:schemeClr val="bg1"/>
                  </a:solidFill>
                </a:rPr>
                <a:t/>
              </a:r>
              <a:br>
                <a:rPr lang="en-GB" sz="1000" b="1" cap="none" dirty="0">
                  <a:solidFill>
                    <a:schemeClr val="bg1"/>
                  </a:solidFill>
                </a:rPr>
              </a:br>
              <a:endParaRPr lang="en-GB" sz="1000" b="1" dirty="0">
                <a:solidFill>
                  <a:schemeClr val="bg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STEEKPROEFGROOTTE</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Geslacht</a:t>
              </a:r>
            </a:p>
            <a:p>
              <a:pPr marL="285750" indent="-285750">
                <a:spcBef>
                  <a:spcPts val="0"/>
                </a:spcBef>
                <a:buFont typeface="Arial" panose="020B0604020202020204" pitchFamily="34" charset="0"/>
                <a:buChar char="•"/>
              </a:pPr>
              <a:r>
                <a:rPr lang="nl-BE" sz="1200" cap="none" dirty="0">
                  <a:solidFill>
                    <a:schemeClr val="bg1"/>
                  </a:solidFill>
                </a:rPr>
                <a:t>Leeftijd</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Activiteit</a:t>
              </a:r>
            </a:p>
            <a:p>
              <a:pPr marL="285750" indent="-285750">
                <a:spcBef>
                  <a:spcPts val="0"/>
                </a:spcBef>
                <a:buFont typeface="Arial" panose="020B0604020202020204" pitchFamily="34" charset="0"/>
                <a:buChar char="•"/>
              </a:pPr>
              <a:r>
                <a:rPr lang="nl-BE" sz="1200" cap="none" dirty="0">
                  <a:solidFill>
                    <a:schemeClr val="bg1"/>
                  </a:solidFill>
                </a:rPr>
                <a:t>Opleidingsniveau</a:t>
              </a:r>
            </a:p>
            <a:p>
              <a:pPr marL="285750" indent="-285750">
                <a:spcBef>
                  <a:spcPts val="0"/>
                </a:spcBef>
                <a:buFont typeface="Arial" panose="020B0604020202020204" pitchFamily="34" charset="0"/>
                <a:buChar char="•"/>
              </a:pPr>
              <a:r>
                <a:rPr lang="nl-BE" sz="1200" cap="none" dirty="0">
                  <a:solidFill>
                    <a:schemeClr val="bg1"/>
                  </a:solidFill>
                </a:rPr>
                <a:t>Gezinssamenstelling</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QUOTASTEEKPROEF*</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minuten</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DUUR 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en-GB" sz="1000" b="1" cap="none" dirty="0" err="1">
                  <a:solidFill>
                    <a:schemeClr val="bg1"/>
                  </a:solidFill>
                </a:rPr>
                <a:t>Steekproef</a:t>
              </a:r>
              <a:r>
                <a:rPr lang="en-GB" sz="1000" b="1" cap="none" dirty="0">
                  <a:solidFill>
                    <a:schemeClr val="bg1"/>
                  </a:solidFill>
                </a:rPr>
                <a:t> online </a:t>
              </a:r>
              <a:r>
                <a:rPr lang="en-GB" sz="1000" b="1" cap="none" dirty="0" err="1">
                  <a:solidFill>
                    <a:schemeClr val="bg1"/>
                  </a:solidFill>
                </a:rPr>
                <a:t>bevraagd</a:t>
              </a:r>
              <a:r>
                <a:rPr lang="en-GB" sz="1000" b="1" cap="none" dirty="0">
                  <a:solidFill>
                    <a:schemeClr val="bg1"/>
                  </a:solidFill>
                </a:rPr>
                <a:t> via het </a:t>
              </a:r>
              <a:r>
                <a:rPr lang="en-GB" sz="1000" b="1" cap="none" dirty="0" err="1">
                  <a:solidFill>
                    <a:schemeClr val="bg1"/>
                  </a:solidFill>
                </a:rPr>
                <a:t>Ipsos</a:t>
              </a:r>
              <a:r>
                <a:rPr lang="en-GB" sz="1000" b="1" cap="none" dirty="0">
                  <a:solidFill>
                    <a:schemeClr val="bg1"/>
                  </a:solidFill>
                </a:rPr>
                <a:t> Access Panel.</a:t>
              </a: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DATACOLLECTIEMETHODE</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a:solidFill>
                    <a:schemeClr val="bg1"/>
                  </a:solidFill>
                </a:rPr>
                <a:t>van: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tot: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PERIODE VELDWERK</a:t>
              </a:r>
            </a:p>
          </p:txBody>
        </p:sp>
      </p:grpSp>
      <p:sp>
        <p:nvSpPr>
          <p:cNvPr id="36" name="TextBox 35"/>
          <p:cNvSpPr txBox="1"/>
          <p:nvPr/>
        </p:nvSpPr>
        <p:spPr>
          <a:xfrm>
            <a:off x="664616" y="4476712"/>
            <a:ext cx="3238141" cy="169277"/>
          </a:xfrm>
          <a:prstGeom prst="rect">
            <a:avLst/>
          </a:prstGeom>
        </p:spPr>
        <p:txBody>
          <a:bodyPr vert="horz" wrap="square" lIns="0" tIns="0" rIns="0" bIns="0" rtlCol="0">
            <a:spAutoFit/>
          </a:bodyPr>
          <a:lstStyle/>
          <a:p>
            <a:pPr marL="4763"/>
            <a:r>
              <a:rPr lang="nl-BE" sz="1100" b="1" dirty="0">
                <a:solidFill>
                  <a:schemeClr val="accent2"/>
                </a:solidFill>
              </a:rPr>
              <a:t>*De weging is per provincie uitgevoerd.</a:t>
            </a:r>
          </a:p>
        </p:txBody>
      </p:sp>
    </p:spTree>
    <p:extLst>
      <p:ext uri="{BB962C8B-B14F-4D97-AF65-F5344CB8AC3E}">
        <p14:creationId xmlns:p14="http://schemas.microsoft.com/office/powerpoint/2010/main" val="3763438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 Vlaanderen</a:t>
            </a:r>
          </a:p>
        </p:txBody>
      </p:sp>
      <p:grpSp>
        <p:nvGrpSpPr>
          <p:cNvPr id="3" name="Group 2"/>
          <p:cNvGrpSpPr/>
          <p:nvPr/>
        </p:nvGrpSpPr>
        <p:grpSpPr>
          <a:xfrm>
            <a:off x="637954" y="803897"/>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Van de Vlamingen denkt 61% dat er proeven op honden en 56% dat er proeven op katten gebeuren.</a:t>
              </a:r>
            </a:p>
            <a:p>
              <a:r>
                <a:rPr lang="nl-BE" sz="1200" dirty="0"/>
                <a:t>Men is wel zekerder van proeven op honden dan van proeven op katten.</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80% van de Vlamingen vindt dat er een verbod moet komen op proeven op honden of katten.</a:t>
              </a:r>
            </a:p>
            <a:p>
              <a:r>
                <a:rPr lang="nl-BE" sz="1200" dirty="0"/>
                <a:t>Vrouwen, alsook de lagere opleidingsniveaus en eigenaars van huisdieren zijn meer voor een verbod.</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77% van de Vlamingen vindt dat proefdieren moeten geadopteerd kunnen worden. 35% is bereid een proefhond te adopteren en  31% is bereid een proefkat te adopteren.</a:t>
              </a:r>
            </a:p>
            <a:p>
              <a:r>
                <a:rPr lang="nl-BE" sz="1200" dirty="0"/>
                <a:t>Vrouwen, alsook jongere Vlamingen en diegenen die huisdieren hebben zijn meer bereid te adopteren.</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61% van de Vlamingen is  bereid diergeneesmiddelen te laten testen op hun zieke huisdieren in de hoop een geneesmiddel te vinden.</a:t>
              </a:r>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grpSp>
        <p:nvGrpSpPr>
          <p:cNvPr id="12" name="Group 11"/>
          <p:cNvGrpSpPr/>
          <p:nvPr/>
        </p:nvGrpSpPr>
        <p:grpSpPr>
          <a:xfrm>
            <a:off x="2466988" y="180826"/>
            <a:ext cx="584240" cy="253223"/>
            <a:chOff x="1524000" y="914400"/>
            <a:chExt cx="5231449" cy="2267434"/>
          </a:xfrm>
          <a:solidFill>
            <a:schemeClr val="bg1"/>
          </a:solidFill>
        </p:grpSpPr>
        <p:sp>
          <p:nvSpPr>
            <p:cNvPr id="13"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4"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5"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6"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tx2"/>
            </a:solidFill>
            <a:ln w="9525">
              <a:noFill/>
              <a:round/>
              <a:headEnd/>
              <a:tailEnd/>
            </a:ln>
          </p:spPr>
          <p:txBody>
            <a:bodyPr/>
            <a:lstStyle/>
            <a:p>
              <a:pPr>
                <a:defRPr/>
              </a:pPr>
              <a:endParaRPr lang="en-GB">
                <a:solidFill>
                  <a:srgbClr val="004E69"/>
                </a:solidFill>
              </a:endParaRPr>
            </a:p>
          </p:txBody>
        </p:sp>
        <p:sp>
          <p:nvSpPr>
            <p:cNvPr id="17"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tx2"/>
            </a:solidFill>
            <a:ln w="9525">
              <a:noFill/>
              <a:round/>
              <a:headEnd/>
              <a:tailEnd/>
            </a:ln>
          </p:spPr>
          <p:txBody>
            <a:bodyPr/>
            <a:lstStyle/>
            <a:p>
              <a:pPr>
                <a:defRPr/>
              </a:pPr>
              <a:endParaRPr lang="en-GB">
                <a:solidFill>
                  <a:srgbClr val="004E69"/>
                </a:solidFill>
              </a:endParaRPr>
            </a:p>
          </p:txBody>
        </p:sp>
      </p:grpSp>
    </p:spTree>
    <p:extLst>
      <p:ext uri="{BB962C8B-B14F-4D97-AF65-F5344CB8AC3E}">
        <p14:creationId xmlns:p14="http://schemas.microsoft.com/office/powerpoint/2010/main" val="79788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solidFill>
                  <a:schemeClr val="bg1"/>
                </a:solidFill>
              </a:rPr>
              <a:t>Voor meer inlichtingen:</a:t>
            </a:r>
            <a:endParaRPr lang="nl-BE" dirty="0">
              <a:solidFill>
                <a:schemeClr val="bg1"/>
              </a:solidFill>
            </a:endParaRP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2160634827"/>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2857988829"/>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26%</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39%</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n=300</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2658797244"/>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106000084"/>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205019"/>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45962" y="3454323"/>
            <a:ext cx="684000" cy="187936"/>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49%</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51%</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1803810978"/>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sp>
        <p:nvSpPr>
          <p:cNvPr id="68"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415859209"/>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 xmlns:a16="http://schemas.microsoft.com/office/drawing/2014/main"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74" name="TextBox 73"/>
          <p:cNvSpPr txBox="1"/>
          <p:nvPr/>
        </p:nvSpPr>
        <p:spPr>
          <a:xfrm>
            <a:off x="225426" y="543048"/>
            <a:ext cx="2345496" cy="215444"/>
          </a:xfrm>
          <a:prstGeom prst="rect">
            <a:avLst/>
          </a:prstGeom>
        </p:spPr>
        <p:txBody>
          <a:bodyPr vert="horz" wrap="square" lIns="0" tIns="0" rIns="0" bIns="0" rtlCol="0">
            <a:spAutoFit/>
          </a:bodyPr>
          <a:lstStyle/>
          <a:p>
            <a:pPr marL="4763"/>
            <a:r>
              <a:rPr lang="nl-BE" sz="1400" b="1" dirty="0">
                <a:solidFill>
                  <a:srgbClr val="781D7E"/>
                </a:solidFill>
              </a:rPr>
              <a:t>OOST-VLAANDEREN</a:t>
            </a:r>
          </a:p>
        </p:txBody>
      </p:sp>
      <p:sp>
        <p:nvSpPr>
          <p:cNvPr id="76" name="TextBox 75"/>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
        <p:nvSpPr>
          <p:cNvPr id="65" name="Freeform 148"/>
          <p:cNvSpPr>
            <a:spLocks/>
          </p:cNvSpPr>
          <p:nvPr/>
        </p:nvSpPr>
        <p:spPr bwMode="auto">
          <a:xfrm>
            <a:off x="1824483" y="498366"/>
            <a:ext cx="326958" cy="304808"/>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rgbClr val="781D7E"/>
          </a:solidFill>
          <a:ln w="9525">
            <a:solidFill>
              <a:schemeClr val="bg1"/>
            </a:solidFill>
            <a:round/>
            <a:headEnd/>
            <a:tailEnd/>
          </a:ln>
        </p:spPr>
        <p:txBody>
          <a:bodyPr/>
          <a:lstStyle/>
          <a:p>
            <a:pPr>
              <a:defRPr/>
            </a:pPr>
            <a:endParaRPr lang="en-GB">
              <a:solidFill>
                <a:srgbClr val="004E69"/>
              </a:solidFill>
            </a:endParaRPr>
          </a:p>
        </p:txBody>
      </p:sp>
    </p:spTree>
    <p:extLst>
      <p:ext uri="{BB962C8B-B14F-4D97-AF65-F5344CB8AC3E}">
        <p14:creationId xmlns:p14="http://schemas.microsoft.com/office/powerpoint/2010/main" val="37816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527344246"/>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578187546"/>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26%</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35%</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40%</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n=1503</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1" name="Object 7"/>
          <p:cNvGraphicFramePr>
            <a:graphicFrameLocks noChangeAspect="1"/>
          </p:cNvGraphicFramePr>
          <p:nvPr>
            <p:extLst>
              <p:ext uri="{D42A27DB-BD31-4B8C-83A1-F6EECF244321}">
                <p14:modId xmlns:p14="http://schemas.microsoft.com/office/powerpoint/2010/main" val="1450268918"/>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Object 8"/>
          <p:cNvGraphicFramePr>
            <a:graphicFrameLocks noChangeAspect="1"/>
          </p:cNvGraphicFramePr>
          <p:nvPr>
            <p:extLst>
              <p:ext uri="{D42A27DB-BD31-4B8C-83A1-F6EECF244321}">
                <p14:modId xmlns:p14="http://schemas.microsoft.com/office/powerpoint/2010/main" val="3256337211"/>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p:cNvGrpSpPr>
            <a:grpSpLocks noChangeAspect="1"/>
          </p:cNvGrpSpPr>
          <p:nvPr/>
        </p:nvGrpSpPr>
        <p:grpSpPr>
          <a:xfrm>
            <a:off x="491317" y="3378190"/>
            <a:ext cx="648000" cy="224639"/>
            <a:chOff x="4684975" y="5005153"/>
            <a:chExt cx="1779304" cy="295655"/>
          </a:xfrm>
          <a:solidFill>
            <a:schemeClr val="accent3">
              <a:lumMod val="75000"/>
            </a:schemeClr>
          </a:solidFill>
        </p:grpSpPr>
        <p:sp>
          <p:nvSpPr>
            <p:cNvPr id="34"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56" name="Freeform 61"/>
          <p:cNvSpPr>
            <a:spLocks noChangeAspect="1"/>
          </p:cNvSpPr>
          <p:nvPr/>
        </p:nvSpPr>
        <p:spPr bwMode="auto">
          <a:xfrm>
            <a:off x="1672466" y="3282943"/>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49%</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51%</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4146590443"/>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9241688"/>
              </p:ext>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 xmlns:a16="http://schemas.microsoft.com/office/drawing/2014/main"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66" name="TextBox 65"/>
          <p:cNvSpPr txBox="1"/>
          <p:nvPr/>
        </p:nvSpPr>
        <p:spPr>
          <a:xfrm>
            <a:off x="225426" y="543048"/>
            <a:ext cx="1044724" cy="215444"/>
          </a:xfrm>
          <a:prstGeom prst="rect">
            <a:avLst/>
          </a:prstGeom>
        </p:spPr>
        <p:txBody>
          <a:bodyPr vert="horz" wrap="square" lIns="0" tIns="0" rIns="0" bIns="0" rtlCol="0">
            <a:spAutoFit/>
          </a:bodyPr>
          <a:lstStyle/>
          <a:p>
            <a:pPr marL="4763"/>
            <a:r>
              <a:rPr lang="nl-BE" sz="1400" b="1" dirty="0">
                <a:solidFill>
                  <a:srgbClr val="781D7E"/>
                </a:solidFill>
              </a:rPr>
              <a:t>VLAANDEREN</a:t>
            </a:r>
          </a:p>
        </p:txBody>
      </p:sp>
      <p:grpSp>
        <p:nvGrpSpPr>
          <p:cNvPr id="70" name="Group 69"/>
          <p:cNvGrpSpPr/>
          <p:nvPr/>
        </p:nvGrpSpPr>
        <p:grpSpPr>
          <a:xfrm>
            <a:off x="1368940" y="531778"/>
            <a:ext cx="584240" cy="253223"/>
            <a:chOff x="1524000" y="914400"/>
            <a:chExt cx="5231449" cy="2267434"/>
          </a:xfrm>
          <a:solidFill>
            <a:srgbClr val="781D7E"/>
          </a:solidFill>
        </p:grpSpPr>
        <p:sp>
          <p:nvSpPr>
            <p:cNvPr id="71"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72"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73"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74"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75"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TextBox 64"/>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spTree>
    <p:extLst>
      <p:ext uri="{BB962C8B-B14F-4D97-AF65-F5344CB8AC3E}">
        <p14:creationId xmlns:p14="http://schemas.microsoft.com/office/powerpoint/2010/main" val="388482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RESULTATEN</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6</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Title 2"/>
          <p:cNvSpPr txBox="1">
            <a:spLocks/>
          </p:cNvSpPr>
          <p:nvPr/>
        </p:nvSpPr>
        <p:spPr>
          <a:xfrm>
            <a:off x="1762125" y="2784998"/>
            <a:ext cx="6248400" cy="1185340"/>
          </a:xfrm>
          <a:prstGeom prst="rect">
            <a:avLst/>
          </a:prstGeom>
        </p:spPr>
        <p:txBody>
          <a:bodyPr lIns="0" tIns="0" rIns="0" bIns="0">
            <a:noAutofit/>
          </a:bodyPr>
          <a:lstStyle>
            <a:lvl1pPr algn="l" defTabSz="924282" rtl="0" eaLnBrk="1" latinLnBrk="0" hangingPunct="1">
              <a:lnSpc>
                <a:spcPct val="90000"/>
              </a:lnSpc>
              <a:spcBef>
                <a:spcPts val="408"/>
              </a:spcBef>
              <a:buNone/>
              <a:tabLst/>
              <a:defRPr sz="4000" b="0" kern="1200" baseline="0">
                <a:solidFill>
                  <a:schemeClr val="bg1"/>
                </a:solidFill>
                <a:latin typeface="+mj-lt"/>
                <a:ea typeface="+mj-ea"/>
                <a:cs typeface="+mj-cs"/>
              </a:defRPr>
            </a:lvl1pPr>
          </a:lstStyle>
          <a:p>
            <a:r>
              <a:rPr lang="nl-BE" dirty="0"/>
              <a:t>PROEVEN OP HONDEN </a:t>
            </a:r>
            <a:r>
              <a:rPr lang="nl-BE"/>
              <a:t>EN KATTEN</a:t>
            </a:r>
            <a:endParaRPr lang="nl-BE" dirty="0"/>
          </a:p>
        </p:txBody>
      </p:sp>
    </p:spTree>
    <p:extLst>
      <p:ext uri="{BB962C8B-B14F-4D97-AF65-F5344CB8AC3E}">
        <p14:creationId xmlns:p14="http://schemas.microsoft.com/office/powerpoint/2010/main" val="32000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nl-BE" sz="1400" dirty="0"/>
              <a:t>57% van de Oost-Vlamingen geeft aan dat er in Vlaanderen proeven op honden worden uitgevoerd, terwijl 49% denkt dat dit ook op katten gebeurt.</a:t>
            </a:r>
          </a:p>
          <a:p>
            <a:r>
              <a:rPr lang="nl-BE" sz="1400" dirty="0"/>
              <a:t>Men is wel zekerder van proeven op honden dan van proeven op katten.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Oost-</a:t>
            </a:r>
            <a:r>
              <a:rPr lang="en-US" sz="700" cap="none" dirty="0" err="1"/>
              <a:t>Vlaanderen</a:t>
            </a:r>
            <a:r>
              <a:rPr lang="en-US" sz="700" cap="none" dirty="0"/>
              <a:t> (n=300)</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graphicFrame>
        <p:nvGraphicFramePr>
          <p:cNvPr id="5" name="Chart 4"/>
          <p:cNvGraphicFramePr/>
          <p:nvPr>
            <p:extLst>
              <p:ext uri="{D42A27DB-BD31-4B8C-83A1-F6EECF244321}">
                <p14:modId xmlns:p14="http://schemas.microsoft.com/office/powerpoint/2010/main" val="2583932768"/>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Rounded Rectangle 41"/>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43" name="Rounded Rectangle 42"/>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51</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49</a:t>
            </a:r>
          </a:p>
        </p:txBody>
      </p:sp>
      <p:sp>
        <p:nvSpPr>
          <p:cNvPr id="7" name="TextBox 6"/>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OOST-VLAANDEREN</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43</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57</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47573921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 name="TextBox 1"/>
          <p:cNvSpPr txBox="1"/>
          <p:nvPr/>
        </p:nvSpPr>
        <p:spPr>
          <a:xfrm>
            <a:off x="1838351" y="3773642"/>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sp>
        <p:nvSpPr>
          <p:cNvPr id="23" name="Freeform 148"/>
          <p:cNvSpPr>
            <a:spLocks/>
          </p:cNvSpPr>
          <p:nvPr/>
        </p:nvSpPr>
        <p:spPr bwMode="auto">
          <a:xfrm>
            <a:off x="6220826" y="1015264"/>
            <a:ext cx="270214" cy="25190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1"/>
          </a:solidFill>
          <a:ln w="9525">
            <a:solidFill>
              <a:schemeClr val="bg1"/>
            </a:solidFill>
            <a:round/>
            <a:headEnd/>
            <a:tailEnd/>
          </a:ln>
        </p:spPr>
        <p:txBody>
          <a:bodyPr/>
          <a:lstStyle/>
          <a:p>
            <a:pPr>
              <a:defRPr/>
            </a:pPr>
            <a:endParaRPr lang="en-GB">
              <a:solidFill>
                <a:srgbClr val="004E69"/>
              </a:solidFill>
            </a:endParaRPr>
          </a:p>
        </p:txBody>
      </p:sp>
      <p:sp>
        <p:nvSpPr>
          <p:cNvPr id="24"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a:solidFill>
                  <a:schemeClr val="bg1"/>
                </a:solidFill>
              </a:rPr>
              <a:t>DENKT U DAT ER IN VLAANDEREN PROEVEN UITGEVOERD WORDEN OP …?</a:t>
            </a:r>
            <a:br>
              <a:rPr lang="nl-BE" sz="1000" b="1">
                <a:solidFill>
                  <a:schemeClr val="bg1"/>
                </a:solidFill>
              </a:rPr>
            </a:br>
            <a:endParaRPr lang="nl-BE" sz="1000" b="1" dirty="0">
              <a:solidFill>
                <a:schemeClr val="bg1"/>
              </a:solidFill>
            </a:endParaRPr>
          </a:p>
        </p:txBody>
      </p:sp>
    </p:spTree>
    <p:extLst>
      <p:ext uri="{BB962C8B-B14F-4D97-AF65-F5344CB8AC3E}">
        <p14:creationId xmlns:p14="http://schemas.microsoft.com/office/powerpoint/2010/main" val="128930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nl-BE" sz="1400" dirty="0"/>
              <a:t>61% van de Vlamingen geeft aan dat er in Vlaanderen proeven op honden worden uitgevoerd, terwijl 56% denkt dat dit ook op katten gebeurt.</a:t>
            </a:r>
          </a:p>
          <a:p>
            <a:r>
              <a:rPr lang="nl-BE" sz="1400" dirty="0"/>
              <a:t>Men is wel zekerder van proeven op honden dan van proeven op katten.</a:t>
            </a:r>
          </a:p>
        </p:txBody>
      </p:sp>
      <p:sp>
        <p:nvSpPr>
          <p:cNvPr id="3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a:t>
            </a:r>
            <a:r>
              <a:rPr lang="en-US" sz="700" cap="none" dirty="0" err="1"/>
              <a:t>Vlaanderen</a:t>
            </a:r>
            <a:r>
              <a:rPr lang="en-US" sz="700" cap="none" dirty="0"/>
              <a:t> (n=1503)</a:t>
            </a:r>
          </a:p>
          <a:p>
            <a:pPr>
              <a:spcBef>
                <a:spcPts val="0"/>
              </a:spcBef>
              <a:spcAft>
                <a:spcPts val="0"/>
              </a:spcAft>
            </a:pPr>
            <a:r>
              <a:rPr lang="en-US" sz="700" cap="none" dirty="0"/>
              <a:t>Question:	</a:t>
            </a:r>
            <a:r>
              <a:rPr lang="nl-BE" sz="700" cap="none" dirty="0"/>
              <a:t>V1 Denkt u dat er in Vlaanderen proeven uitgevoerd worden op …?</a:t>
            </a:r>
            <a:br>
              <a:rPr lang="nl-BE" sz="700" cap="none" dirty="0"/>
            </a:br>
            <a:r>
              <a:rPr lang="en-US" sz="700" cap="none" dirty="0"/>
              <a:t>ABCD:	95% significance level</a:t>
            </a:r>
          </a:p>
          <a:p>
            <a:endParaRPr lang="en-GB" sz="700" dirty="0"/>
          </a:p>
        </p:txBody>
      </p:sp>
      <p:sp>
        <p:nvSpPr>
          <p:cNvPr id="7" name="TextBox 6"/>
          <p:cNvSpPr txBox="1"/>
          <p:nvPr/>
        </p:nvSpPr>
        <p:spPr>
          <a:xfrm>
            <a:off x="4815840" y="1033495"/>
            <a:ext cx="1029335" cy="215444"/>
          </a:xfrm>
          <a:prstGeom prst="rect">
            <a:avLst/>
          </a:prstGeom>
        </p:spPr>
        <p:txBody>
          <a:bodyPr vert="horz" wrap="square" lIns="0" tIns="0" rIns="0" bIns="0" rtlCol="0">
            <a:spAutoFit/>
          </a:bodyPr>
          <a:lstStyle/>
          <a:p>
            <a:pPr marL="4763" algn="r"/>
            <a:r>
              <a:rPr lang="nl-BE" sz="1400" b="1" dirty="0">
                <a:solidFill>
                  <a:schemeClr val="bg1"/>
                </a:solidFill>
              </a:rPr>
              <a:t>VLAANDEREN</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a:off x="5943966" y="1022225"/>
            <a:ext cx="584240" cy="253223"/>
            <a:chOff x="1524000" y="914400"/>
            <a:chExt cx="5231449" cy="2267434"/>
          </a:xfrm>
          <a:solidFill>
            <a:schemeClr val="bg1"/>
          </a:solidFill>
        </p:grpSpPr>
        <p:sp>
          <p:nvSpPr>
            <p:cNvPr id="22" name="Freeform 147"/>
            <p:cNvSpPr>
              <a:spLocks/>
            </p:cNvSpPr>
            <p:nvPr/>
          </p:nvSpPr>
          <p:spPr bwMode="auto">
            <a:xfrm>
              <a:off x="1524000" y="914400"/>
              <a:ext cx="1494446" cy="1675698"/>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9525">
              <a:noFill/>
              <a:round/>
              <a:headEnd/>
              <a:tailEnd/>
            </a:ln>
          </p:spPr>
          <p:txBody>
            <a:bodyPr/>
            <a:lstStyle/>
            <a:p>
              <a:pPr>
                <a:defRPr/>
              </a:pPr>
              <a:endParaRPr lang="en-GB">
                <a:solidFill>
                  <a:srgbClr val="004E69"/>
                </a:solidFill>
              </a:endParaRPr>
            </a:p>
          </p:txBody>
        </p:sp>
        <p:sp>
          <p:nvSpPr>
            <p:cNvPr id="23" name="Freeform 148"/>
            <p:cNvSpPr>
              <a:spLocks/>
            </p:cNvSpPr>
            <p:nvPr/>
          </p:nvSpPr>
          <p:spPr bwMode="auto">
            <a:xfrm>
              <a:off x="2801654" y="1188056"/>
              <a:ext cx="1652598" cy="1540647"/>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9525">
              <a:noFill/>
              <a:round/>
              <a:headEnd/>
              <a:tailEnd/>
            </a:ln>
          </p:spPr>
          <p:txBody>
            <a:bodyPr/>
            <a:lstStyle/>
            <a:p>
              <a:pPr>
                <a:defRPr/>
              </a:pPr>
              <a:endParaRPr lang="en-GB">
                <a:solidFill>
                  <a:srgbClr val="004E69"/>
                </a:solidFill>
              </a:endParaRPr>
            </a:p>
          </p:txBody>
        </p:sp>
        <p:sp>
          <p:nvSpPr>
            <p:cNvPr id="24" name="Freeform 149"/>
            <p:cNvSpPr>
              <a:spLocks/>
            </p:cNvSpPr>
            <p:nvPr/>
          </p:nvSpPr>
          <p:spPr bwMode="auto">
            <a:xfrm>
              <a:off x="4095300" y="944608"/>
              <a:ext cx="1752109" cy="133274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9525">
              <a:noFill/>
              <a:round/>
              <a:headEnd/>
              <a:tailEnd/>
            </a:ln>
          </p:spPr>
          <p:txBody>
            <a:bodyPr/>
            <a:lstStyle/>
            <a:p>
              <a:pPr>
                <a:defRPr/>
              </a:pPr>
              <a:endParaRPr lang="en-GB">
                <a:solidFill>
                  <a:srgbClr val="004E69"/>
                </a:solidFill>
              </a:endParaRPr>
            </a:p>
          </p:txBody>
        </p:sp>
        <p:sp>
          <p:nvSpPr>
            <p:cNvPr id="25" name="Freeform 150"/>
            <p:cNvSpPr>
              <a:spLocks noEditPoints="1"/>
            </p:cNvSpPr>
            <p:nvPr/>
          </p:nvSpPr>
          <p:spPr bwMode="auto">
            <a:xfrm>
              <a:off x="3428930" y="2012578"/>
              <a:ext cx="2198133" cy="111239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9525">
              <a:noFill/>
              <a:round/>
              <a:headEnd/>
              <a:tailEnd/>
            </a:ln>
          </p:spPr>
          <p:txBody>
            <a:bodyPr/>
            <a:lstStyle/>
            <a:p>
              <a:pPr>
                <a:defRPr/>
              </a:pPr>
              <a:endParaRPr lang="en-GB">
                <a:solidFill>
                  <a:srgbClr val="004E69"/>
                </a:solidFill>
              </a:endParaRPr>
            </a:p>
          </p:txBody>
        </p:sp>
        <p:sp>
          <p:nvSpPr>
            <p:cNvPr id="30" name="Freeform 151"/>
            <p:cNvSpPr>
              <a:spLocks/>
            </p:cNvSpPr>
            <p:nvPr/>
          </p:nvSpPr>
          <p:spPr bwMode="auto">
            <a:xfrm>
              <a:off x="5367623" y="1715820"/>
              <a:ext cx="1387826" cy="1466014"/>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9525">
              <a:noFill/>
              <a:round/>
              <a:headEnd/>
              <a:tailEnd/>
            </a:ln>
          </p:spPr>
          <p:txBody>
            <a:bodyPr/>
            <a:lstStyle/>
            <a:p>
              <a:pPr>
                <a:defRPr/>
              </a:pPr>
              <a:endParaRPr lang="en-GB">
                <a:solidFill>
                  <a:srgbClr val="004E69"/>
                </a:solidFill>
              </a:endParaRPr>
            </a:p>
          </p:txBody>
        </p:sp>
      </p:grpSp>
      <p:graphicFrame>
        <p:nvGraphicFramePr>
          <p:cNvPr id="32" name="Chart 31"/>
          <p:cNvGraphicFramePr/>
          <p:nvPr>
            <p:extLst>
              <p:ext uri="{D42A27DB-BD31-4B8C-83A1-F6EECF244321}">
                <p14:modId xmlns:p14="http://schemas.microsoft.com/office/powerpoint/2010/main" val="3938323794"/>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le 32"/>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34" name="Rounded Rectangle 33"/>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44</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56</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39</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61</a:t>
            </a:r>
          </a:p>
        </p:txBody>
      </p:sp>
      <p:sp>
        <p:nvSpPr>
          <p:cNvPr id="35" name="TextBox 34"/>
          <p:cNvSpPr txBox="1"/>
          <p:nvPr/>
        </p:nvSpPr>
        <p:spPr>
          <a:xfrm>
            <a:off x="4911501" y="326854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6" name="TextBox 35"/>
          <p:cNvSpPr txBox="1"/>
          <p:nvPr/>
        </p:nvSpPr>
        <p:spPr>
          <a:xfrm>
            <a:off x="4911501" y="2531258"/>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7" name="TextBox 36"/>
          <p:cNvSpPr txBox="1"/>
          <p:nvPr/>
        </p:nvSpPr>
        <p:spPr>
          <a:xfrm>
            <a:off x="1838351" y="3721890"/>
            <a:ext cx="328487" cy="153888"/>
          </a:xfrm>
          <a:prstGeom prst="rect">
            <a:avLst/>
          </a:prstGeom>
        </p:spPr>
        <p:txBody>
          <a:bodyPr vert="horz" wrap="square" lIns="0" tIns="0" rIns="0" bIns="0" rtlCol="0">
            <a:spAutoFit/>
          </a:bodyPr>
          <a:lstStyle/>
          <a:p>
            <a:pPr marL="4763" algn="ctr"/>
            <a:r>
              <a:rPr lang="nl-BE" sz="1000" dirty="0">
                <a:solidFill>
                  <a:schemeClr val="bg1"/>
                </a:solidFill>
              </a:rPr>
              <a:t>B</a:t>
            </a:r>
          </a:p>
        </p:txBody>
      </p:sp>
      <p:graphicFrame>
        <p:nvGraphicFramePr>
          <p:cNvPr id="38" name="Table 37"/>
          <p:cNvGraphicFramePr>
            <a:graphicFrameLocks noGrp="1"/>
          </p:cNvGraphicFramePr>
          <p:nvPr>
            <p:extLst>
              <p:ext uri="{D42A27DB-BD31-4B8C-83A1-F6EECF244321}">
                <p14:modId xmlns:p14="http://schemas.microsoft.com/office/powerpoint/2010/main" val="4256212877"/>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9" name="Title 2"/>
          <p:cNvSpPr>
            <a:spLocks noGrp="1"/>
          </p:cNvSpPr>
          <p:nvPr>
            <p:ph type="title"/>
          </p:nvPr>
        </p:nvSpPr>
        <p:spPr>
          <a:xfrm>
            <a:off x="225289" y="1082191"/>
            <a:ext cx="8640000" cy="180000"/>
          </a:xfrm>
        </p:spPr>
        <p:txBody>
          <a:bodyPr/>
          <a:lstStyle/>
          <a:p>
            <a:r>
              <a:rPr lang="nl-BE" sz="1000" b="1" dirty="0">
                <a:solidFill>
                  <a:schemeClr val="bg1"/>
                </a:solidFill>
              </a:rPr>
              <a:t>DENKT U DAT ER IN VLAANDEREN PROEVEN UITGEVOERD WORDEN OP …?</a:t>
            </a:r>
            <a:br>
              <a:rPr lang="nl-BE" sz="1000" b="1" dirty="0">
                <a:solidFill>
                  <a:schemeClr val="bg1"/>
                </a:solidFill>
              </a:rPr>
            </a:br>
            <a:endParaRPr lang="nl-BE" sz="1000" b="1" dirty="0">
              <a:solidFill>
                <a:schemeClr val="bg1"/>
              </a:solidFill>
            </a:endParaRPr>
          </a:p>
        </p:txBody>
      </p:sp>
    </p:spTree>
    <p:extLst>
      <p:ext uri="{BB962C8B-B14F-4D97-AF65-F5344CB8AC3E}">
        <p14:creationId xmlns:p14="http://schemas.microsoft.com/office/powerpoint/2010/main" val="3175398447"/>
      </p:ext>
    </p:extLst>
  </p:cSld>
  <p:clrMapOvr>
    <a:masterClrMapping/>
  </p:clrMapOvr>
</p:sld>
</file>

<file path=ppt/theme/theme1.xml><?xml version="1.0" encoding="utf-8"?>
<a:theme xmlns:a="http://schemas.openxmlformats.org/drawingml/2006/main" name="Ipsos_Gaia_Proeven op dieren_Rapport 2016_West Vlaanderen">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48CCA-4F85-4630-9AB1-27DCFFEA2689}">
  <ds:schemaRefs>
    <ds:schemaRef ds:uri="http://purl.org/dc/term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85c76272-7e4d-4f8f-89d1-3b227e52ef43"/>
  </ds:schemaRefs>
</ds:datastoreItem>
</file>

<file path=customXml/itemProps2.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3.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2016_West Vlaanderen</Template>
  <TotalTime>125</TotalTime>
  <Words>1832</Words>
  <Application>Microsoft Macintosh PowerPoint</Application>
  <PresentationFormat>On-screen Show (16:9)</PresentationFormat>
  <Paragraphs>434</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Ipsos_Gaia_Proeven op dieren_Rapport 2016_West Vlaanderen</vt:lpstr>
      <vt:lpstr>Resultaten 2016 – Oost-Vlaanderen</vt:lpstr>
      <vt:lpstr>METHODOLOGIE</vt:lpstr>
      <vt:lpstr>PowerPoint Presentation</vt:lpstr>
      <vt:lpstr>PowerPoint Presentation</vt:lpstr>
      <vt:lpstr>PowerPoint Presentation</vt:lpstr>
      <vt:lpstr>RESULTATEN</vt:lpstr>
      <vt:lpstr>PowerPoint Presentation</vt:lpstr>
      <vt:lpstr>PowerPoint Presentation</vt:lpstr>
      <vt:lpstr>DENKT U DAT ER IN VLAANDEREN PROEVEN UITGEVOERD WORDEN OP …? </vt:lpstr>
      <vt:lpstr>PowerPoint Presentation</vt:lpstr>
      <vt:lpstr>VERBOD OP PROEVEN OP HONDEN EN KATTEN</vt:lpstr>
      <vt:lpstr>ER MOET EEN VERBOD KOMEN OP PROEVEN OP … ?</vt:lpstr>
      <vt:lpstr>ER MOET EEN VERBOD KOMEN OP PROEVEN OP … ?</vt:lpstr>
      <vt:lpstr>ER MOET EEN VERBOD KOMEN OP PROEVEN OP … ?</vt:lpstr>
      <vt:lpstr>WAT MET DE HOND OF KAT NA EXPERIMENT</vt:lpstr>
      <vt:lpstr>PowerPoint Presentation</vt:lpstr>
      <vt:lpstr>PROEVEN OP HONDEN EN KATTEN ZIJN TOEGELATEN IN VLAANDEREN. WAT KAN ER VOLGENS U HET BEST GEBEUREN MET DE KAT OF HOND NA EEN EXPERIMENT?</vt:lpstr>
      <vt:lpstr>PowerPoint Presentation</vt:lpstr>
      <vt:lpstr>BEREIDHEID OM PROEFDIER TE ADOPTEREN</vt:lpstr>
      <vt:lpstr>PowerPoint Presentation</vt:lpstr>
      <vt:lpstr>PowerPoint Presentation</vt:lpstr>
      <vt:lpstr>PowerPoint Presentation</vt:lpstr>
      <vt:lpstr>ONDERSZOEKS-PROJECTEN VOOR DIERGENEESMIDDELEN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2016 – West-Vlaanderen</dc:title>
  <dc:creator>Glenn Hendrickx</dc:creator>
  <cp:lastModifiedBy>GAIA GAIA</cp:lastModifiedBy>
  <cp:revision>46</cp:revision>
  <dcterms:created xsi:type="dcterms:W3CDTF">2016-06-24T13:52:06Z</dcterms:created>
  <dcterms:modified xsi:type="dcterms:W3CDTF">2016-07-12T11:34:45Z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