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61" r:id="rId2"/>
    <p:sldId id="266" r:id="rId3"/>
    <p:sldId id="263" r:id="rId4"/>
    <p:sldId id="264" r:id="rId5"/>
  </p:sldIdLst>
  <p:sldSz cx="2381250" cy="2381250"/>
  <p:notesSz cx="6858000" cy="9144000"/>
  <p:defaultTextStyle>
    <a:defPPr>
      <a:defRPr lang="fr-FR"/>
    </a:defPPr>
    <a:lvl1pPr marL="0" algn="l" defTabSz="228600" rtl="0" eaLnBrk="1" latinLnBrk="0" hangingPunct="1">
      <a:defRPr sz="450" kern="1200">
        <a:solidFill>
          <a:schemeClr val="tx1"/>
        </a:solidFill>
        <a:latin typeface="+mn-lt"/>
        <a:ea typeface="+mn-ea"/>
        <a:cs typeface="+mn-cs"/>
      </a:defRPr>
    </a:lvl1pPr>
    <a:lvl2pPr marL="114300" algn="l" defTabSz="228600" rtl="0" eaLnBrk="1" latinLnBrk="0" hangingPunct="1">
      <a:defRPr sz="450" kern="1200">
        <a:solidFill>
          <a:schemeClr val="tx1"/>
        </a:solidFill>
        <a:latin typeface="+mn-lt"/>
        <a:ea typeface="+mn-ea"/>
        <a:cs typeface="+mn-cs"/>
      </a:defRPr>
    </a:lvl2pPr>
    <a:lvl3pPr marL="228600" algn="l" defTabSz="228600" rtl="0" eaLnBrk="1" latinLnBrk="0" hangingPunct="1">
      <a:defRPr sz="450" kern="1200">
        <a:solidFill>
          <a:schemeClr val="tx1"/>
        </a:solidFill>
        <a:latin typeface="+mn-lt"/>
        <a:ea typeface="+mn-ea"/>
        <a:cs typeface="+mn-cs"/>
      </a:defRPr>
    </a:lvl3pPr>
    <a:lvl4pPr marL="342900" algn="l" defTabSz="228600" rtl="0" eaLnBrk="1" latinLnBrk="0" hangingPunct="1">
      <a:defRPr sz="450" kern="1200">
        <a:solidFill>
          <a:schemeClr val="tx1"/>
        </a:solidFill>
        <a:latin typeface="+mn-lt"/>
        <a:ea typeface="+mn-ea"/>
        <a:cs typeface="+mn-cs"/>
      </a:defRPr>
    </a:lvl4pPr>
    <a:lvl5pPr marL="457200" algn="l" defTabSz="228600" rtl="0" eaLnBrk="1" latinLnBrk="0" hangingPunct="1">
      <a:defRPr sz="450" kern="1200">
        <a:solidFill>
          <a:schemeClr val="tx1"/>
        </a:solidFill>
        <a:latin typeface="+mn-lt"/>
        <a:ea typeface="+mn-ea"/>
        <a:cs typeface="+mn-cs"/>
      </a:defRPr>
    </a:lvl5pPr>
    <a:lvl6pPr marL="571500" algn="l" defTabSz="228600" rtl="0" eaLnBrk="1" latinLnBrk="0" hangingPunct="1">
      <a:defRPr sz="450" kern="1200">
        <a:solidFill>
          <a:schemeClr val="tx1"/>
        </a:solidFill>
        <a:latin typeface="+mn-lt"/>
        <a:ea typeface="+mn-ea"/>
        <a:cs typeface="+mn-cs"/>
      </a:defRPr>
    </a:lvl6pPr>
    <a:lvl7pPr marL="685800" algn="l" defTabSz="228600" rtl="0" eaLnBrk="1" latinLnBrk="0" hangingPunct="1">
      <a:defRPr sz="450" kern="1200">
        <a:solidFill>
          <a:schemeClr val="tx1"/>
        </a:solidFill>
        <a:latin typeface="+mn-lt"/>
        <a:ea typeface="+mn-ea"/>
        <a:cs typeface="+mn-cs"/>
      </a:defRPr>
    </a:lvl7pPr>
    <a:lvl8pPr marL="800100" algn="l" defTabSz="228600" rtl="0" eaLnBrk="1" latinLnBrk="0" hangingPunct="1">
      <a:defRPr sz="450" kern="1200">
        <a:solidFill>
          <a:schemeClr val="tx1"/>
        </a:solidFill>
        <a:latin typeface="+mn-lt"/>
        <a:ea typeface="+mn-ea"/>
        <a:cs typeface="+mn-cs"/>
      </a:defRPr>
    </a:lvl8pPr>
    <a:lvl9pPr marL="914400" algn="l" defTabSz="228600" rtl="0" eaLnBrk="1" latinLnBrk="0" hangingPunct="1">
      <a:defRPr sz="4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6" userDrawn="1">
          <p15:clr>
            <a:srgbClr val="A4A3A4"/>
          </p15:clr>
        </p15:guide>
        <p15:guide id="2" pos="750" userDrawn="1">
          <p15:clr>
            <a:srgbClr val="A4A3A4"/>
          </p15:clr>
        </p15:guide>
        <p15:guide id="3" orient="horz" pos="1259" userDrawn="1">
          <p15:clr>
            <a:srgbClr val="A4A3A4"/>
          </p15:clr>
        </p15:guide>
        <p15:guide id="4" pos="13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BB"/>
    <a:srgbClr val="EEEAE9"/>
    <a:srgbClr val="85C344"/>
    <a:srgbClr val="F58349"/>
    <a:srgbClr val="DEC024"/>
    <a:srgbClr val="D58C2B"/>
    <a:srgbClr val="EAE4E4"/>
    <a:srgbClr val="1AB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13" autoAdjust="0"/>
    <p:restoredTop sz="95359" autoAdjust="0"/>
  </p:normalViewPr>
  <p:slideViewPr>
    <p:cSldViewPr snapToGrid="0" showGuides="1">
      <p:cViewPr varScale="1">
        <p:scale>
          <a:sx n="334" d="100"/>
          <a:sy n="334" d="100"/>
        </p:scale>
        <p:origin x="558" y="282"/>
      </p:cViewPr>
      <p:guideLst>
        <p:guide orient="horz" pos="1376"/>
        <p:guide pos="750"/>
        <p:guide orient="horz" pos="1259"/>
        <p:guide pos="138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EEAE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16963" r="17933"/>
          <a:stretch/>
        </p:blipFill>
        <p:spPr>
          <a:xfrm>
            <a:off x="2705" y="-3810"/>
            <a:ext cx="2378030" cy="2381250"/>
          </a:xfrm>
          <a:prstGeom prst="rect">
            <a:avLst/>
          </a:prstGeom>
        </p:spPr>
      </p:pic>
      <p:sp>
        <p:nvSpPr>
          <p:cNvPr id="13" name="Rectangle 12"/>
          <p:cNvSpPr/>
          <p:nvPr userDrawn="1"/>
        </p:nvSpPr>
        <p:spPr>
          <a:xfrm>
            <a:off x="18745" y="1570357"/>
            <a:ext cx="2381408" cy="65817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userDrawn="1"/>
        </p:nvSpPr>
        <p:spPr>
          <a:xfrm>
            <a:off x="0" y="0"/>
            <a:ext cx="2381250" cy="238125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Title 6"/>
          <p:cNvSpPr>
            <a:spLocks noGrp="1"/>
          </p:cNvSpPr>
          <p:nvPr>
            <p:ph type="title"/>
          </p:nvPr>
        </p:nvSpPr>
        <p:spPr>
          <a:xfrm>
            <a:off x="56667" y="1680332"/>
            <a:ext cx="440453" cy="306000"/>
          </a:xfrm>
        </p:spPr>
        <p:txBody>
          <a:bodyPr/>
          <a:lstStyle/>
          <a:p>
            <a:r>
              <a:rPr lang="en-US" smtClean="0"/>
              <a:t>Click to edit Master title style</a:t>
            </a:r>
            <a:endParaRPr lang="fr-BE"/>
          </a:p>
        </p:txBody>
      </p:sp>
      <p:sp>
        <p:nvSpPr>
          <p:cNvPr id="8" name="Text Placeholder 5"/>
          <p:cNvSpPr>
            <a:spLocks noGrp="1"/>
          </p:cNvSpPr>
          <p:nvPr>
            <p:ph idx="1"/>
          </p:nvPr>
        </p:nvSpPr>
        <p:spPr>
          <a:xfrm>
            <a:off x="625771" y="1650114"/>
            <a:ext cx="1609430" cy="225084"/>
          </a:xfrm>
          <a:prstGeom prst="rect">
            <a:avLst/>
          </a:prstGeom>
        </p:spPr>
        <p:txBody>
          <a:bodyPr vert="horz" lIns="0" tIns="0" rIns="0" bIns="0" rtlCol="0">
            <a:normAutofit/>
          </a:bodyPr>
          <a:lstStyle/>
          <a:p>
            <a:pPr lvl="0"/>
            <a:endParaRPr lang="en-US" dirty="0" smtClean="0"/>
          </a:p>
        </p:txBody>
      </p:sp>
    </p:spTree>
    <p:extLst>
      <p:ext uri="{BB962C8B-B14F-4D97-AF65-F5344CB8AC3E}">
        <p14:creationId xmlns:p14="http://schemas.microsoft.com/office/powerpoint/2010/main" val="10575702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EEEAE9"/>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0443" r="4857"/>
          <a:stretch/>
        </p:blipFill>
        <p:spPr>
          <a:xfrm>
            <a:off x="8163" y="0"/>
            <a:ext cx="2371725" cy="2381250"/>
          </a:xfrm>
          <a:prstGeom prst="rect">
            <a:avLst/>
          </a:prstGeom>
        </p:spPr>
      </p:pic>
      <p:sp>
        <p:nvSpPr>
          <p:cNvPr id="13" name="Rectangle 12"/>
          <p:cNvSpPr/>
          <p:nvPr userDrawn="1"/>
        </p:nvSpPr>
        <p:spPr>
          <a:xfrm>
            <a:off x="18745" y="1698594"/>
            <a:ext cx="2381408" cy="5299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userDrawn="1"/>
        </p:nvSpPr>
        <p:spPr>
          <a:xfrm>
            <a:off x="0" y="0"/>
            <a:ext cx="2381250" cy="238125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Title 6"/>
          <p:cNvSpPr>
            <a:spLocks noGrp="1"/>
          </p:cNvSpPr>
          <p:nvPr>
            <p:ph type="title"/>
          </p:nvPr>
        </p:nvSpPr>
        <p:spPr>
          <a:xfrm>
            <a:off x="56667" y="1805386"/>
            <a:ext cx="440453" cy="306000"/>
          </a:xfrm>
        </p:spPr>
        <p:txBody>
          <a:bodyPr/>
          <a:lstStyle/>
          <a:p>
            <a:r>
              <a:rPr lang="en-US" smtClean="0"/>
              <a:t>Click to edit Master title style</a:t>
            </a:r>
            <a:endParaRPr lang="fr-BE"/>
          </a:p>
        </p:txBody>
      </p:sp>
      <p:sp>
        <p:nvSpPr>
          <p:cNvPr id="8" name="Text Placeholder 5"/>
          <p:cNvSpPr>
            <a:spLocks noGrp="1"/>
          </p:cNvSpPr>
          <p:nvPr>
            <p:ph idx="1"/>
          </p:nvPr>
        </p:nvSpPr>
        <p:spPr>
          <a:xfrm>
            <a:off x="625771" y="1775168"/>
            <a:ext cx="1609430" cy="225084"/>
          </a:xfrm>
          <a:prstGeom prst="rect">
            <a:avLst/>
          </a:prstGeom>
        </p:spPr>
        <p:txBody>
          <a:bodyPr vert="horz" lIns="0" tIns="0" rIns="0" bIns="0" rtlCol="0">
            <a:normAutofit/>
          </a:bodyPr>
          <a:lstStyle/>
          <a:p>
            <a:pPr lvl="0"/>
            <a:endParaRPr lang="en-US" dirty="0" smtClean="0"/>
          </a:p>
        </p:txBody>
      </p:sp>
    </p:spTree>
    <p:extLst>
      <p:ext uri="{BB962C8B-B14F-4D97-AF65-F5344CB8AC3E}">
        <p14:creationId xmlns:p14="http://schemas.microsoft.com/office/powerpoint/2010/main" val="12195375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EEEAE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6763" r="6828"/>
          <a:stretch/>
        </p:blipFill>
        <p:spPr>
          <a:xfrm>
            <a:off x="-1" y="0"/>
            <a:ext cx="2377989" cy="2381250"/>
          </a:xfrm>
          <a:prstGeom prst="rect">
            <a:avLst/>
          </a:prstGeom>
        </p:spPr>
      </p:pic>
      <p:sp>
        <p:nvSpPr>
          <p:cNvPr id="13" name="Rectangle 12"/>
          <p:cNvSpPr/>
          <p:nvPr userDrawn="1"/>
        </p:nvSpPr>
        <p:spPr>
          <a:xfrm>
            <a:off x="18745" y="1698594"/>
            <a:ext cx="2381408" cy="5299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userDrawn="1"/>
        </p:nvSpPr>
        <p:spPr>
          <a:xfrm>
            <a:off x="0" y="0"/>
            <a:ext cx="2381250" cy="238125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Title 6"/>
          <p:cNvSpPr>
            <a:spLocks noGrp="1"/>
          </p:cNvSpPr>
          <p:nvPr>
            <p:ph type="title"/>
          </p:nvPr>
        </p:nvSpPr>
        <p:spPr>
          <a:xfrm>
            <a:off x="56667" y="1805386"/>
            <a:ext cx="440453" cy="306000"/>
          </a:xfrm>
        </p:spPr>
        <p:txBody>
          <a:bodyPr/>
          <a:lstStyle/>
          <a:p>
            <a:r>
              <a:rPr lang="en-US" smtClean="0"/>
              <a:t>Click to edit Master title style</a:t>
            </a:r>
            <a:endParaRPr lang="fr-BE"/>
          </a:p>
        </p:txBody>
      </p:sp>
      <p:sp>
        <p:nvSpPr>
          <p:cNvPr id="8" name="Text Placeholder 5"/>
          <p:cNvSpPr>
            <a:spLocks noGrp="1"/>
          </p:cNvSpPr>
          <p:nvPr>
            <p:ph idx="1"/>
          </p:nvPr>
        </p:nvSpPr>
        <p:spPr>
          <a:xfrm>
            <a:off x="625771" y="1775168"/>
            <a:ext cx="1609430" cy="225084"/>
          </a:xfrm>
          <a:prstGeom prst="rect">
            <a:avLst/>
          </a:prstGeom>
        </p:spPr>
        <p:txBody>
          <a:bodyPr vert="horz" lIns="0" tIns="0" rIns="0" bIns="0" rtlCol="0">
            <a:normAutofit/>
          </a:bodyPr>
          <a:lstStyle/>
          <a:p>
            <a:pPr lvl="0"/>
            <a:endParaRPr lang="en-US" dirty="0" smtClean="0"/>
          </a:p>
        </p:txBody>
      </p:sp>
    </p:spTree>
    <p:extLst>
      <p:ext uri="{BB962C8B-B14F-4D97-AF65-F5344CB8AC3E}">
        <p14:creationId xmlns:p14="http://schemas.microsoft.com/office/powerpoint/2010/main" val="3409799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EEEAE9"/>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48" r="14400"/>
          <a:stretch/>
        </p:blipFill>
        <p:spPr>
          <a:xfrm>
            <a:off x="4082" y="0"/>
            <a:ext cx="2377168" cy="2381250"/>
          </a:xfrm>
          <a:prstGeom prst="rect">
            <a:avLst/>
          </a:prstGeom>
        </p:spPr>
      </p:pic>
      <p:sp>
        <p:nvSpPr>
          <p:cNvPr id="13" name="Rectangle 12"/>
          <p:cNvSpPr/>
          <p:nvPr userDrawn="1"/>
        </p:nvSpPr>
        <p:spPr>
          <a:xfrm>
            <a:off x="18745" y="1698594"/>
            <a:ext cx="2381408" cy="5299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userDrawn="1"/>
        </p:nvSpPr>
        <p:spPr>
          <a:xfrm>
            <a:off x="0" y="0"/>
            <a:ext cx="2381250" cy="238125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Title 6"/>
          <p:cNvSpPr>
            <a:spLocks noGrp="1"/>
          </p:cNvSpPr>
          <p:nvPr>
            <p:ph type="title"/>
          </p:nvPr>
        </p:nvSpPr>
        <p:spPr>
          <a:xfrm>
            <a:off x="56667" y="1805386"/>
            <a:ext cx="440453" cy="306000"/>
          </a:xfrm>
        </p:spPr>
        <p:txBody>
          <a:bodyPr/>
          <a:lstStyle/>
          <a:p>
            <a:r>
              <a:rPr lang="en-US" smtClean="0"/>
              <a:t>Click to edit Master title style</a:t>
            </a:r>
            <a:endParaRPr lang="fr-BE"/>
          </a:p>
        </p:txBody>
      </p:sp>
      <p:sp>
        <p:nvSpPr>
          <p:cNvPr id="8" name="Text Placeholder 5"/>
          <p:cNvSpPr>
            <a:spLocks noGrp="1"/>
          </p:cNvSpPr>
          <p:nvPr>
            <p:ph idx="1"/>
          </p:nvPr>
        </p:nvSpPr>
        <p:spPr>
          <a:xfrm>
            <a:off x="625771" y="1775168"/>
            <a:ext cx="1609430" cy="225084"/>
          </a:xfrm>
          <a:prstGeom prst="rect">
            <a:avLst/>
          </a:prstGeom>
        </p:spPr>
        <p:txBody>
          <a:bodyPr vert="horz" lIns="0" tIns="0" rIns="0" bIns="0" rtlCol="0">
            <a:normAutofit/>
          </a:bodyPr>
          <a:lstStyle/>
          <a:p>
            <a:pPr lvl="0"/>
            <a:endParaRPr lang="en-US" dirty="0" smtClean="0"/>
          </a:p>
        </p:txBody>
      </p:sp>
      <p:sp>
        <p:nvSpPr>
          <p:cNvPr id="9" name="Rectangle 8"/>
          <p:cNvSpPr/>
          <p:nvPr userDrawn="1"/>
        </p:nvSpPr>
        <p:spPr>
          <a:xfrm rot="16200000">
            <a:off x="-50824" y="2110844"/>
            <a:ext cx="169918" cy="30778"/>
          </a:xfrm>
          <a:prstGeom prst="rect">
            <a:avLst/>
          </a:prstGeom>
        </p:spPr>
        <p:txBody>
          <a:bodyPr wrap="none" lIns="0" tIns="0" rIns="0" bIns="0">
            <a:spAutoFit/>
          </a:bodyPr>
          <a:lstStyle/>
          <a:p>
            <a:r>
              <a:rPr lang="en-US" sz="200" dirty="0" smtClean="0"/>
              <a:t>© WWF Uganda</a:t>
            </a:r>
            <a:endParaRPr lang="fr-BE" sz="200" dirty="0"/>
          </a:p>
        </p:txBody>
      </p:sp>
    </p:spTree>
    <p:extLst>
      <p:ext uri="{BB962C8B-B14F-4D97-AF65-F5344CB8AC3E}">
        <p14:creationId xmlns:p14="http://schemas.microsoft.com/office/powerpoint/2010/main" val="264022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AE9"/>
        </a:solidFill>
        <a:effectLst/>
      </p:bgPr>
    </p:bg>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56667" y="1810148"/>
            <a:ext cx="440453" cy="306000"/>
          </a:xfrm>
          <a:prstGeom prst="rect">
            <a:avLst/>
          </a:prstGeom>
        </p:spPr>
        <p:txBody>
          <a:bodyPr vert="horz" lIns="0" tIns="0" rIns="0" bIns="0" rtlCol="0" anchor="ctr">
            <a:noAutofit/>
          </a:bodyPr>
          <a:lstStyle/>
          <a:p>
            <a:pPr rtl="0"/>
            <a:endParaRPr lang="fr-BE" dirty="0"/>
          </a:p>
        </p:txBody>
      </p:sp>
      <p:sp>
        <p:nvSpPr>
          <p:cNvPr id="18" name="Text Placeholder 5"/>
          <p:cNvSpPr>
            <a:spLocks noGrp="1"/>
          </p:cNvSpPr>
          <p:nvPr>
            <p:ph type="body" idx="1"/>
          </p:nvPr>
        </p:nvSpPr>
        <p:spPr>
          <a:xfrm>
            <a:off x="625771" y="1775168"/>
            <a:ext cx="1609430" cy="225084"/>
          </a:xfrm>
          <a:prstGeom prst="rect">
            <a:avLst/>
          </a:prstGeom>
        </p:spPr>
        <p:txBody>
          <a:bodyPr vert="horz" lIns="0" tIns="0" rIns="0" bIns="0" rtlCol="0">
            <a:normAutofit/>
          </a:bodyPr>
          <a:lstStyle/>
          <a:p>
            <a:pPr lvl="0"/>
            <a:endParaRPr lang="en-US" dirty="0" smtClean="0"/>
          </a:p>
        </p:txBody>
      </p:sp>
    </p:spTree>
    <p:extLst>
      <p:ext uri="{BB962C8B-B14F-4D97-AF65-F5344CB8AC3E}">
        <p14:creationId xmlns:p14="http://schemas.microsoft.com/office/powerpoint/2010/main" val="39628400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txStyles>
    <p:titleStyle>
      <a:lvl1pPr algn="r" defTabSz="914400" rtl="0" eaLnBrk="1" latinLnBrk="0" hangingPunct="1">
        <a:lnSpc>
          <a:spcPct val="80000"/>
        </a:lnSpc>
        <a:spcBef>
          <a:spcPct val="0"/>
        </a:spcBef>
        <a:buNone/>
        <a:defRPr lang="en-US" sz="600" b="1" i="0" u="none" strike="noStrike" kern="1200" baseline="30000" smtClean="0">
          <a:solidFill>
            <a:srgbClr val="00B0BB"/>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 kern="1200">
          <a:solidFill>
            <a:schemeClr val="tx1"/>
          </a:solidFill>
          <a:latin typeface="+mn-lt"/>
          <a:ea typeface="+mn-ea"/>
          <a:cs typeface="+mn-cs"/>
        </a:defRPr>
      </a:lvl1pPr>
      <a:lvl2pPr marL="95250" indent="0" algn="l" defTabSz="914400" rtl="0" eaLnBrk="1" latinLnBrk="0" hangingPunct="1">
        <a:lnSpc>
          <a:spcPct val="90000"/>
        </a:lnSpc>
        <a:spcBef>
          <a:spcPts val="500"/>
        </a:spcBef>
        <a:buFont typeface="Arial" panose="020B0604020202020204" pitchFamily="34" charset="0"/>
        <a:buNone/>
        <a:defRPr sz="400" kern="1200">
          <a:solidFill>
            <a:schemeClr val="tx1"/>
          </a:solidFill>
          <a:latin typeface="+mn-lt"/>
          <a:ea typeface="+mn-ea"/>
          <a:cs typeface="+mn-cs"/>
        </a:defRPr>
      </a:lvl2pPr>
      <a:lvl3pPr marL="176212" indent="0" algn="l" defTabSz="914400" rtl="0" eaLnBrk="1" latinLnBrk="0" hangingPunct="1">
        <a:lnSpc>
          <a:spcPct val="90000"/>
        </a:lnSpc>
        <a:spcBef>
          <a:spcPts val="500"/>
        </a:spcBef>
        <a:buFont typeface="Arial" panose="020B0604020202020204" pitchFamily="34" charset="0"/>
        <a:buNone/>
        <a:defRPr sz="300" kern="1200">
          <a:solidFill>
            <a:schemeClr val="tx1"/>
          </a:solidFill>
          <a:latin typeface="+mn-lt"/>
          <a:ea typeface="+mn-ea"/>
          <a:cs typeface="+mn-cs"/>
        </a:defRPr>
      </a:lvl3pPr>
      <a:lvl4pPr marL="266700" indent="0" algn="l" defTabSz="914400" rtl="0" eaLnBrk="1" latinLnBrk="0" hangingPunct="1">
        <a:lnSpc>
          <a:spcPct val="90000"/>
        </a:lnSpc>
        <a:spcBef>
          <a:spcPts val="500"/>
        </a:spcBef>
        <a:buFont typeface="Arial" panose="020B0604020202020204" pitchFamily="34" charset="0"/>
        <a:buNone/>
        <a:defRPr sz="200" kern="1200">
          <a:solidFill>
            <a:schemeClr val="tx1"/>
          </a:solidFill>
          <a:latin typeface="+mn-lt"/>
          <a:ea typeface="+mn-ea"/>
          <a:cs typeface="+mn-cs"/>
        </a:defRPr>
      </a:lvl4pPr>
      <a:lvl5pPr marL="352425" indent="0" algn="l" defTabSz="914400" rtl="0" eaLnBrk="1" latinLnBrk="0" hangingPunct="1">
        <a:lnSpc>
          <a:spcPct val="90000"/>
        </a:lnSpc>
        <a:spcBef>
          <a:spcPts val="500"/>
        </a:spcBef>
        <a:buFont typeface="Arial" panose="020B0604020202020204" pitchFamily="34" charset="0"/>
        <a:buNone/>
        <a:defRPr sz="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3">
          <p15:clr>
            <a:srgbClr val="F26B43"/>
          </p15:clr>
        </p15:guide>
        <p15:guide id="0" pos="1408">
          <p15:clr>
            <a:srgbClr val="F26B43"/>
          </p15:clr>
        </p15:guide>
        <p15:guide id="2" pos="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152" y="1677190"/>
            <a:ext cx="397968" cy="522000"/>
          </a:xfrm>
        </p:spPr>
        <p:txBody>
          <a:bodyPr/>
          <a:lstStyle/>
          <a:p>
            <a:r>
              <a:rPr lang="en-US" dirty="0"/>
              <a:t>Volunteers </a:t>
            </a:r>
            <a:br>
              <a:rPr lang="en-US" dirty="0"/>
            </a:br>
            <a:r>
              <a:rPr lang="en-US" dirty="0"/>
              <a:t>invest time </a:t>
            </a:r>
            <a:br>
              <a:rPr lang="en-US" dirty="0"/>
            </a:br>
            <a:r>
              <a:rPr lang="en-US" dirty="0"/>
              <a:t>and effort </a:t>
            </a:r>
            <a:br>
              <a:rPr lang="en-US" dirty="0"/>
            </a:br>
            <a:r>
              <a:rPr lang="en-US" dirty="0"/>
              <a:t>to make </a:t>
            </a:r>
            <a:r>
              <a:rPr lang="en-US" dirty="0" smtClean="0"/>
              <a:t>our </a:t>
            </a:r>
            <a:br>
              <a:rPr lang="en-US" dirty="0" smtClean="0"/>
            </a:br>
            <a:r>
              <a:rPr lang="en-US" dirty="0" smtClean="0"/>
              <a:t>future green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646" y="2031191"/>
            <a:ext cx="439554" cy="180000"/>
          </a:xfrm>
          <a:prstGeom prst="rect">
            <a:avLst/>
          </a:prstGeom>
        </p:spPr>
      </p:pic>
      <p:sp>
        <p:nvSpPr>
          <p:cNvPr id="10" name="Rectangle 9"/>
          <p:cNvSpPr/>
          <p:nvPr/>
        </p:nvSpPr>
        <p:spPr>
          <a:xfrm>
            <a:off x="625771" y="2073501"/>
            <a:ext cx="1609429" cy="92333"/>
          </a:xfrm>
          <a:prstGeom prst="rect">
            <a:avLst/>
          </a:prstGeom>
        </p:spPr>
        <p:txBody>
          <a:bodyPr wrap="square" lIns="0" tIns="0" rIns="0" bIns="0">
            <a:spAutoFit/>
          </a:bodyPr>
          <a:lstStyle/>
          <a:p>
            <a:r>
              <a:rPr lang="fr-BE" sz="300" dirty="0">
                <a:solidFill>
                  <a:srgbClr val="00B0BB"/>
                </a:solidFill>
              </a:rPr>
              <a:t>http://ec.europa.eu/environment/life/publications/lifepublications</a:t>
            </a:r>
            <a:r>
              <a:rPr lang="fr-BE" sz="300" dirty="0" smtClean="0">
                <a:solidFill>
                  <a:srgbClr val="00B0BB"/>
                </a:solidFill>
              </a:rPr>
              <a:t>/</a:t>
            </a:r>
            <a:br>
              <a:rPr lang="fr-BE" sz="300" dirty="0" smtClean="0">
                <a:solidFill>
                  <a:srgbClr val="00B0BB"/>
                </a:solidFill>
              </a:rPr>
            </a:br>
            <a:r>
              <a:rPr lang="fr-BE" sz="300" dirty="0" err="1" smtClean="0">
                <a:solidFill>
                  <a:srgbClr val="00B0BB"/>
                </a:solidFill>
              </a:rPr>
              <a:t>lifefocus</a:t>
            </a:r>
            <a:r>
              <a:rPr lang="fr-BE" sz="300" dirty="0" smtClean="0">
                <a:solidFill>
                  <a:srgbClr val="00B0BB"/>
                </a:solidFill>
              </a:rPr>
              <a:t>/documents/stakeholders.pdf </a:t>
            </a:r>
            <a:r>
              <a:rPr lang="fr-BE" sz="300" dirty="0">
                <a:solidFill>
                  <a:srgbClr val="00B0BB"/>
                </a:solidFill>
              </a:rPr>
              <a:t>(pages 20, 24-27)</a:t>
            </a:r>
            <a:endParaRPr lang="fr-BE" sz="300" kern="1200" dirty="0">
              <a:solidFill>
                <a:srgbClr val="00B0BB"/>
              </a:solidFill>
              <a:latin typeface="+mn-lt"/>
              <a:ea typeface="+mn-ea"/>
              <a:cs typeface="+mn-cs"/>
            </a:endParaRPr>
          </a:p>
        </p:txBody>
      </p:sp>
      <p:sp>
        <p:nvSpPr>
          <p:cNvPr id="11" name="Rectangle 10"/>
          <p:cNvSpPr/>
          <p:nvPr/>
        </p:nvSpPr>
        <p:spPr>
          <a:xfrm>
            <a:off x="525458" y="1650114"/>
            <a:ext cx="36000" cy="522000"/>
          </a:xfrm>
          <a:prstGeom prst="rect">
            <a:avLst/>
          </a:prstGeom>
          <a:solidFill>
            <a:srgbClr val="85C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Text Placeholder 5"/>
          <p:cNvSpPr txBox="1">
            <a:spLocks/>
          </p:cNvSpPr>
          <p:nvPr/>
        </p:nvSpPr>
        <p:spPr>
          <a:xfrm>
            <a:off x="625771" y="1650114"/>
            <a:ext cx="1609429" cy="22508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300" kern="1200">
                <a:solidFill>
                  <a:schemeClr val="tx1"/>
                </a:solidFill>
                <a:latin typeface="+mn-lt"/>
                <a:ea typeface="+mn-ea"/>
                <a:cs typeface="+mn-cs"/>
              </a:defRPr>
            </a:lvl1pPr>
            <a:lvl2pPr marL="95250" indent="0" algn="l" defTabSz="914400" rtl="0" eaLnBrk="1" latinLnBrk="0" hangingPunct="1">
              <a:lnSpc>
                <a:spcPct val="90000"/>
              </a:lnSpc>
              <a:spcBef>
                <a:spcPts val="500"/>
              </a:spcBef>
              <a:buFont typeface="Arial" panose="020B0604020202020204" pitchFamily="34" charset="0"/>
              <a:buNone/>
              <a:defRPr sz="400" kern="1200">
                <a:solidFill>
                  <a:schemeClr val="tx1"/>
                </a:solidFill>
                <a:latin typeface="+mn-lt"/>
                <a:ea typeface="+mn-ea"/>
                <a:cs typeface="+mn-cs"/>
              </a:defRPr>
            </a:lvl2pPr>
            <a:lvl3pPr marL="176212" indent="0" algn="l" defTabSz="914400" rtl="0" eaLnBrk="1" latinLnBrk="0" hangingPunct="1">
              <a:lnSpc>
                <a:spcPct val="90000"/>
              </a:lnSpc>
              <a:spcBef>
                <a:spcPts val="500"/>
              </a:spcBef>
              <a:buFont typeface="Arial" panose="020B0604020202020204" pitchFamily="34" charset="0"/>
              <a:buNone/>
              <a:defRPr sz="300" kern="1200">
                <a:solidFill>
                  <a:schemeClr val="tx1"/>
                </a:solidFill>
                <a:latin typeface="+mn-lt"/>
                <a:ea typeface="+mn-ea"/>
                <a:cs typeface="+mn-cs"/>
              </a:defRPr>
            </a:lvl3pPr>
            <a:lvl4pPr marL="266700" indent="0" algn="l" defTabSz="914400" rtl="0" eaLnBrk="1" latinLnBrk="0" hangingPunct="1">
              <a:lnSpc>
                <a:spcPct val="90000"/>
              </a:lnSpc>
              <a:spcBef>
                <a:spcPts val="500"/>
              </a:spcBef>
              <a:buFont typeface="Arial" panose="020B0604020202020204" pitchFamily="34" charset="0"/>
              <a:buNone/>
              <a:defRPr sz="200" kern="1200">
                <a:solidFill>
                  <a:schemeClr val="tx1"/>
                </a:solidFill>
                <a:latin typeface="+mn-lt"/>
                <a:ea typeface="+mn-ea"/>
                <a:cs typeface="+mn-cs"/>
              </a:defRPr>
            </a:lvl4pPr>
            <a:lvl5pPr marL="352425" indent="0" algn="l" defTabSz="914400" rtl="0" eaLnBrk="1" latinLnBrk="0" hangingPunct="1">
              <a:lnSpc>
                <a:spcPct val="90000"/>
              </a:lnSpc>
              <a:spcBef>
                <a:spcPts val="500"/>
              </a:spcBef>
              <a:buFont typeface="Arial" panose="020B0604020202020204" pitchFamily="34" charset="0"/>
              <a:buNone/>
              <a:defRPr sz="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smtClean="0"/>
              <a:t>One of the key forces behind the success of the EU’s LIFE conservation </a:t>
            </a:r>
            <a:r>
              <a:rPr lang="en-US" dirty="0" err="1" smtClean="0"/>
              <a:t>programmes</a:t>
            </a:r>
            <a:r>
              <a:rPr lang="en-US" dirty="0" smtClean="0"/>
              <a:t> is the active role </a:t>
            </a:r>
            <a:br>
              <a:rPr lang="en-US" dirty="0" smtClean="0"/>
            </a:br>
            <a:r>
              <a:rPr lang="en-US" dirty="0" smtClean="0"/>
              <a:t>of volunteers. Those unsung heroes carry out countless tasks, enabling projects to be implemented </a:t>
            </a:r>
            <a:br>
              <a:rPr lang="en-US" dirty="0" smtClean="0"/>
            </a:br>
            <a:r>
              <a:rPr lang="en-US" dirty="0" smtClean="0"/>
              <a:t>in a cost efficient way and ensuring their long term sustainability once the EU funding period is over. Their enthusiasm and skills has helped restore wetlands in the Belgian Lorraine, combat invasive plant species in Portugal and create bear habitats in Spain. Some, like members of a Spanish scuba diving clubs, are helping monitor marine vegetation and combine work on projects with personal passion. </a:t>
            </a:r>
            <a:br>
              <a:rPr lang="en-US" dirty="0" smtClean="0"/>
            </a:br>
            <a:r>
              <a:rPr lang="en-US" dirty="0" smtClean="0"/>
              <a:t>For others, investing time in volunteering work is a way to rediscover their culture and traditions – people helping combat deforestation on the island of </a:t>
            </a:r>
            <a:r>
              <a:rPr lang="en-US" dirty="0" err="1" smtClean="0"/>
              <a:t>Réunion</a:t>
            </a:r>
            <a:r>
              <a:rPr lang="en-US" dirty="0" smtClean="0"/>
              <a:t> were keen to learn about </a:t>
            </a:r>
            <a:br>
              <a:rPr lang="en-US" dirty="0" smtClean="0"/>
            </a:br>
            <a:r>
              <a:rPr lang="en-US" dirty="0" smtClean="0"/>
              <a:t>the species of plants that are part of their natural heritage, </a:t>
            </a:r>
            <a:br>
              <a:rPr lang="en-US" dirty="0" smtClean="0"/>
            </a:br>
            <a:r>
              <a:rPr lang="en-US" dirty="0" smtClean="0"/>
              <a:t>and were used by their ancestors for healing purposes.</a:t>
            </a:r>
            <a:endParaRPr lang="en-US" dirty="0"/>
          </a:p>
        </p:txBody>
      </p:sp>
    </p:spTree>
    <p:extLst>
      <p:ext uri="{BB962C8B-B14F-4D97-AF65-F5344CB8AC3E}">
        <p14:creationId xmlns:p14="http://schemas.microsoft.com/office/powerpoint/2010/main" val="3210675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a:spLocks noGrp="1"/>
          </p:cNvSpPr>
          <p:nvPr>
            <p:ph type="title"/>
          </p:nvPr>
        </p:nvSpPr>
        <p:spPr>
          <a:xfrm>
            <a:off x="99152" y="1805386"/>
            <a:ext cx="397968" cy="378000"/>
          </a:xfrm>
        </p:spPr>
        <p:txBody>
          <a:bodyPr/>
          <a:lstStyle/>
          <a:p>
            <a:r>
              <a:rPr lang="en-US" dirty="0"/>
              <a:t>Investing </a:t>
            </a:r>
            <a:br>
              <a:rPr lang="en-US" dirty="0"/>
            </a:br>
            <a:r>
              <a:rPr lang="en-US" dirty="0"/>
              <a:t>in education </a:t>
            </a:r>
            <a:br>
              <a:rPr lang="en-US" dirty="0"/>
            </a:br>
            <a:r>
              <a:rPr lang="en-US" dirty="0"/>
              <a:t>to reduce </a:t>
            </a:r>
            <a:br>
              <a:rPr lang="en-US" dirty="0"/>
            </a:br>
            <a:r>
              <a:rPr lang="en-US" dirty="0"/>
              <a:t>e-waste </a:t>
            </a:r>
          </a:p>
        </p:txBody>
      </p:sp>
      <p:sp>
        <p:nvSpPr>
          <p:cNvPr id="14" name="Text Placeholder 5"/>
          <p:cNvSpPr>
            <a:spLocks noGrp="1"/>
          </p:cNvSpPr>
          <p:nvPr>
            <p:ph idx="1"/>
          </p:nvPr>
        </p:nvSpPr>
        <p:spPr>
          <a:xfrm>
            <a:off x="625771" y="1775168"/>
            <a:ext cx="1609430" cy="225084"/>
          </a:xfrm>
          <a:prstGeom prst="rect">
            <a:avLst/>
          </a:prstGeom>
        </p:spPr>
        <p:txBody>
          <a:bodyPr vert="horz" lIns="0" tIns="0" rIns="0" bIns="0" rtlCol="0">
            <a:normAutofit/>
          </a:bodyPr>
          <a:lstStyle/>
          <a:p>
            <a:pPr>
              <a:spcBef>
                <a:spcPts val="0"/>
              </a:spcBef>
            </a:pPr>
            <a:r>
              <a:rPr lang="en-US" dirty="0"/>
              <a:t>Energy waste (e.g. batteries and phones) is one of the fastest growing forms of waste in EU landfills. </a:t>
            </a:r>
            <a:r>
              <a:rPr lang="en-US" dirty="0" smtClean="0"/>
              <a:t/>
            </a:r>
            <a:br>
              <a:rPr lang="en-US" dirty="0" smtClean="0"/>
            </a:br>
            <a:r>
              <a:rPr lang="en-US" dirty="0" smtClean="0"/>
              <a:t>To </a:t>
            </a:r>
            <a:r>
              <a:rPr lang="en-US" dirty="0"/>
              <a:t>ensure proper collection and recycling, Slovenia began a public relations campaign about e-waste. This involved a multimedia truck visiting over 200 schools to show how e-waste should be collected. Open days were also hosted at local collection points to answer people’s questions. In the end the campaign reached more than half of the Slovenian population and helped collect more than </a:t>
            </a:r>
            <a:r>
              <a:rPr lang="en-US" dirty="0" smtClean="0"/>
              <a:t/>
            </a:r>
            <a:br>
              <a:rPr lang="en-US" dirty="0" smtClean="0"/>
            </a:br>
            <a:r>
              <a:rPr lang="en-US" dirty="0" smtClean="0"/>
              <a:t>540 </a:t>
            </a:r>
            <a:r>
              <a:rPr lang="en-US" dirty="0" err="1"/>
              <a:t>tonnes</a:t>
            </a:r>
            <a:r>
              <a:rPr lang="en-US" dirty="0"/>
              <a:t> of e-waste. It proved that investing in citizens’ awareness is an essential step </a:t>
            </a:r>
            <a:r>
              <a:rPr lang="en-US" dirty="0" smtClean="0"/>
              <a:t/>
            </a:r>
            <a:br>
              <a:rPr lang="en-US" dirty="0" smtClean="0"/>
            </a:br>
            <a:r>
              <a:rPr lang="en-US" dirty="0" smtClean="0"/>
              <a:t>in </a:t>
            </a:r>
            <a:r>
              <a:rPr lang="en-US" dirty="0"/>
              <a:t>making a greener future a reality. </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646" y="2031191"/>
            <a:ext cx="439554" cy="180000"/>
          </a:xfrm>
          <a:prstGeom prst="rect">
            <a:avLst/>
          </a:prstGeom>
        </p:spPr>
      </p:pic>
      <p:sp>
        <p:nvSpPr>
          <p:cNvPr id="16" name="Rectangle 15"/>
          <p:cNvSpPr/>
          <p:nvPr/>
        </p:nvSpPr>
        <p:spPr>
          <a:xfrm>
            <a:off x="625771" y="2073501"/>
            <a:ext cx="1609429" cy="92333"/>
          </a:xfrm>
          <a:prstGeom prst="rect">
            <a:avLst/>
          </a:prstGeom>
        </p:spPr>
        <p:txBody>
          <a:bodyPr wrap="square" lIns="0" tIns="0" rIns="0" bIns="0">
            <a:spAutoFit/>
          </a:bodyPr>
          <a:lstStyle/>
          <a:p>
            <a:r>
              <a:rPr lang="fr-BE" sz="300" dirty="0">
                <a:solidFill>
                  <a:srgbClr val="00B0BB"/>
                </a:solidFill>
              </a:rPr>
              <a:t>http://ec.europa.eu/environment/life/publications/lifepublications</a:t>
            </a:r>
            <a:r>
              <a:rPr lang="fr-BE" sz="300" dirty="0" smtClean="0">
                <a:solidFill>
                  <a:srgbClr val="00B0BB"/>
                </a:solidFill>
              </a:rPr>
              <a:t>/</a:t>
            </a:r>
            <a:br>
              <a:rPr lang="fr-BE" sz="300" dirty="0" smtClean="0">
                <a:solidFill>
                  <a:srgbClr val="00B0BB"/>
                </a:solidFill>
              </a:rPr>
            </a:br>
            <a:r>
              <a:rPr lang="fr-BE" sz="300" dirty="0" err="1" smtClean="0">
                <a:solidFill>
                  <a:srgbClr val="00B0BB"/>
                </a:solidFill>
              </a:rPr>
              <a:t>bestprojects</a:t>
            </a:r>
            <a:r>
              <a:rPr lang="fr-BE" sz="300" dirty="0" smtClean="0">
                <a:solidFill>
                  <a:srgbClr val="00B0BB"/>
                </a:solidFill>
              </a:rPr>
              <a:t>/documents/bestenv14.pdf </a:t>
            </a:r>
            <a:r>
              <a:rPr lang="fr-BE" sz="300" dirty="0">
                <a:solidFill>
                  <a:srgbClr val="00B0BB"/>
                </a:solidFill>
              </a:rPr>
              <a:t>(pages 27-29)</a:t>
            </a:r>
            <a:endParaRPr lang="fr-BE" sz="300" kern="1200" dirty="0">
              <a:solidFill>
                <a:srgbClr val="00B0BB"/>
              </a:solidFill>
              <a:latin typeface="+mn-lt"/>
              <a:ea typeface="+mn-ea"/>
              <a:cs typeface="+mn-cs"/>
            </a:endParaRPr>
          </a:p>
        </p:txBody>
      </p:sp>
      <p:sp>
        <p:nvSpPr>
          <p:cNvPr id="17" name="Rectangle 16"/>
          <p:cNvSpPr/>
          <p:nvPr/>
        </p:nvSpPr>
        <p:spPr>
          <a:xfrm>
            <a:off x="525458" y="1778310"/>
            <a:ext cx="36000" cy="378000"/>
          </a:xfrm>
          <a:prstGeom prst="rect">
            <a:avLst/>
          </a:prstGeom>
          <a:solidFill>
            <a:srgbClr val="85C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41087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6050" y="1805386"/>
            <a:ext cx="351070" cy="342000"/>
          </a:xfrm>
        </p:spPr>
        <p:txBody>
          <a:bodyPr/>
          <a:lstStyle/>
          <a:p>
            <a:r>
              <a:rPr lang="en-US" dirty="0"/>
              <a:t>Investing in </a:t>
            </a:r>
            <a:br>
              <a:rPr lang="en-US" dirty="0"/>
            </a:br>
            <a:r>
              <a:rPr lang="en-US" dirty="0"/>
              <a:t>green skills stimulates </a:t>
            </a:r>
            <a:br>
              <a:rPr lang="en-US" dirty="0"/>
            </a:br>
            <a:r>
              <a:rPr lang="en-US" dirty="0"/>
              <a:t>jobs and grow</a:t>
            </a:r>
          </a:p>
        </p:txBody>
      </p:sp>
      <p:sp>
        <p:nvSpPr>
          <p:cNvPr id="6" name="Text Placeholder 5"/>
          <p:cNvSpPr>
            <a:spLocks noGrp="1"/>
          </p:cNvSpPr>
          <p:nvPr>
            <p:ph idx="1"/>
          </p:nvPr>
        </p:nvSpPr>
        <p:spPr>
          <a:xfrm>
            <a:off x="625771" y="1775168"/>
            <a:ext cx="1609429" cy="225084"/>
          </a:xfrm>
          <a:prstGeom prst="rect">
            <a:avLst/>
          </a:prstGeom>
        </p:spPr>
        <p:txBody>
          <a:bodyPr vert="horz" lIns="0" tIns="0" rIns="0" bIns="0" rtlCol="0">
            <a:noAutofit/>
          </a:bodyPr>
          <a:lstStyle/>
          <a:p>
            <a:r>
              <a:rPr lang="en-US" dirty="0"/>
              <a:t>Staying up to date on the techniques needed to make energy saving renovations is essential for </a:t>
            </a:r>
            <a:r>
              <a:rPr lang="en-US" dirty="0" smtClean="0"/>
              <a:t/>
            </a:r>
            <a:br>
              <a:rPr lang="en-US" dirty="0" smtClean="0"/>
            </a:br>
            <a:r>
              <a:rPr lang="en-US" dirty="0" smtClean="0"/>
              <a:t>master </a:t>
            </a:r>
            <a:r>
              <a:rPr lang="en-US" dirty="0"/>
              <a:t>craftsmen. In southern Denmark, the Green Business Growth in SMEs </a:t>
            </a:r>
            <a:r>
              <a:rPr lang="en-US" dirty="0" err="1"/>
              <a:t>programme</a:t>
            </a:r>
            <a:r>
              <a:rPr lang="en-US" dirty="0"/>
              <a:t> helps master craftsmen to retrain so that they can propose greener building methods to their customers. In addition to skills training, the SMEs received marketing support packages. The </a:t>
            </a:r>
            <a:r>
              <a:rPr lang="en-US" dirty="0" err="1"/>
              <a:t>programme</a:t>
            </a:r>
            <a:r>
              <a:rPr lang="en-US" dirty="0"/>
              <a:t> created 165 new green jobs between 2010 and 2013. While the support from the EU Regional Investment Fund has </a:t>
            </a:r>
            <a:r>
              <a:rPr lang="en-US" dirty="0" smtClean="0"/>
              <a:t/>
            </a:r>
            <a:br>
              <a:rPr lang="en-US" dirty="0" smtClean="0"/>
            </a:br>
            <a:r>
              <a:rPr lang="en-US" dirty="0" smtClean="0"/>
              <a:t>now </a:t>
            </a:r>
            <a:r>
              <a:rPr lang="en-US" dirty="0"/>
              <a:t>ended, the project continues to promote energy efficiency in buildings.</a:t>
            </a:r>
          </a:p>
        </p:txBody>
      </p:sp>
      <p:sp>
        <p:nvSpPr>
          <p:cNvPr id="8" name="Rectangle 7"/>
          <p:cNvSpPr/>
          <p:nvPr/>
        </p:nvSpPr>
        <p:spPr>
          <a:xfrm>
            <a:off x="525458" y="1778310"/>
            <a:ext cx="36000" cy="342000"/>
          </a:xfrm>
          <a:prstGeom prst="rect">
            <a:avLst/>
          </a:prstGeom>
          <a:solidFill>
            <a:srgbClr val="85C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646" y="2031191"/>
            <a:ext cx="439554" cy="180000"/>
          </a:xfrm>
          <a:prstGeom prst="rect">
            <a:avLst/>
          </a:prstGeom>
        </p:spPr>
      </p:pic>
      <p:sp>
        <p:nvSpPr>
          <p:cNvPr id="11" name="Rectangle 10"/>
          <p:cNvSpPr/>
          <p:nvPr/>
        </p:nvSpPr>
        <p:spPr>
          <a:xfrm>
            <a:off x="625771" y="2037129"/>
            <a:ext cx="1609429" cy="92333"/>
          </a:xfrm>
          <a:prstGeom prst="rect">
            <a:avLst/>
          </a:prstGeom>
        </p:spPr>
        <p:txBody>
          <a:bodyPr wrap="square" lIns="0" tIns="0" rIns="0" bIns="0">
            <a:spAutoFit/>
          </a:bodyPr>
          <a:lstStyle/>
          <a:p>
            <a:r>
              <a:rPr lang="fr-BE" sz="300" dirty="0">
                <a:solidFill>
                  <a:srgbClr val="00B0BB"/>
                </a:solidFill>
              </a:rPr>
              <a:t>http://ec.europa.eu/regional_policy/en/projects/denmark</a:t>
            </a:r>
            <a:r>
              <a:rPr lang="fr-BE" sz="300" dirty="0" smtClean="0">
                <a:solidFill>
                  <a:srgbClr val="00B0BB"/>
                </a:solidFill>
              </a:rPr>
              <a:t>/</a:t>
            </a:r>
            <a:br>
              <a:rPr lang="fr-BE" sz="300" dirty="0" smtClean="0">
                <a:solidFill>
                  <a:srgbClr val="00B0BB"/>
                </a:solidFill>
              </a:rPr>
            </a:br>
            <a:r>
              <a:rPr lang="fr-BE" sz="300" dirty="0" smtClean="0">
                <a:solidFill>
                  <a:srgbClr val="00B0BB"/>
                </a:solidFill>
              </a:rPr>
              <a:t>developing-green-master-craftsmen-to-save-energy-and-generate-jobs</a:t>
            </a:r>
            <a:endParaRPr lang="fr-BE" sz="300" dirty="0">
              <a:solidFill>
                <a:srgbClr val="00B0BB"/>
              </a:solidFill>
            </a:endParaRPr>
          </a:p>
        </p:txBody>
      </p:sp>
    </p:spTree>
    <p:extLst>
      <p:ext uri="{BB962C8B-B14F-4D97-AF65-F5344CB8AC3E}">
        <p14:creationId xmlns:p14="http://schemas.microsoft.com/office/powerpoint/2010/main" val="3476986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6050" y="1805386"/>
            <a:ext cx="351070" cy="378000"/>
          </a:xfrm>
        </p:spPr>
        <p:txBody>
          <a:bodyPr/>
          <a:lstStyle/>
          <a:p>
            <a:r>
              <a:rPr lang="en-US" dirty="0"/>
              <a:t>Coffee farmers learn that investing in conservation </a:t>
            </a:r>
            <a:br>
              <a:rPr lang="en-US" dirty="0"/>
            </a:br>
            <a:r>
              <a:rPr lang="en-US" dirty="0"/>
              <a:t>can help their incomes too</a:t>
            </a:r>
          </a:p>
        </p:txBody>
      </p:sp>
      <p:sp>
        <p:nvSpPr>
          <p:cNvPr id="6" name="Text Placeholder 5"/>
          <p:cNvSpPr>
            <a:spLocks noGrp="1"/>
          </p:cNvSpPr>
          <p:nvPr>
            <p:ph idx="1"/>
          </p:nvPr>
        </p:nvSpPr>
        <p:spPr>
          <a:xfrm>
            <a:off x="625771" y="1775168"/>
            <a:ext cx="1609429" cy="225084"/>
          </a:xfrm>
          <a:prstGeom prst="rect">
            <a:avLst/>
          </a:prstGeom>
        </p:spPr>
        <p:txBody>
          <a:bodyPr vert="horz" lIns="0" tIns="0" rIns="0" bIns="0" rtlCol="0">
            <a:noAutofit/>
          </a:bodyPr>
          <a:lstStyle/>
          <a:p>
            <a:r>
              <a:rPr lang="en-US" dirty="0"/>
              <a:t>In Uganda’s Rwenzori Mountains, population growth has put a strain on this biodiversity hotspot. One of the goals of an EU-supported project was to make the local community members </a:t>
            </a:r>
            <a:r>
              <a:rPr lang="en-US" dirty="0" err="1"/>
              <a:t>realise</a:t>
            </a:r>
            <a:r>
              <a:rPr lang="en-US" dirty="0"/>
              <a:t> the value </a:t>
            </a:r>
            <a:r>
              <a:rPr lang="en-US" dirty="0" smtClean="0"/>
              <a:t/>
            </a:r>
            <a:br>
              <a:rPr lang="en-US" dirty="0" smtClean="0"/>
            </a:br>
            <a:r>
              <a:rPr lang="en-US" dirty="0" smtClean="0"/>
              <a:t>of </a:t>
            </a:r>
            <a:r>
              <a:rPr lang="en-US" dirty="0"/>
              <a:t>their ecosystems and teach them how they can benefit from them in a long term by using them sustainably. A financial mechanism was put in place to support investments in community-based tourism for the local national park, improving land management, and promoting sustainable farming </a:t>
            </a:r>
            <a:r>
              <a:rPr lang="en-US" dirty="0" smtClean="0"/>
              <a:t/>
            </a:r>
            <a:br>
              <a:rPr lang="en-US" dirty="0" smtClean="0"/>
            </a:br>
            <a:r>
              <a:rPr lang="en-US" dirty="0" smtClean="0"/>
              <a:t>to </a:t>
            </a:r>
            <a:r>
              <a:rPr lang="en-US" dirty="0"/>
              <a:t>coffee farmers in partnership with the WWF. Pressure on the park’s natural resources is now reduced, while local people have improved their incomes and quality of life.</a:t>
            </a:r>
            <a:endParaRPr lang="en-US" sz="300" dirty="0"/>
          </a:p>
        </p:txBody>
      </p:sp>
      <p:sp>
        <p:nvSpPr>
          <p:cNvPr id="8" name="Rectangle 7"/>
          <p:cNvSpPr/>
          <p:nvPr/>
        </p:nvSpPr>
        <p:spPr>
          <a:xfrm>
            <a:off x="525458" y="1778310"/>
            <a:ext cx="36000" cy="378000"/>
          </a:xfrm>
          <a:prstGeom prst="rect">
            <a:avLst/>
          </a:prstGeom>
          <a:solidFill>
            <a:srgbClr val="85C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646" y="2031191"/>
            <a:ext cx="439554" cy="180000"/>
          </a:xfrm>
          <a:prstGeom prst="rect">
            <a:avLst/>
          </a:prstGeom>
        </p:spPr>
      </p:pic>
      <p:sp>
        <p:nvSpPr>
          <p:cNvPr id="11" name="Rectangle 10"/>
          <p:cNvSpPr/>
          <p:nvPr/>
        </p:nvSpPr>
        <p:spPr>
          <a:xfrm>
            <a:off x="625771" y="2073501"/>
            <a:ext cx="1609429" cy="92333"/>
          </a:xfrm>
          <a:prstGeom prst="rect">
            <a:avLst/>
          </a:prstGeom>
        </p:spPr>
        <p:txBody>
          <a:bodyPr wrap="square" lIns="0" tIns="0" rIns="0" bIns="0">
            <a:spAutoFit/>
          </a:bodyPr>
          <a:lstStyle/>
          <a:p>
            <a:r>
              <a:rPr lang="fr-BE" sz="300" dirty="0">
                <a:solidFill>
                  <a:srgbClr val="00B0BB"/>
                </a:solidFill>
              </a:rPr>
              <a:t>https://</a:t>
            </a:r>
            <a:r>
              <a:rPr lang="fr-BE" sz="300" dirty="0" smtClean="0">
                <a:solidFill>
                  <a:srgbClr val="00B0BB"/>
                </a:solidFill>
              </a:rPr>
              <a:t>ec.europa.eu/europeaid/case-studies/improving-lives-while-</a:t>
            </a:r>
            <a:br>
              <a:rPr lang="fr-BE" sz="300" dirty="0" smtClean="0">
                <a:solidFill>
                  <a:srgbClr val="00B0BB"/>
                </a:solidFill>
              </a:rPr>
            </a:br>
            <a:r>
              <a:rPr lang="fr-BE" sz="300" dirty="0" err="1" smtClean="0">
                <a:solidFill>
                  <a:srgbClr val="00B0BB"/>
                </a:solidFill>
              </a:rPr>
              <a:t>conserving</a:t>
            </a:r>
            <a:r>
              <a:rPr lang="fr-BE" sz="300" dirty="0" smtClean="0">
                <a:solidFill>
                  <a:srgbClr val="00B0BB"/>
                </a:solidFill>
              </a:rPr>
              <a:t>-nature-</a:t>
            </a:r>
            <a:r>
              <a:rPr lang="fr-BE" sz="300" dirty="0" err="1" smtClean="0">
                <a:solidFill>
                  <a:srgbClr val="00B0BB"/>
                </a:solidFill>
              </a:rPr>
              <a:t>rwenzori</a:t>
            </a:r>
            <a:r>
              <a:rPr lang="fr-BE" sz="300" dirty="0" smtClean="0">
                <a:solidFill>
                  <a:srgbClr val="00B0BB"/>
                </a:solidFill>
              </a:rPr>
              <a:t>-</a:t>
            </a:r>
            <a:r>
              <a:rPr lang="fr-BE" sz="300" dirty="0" err="1" smtClean="0">
                <a:solidFill>
                  <a:srgbClr val="00B0BB"/>
                </a:solidFill>
              </a:rPr>
              <a:t>mountains</a:t>
            </a:r>
            <a:r>
              <a:rPr lang="fr-BE" sz="300" dirty="0" smtClean="0">
                <a:solidFill>
                  <a:srgbClr val="00B0BB"/>
                </a:solidFill>
              </a:rPr>
              <a:t>-western-</a:t>
            </a:r>
            <a:r>
              <a:rPr lang="fr-BE" sz="300" dirty="0" err="1" smtClean="0">
                <a:solidFill>
                  <a:srgbClr val="00B0BB"/>
                </a:solidFill>
              </a:rPr>
              <a:t>uganda_en</a:t>
            </a:r>
            <a:endParaRPr lang="fr-BE" sz="300" kern="1200" dirty="0">
              <a:solidFill>
                <a:srgbClr val="00B0BB"/>
              </a:solidFill>
              <a:latin typeface="+mn-lt"/>
              <a:ea typeface="+mn-ea"/>
              <a:cs typeface="+mn-cs"/>
            </a:endParaRPr>
          </a:p>
        </p:txBody>
      </p:sp>
    </p:spTree>
    <p:extLst>
      <p:ext uri="{BB962C8B-B14F-4D97-AF65-F5344CB8AC3E}">
        <p14:creationId xmlns:p14="http://schemas.microsoft.com/office/powerpoint/2010/main" val="3691040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116</Words>
  <Application>Microsoft Office PowerPoint</Application>
  <PresentationFormat>Custom</PresentationFormat>
  <Paragraphs>12</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1_Office Theme</vt:lpstr>
      <vt:lpstr>Volunteers  invest time  and effort  to make our  future green</vt:lpstr>
      <vt:lpstr>Investing  in education  to reduce  e-waste </vt:lpstr>
      <vt:lpstr>Investing in  green skills stimulates  jobs and grow</vt:lpstr>
      <vt:lpstr>Coffee farmers learn that investing in conservation  can help their incomes too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Lecocq</dc:creator>
  <cp:lastModifiedBy>Kathy Lecocq</cp:lastModifiedBy>
  <cp:revision>29</cp:revision>
  <dcterms:created xsi:type="dcterms:W3CDTF">2016-05-25T11:48:05Z</dcterms:created>
  <dcterms:modified xsi:type="dcterms:W3CDTF">2016-05-26T11:19:21Z</dcterms:modified>
</cp:coreProperties>
</file>