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drawings/drawing1.xml" ContentType="application/vnd.openxmlformats-officedocument.drawingml.chartshap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10.xml" ContentType="application/vnd.openxmlformats-officedocument.drawingml.chart+xml"/>
  <Override PartName="/ppt/charts/style2.xml" ContentType="application/vnd.ms-office.chartstyle+xml"/>
  <Override PartName="/ppt/charts/colors2.xml" ContentType="application/vnd.ms-office.chartcolorstyle+xml"/>
  <Override PartName="/ppt/charts/chart11.xml" ContentType="application/vnd.openxmlformats-officedocument.drawingml.chart+xml"/>
  <Override PartName="/ppt/charts/style3.xml" ContentType="application/vnd.ms-office.chartstyle+xml"/>
  <Override PartName="/ppt/charts/colors3.xml" ContentType="application/vnd.ms-office.chartcolorstyle+xml"/>
  <Override PartName="/ppt/charts/chart12.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charts/chart13.xml" ContentType="application/vnd.openxmlformats-officedocument.drawingml.chart+xml"/>
  <Override PartName="/ppt/charts/chart14.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7" r:id="rId2"/>
    <p:sldId id="287" r:id="rId3"/>
    <p:sldId id="280" r:id="rId4"/>
    <p:sldId id="258" r:id="rId5"/>
    <p:sldId id="290" r:id="rId6"/>
    <p:sldId id="269" r:id="rId7"/>
    <p:sldId id="271" r:id="rId8"/>
    <p:sldId id="272" r:id="rId9"/>
    <p:sldId id="281" r:id="rId10"/>
    <p:sldId id="283" r:id="rId11"/>
    <p:sldId id="273" r:id="rId12"/>
    <p:sldId id="291" r:id="rId13"/>
    <p:sldId id="288" r:id="rId14"/>
    <p:sldId id="282" r:id="rId15"/>
    <p:sldId id="275" r:id="rId16"/>
    <p:sldId id="276" r:id="rId17"/>
    <p:sldId id="277" r:id="rId18"/>
    <p:sldId id="279" r:id="rId19"/>
    <p:sldId id="285" r:id="rId20"/>
    <p:sldId id="294" r:id="rId21"/>
    <p:sldId id="293" r:id="rId22"/>
    <p:sldId id="295" r:id="rId23"/>
    <p:sldId id="296" r:id="rId24"/>
    <p:sldId id="297" r:id="rId25"/>
    <p:sldId id="307" r:id="rId26"/>
    <p:sldId id="308" r:id="rId27"/>
    <p:sldId id="309" r:id="rId28"/>
    <p:sldId id="310" r:id="rId29"/>
    <p:sldId id="311" r:id="rId30"/>
    <p:sldId id="286" r:id="rId31"/>
    <p:sldId id="312" r:id="rId32"/>
    <p:sldId id="313" r:id="rId33"/>
    <p:sldId id="314" r:id="rId34"/>
    <p:sldId id="284" r:id="rId35"/>
  </p:sldIdLst>
  <p:sldSz cx="12192000" cy="6858000"/>
  <p:notesSz cx="6805613" cy="9944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3519" autoAdjust="0"/>
  </p:normalViewPr>
  <p:slideViewPr>
    <p:cSldViewPr snapToGrid="0">
      <p:cViewPr varScale="1">
        <p:scale>
          <a:sx n="104" d="100"/>
          <a:sy n="104" d="100"/>
        </p:scale>
        <p:origin x="384"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4" Type="http://schemas.openxmlformats.org/officeDocument/2006/relationships/chartUserShapes" Target="../drawings/drawing2.xml"/><Relationship Id="rId1" Type="http://schemas.microsoft.com/office/2011/relationships/chartStyle" Target="style4.xml"/><Relationship Id="rId2" Type="http://schemas.microsoft.com/office/2011/relationships/chartColorStyle" Target="colors4.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 Id="rId2"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400094829342"/>
          <c:y val="0.0914301591750818"/>
          <c:w val="0.383559893481398"/>
          <c:h val="0.8357777781039"/>
        </c:manualLayout>
      </c:layout>
      <c:barChart>
        <c:barDir val="col"/>
        <c:grouping val="percentStacked"/>
        <c:varyColors val="0"/>
        <c:ser>
          <c:idx val="0"/>
          <c:order val="0"/>
          <c:tx>
            <c:strRef>
              <c:f>Sheet1!$B$1</c:f>
              <c:strCache>
                <c:ptCount val="1"/>
                <c:pt idx="0">
                  <c:v>N'envisage aucune stratégie d'internationalisation</c:v>
                </c:pt>
              </c:strCache>
            </c:strRef>
          </c:tx>
          <c:spPr>
            <a:solidFill>
              <a:schemeClr val="bg1">
                <a:lumMod val="75000"/>
              </a:schemeClr>
            </a:solidFill>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Total</c:v>
                </c:pt>
              </c:strCache>
            </c:strRef>
          </c:cat>
          <c:val>
            <c:numRef>
              <c:f>Sheet1!$B$2</c:f>
              <c:numCache>
                <c:formatCode>0%</c:formatCode>
                <c:ptCount val="1"/>
                <c:pt idx="0">
                  <c:v>0.47</c:v>
                </c:pt>
              </c:numCache>
            </c:numRef>
          </c:val>
        </c:ser>
        <c:ser>
          <c:idx val="1"/>
          <c:order val="1"/>
          <c:tx>
            <c:strRef>
              <c:f>Sheet1!$C$1</c:f>
              <c:strCache>
                <c:ptCount val="1"/>
                <c:pt idx="0">
                  <c:v>Envisage une stratégie d'internationalisation</c:v>
                </c:pt>
              </c:strCache>
            </c:strRef>
          </c:tx>
          <c:spPr>
            <a:solidFill>
              <a:srgbClr val="002060"/>
            </a:solidFill>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Total</c:v>
                </c:pt>
              </c:strCache>
            </c:strRef>
          </c:cat>
          <c:val>
            <c:numRef>
              <c:f>Sheet1!$C$2</c:f>
              <c:numCache>
                <c:formatCode>0%</c:formatCode>
                <c:ptCount val="1"/>
                <c:pt idx="0">
                  <c:v>0.11</c:v>
                </c:pt>
              </c:numCache>
            </c:numRef>
          </c:val>
        </c:ser>
        <c:ser>
          <c:idx val="2"/>
          <c:order val="2"/>
          <c:tx>
            <c:strRef>
              <c:f>Sheet1!$D$1</c:f>
              <c:strCache>
                <c:ptCount val="1"/>
                <c:pt idx="0">
                  <c:v>A choisi une stratégie d'internationalisation</c:v>
                </c:pt>
              </c:strCache>
            </c:strRef>
          </c:tx>
          <c:spPr>
            <a:solidFill>
              <a:srgbClr val="00B0F0"/>
            </a:solidFill>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Total</c:v>
                </c:pt>
              </c:strCache>
            </c:strRef>
          </c:cat>
          <c:val>
            <c:numRef>
              <c:f>Sheet1!$D$2</c:f>
              <c:numCache>
                <c:formatCode>0%</c:formatCode>
                <c:ptCount val="1"/>
                <c:pt idx="0">
                  <c:v>0.42</c:v>
                </c:pt>
              </c:numCache>
            </c:numRef>
          </c:val>
        </c:ser>
        <c:dLbls>
          <c:showLegendKey val="0"/>
          <c:showVal val="1"/>
          <c:showCatName val="0"/>
          <c:showSerName val="0"/>
          <c:showPercent val="0"/>
          <c:showBubbleSize val="0"/>
        </c:dLbls>
        <c:gapWidth val="95"/>
        <c:overlap val="100"/>
        <c:axId val="-1712347696"/>
        <c:axId val="-1668471808"/>
      </c:barChart>
      <c:catAx>
        <c:axId val="-1712347696"/>
        <c:scaling>
          <c:orientation val="minMax"/>
        </c:scaling>
        <c:delete val="1"/>
        <c:axPos val="b"/>
        <c:numFmt formatCode="General" sourceLinked="0"/>
        <c:majorTickMark val="none"/>
        <c:minorTickMark val="none"/>
        <c:tickLblPos val="nextTo"/>
        <c:crossAx val="-1668471808"/>
        <c:crosses val="autoZero"/>
        <c:auto val="1"/>
        <c:lblAlgn val="ctr"/>
        <c:lblOffset val="100"/>
        <c:noMultiLvlLbl val="0"/>
      </c:catAx>
      <c:valAx>
        <c:axId val="-1668471808"/>
        <c:scaling>
          <c:orientation val="minMax"/>
        </c:scaling>
        <c:delete val="1"/>
        <c:axPos val="l"/>
        <c:numFmt formatCode="0%" sourceLinked="1"/>
        <c:majorTickMark val="out"/>
        <c:minorTickMark val="none"/>
        <c:tickLblPos val="nextTo"/>
        <c:crossAx val="-1712347696"/>
        <c:crosses val="autoZero"/>
        <c:crossBetween val="between"/>
      </c:valAx>
    </c:plotArea>
    <c:plotVisOnly val="1"/>
    <c:dispBlanksAs val="gap"/>
    <c:showDLblsOverMax val="0"/>
  </c:chart>
  <c:spPr>
    <a:ln>
      <a:noFill/>
    </a:ln>
  </c:spPr>
  <c:txPr>
    <a:bodyPr/>
    <a:lstStyle/>
    <a:p>
      <a:pPr>
        <a:defRPr sz="20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09936628088931"/>
          <c:y val="0.0570606533914532"/>
          <c:w val="0.482262946185142"/>
          <c:h val="0.815503342765836"/>
        </c:manualLayout>
      </c:layout>
      <c:barChart>
        <c:barDir val="col"/>
        <c:grouping val="percentStacked"/>
        <c:varyColors val="0"/>
        <c:ser>
          <c:idx val="0"/>
          <c:order val="0"/>
          <c:tx>
            <c:strRef>
              <c:f>Sheet1!$B$1</c:f>
              <c:strCache>
                <c:ptCount val="1"/>
                <c:pt idx="0">
                  <c:v>Non</c:v>
                </c:pt>
              </c:strCache>
            </c:strRef>
          </c:tx>
          <c:spPr>
            <a:solidFill>
              <a:schemeClr val="accent5">
                <a:tint val="58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Sheet1!$B$2</c:f>
              <c:numCache>
                <c:formatCode>0%</c:formatCode>
                <c:ptCount val="1"/>
                <c:pt idx="0">
                  <c:v>0.790494716911667</c:v>
                </c:pt>
              </c:numCache>
            </c:numRef>
          </c:val>
        </c:ser>
        <c:ser>
          <c:idx val="1"/>
          <c:order val="1"/>
          <c:tx>
            <c:strRef>
              <c:f>Sheet1!$C$1</c:f>
              <c:strCache>
                <c:ptCount val="1"/>
                <c:pt idx="0">
                  <c:v>Oui, d'ici plus de 3 ans</c:v>
                </c:pt>
              </c:strCache>
            </c:strRef>
          </c:tx>
          <c:spPr>
            <a:solidFill>
              <a:schemeClr val="accent5">
                <a:tint val="86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Sheet1!$C$2</c:f>
              <c:numCache>
                <c:formatCode>0%</c:formatCode>
                <c:ptCount val="1"/>
                <c:pt idx="0">
                  <c:v>0.115139522690096</c:v>
                </c:pt>
              </c:numCache>
            </c:numRef>
          </c:val>
        </c:ser>
        <c:ser>
          <c:idx val="2"/>
          <c:order val="2"/>
          <c:tx>
            <c:strRef>
              <c:f>Sheet1!$D$1</c:f>
              <c:strCache>
                <c:ptCount val="1"/>
                <c:pt idx="0">
                  <c:v>Oui, d'ici 1 à 3 ans</c:v>
                </c:pt>
              </c:strCache>
            </c:strRef>
          </c:tx>
          <c:spPr>
            <a:solidFill>
              <a:schemeClr val="accent5">
                <a:shade val="86000"/>
              </a:schemeClr>
            </a:solidFill>
            <a:ln>
              <a:noFill/>
            </a:ln>
            <a:effectLst/>
          </c:spPr>
          <c:invertIfNegative val="0"/>
          <c:dLbls>
            <c:dLbl>
              <c:idx val="0"/>
              <c:layout>
                <c:manualLayout>
                  <c:x val="0.0438376727566743"/>
                  <c:y val="0.032314946044218"/>
                </c:manualLayout>
              </c:layout>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Sheet1!$D$2</c:f>
              <c:numCache>
                <c:formatCode>0%</c:formatCode>
                <c:ptCount val="1"/>
                <c:pt idx="0">
                  <c:v>0.0286885341970663</c:v>
                </c:pt>
              </c:numCache>
            </c:numRef>
          </c:val>
        </c:ser>
        <c:ser>
          <c:idx val="3"/>
          <c:order val="3"/>
          <c:tx>
            <c:strRef>
              <c:f>Sheet1!$E$1</c:f>
              <c:strCache>
                <c:ptCount val="1"/>
                <c:pt idx="0">
                  <c:v>Oui, d'ici à 6 mois</c:v>
                </c:pt>
              </c:strCache>
            </c:strRef>
          </c:tx>
          <c:spPr>
            <a:solidFill>
              <a:schemeClr val="accent5">
                <a:shade val="58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Sheet1!$E$2</c:f>
              <c:numCache>
                <c:formatCode>0%</c:formatCode>
                <c:ptCount val="1"/>
                <c:pt idx="0">
                  <c:v>0.0656772262011705</c:v>
                </c:pt>
              </c:numCache>
            </c:numRef>
          </c:val>
        </c:ser>
        <c:dLbls>
          <c:showLegendKey val="0"/>
          <c:showVal val="1"/>
          <c:showCatName val="0"/>
          <c:showSerName val="0"/>
          <c:showPercent val="0"/>
          <c:showBubbleSize val="0"/>
        </c:dLbls>
        <c:gapWidth val="95"/>
        <c:overlap val="100"/>
        <c:axId val="-1240371152"/>
        <c:axId val="-1359967984"/>
      </c:barChart>
      <c:catAx>
        <c:axId val="-1240371152"/>
        <c:scaling>
          <c:orientation val="minMax"/>
        </c:scaling>
        <c:delete val="1"/>
        <c:axPos val="b"/>
        <c:numFmt formatCode="General" sourceLinked="1"/>
        <c:majorTickMark val="out"/>
        <c:minorTickMark val="none"/>
        <c:tickLblPos val="nextTo"/>
        <c:crossAx val="-1359967984"/>
        <c:crosses val="autoZero"/>
        <c:auto val="1"/>
        <c:lblAlgn val="ctr"/>
        <c:lblOffset val="100"/>
        <c:noMultiLvlLbl val="0"/>
      </c:catAx>
      <c:valAx>
        <c:axId val="-1359967984"/>
        <c:scaling>
          <c:orientation val="minMax"/>
        </c:scaling>
        <c:delete val="1"/>
        <c:axPos val="l"/>
        <c:numFmt formatCode="0%" sourceLinked="1"/>
        <c:majorTickMark val="out"/>
        <c:minorTickMark val="none"/>
        <c:tickLblPos val="nextTo"/>
        <c:crossAx val="-1240371152"/>
        <c:crosses val="autoZero"/>
        <c:crossBetween val="between"/>
      </c:valAx>
      <c:spPr>
        <a:noFill/>
        <a:ln>
          <a:noFill/>
        </a:ln>
        <a:effectLst/>
      </c:spPr>
    </c:plotArea>
    <c:legend>
      <c:legendPos val="r"/>
      <c:layout>
        <c:manualLayout>
          <c:xMode val="edge"/>
          <c:yMode val="edge"/>
          <c:x val="0.603970878530434"/>
          <c:y val="0.131622882762175"/>
          <c:w val="0.301339748315149"/>
          <c:h val="0.678600417513465"/>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6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6170794325769"/>
          <c:y val="0.0570606533914532"/>
          <c:w val="0.530491631016383"/>
          <c:h val="0.815503342765836"/>
        </c:manualLayout>
      </c:layout>
      <c:barChart>
        <c:barDir val="col"/>
        <c:grouping val="percentStacked"/>
        <c:varyColors val="0"/>
        <c:ser>
          <c:idx val="0"/>
          <c:order val="0"/>
          <c:tx>
            <c:strRef>
              <c:f>Sheet1!$B$1</c:f>
              <c:strCache>
                <c:ptCount val="1"/>
                <c:pt idx="0">
                  <c:v>Non</c:v>
                </c:pt>
              </c:strCache>
            </c:strRef>
          </c:tx>
          <c:spPr>
            <a:solidFill>
              <a:schemeClr val="accent5">
                <a:tint val="58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Sheet1!$B$2</c:f>
              <c:numCache>
                <c:formatCode>0%</c:formatCode>
                <c:ptCount val="1"/>
                <c:pt idx="0">
                  <c:v>0.465307785160025</c:v>
                </c:pt>
              </c:numCache>
            </c:numRef>
          </c:val>
        </c:ser>
        <c:ser>
          <c:idx val="1"/>
          <c:order val="1"/>
          <c:tx>
            <c:strRef>
              <c:f>Sheet1!$C$1</c:f>
              <c:strCache>
                <c:ptCount val="1"/>
                <c:pt idx="0">
                  <c:v>Oui, d'ici plus de 3 ans</c:v>
                </c:pt>
              </c:strCache>
            </c:strRef>
          </c:tx>
          <c:spPr>
            <a:solidFill>
              <a:schemeClr val="accent5">
                <a:tint val="86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Sheet1!$C$2</c:f>
              <c:numCache>
                <c:formatCode>0%</c:formatCode>
                <c:ptCount val="1"/>
                <c:pt idx="0">
                  <c:v>0.0458671097062324</c:v>
                </c:pt>
              </c:numCache>
            </c:numRef>
          </c:val>
        </c:ser>
        <c:ser>
          <c:idx val="2"/>
          <c:order val="2"/>
          <c:tx>
            <c:strRef>
              <c:f>Sheet1!$D$1</c:f>
              <c:strCache>
                <c:ptCount val="1"/>
                <c:pt idx="0">
                  <c:v>Oui, d'ici 1 à 3 ans</c:v>
                </c:pt>
              </c:strCache>
            </c:strRef>
          </c:tx>
          <c:spPr>
            <a:solidFill>
              <a:schemeClr val="accent5">
                <a:shade val="86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Sheet1!$D$2</c:f>
              <c:numCache>
                <c:formatCode>0%</c:formatCode>
                <c:ptCount val="1"/>
                <c:pt idx="0">
                  <c:v>0.301036735075937</c:v>
                </c:pt>
              </c:numCache>
            </c:numRef>
          </c:val>
        </c:ser>
        <c:ser>
          <c:idx val="3"/>
          <c:order val="3"/>
          <c:tx>
            <c:strRef>
              <c:f>Sheet1!$E$1</c:f>
              <c:strCache>
                <c:ptCount val="1"/>
                <c:pt idx="0">
                  <c:v>Oui, d'ici à 6 mois</c:v>
                </c:pt>
              </c:strCache>
            </c:strRef>
          </c:tx>
          <c:spPr>
            <a:solidFill>
              <a:schemeClr val="accent5">
                <a:shade val="58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Sheet1!$E$2</c:f>
              <c:numCache>
                <c:formatCode>0%</c:formatCode>
                <c:ptCount val="1"/>
                <c:pt idx="0">
                  <c:v>0.187788370057806</c:v>
                </c:pt>
              </c:numCache>
            </c:numRef>
          </c:val>
        </c:ser>
        <c:dLbls>
          <c:showLegendKey val="0"/>
          <c:showVal val="1"/>
          <c:showCatName val="0"/>
          <c:showSerName val="0"/>
          <c:showPercent val="0"/>
          <c:showBubbleSize val="0"/>
        </c:dLbls>
        <c:gapWidth val="95"/>
        <c:overlap val="100"/>
        <c:axId val="-1665949424"/>
        <c:axId val="-1665953072"/>
      </c:barChart>
      <c:catAx>
        <c:axId val="-1665949424"/>
        <c:scaling>
          <c:orientation val="minMax"/>
        </c:scaling>
        <c:delete val="1"/>
        <c:axPos val="b"/>
        <c:numFmt formatCode="General" sourceLinked="1"/>
        <c:majorTickMark val="none"/>
        <c:minorTickMark val="none"/>
        <c:tickLblPos val="nextTo"/>
        <c:crossAx val="-1665953072"/>
        <c:crosses val="autoZero"/>
        <c:auto val="1"/>
        <c:lblAlgn val="ctr"/>
        <c:lblOffset val="100"/>
        <c:noMultiLvlLbl val="0"/>
      </c:catAx>
      <c:valAx>
        <c:axId val="-1665953072"/>
        <c:scaling>
          <c:orientation val="minMax"/>
        </c:scaling>
        <c:delete val="1"/>
        <c:axPos val="l"/>
        <c:numFmt formatCode="0%" sourceLinked="1"/>
        <c:majorTickMark val="out"/>
        <c:minorTickMark val="none"/>
        <c:tickLblPos val="nextTo"/>
        <c:crossAx val="-1665949424"/>
        <c:crosses val="autoZero"/>
        <c:crossBetween val="between"/>
      </c:valAx>
      <c:spPr>
        <a:noFill/>
        <a:ln>
          <a:noFill/>
        </a:ln>
        <a:effectLst/>
      </c:spPr>
    </c:plotArea>
    <c:legend>
      <c:legendPos val="r"/>
      <c:layout>
        <c:manualLayout>
          <c:xMode val="edge"/>
          <c:yMode val="edge"/>
          <c:x val="0.593235964454344"/>
          <c:y val="0.148897384234159"/>
          <c:w val="0.315367803597285"/>
          <c:h val="0.663087425923711"/>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6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0742735865732025"/>
          <c:y val="0.135939818493242"/>
          <c:w val="0.788659953103118"/>
          <c:h val="0.794216394822882"/>
        </c:manualLayout>
      </c:layout>
      <c:pie3DChart>
        <c:varyColors val="1"/>
        <c:ser>
          <c:idx val="0"/>
          <c:order val="0"/>
          <c:tx>
            <c:strRef>
              <c:f>Sheet1!$B$1</c:f>
              <c:strCache>
                <c:ptCount val="1"/>
                <c:pt idx="0">
                  <c:v>Column1</c:v>
                </c:pt>
              </c:strCache>
            </c:strRef>
          </c:tx>
          <c:dPt>
            <c:idx val="0"/>
            <c:bubble3D val="0"/>
            <c:spPr>
              <a:solidFill>
                <a:srgbClr val="002060"/>
              </a:solidFill>
              <a:ln w="25400">
                <a:solidFill>
                  <a:schemeClr val="lt1"/>
                </a:solidFill>
              </a:ln>
              <a:effectLst/>
              <a:sp3d contourW="25400">
                <a:contourClr>
                  <a:schemeClr val="lt1"/>
                </a:contourClr>
              </a:sp3d>
            </c:spPr>
          </c:dPt>
          <c:dPt>
            <c:idx val="1"/>
            <c:bubble3D val="0"/>
            <c:spPr>
              <a:solidFill>
                <a:srgbClr val="00B0F0"/>
              </a:solidFill>
              <a:ln w="25400">
                <a:solidFill>
                  <a:schemeClr val="lt1"/>
                </a:solidFill>
              </a:ln>
              <a:effectLst/>
              <a:sp3d contourW="25400">
                <a:contourClr>
                  <a:schemeClr val="lt1"/>
                </a:contourClr>
              </a:sp3d>
            </c:spPr>
          </c:dPt>
          <c:dPt>
            <c:idx val="2"/>
            <c:bubble3D val="0"/>
            <c:spPr>
              <a:solidFill>
                <a:schemeClr val="accent1">
                  <a:lumMod val="75000"/>
                </a:schemeClr>
              </a:solidFill>
              <a:ln w="25400">
                <a:solidFill>
                  <a:schemeClr val="lt1"/>
                </a:solidFill>
              </a:ln>
              <a:effectLst/>
              <a:sp3d contourW="25400">
                <a:contourClr>
                  <a:schemeClr val="lt1"/>
                </a:contourClr>
              </a:sp3d>
            </c:spPr>
          </c:dPt>
          <c:dLbls>
            <c:dLbl>
              <c:idx val="0"/>
              <c:layout>
                <c:manualLayout>
                  <c:x val="-0.10760212198929"/>
                  <c:y val="-0.249029109423514"/>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00916249680045371"/>
                  <c:y val="0.089854936221424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NON</c:v>
                </c:pt>
                <c:pt idx="1">
                  <c:v>OUI EN INTERNE</c:v>
                </c:pt>
                <c:pt idx="2">
                  <c:v>OUI EXT</c:v>
                </c:pt>
              </c:strCache>
            </c:strRef>
          </c:cat>
          <c:val>
            <c:numRef>
              <c:f>Sheet1!$B$2:$B$4</c:f>
              <c:numCache>
                <c:formatCode>General</c:formatCode>
                <c:ptCount val="3"/>
                <c:pt idx="0">
                  <c:v>80.0</c:v>
                </c:pt>
                <c:pt idx="1">
                  <c:v>18.0</c:v>
                </c:pt>
                <c:pt idx="2">
                  <c:v>2.0</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34493485398174"/>
          <c:y val="0.107781234183856"/>
          <c:w val="0.933101302920365"/>
          <c:h val="0.507394240146157"/>
        </c:manualLayout>
      </c:layout>
      <c:barChart>
        <c:barDir val="col"/>
        <c:grouping val="clustered"/>
        <c:varyColors val="0"/>
        <c:ser>
          <c:idx val="0"/>
          <c:order val="0"/>
          <c:tx>
            <c:strRef>
              <c:f>Sheet1!$B$1</c:f>
              <c:strCache>
                <c:ptCount val="1"/>
                <c:pt idx="0">
                  <c:v>Column1</c:v>
                </c:pt>
              </c:strCache>
            </c:strRef>
          </c:tx>
          <c:invertIfNegative val="0"/>
          <c:dPt>
            <c:idx val="0"/>
            <c:invertIfNegative val="0"/>
            <c:bubble3D val="0"/>
            <c:spPr>
              <a:solidFill>
                <a:srgbClr val="002060"/>
              </a:solidFill>
            </c:spPr>
          </c:dPt>
          <c:dPt>
            <c:idx val="1"/>
            <c:invertIfNegative val="0"/>
            <c:bubble3D val="0"/>
            <c:spPr>
              <a:solidFill>
                <a:srgbClr val="002060"/>
              </a:solidFill>
            </c:spPr>
          </c:dPt>
          <c:dPt>
            <c:idx val="2"/>
            <c:invertIfNegative val="0"/>
            <c:bubble3D val="0"/>
            <c:spPr>
              <a:solidFill>
                <a:srgbClr val="002060"/>
              </a:solidFill>
            </c:spPr>
          </c:dPt>
          <c:dPt>
            <c:idx val="3"/>
            <c:invertIfNegative val="0"/>
            <c:bubble3D val="0"/>
            <c:spPr>
              <a:solidFill>
                <a:srgbClr val="002060"/>
              </a:solidFill>
            </c:spPr>
          </c:dPt>
          <c:dLbls>
            <c:spPr>
              <a:noFill/>
              <a:ln>
                <a:noFill/>
              </a:ln>
              <a:effectLst/>
            </c:spPr>
            <c:txPr>
              <a:bodyPr/>
              <a:lstStyle/>
              <a:p>
                <a:pPr>
                  <a:defRPr>
                    <a:solidFill>
                      <a:srgbClr val="00206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Fonds propres</c:v>
                </c:pt>
                <c:pt idx="1">
                  <c:v>Subsides et Aides publiques</c:v>
                </c:pt>
                <c:pt idx="2">
                  <c:v>Emprunt auprès d'institutions financières</c:v>
                </c:pt>
                <c:pt idx="3">
                  <c:v>Business Angel</c:v>
                </c:pt>
              </c:strCache>
            </c:strRef>
          </c:cat>
          <c:val>
            <c:numRef>
              <c:f>Sheet1!$B$2:$B$5</c:f>
              <c:numCache>
                <c:formatCode>0%</c:formatCode>
                <c:ptCount val="4"/>
                <c:pt idx="0">
                  <c:v>0.549171646022352</c:v>
                </c:pt>
                <c:pt idx="1">
                  <c:v>0.247458489419295</c:v>
                </c:pt>
                <c:pt idx="2">
                  <c:v>0.207507177314259</c:v>
                </c:pt>
                <c:pt idx="3">
                  <c:v>0.0233139940391464</c:v>
                </c:pt>
              </c:numCache>
            </c:numRef>
          </c:val>
        </c:ser>
        <c:dLbls>
          <c:showLegendKey val="0"/>
          <c:showVal val="1"/>
          <c:showCatName val="0"/>
          <c:showSerName val="0"/>
          <c:showPercent val="0"/>
          <c:showBubbleSize val="0"/>
        </c:dLbls>
        <c:gapWidth val="150"/>
        <c:overlap val="-25"/>
        <c:axId val="-1403887824"/>
        <c:axId val="-1216032560"/>
      </c:barChart>
      <c:catAx>
        <c:axId val="-1403887824"/>
        <c:scaling>
          <c:orientation val="minMax"/>
        </c:scaling>
        <c:delete val="0"/>
        <c:axPos val="b"/>
        <c:numFmt formatCode="General" sourceLinked="0"/>
        <c:majorTickMark val="none"/>
        <c:minorTickMark val="none"/>
        <c:tickLblPos val="nextTo"/>
        <c:spPr>
          <a:ln>
            <a:noFill/>
          </a:ln>
        </c:spPr>
        <c:txPr>
          <a:bodyPr/>
          <a:lstStyle/>
          <a:p>
            <a:pPr>
              <a:defRPr>
                <a:solidFill>
                  <a:srgbClr val="002060"/>
                </a:solidFill>
              </a:defRPr>
            </a:pPr>
            <a:endParaRPr lang="en-US"/>
          </a:p>
        </c:txPr>
        <c:crossAx val="-1216032560"/>
        <c:crosses val="autoZero"/>
        <c:auto val="1"/>
        <c:lblAlgn val="ctr"/>
        <c:lblOffset val="100"/>
        <c:noMultiLvlLbl val="0"/>
      </c:catAx>
      <c:valAx>
        <c:axId val="-1216032560"/>
        <c:scaling>
          <c:orientation val="minMax"/>
        </c:scaling>
        <c:delete val="1"/>
        <c:axPos val="l"/>
        <c:numFmt formatCode="0%" sourceLinked="1"/>
        <c:majorTickMark val="out"/>
        <c:minorTickMark val="none"/>
        <c:tickLblPos val="nextTo"/>
        <c:crossAx val="-14038878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Le plus important</c:v>
                </c:pt>
              </c:strCache>
            </c:strRef>
          </c:tx>
          <c:spPr>
            <a:solidFill>
              <a:srgbClr val="00B0F0"/>
            </a:solidFill>
          </c:spPr>
          <c:invertIfNegative val="0"/>
          <c:dLbls>
            <c:dLbl>
              <c:idx val="0"/>
              <c:layout>
                <c:manualLayout>
                  <c:x val="0.25163568328543"/>
                  <c:y val="-0.0030823073133201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
              <c:layout>
                <c:manualLayout>
                  <c:x val="0.194738849706014"/>
                  <c:y val="0.0092481354467768"/>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0.173558496098393"/>
                  <c:y val="0.00308230731332018"/>
                </c:manualLayout>
              </c:layout>
              <c:dLblPos val="ctr"/>
              <c:showLegendKey val="0"/>
              <c:showVal val="1"/>
              <c:showCatName val="0"/>
              <c:showSerName val="0"/>
              <c:showPercent val="0"/>
              <c:showBubbleSize val="0"/>
              <c:extLst>
                <c:ext xmlns:c15="http://schemas.microsoft.com/office/drawing/2012/chart" uri="{CE6537A1-D6FC-4f65-9D91-7224C49458BB}"/>
              </c:extLst>
            </c:dLbl>
            <c:dLbl>
              <c:idx val="3"/>
              <c:layout>
                <c:manualLayout>
                  <c:x val="0.167292239402767"/>
                  <c:y val="0.00308230731332018"/>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0.166540423201096"/>
                  <c:y val="4.85402726507115E-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5"/>
              <c:layout>
                <c:manualLayout>
                  <c:x val="0.137840930628184"/>
                  <c:y val="0.0"/>
                </c:manualLayout>
              </c:layout>
              <c:dLblPos val="ctr"/>
              <c:showLegendKey val="0"/>
              <c:showVal val="1"/>
              <c:showCatName val="0"/>
              <c:showSerName val="0"/>
              <c:showPercent val="0"/>
              <c:showBubbleSize val="0"/>
              <c:extLst>
                <c:ext xmlns:c15="http://schemas.microsoft.com/office/drawing/2012/chart" uri="{CE6537A1-D6FC-4f65-9D91-7224C49458BB}"/>
              </c:extLst>
            </c:dLbl>
            <c:dLbl>
              <c:idx val="6"/>
              <c:layout>
                <c:manualLayout>
                  <c:x val="0.0932252090072922"/>
                  <c:y val="2.42701363366574E-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7"/>
              <c:layout>
                <c:manualLayout>
                  <c:x val="0.0528215468830022"/>
                  <c:y val="2.42701363253558E-7"/>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a:solidFill>
                      <a:srgbClr val="002060"/>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L'expertise en termes de couverture de risque</c:v>
                </c:pt>
                <c:pt idx="1">
                  <c:v>La rapidité du service</c:v>
                </c:pt>
                <c:pt idx="2">
                  <c:v>L'expertise en termes de moyens de paiement</c:v>
                </c:pt>
                <c:pt idx="3">
                  <c:v>L'accompagnement de mon projet</c:v>
                </c:pt>
                <c:pt idx="4">
                  <c:v>La connaissance du pays</c:v>
                </c:pt>
                <c:pt idx="5">
                  <c:v>Des prix compétitifs</c:v>
                </c:pt>
                <c:pt idx="6">
                  <c:v>Une personne de contact unique</c:v>
                </c:pt>
                <c:pt idx="7">
                  <c:v>La formation</c:v>
                </c:pt>
              </c:strCache>
            </c:strRef>
          </c:cat>
          <c:val>
            <c:numRef>
              <c:f>Sheet1!$B$2:$B$9</c:f>
              <c:numCache>
                <c:formatCode>[&lt;0.04]"";0%</c:formatCode>
                <c:ptCount val="8"/>
                <c:pt idx="0">
                  <c:v>0.49</c:v>
                </c:pt>
                <c:pt idx="1">
                  <c:v>0.38</c:v>
                </c:pt>
                <c:pt idx="2">
                  <c:v>0.34</c:v>
                </c:pt>
                <c:pt idx="3">
                  <c:v>0.3</c:v>
                </c:pt>
                <c:pt idx="4">
                  <c:v>0.3</c:v>
                </c:pt>
                <c:pt idx="5">
                  <c:v>0.22</c:v>
                </c:pt>
                <c:pt idx="6">
                  <c:v>0.16</c:v>
                </c:pt>
                <c:pt idx="7">
                  <c:v>0.06</c:v>
                </c:pt>
              </c:numCache>
            </c:numRef>
          </c:val>
        </c:ser>
        <c:dLbls>
          <c:showLegendKey val="0"/>
          <c:showVal val="1"/>
          <c:showCatName val="0"/>
          <c:showSerName val="0"/>
          <c:showPercent val="0"/>
          <c:showBubbleSize val="0"/>
        </c:dLbls>
        <c:gapWidth val="95"/>
        <c:overlap val="100"/>
        <c:axId val="-1233350976"/>
        <c:axId val="-1233348224"/>
      </c:barChart>
      <c:catAx>
        <c:axId val="-1233350976"/>
        <c:scaling>
          <c:orientation val="maxMin"/>
        </c:scaling>
        <c:delete val="0"/>
        <c:axPos val="l"/>
        <c:numFmt formatCode="General" sourceLinked="0"/>
        <c:majorTickMark val="none"/>
        <c:minorTickMark val="none"/>
        <c:tickLblPos val="nextTo"/>
        <c:spPr>
          <a:ln>
            <a:noFill/>
          </a:ln>
        </c:spPr>
        <c:txPr>
          <a:bodyPr/>
          <a:lstStyle/>
          <a:p>
            <a:pPr>
              <a:defRPr>
                <a:solidFill>
                  <a:srgbClr val="002060"/>
                </a:solidFill>
              </a:defRPr>
            </a:pPr>
            <a:endParaRPr lang="en-US"/>
          </a:p>
        </c:txPr>
        <c:crossAx val="-1233348224"/>
        <c:crosses val="autoZero"/>
        <c:auto val="1"/>
        <c:lblAlgn val="ctr"/>
        <c:lblOffset val="100"/>
        <c:noMultiLvlLbl val="0"/>
      </c:catAx>
      <c:valAx>
        <c:axId val="-1233348224"/>
        <c:scaling>
          <c:orientation val="minMax"/>
          <c:max val="0.6"/>
          <c:min val="0.0"/>
        </c:scaling>
        <c:delete val="1"/>
        <c:axPos val="t"/>
        <c:numFmt formatCode="[&lt;0.04]&quot;&quot;;0%" sourceLinked="1"/>
        <c:majorTickMark val="out"/>
        <c:minorTickMark val="none"/>
        <c:tickLblPos val="nextTo"/>
        <c:crossAx val="-1233350976"/>
        <c:crosses val="autoZero"/>
        <c:crossBetween val="between"/>
      </c:valAx>
    </c:plotArea>
    <c:plotVisOnly val="1"/>
    <c:dispBlanksAs val="gap"/>
    <c:showDLblsOverMax val="0"/>
  </c:chart>
  <c:spPr>
    <a:ln>
      <a:noFill/>
    </a:ln>
  </c:spPr>
  <c:txPr>
    <a:bodyPr/>
    <a:lstStyle/>
    <a:p>
      <a:pPr>
        <a:defRPr sz="1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TOP 3</c:v>
                </c:pt>
              </c:strCache>
            </c:strRef>
          </c:tx>
          <c:spPr>
            <a:solidFill>
              <a:srgbClr val="002060"/>
            </a:solidFill>
          </c:spPr>
          <c:invertIfNegative val="0"/>
          <c:dLbls>
            <c:dLbl>
              <c:idx val="0"/>
              <c:layout>
                <c:manualLayout>
                  <c:x val="0.241577107556299"/>
                  <c:y val="0.00318659427562121"/>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
              <c:layout>
                <c:manualLayout>
                  <c:x val="0.197730797441677"/>
                  <c:y val="-0.00318609248926174"/>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0.20037402765474"/>
                  <c:y val="2.50893179719803E-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3"/>
              <c:layout>
                <c:manualLayout>
                  <c:x val="0.199194325002765"/>
                  <c:y val="0.00389837822648629"/>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0.166982126118531"/>
                  <c:y val="0.00684712576773319"/>
                </c:manualLayout>
              </c:layout>
              <c:dLblPos val="ctr"/>
              <c:showLegendKey val="0"/>
              <c:showVal val="1"/>
              <c:showCatName val="0"/>
              <c:showSerName val="0"/>
              <c:showPercent val="0"/>
              <c:showBubbleSize val="0"/>
              <c:extLst>
                <c:ext xmlns:c15="http://schemas.microsoft.com/office/drawing/2012/chart" uri="{CE6537A1-D6FC-4f65-9D91-7224C49458BB}"/>
              </c:extLst>
            </c:dLbl>
            <c:dLbl>
              <c:idx val="5"/>
              <c:layout>
                <c:manualLayout>
                  <c:x val="0.128722986992939"/>
                  <c:y val="0.00589874954839239"/>
                </c:manualLayout>
              </c:layout>
              <c:dLblPos val="ctr"/>
              <c:showLegendKey val="0"/>
              <c:showVal val="1"/>
              <c:showCatName val="0"/>
              <c:showSerName val="0"/>
              <c:showPercent val="0"/>
              <c:showBubbleSize val="0"/>
              <c:extLst>
                <c:ext xmlns:c15="http://schemas.microsoft.com/office/drawing/2012/chart" uri="{CE6537A1-D6FC-4f65-9D91-7224C49458BB}"/>
              </c:extLst>
            </c:dLbl>
            <c:dLbl>
              <c:idx val="6"/>
              <c:layout>
                <c:manualLayout>
                  <c:x val="0.10106647496238"/>
                  <c:y val="2.50893179719803E-7"/>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Moyens humains</c:v>
                </c:pt>
                <c:pt idx="1">
                  <c:v>Moyens logistiques</c:v>
                </c:pt>
                <c:pt idx="2">
                  <c:v>Moyens financiers</c:v>
                </c:pt>
                <c:pt idx="3">
                  <c:v>Moyens de prospection</c:v>
                </c:pt>
                <c:pt idx="4">
                  <c:v>Moyens en terme de capacité de production</c:v>
                </c:pt>
                <c:pt idx="5">
                  <c:v>Moyens en terme d'innovation produits</c:v>
                </c:pt>
                <c:pt idx="6">
                  <c:v>Moyens administratifs</c:v>
                </c:pt>
              </c:strCache>
            </c:strRef>
          </c:cat>
          <c:val>
            <c:numRef>
              <c:f>Sheet1!$B$2:$B$8</c:f>
              <c:numCache>
                <c:formatCode>0%</c:formatCode>
                <c:ptCount val="7"/>
                <c:pt idx="0">
                  <c:v>0.58</c:v>
                </c:pt>
                <c:pt idx="1">
                  <c:v>0.47</c:v>
                </c:pt>
                <c:pt idx="2">
                  <c:v>0.46</c:v>
                </c:pt>
                <c:pt idx="3">
                  <c:v>0.46</c:v>
                </c:pt>
                <c:pt idx="4">
                  <c:v>0.37</c:v>
                </c:pt>
                <c:pt idx="5">
                  <c:v>0.27</c:v>
                </c:pt>
                <c:pt idx="6">
                  <c:v>0.2</c:v>
                </c:pt>
              </c:numCache>
            </c:numRef>
          </c:val>
        </c:ser>
        <c:dLbls>
          <c:showLegendKey val="0"/>
          <c:showVal val="1"/>
          <c:showCatName val="0"/>
          <c:showSerName val="0"/>
          <c:showPercent val="0"/>
          <c:showBubbleSize val="0"/>
        </c:dLbls>
        <c:gapWidth val="95"/>
        <c:overlap val="100"/>
        <c:axId val="-1711881248"/>
        <c:axId val="-1711930096"/>
      </c:barChart>
      <c:catAx>
        <c:axId val="-1711881248"/>
        <c:scaling>
          <c:orientation val="maxMin"/>
        </c:scaling>
        <c:delete val="0"/>
        <c:axPos val="l"/>
        <c:numFmt formatCode="General" sourceLinked="0"/>
        <c:majorTickMark val="none"/>
        <c:minorTickMark val="none"/>
        <c:tickLblPos val="nextTo"/>
        <c:spPr>
          <a:ln>
            <a:noFill/>
          </a:ln>
        </c:spPr>
        <c:crossAx val="-1711930096"/>
        <c:crosses val="autoZero"/>
        <c:auto val="1"/>
        <c:lblAlgn val="ctr"/>
        <c:lblOffset val="100"/>
        <c:noMultiLvlLbl val="0"/>
      </c:catAx>
      <c:valAx>
        <c:axId val="-1711930096"/>
        <c:scaling>
          <c:orientation val="minMax"/>
          <c:max val="0.7"/>
        </c:scaling>
        <c:delete val="1"/>
        <c:axPos val="t"/>
        <c:numFmt formatCode="0%" sourceLinked="1"/>
        <c:majorTickMark val="out"/>
        <c:minorTickMark val="none"/>
        <c:tickLblPos val="nextTo"/>
        <c:crossAx val="-1711881248"/>
        <c:crosses val="autoZero"/>
        <c:crossBetween val="between"/>
      </c:valAx>
    </c:plotArea>
    <c:plotVisOnly val="1"/>
    <c:dispBlanksAs val="gap"/>
    <c:showDLblsOverMax val="0"/>
  </c:chart>
  <c:spPr>
    <a:ln>
      <a:noFill/>
    </a:ln>
  </c:spPr>
  <c:txPr>
    <a:bodyPr/>
    <a:lstStyle/>
    <a:p>
      <a:pPr>
        <a:defRPr sz="1800">
          <a:solidFill>
            <a:srgbClr val="002060"/>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2792166118658"/>
          <c:y val="0.0401530702871304"/>
          <c:w val="0.451558721607765"/>
          <c:h val="0.919693859425739"/>
        </c:manualLayout>
      </c:layout>
      <c:barChart>
        <c:barDir val="bar"/>
        <c:grouping val="clustered"/>
        <c:varyColors val="0"/>
        <c:ser>
          <c:idx val="0"/>
          <c:order val="0"/>
          <c:tx>
            <c:strRef>
              <c:f>Sheet1!$B$1</c:f>
              <c:strCache>
                <c:ptCount val="1"/>
                <c:pt idx="0">
                  <c:v>Column1</c:v>
                </c:pt>
              </c:strCache>
            </c:strRef>
          </c:tx>
          <c:spPr>
            <a:solidFill>
              <a:srgbClr val="00B0F0"/>
            </a:solidFill>
          </c:spPr>
          <c:invertIfNegative val="0"/>
          <c:dLbls>
            <c:spPr>
              <a:noFill/>
              <a:ln>
                <a:noFill/>
              </a:ln>
              <a:effectLst/>
            </c:spPr>
            <c:txPr>
              <a:bodyPr/>
              <a:lstStyle/>
              <a:p>
                <a:pPr>
                  <a:defRPr>
                    <a:solidFill>
                      <a:srgbClr val="00206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Manque de connaissances administratives et juridiques</c:v>
                </c:pt>
                <c:pt idx="1">
                  <c:v>Risque d'impayés</c:v>
                </c:pt>
                <c:pt idx="2">
                  <c:v>Non connaissance de la langue/culture</c:v>
                </c:pt>
                <c:pt idx="3">
                  <c:v>Difficulté à obtenir des informations financières sur les clients</c:v>
                </c:pt>
                <c:pt idx="4">
                  <c:v>Coûts d'export</c:v>
                </c:pt>
              </c:strCache>
            </c:strRef>
          </c:cat>
          <c:val>
            <c:numRef>
              <c:f>Sheet1!$B$2:$B$6</c:f>
              <c:numCache>
                <c:formatCode>0%</c:formatCode>
                <c:ptCount val="5"/>
                <c:pt idx="0">
                  <c:v>0.469435806384093</c:v>
                </c:pt>
                <c:pt idx="1">
                  <c:v>0.414954019884878</c:v>
                </c:pt>
                <c:pt idx="2">
                  <c:v>0.36532100418629</c:v>
                </c:pt>
                <c:pt idx="3">
                  <c:v>0.313030713500785</c:v>
                </c:pt>
                <c:pt idx="4">
                  <c:v>0.285965548600209</c:v>
                </c:pt>
              </c:numCache>
            </c:numRef>
          </c:val>
        </c:ser>
        <c:dLbls>
          <c:showLegendKey val="0"/>
          <c:showVal val="1"/>
          <c:showCatName val="0"/>
          <c:showSerName val="0"/>
          <c:showPercent val="0"/>
          <c:showBubbleSize val="0"/>
        </c:dLbls>
        <c:gapWidth val="150"/>
        <c:overlap val="-25"/>
        <c:axId val="-1443220464"/>
        <c:axId val="-1238087616"/>
      </c:barChart>
      <c:catAx>
        <c:axId val="-1443220464"/>
        <c:scaling>
          <c:orientation val="maxMin"/>
        </c:scaling>
        <c:delete val="0"/>
        <c:axPos val="l"/>
        <c:numFmt formatCode="General" sourceLinked="0"/>
        <c:majorTickMark val="none"/>
        <c:minorTickMark val="none"/>
        <c:tickLblPos val="nextTo"/>
        <c:spPr>
          <a:ln>
            <a:noFill/>
          </a:ln>
        </c:spPr>
        <c:txPr>
          <a:bodyPr/>
          <a:lstStyle/>
          <a:p>
            <a:pPr>
              <a:defRPr>
                <a:solidFill>
                  <a:srgbClr val="002060"/>
                </a:solidFill>
              </a:defRPr>
            </a:pPr>
            <a:endParaRPr lang="en-US"/>
          </a:p>
        </c:txPr>
        <c:crossAx val="-1238087616"/>
        <c:crosses val="autoZero"/>
        <c:auto val="1"/>
        <c:lblAlgn val="ctr"/>
        <c:lblOffset val="100"/>
        <c:noMultiLvlLbl val="0"/>
      </c:catAx>
      <c:valAx>
        <c:axId val="-1238087616"/>
        <c:scaling>
          <c:orientation val="minMax"/>
        </c:scaling>
        <c:delete val="1"/>
        <c:axPos val="t"/>
        <c:numFmt formatCode="0%" sourceLinked="1"/>
        <c:majorTickMark val="out"/>
        <c:minorTickMark val="none"/>
        <c:tickLblPos val="nextTo"/>
        <c:crossAx val="-1443220464"/>
        <c:crosses val="autoZero"/>
        <c:crossBetween val="between"/>
      </c:valAx>
    </c:plotArea>
    <c:plotVisOnly val="1"/>
    <c:dispBlanksAs val="gap"/>
    <c:showDLblsOverMax val="0"/>
  </c:chart>
  <c:txPr>
    <a:bodyPr/>
    <a:lstStyle/>
    <a:p>
      <a:pPr>
        <a:defRPr sz="16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7513503227774"/>
          <c:y val="0.0657050241062134"/>
          <c:w val="0.479584475723486"/>
          <c:h val="0.919693859425739"/>
        </c:manualLayout>
      </c:layout>
      <c:barChart>
        <c:barDir val="bar"/>
        <c:grouping val="clustered"/>
        <c:varyColors val="0"/>
        <c:ser>
          <c:idx val="0"/>
          <c:order val="0"/>
          <c:tx>
            <c:strRef>
              <c:f>Sheet1!$B$1</c:f>
              <c:strCache>
                <c:ptCount val="1"/>
                <c:pt idx="0">
                  <c:v>Column1</c:v>
                </c:pt>
              </c:strCache>
            </c:strRef>
          </c:tx>
          <c:spPr>
            <a:solidFill>
              <a:srgbClr val="00B0F0"/>
            </a:solidFill>
          </c:spPr>
          <c:invertIfNegative val="0"/>
          <c:dLbls>
            <c:spPr>
              <a:noFill/>
              <a:ln>
                <a:noFill/>
              </a:ln>
              <a:effectLst/>
            </c:spPr>
            <c:txPr>
              <a:bodyPr/>
              <a:lstStyle/>
              <a:p>
                <a:pPr>
                  <a:defRPr>
                    <a:solidFill>
                      <a:srgbClr val="00206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Risque d'impayés</c:v>
                </c:pt>
                <c:pt idx="1">
                  <c:v>Manque de connaissances administratives et juridiques</c:v>
                </c:pt>
                <c:pt idx="2">
                  <c:v>Crainte d'une instabilité politique</c:v>
                </c:pt>
                <c:pt idx="3">
                  <c:v>Non connaissance de la langue/culture</c:v>
                </c:pt>
                <c:pt idx="4">
                  <c:v>Difficulté à obtenir des infos financières sur les clients</c:v>
                </c:pt>
              </c:strCache>
            </c:strRef>
          </c:cat>
          <c:val>
            <c:numRef>
              <c:f>Sheet1!$B$2:$B$6</c:f>
              <c:numCache>
                <c:formatCode>0%</c:formatCode>
                <c:ptCount val="5"/>
                <c:pt idx="0">
                  <c:v>0.507601471807954</c:v>
                </c:pt>
                <c:pt idx="1">
                  <c:v>0.502836220238095</c:v>
                </c:pt>
                <c:pt idx="2">
                  <c:v>0.434984843275772</c:v>
                </c:pt>
                <c:pt idx="3">
                  <c:v>0.420963751046573</c:v>
                </c:pt>
                <c:pt idx="4">
                  <c:v>0.37</c:v>
                </c:pt>
              </c:numCache>
            </c:numRef>
          </c:val>
        </c:ser>
        <c:dLbls>
          <c:showLegendKey val="0"/>
          <c:showVal val="1"/>
          <c:showCatName val="0"/>
          <c:showSerName val="0"/>
          <c:showPercent val="0"/>
          <c:showBubbleSize val="0"/>
        </c:dLbls>
        <c:gapWidth val="150"/>
        <c:overlap val="-25"/>
        <c:axId val="-1403689888"/>
        <c:axId val="-1325383104"/>
      </c:barChart>
      <c:catAx>
        <c:axId val="-1403689888"/>
        <c:scaling>
          <c:orientation val="maxMin"/>
        </c:scaling>
        <c:delete val="0"/>
        <c:axPos val="l"/>
        <c:numFmt formatCode="General" sourceLinked="0"/>
        <c:majorTickMark val="none"/>
        <c:minorTickMark val="none"/>
        <c:tickLblPos val="nextTo"/>
        <c:spPr>
          <a:ln>
            <a:noFill/>
          </a:ln>
        </c:spPr>
        <c:txPr>
          <a:bodyPr/>
          <a:lstStyle/>
          <a:p>
            <a:pPr>
              <a:defRPr>
                <a:solidFill>
                  <a:srgbClr val="002060"/>
                </a:solidFill>
              </a:defRPr>
            </a:pPr>
            <a:endParaRPr lang="en-US"/>
          </a:p>
        </c:txPr>
        <c:crossAx val="-1325383104"/>
        <c:crosses val="autoZero"/>
        <c:auto val="1"/>
        <c:lblAlgn val="ctr"/>
        <c:lblOffset val="100"/>
        <c:noMultiLvlLbl val="0"/>
      </c:catAx>
      <c:valAx>
        <c:axId val="-1325383104"/>
        <c:scaling>
          <c:orientation val="minMax"/>
        </c:scaling>
        <c:delete val="1"/>
        <c:axPos val="t"/>
        <c:numFmt formatCode="0%" sourceLinked="1"/>
        <c:majorTickMark val="out"/>
        <c:minorTickMark val="none"/>
        <c:tickLblPos val="nextTo"/>
        <c:crossAx val="-1403689888"/>
        <c:crosses val="autoZero"/>
        <c:crossBetween val="between"/>
      </c:valAx>
      <c:spPr>
        <a:ln>
          <a:noFill/>
        </a:ln>
      </c:spPr>
    </c:plotArea>
    <c:plotVisOnly val="1"/>
    <c:dispBlanksAs val="gap"/>
    <c:showDLblsOverMax val="0"/>
  </c:chart>
  <c:spPr>
    <a:ln>
      <a:noFill/>
    </a:ln>
  </c:spPr>
  <c:txPr>
    <a:bodyPr/>
    <a:lstStyle/>
    <a:p>
      <a:pPr>
        <a:defRPr sz="16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3122472373267"/>
          <c:y val="0.0395931064348859"/>
          <c:w val="0.554029688608246"/>
          <c:h val="0.920813787130228"/>
        </c:manualLayout>
      </c:layout>
      <c:barChart>
        <c:barDir val="bar"/>
        <c:grouping val="clustered"/>
        <c:varyColors val="0"/>
        <c:ser>
          <c:idx val="0"/>
          <c:order val="0"/>
          <c:tx>
            <c:strRef>
              <c:f>Sheet1!$B$1</c:f>
              <c:strCache>
                <c:ptCount val="1"/>
                <c:pt idx="0">
                  <c:v>Les entreprises belges (n=292)</c:v>
                </c:pt>
              </c:strCache>
            </c:strRef>
          </c:tx>
          <c:spPr>
            <a:solidFill>
              <a:schemeClr val="bg1">
                <a:lumMod val="75000"/>
              </a:schemeClr>
            </a:solidFill>
          </c:spPr>
          <c:invertIfNegative val="0"/>
          <c:dLbls>
            <c:spPr>
              <a:noFill/>
              <a:ln>
                <a:noFill/>
              </a:ln>
              <a:effectLst/>
            </c:spPr>
            <c:txPr>
              <a:bodyPr wrap="square" lIns="38100" tIns="19050" rIns="38100" bIns="19050" anchor="ctr">
                <a:spAutoFit/>
              </a:bodyPr>
              <a:lstStyle/>
              <a:p>
                <a:pPr>
                  <a:defRPr sz="1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Exportation</c:v>
                </c:pt>
                <c:pt idx="1">
                  <c:v>Innovation</c:v>
                </c:pt>
                <c:pt idx="2">
                  <c:v>Diversification </c:v>
                </c:pt>
                <c:pt idx="3">
                  <c:v>Fusion/acquisition</c:v>
                </c:pt>
              </c:strCache>
            </c:strRef>
          </c:cat>
          <c:val>
            <c:numRef>
              <c:f>Sheet1!$B$2:$B$5</c:f>
              <c:numCache>
                <c:formatCode>0%</c:formatCode>
                <c:ptCount val="4"/>
                <c:pt idx="0">
                  <c:v>0.37</c:v>
                </c:pt>
                <c:pt idx="1">
                  <c:v>0.5</c:v>
                </c:pt>
                <c:pt idx="2">
                  <c:v>0.5</c:v>
                </c:pt>
                <c:pt idx="3">
                  <c:v>0.22</c:v>
                </c:pt>
              </c:numCache>
            </c:numRef>
          </c:val>
        </c:ser>
        <c:ser>
          <c:idx val="1"/>
          <c:order val="1"/>
          <c:tx>
            <c:strRef>
              <c:f>Sheet1!$C$1</c:f>
              <c:strCache>
                <c:ptCount val="1"/>
                <c:pt idx="0">
                  <c:v>Les entreprises belges qui exportent (n=114)</c:v>
                </c:pt>
              </c:strCache>
            </c:strRef>
          </c:tx>
          <c:spPr>
            <a:solidFill>
              <a:srgbClr val="002060"/>
            </a:solidFill>
          </c:spPr>
          <c:invertIfNegative val="0"/>
          <c:dLbls>
            <c:dLbl>
              <c:idx val="0"/>
              <c:layout>
                <c:manualLayout>
                  <c:x val="-0.00273674932113363"/>
                  <c:y val="-0.00774603313778731"/>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0.0030581650940222"/>
                  <c:y val="0.00632720158642106"/>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0.00195938169814481"/>
                  <c:y val="0.012654154080224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0.00440958215257378"/>
                  <c:y val="0.00949067783332278"/>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8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Exportation</c:v>
                </c:pt>
                <c:pt idx="1">
                  <c:v>Innovation</c:v>
                </c:pt>
                <c:pt idx="2">
                  <c:v>Diversification </c:v>
                </c:pt>
                <c:pt idx="3">
                  <c:v>Fusion/acquisition</c:v>
                </c:pt>
              </c:strCache>
            </c:strRef>
          </c:cat>
          <c:val>
            <c:numRef>
              <c:f>Sheet1!$C$2:$C$5</c:f>
              <c:numCache>
                <c:formatCode>0%</c:formatCode>
                <c:ptCount val="4"/>
                <c:pt idx="0">
                  <c:v>0.67</c:v>
                </c:pt>
                <c:pt idx="1">
                  <c:v>0.62</c:v>
                </c:pt>
                <c:pt idx="2">
                  <c:v>0.62</c:v>
                </c:pt>
                <c:pt idx="3">
                  <c:v>0.24</c:v>
                </c:pt>
              </c:numCache>
            </c:numRef>
          </c:val>
        </c:ser>
        <c:ser>
          <c:idx val="2"/>
          <c:order val="2"/>
          <c:tx>
            <c:strRef>
              <c:f>Sheet1!$D$1</c:f>
              <c:strCache>
                <c:ptCount val="1"/>
                <c:pt idx="0">
                  <c:v>Les entreprises wallonnes qui exportent (n=53)</c:v>
                </c:pt>
              </c:strCache>
            </c:strRef>
          </c:tx>
          <c:spPr>
            <a:solidFill>
              <a:srgbClr val="00B0F0"/>
            </a:solidFill>
          </c:spPr>
          <c:invertIfNegative val="0"/>
          <c:dLbls>
            <c:spPr>
              <a:noFill/>
              <a:ln>
                <a:noFill/>
              </a:ln>
              <a:effectLst/>
            </c:spPr>
            <c:txPr>
              <a:bodyPr wrap="square" lIns="38100" tIns="19050" rIns="38100" bIns="19050" anchor="ctr">
                <a:spAutoFit/>
              </a:bodyPr>
              <a:lstStyle/>
              <a:p>
                <a:pPr>
                  <a:defRPr sz="1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Exportation</c:v>
                </c:pt>
                <c:pt idx="1">
                  <c:v>Innovation</c:v>
                </c:pt>
                <c:pt idx="2">
                  <c:v>Diversification </c:v>
                </c:pt>
                <c:pt idx="3">
                  <c:v>Fusion/acquisition</c:v>
                </c:pt>
              </c:strCache>
            </c:strRef>
          </c:cat>
          <c:val>
            <c:numRef>
              <c:f>Sheet1!$D$2:$D$5</c:f>
              <c:numCache>
                <c:formatCode>0%</c:formatCode>
                <c:ptCount val="4"/>
                <c:pt idx="0">
                  <c:v>0.76</c:v>
                </c:pt>
                <c:pt idx="1">
                  <c:v>0.75</c:v>
                </c:pt>
                <c:pt idx="2">
                  <c:v>0.7</c:v>
                </c:pt>
                <c:pt idx="3">
                  <c:v>0.33</c:v>
                </c:pt>
              </c:numCache>
            </c:numRef>
          </c:val>
        </c:ser>
        <c:dLbls>
          <c:showLegendKey val="0"/>
          <c:showVal val="1"/>
          <c:showCatName val="0"/>
          <c:showSerName val="0"/>
          <c:showPercent val="0"/>
          <c:showBubbleSize val="0"/>
        </c:dLbls>
        <c:gapWidth val="95"/>
        <c:axId val="-1443341616"/>
        <c:axId val="-1215331344"/>
      </c:barChart>
      <c:catAx>
        <c:axId val="-1443341616"/>
        <c:scaling>
          <c:orientation val="maxMin"/>
        </c:scaling>
        <c:delete val="0"/>
        <c:axPos val="l"/>
        <c:numFmt formatCode="General" sourceLinked="0"/>
        <c:majorTickMark val="none"/>
        <c:minorTickMark val="none"/>
        <c:tickLblPos val="nextTo"/>
        <c:spPr>
          <a:ln>
            <a:noFill/>
          </a:ln>
        </c:spPr>
        <c:txPr>
          <a:bodyPr/>
          <a:lstStyle/>
          <a:p>
            <a:pPr>
              <a:defRPr sz="1800"/>
            </a:pPr>
            <a:endParaRPr lang="en-US"/>
          </a:p>
        </c:txPr>
        <c:crossAx val="-1215331344"/>
        <c:crosses val="autoZero"/>
        <c:auto val="1"/>
        <c:lblAlgn val="ctr"/>
        <c:lblOffset val="100"/>
        <c:noMultiLvlLbl val="0"/>
      </c:catAx>
      <c:valAx>
        <c:axId val="-1215331344"/>
        <c:scaling>
          <c:orientation val="minMax"/>
          <c:max val="1.0"/>
        </c:scaling>
        <c:delete val="1"/>
        <c:axPos val="t"/>
        <c:numFmt formatCode="0%" sourceLinked="1"/>
        <c:majorTickMark val="out"/>
        <c:minorTickMark val="none"/>
        <c:tickLblPos val="nextTo"/>
        <c:crossAx val="-1443341616"/>
        <c:crosses val="autoZero"/>
        <c:crossBetween val="between"/>
      </c:valAx>
    </c:plotArea>
    <c:legend>
      <c:legendPos val="r"/>
      <c:layout>
        <c:manualLayout>
          <c:xMode val="edge"/>
          <c:yMode val="edge"/>
          <c:x val="0.563131248897972"/>
          <c:y val="0.750688927907864"/>
          <c:w val="0.436868751102028"/>
          <c:h val="0.249311072092136"/>
        </c:manualLayout>
      </c:layout>
      <c:overlay val="0"/>
      <c:txPr>
        <a:bodyPr/>
        <a:lstStyle/>
        <a:p>
          <a:pPr>
            <a:defRPr sz="1800"/>
          </a:pPr>
          <a:endParaRPr lang="en-US"/>
        </a:p>
      </c:txPr>
    </c:legend>
    <c:plotVisOnly val="1"/>
    <c:dispBlanksAs val="gap"/>
    <c:showDLblsOverMax val="0"/>
  </c:chart>
  <c:spPr>
    <a:ln>
      <a:noFill/>
    </a:ln>
  </c:spPr>
  <c:txPr>
    <a:bodyPr/>
    <a:lstStyle/>
    <a:p>
      <a:pPr>
        <a:defRPr sz="1600">
          <a:solidFill>
            <a:srgbClr val="002060"/>
          </a:solidFil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Certainement pas</c:v>
                </c:pt>
              </c:strCache>
            </c:strRef>
          </c:tx>
          <c:spPr>
            <a:solidFill>
              <a:schemeClr val="accent5">
                <a:lumMod val="40000"/>
                <a:lumOff val="60000"/>
              </a:schemeClr>
            </a:solidFill>
          </c:spPr>
          <c:invertIfNegative val="0"/>
          <c:dLbls>
            <c:dLbl>
              <c:idx val="0"/>
              <c:layout>
                <c:manualLayout>
                  <c:x val="0.0532564249054216"/>
                  <c:y val="-0.00964257187891978"/>
                </c:manualLayout>
              </c:layout>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Sheet1!$B$2</c:f>
              <c:numCache>
                <c:formatCode>0%</c:formatCode>
                <c:ptCount val="1"/>
                <c:pt idx="0">
                  <c:v>0.0308052027711998</c:v>
                </c:pt>
              </c:numCache>
            </c:numRef>
          </c:val>
        </c:ser>
        <c:ser>
          <c:idx val="1"/>
          <c:order val="1"/>
          <c:tx>
            <c:strRef>
              <c:f>Sheet1!$C$1</c:f>
              <c:strCache>
                <c:ptCount val="1"/>
                <c:pt idx="0">
                  <c:v>Probablement pas</c:v>
                </c:pt>
              </c:strCache>
            </c:strRef>
          </c:tx>
          <c:spPr>
            <a:solidFill>
              <a:schemeClr val="accent5">
                <a:lumMod val="60000"/>
                <a:lumOff val="40000"/>
              </a:schemeClr>
            </a:solidFill>
          </c:spPr>
          <c:invertIfNegative val="0"/>
          <c:dLbls>
            <c:dLbl>
              <c:idx val="0"/>
              <c:layout>
                <c:manualLayout>
                  <c:x val="0.0"/>
                  <c:y val="-0.00750507626812151"/>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Sheet1!$C$2</c:f>
              <c:numCache>
                <c:formatCode>0%</c:formatCode>
                <c:ptCount val="1"/>
                <c:pt idx="0">
                  <c:v>0.0281072127078061</c:v>
                </c:pt>
              </c:numCache>
            </c:numRef>
          </c:val>
        </c:ser>
        <c:ser>
          <c:idx val="2"/>
          <c:order val="2"/>
          <c:tx>
            <c:strRef>
              <c:f>Sheet1!$D$1</c:f>
              <c:strCache>
                <c:ptCount val="1"/>
                <c:pt idx="0">
                  <c:v>Probablement</c:v>
                </c:pt>
              </c:strCache>
            </c:strRef>
          </c:tx>
          <c:spPr>
            <a:solidFill>
              <a:srgbClr val="0070C0"/>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Sheet1!$D$2</c:f>
              <c:numCache>
                <c:formatCode>0%</c:formatCode>
                <c:ptCount val="1"/>
                <c:pt idx="0">
                  <c:v>0.353277349587535</c:v>
                </c:pt>
              </c:numCache>
            </c:numRef>
          </c:val>
        </c:ser>
        <c:ser>
          <c:idx val="3"/>
          <c:order val="3"/>
          <c:tx>
            <c:strRef>
              <c:f>Sheet1!$E$1</c:f>
              <c:strCache>
                <c:ptCount val="1"/>
                <c:pt idx="0">
                  <c:v>Certainement</c:v>
                </c:pt>
              </c:strCache>
            </c:strRef>
          </c:tx>
          <c:spPr>
            <a:solidFill>
              <a:schemeClr val="accent5">
                <a:lumMod val="50000"/>
              </a:schemeClr>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Sheet1!$E$2</c:f>
              <c:numCache>
                <c:formatCode>0%</c:formatCode>
                <c:ptCount val="1"/>
                <c:pt idx="0">
                  <c:v>0.587810234933457</c:v>
                </c:pt>
              </c:numCache>
            </c:numRef>
          </c:val>
        </c:ser>
        <c:ser>
          <c:idx val="4"/>
          <c:order val="4"/>
          <c:tx>
            <c:strRef>
              <c:f>Sheet1!$F$1</c:f>
              <c:strCache>
                <c:ptCount val="1"/>
                <c:pt idx="0">
                  <c:v>Top 2</c:v>
                </c:pt>
              </c:strCache>
            </c:strRef>
          </c:tx>
          <c:spPr>
            <a:noFill/>
          </c:spPr>
          <c:invertIfNegative val="0"/>
          <c:dLbls>
            <c:delete val="1"/>
          </c:dLbls>
          <c:cat>
            <c:numRef>
              <c:f>Sheet1!$A$2</c:f>
              <c:numCache>
                <c:formatCode>General</c:formatCode>
                <c:ptCount val="1"/>
              </c:numCache>
            </c:numRef>
          </c:cat>
          <c:val>
            <c:numRef>
              <c:f>Sheet1!$F$2</c:f>
              <c:numCache>
                <c:formatCode>0%</c:formatCode>
                <c:ptCount val="1"/>
                <c:pt idx="0">
                  <c:v>0.941087584520992</c:v>
                </c:pt>
              </c:numCache>
            </c:numRef>
          </c:val>
        </c:ser>
        <c:dLbls>
          <c:showLegendKey val="0"/>
          <c:showVal val="1"/>
          <c:showCatName val="0"/>
          <c:showSerName val="0"/>
          <c:showPercent val="0"/>
          <c:showBubbleSize val="0"/>
        </c:dLbls>
        <c:gapWidth val="95"/>
        <c:overlap val="100"/>
        <c:axId val="-1666009600"/>
        <c:axId val="-1320782624"/>
      </c:barChart>
      <c:catAx>
        <c:axId val="-1666009600"/>
        <c:scaling>
          <c:orientation val="minMax"/>
        </c:scaling>
        <c:delete val="1"/>
        <c:axPos val="b"/>
        <c:numFmt formatCode="General" sourceLinked="1"/>
        <c:majorTickMark val="none"/>
        <c:minorTickMark val="none"/>
        <c:tickLblPos val="nextTo"/>
        <c:crossAx val="-1320782624"/>
        <c:crosses val="autoZero"/>
        <c:auto val="1"/>
        <c:lblAlgn val="ctr"/>
        <c:lblOffset val="100"/>
        <c:noMultiLvlLbl val="0"/>
      </c:catAx>
      <c:valAx>
        <c:axId val="-1320782624"/>
        <c:scaling>
          <c:orientation val="minMax"/>
          <c:max val="1.1"/>
        </c:scaling>
        <c:delete val="1"/>
        <c:axPos val="l"/>
        <c:numFmt formatCode="0%" sourceLinked="1"/>
        <c:majorTickMark val="out"/>
        <c:minorTickMark val="none"/>
        <c:tickLblPos val="nextTo"/>
        <c:crossAx val="-1666009600"/>
        <c:crosses val="autoZero"/>
        <c:crossBetween val="between"/>
      </c:valAx>
    </c:plotArea>
    <c:legend>
      <c:legendPos val="r"/>
      <c:legendEntry>
        <c:idx val="0"/>
        <c:delete val="1"/>
      </c:legendEntry>
      <c:layout>
        <c:manualLayout>
          <c:xMode val="edge"/>
          <c:yMode val="edge"/>
          <c:x val="0.59149269288303"/>
          <c:y val="0.327332414125431"/>
          <c:w val="0.312050816192837"/>
          <c:h val="0.55589806510786"/>
        </c:manualLayout>
      </c:layout>
      <c:overlay val="0"/>
      <c:txPr>
        <a:bodyPr/>
        <a:lstStyle/>
        <a:p>
          <a:pPr>
            <a:defRPr sz="1600">
              <a:solidFill>
                <a:srgbClr val="002060"/>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00B0F0"/>
            </a:solidFill>
          </c:spPr>
          <c:invertIfNegative val="0"/>
          <c:dLbls>
            <c:spPr>
              <a:noFill/>
              <a:ln>
                <a:noFill/>
              </a:ln>
              <a:effectLst/>
            </c:spPr>
            <c:txPr>
              <a:bodyPr/>
              <a:lstStyle/>
              <a:p>
                <a:pPr>
                  <a:defRPr>
                    <a:solidFill>
                      <a:srgbClr val="00206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Etats-Unis</c:v>
                </c:pt>
                <c:pt idx="1">
                  <c:v>Afrique</c:v>
                </c:pt>
                <c:pt idx="2">
                  <c:v>Chine</c:v>
                </c:pt>
                <c:pt idx="3">
                  <c:v>Amérique Latine</c:v>
                </c:pt>
                <c:pt idx="4">
                  <c:v>Inde</c:v>
                </c:pt>
                <c:pt idx="5">
                  <c:v>Pakistan</c:v>
                </c:pt>
                <c:pt idx="6">
                  <c:v>Bangladesh</c:v>
                </c:pt>
              </c:strCache>
            </c:strRef>
          </c:cat>
          <c:val>
            <c:numRef>
              <c:f>Sheet1!$B$2:$B$8</c:f>
              <c:numCache>
                <c:formatCode>0%</c:formatCode>
                <c:ptCount val="7"/>
                <c:pt idx="0">
                  <c:v>0.46</c:v>
                </c:pt>
                <c:pt idx="1">
                  <c:v>0.46</c:v>
                </c:pt>
                <c:pt idx="2">
                  <c:v>0.3</c:v>
                </c:pt>
                <c:pt idx="3">
                  <c:v>0.29</c:v>
                </c:pt>
                <c:pt idx="4">
                  <c:v>0.26</c:v>
                </c:pt>
                <c:pt idx="5">
                  <c:v>0.18</c:v>
                </c:pt>
                <c:pt idx="6">
                  <c:v>0.1</c:v>
                </c:pt>
              </c:numCache>
            </c:numRef>
          </c:val>
        </c:ser>
        <c:dLbls>
          <c:showLegendKey val="0"/>
          <c:showVal val="1"/>
          <c:showCatName val="0"/>
          <c:showSerName val="0"/>
          <c:showPercent val="0"/>
          <c:showBubbleSize val="0"/>
        </c:dLbls>
        <c:gapWidth val="150"/>
        <c:overlap val="-25"/>
        <c:axId val="-1233534656"/>
        <c:axId val="-1233532608"/>
      </c:barChart>
      <c:catAx>
        <c:axId val="-1233534656"/>
        <c:scaling>
          <c:orientation val="maxMin"/>
        </c:scaling>
        <c:delete val="0"/>
        <c:axPos val="l"/>
        <c:numFmt formatCode="General" sourceLinked="0"/>
        <c:majorTickMark val="none"/>
        <c:minorTickMark val="none"/>
        <c:tickLblPos val="nextTo"/>
        <c:spPr>
          <a:ln>
            <a:noFill/>
          </a:ln>
        </c:spPr>
        <c:txPr>
          <a:bodyPr/>
          <a:lstStyle/>
          <a:p>
            <a:pPr>
              <a:defRPr>
                <a:solidFill>
                  <a:srgbClr val="002060"/>
                </a:solidFill>
              </a:defRPr>
            </a:pPr>
            <a:endParaRPr lang="en-US"/>
          </a:p>
        </c:txPr>
        <c:crossAx val="-1233532608"/>
        <c:crosses val="autoZero"/>
        <c:auto val="1"/>
        <c:lblAlgn val="ctr"/>
        <c:lblOffset val="100"/>
        <c:noMultiLvlLbl val="0"/>
      </c:catAx>
      <c:valAx>
        <c:axId val="-1233532608"/>
        <c:scaling>
          <c:orientation val="minMax"/>
        </c:scaling>
        <c:delete val="1"/>
        <c:axPos val="t"/>
        <c:numFmt formatCode="0%" sourceLinked="1"/>
        <c:majorTickMark val="out"/>
        <c:minorTickMark val="none"/>
        <c:tickLblPos val="nextTo"/>
        <c:crossAx val="-1233534656"/>
        <c:crosses val="autoZero"/>
        <c:crossBetween val="between"/>
      </c:valAx>
    </c:plotArea>
    <c:plotVisOnly val="1"/>
    <c:dispBlanksAs val="gap"/>
    <c:showDLblsOverMax val="0"/>
  </c:chart>
  <c:spPr>
    <a:ln>
      <a:noFill/>
    </a:ln>
  </c:spPr>
  <c:txPr>
    <a:bodyPr/>
    <a:lstStyle/>
    <a:p>
      <a:pPr>
        <a:defRPr sz="16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4797445931575"/>
          <c:y val="0.0434213675399635"/>
          <c:w val="0.495193502142499"/>
          <c:h val="0.913157264920073"/>
        </c:manualLayout>
      </c:layout>
      <c:barChart>
        <c:barDir val="bar"/>
        <c:grouping val="clustered"/>
        <c:varyColors val="0"/>
        <c:ser>
          <c:idx val="0"/>
          <c:order val="0"/>
          <c:tx>
            <c:strRef>
              <c:f>Sheet1!$B$1</c:f>
              <c:strCache>
                <c:ptCount val="1"/>
                <c:pt idx="0">
                  <c:v>Column1</c:v>
                </c:pt>
              </c:strCache>
            </c:strRef>
          </c:tx>
          <c:spPr>
            <a:solidFill>
              <a:srgbClr val="002060"/>
            </a:solidFill>
          </c:spPr>
          <c:invertIfNegative val="0"/>
          <c:dLbls>
            <c:spPr>
              <a:noFill/>
              <a:ln>
                <a:noFill/>
              </a:ln>
              <a:effectLst/>
            </c:spPr>
            <c:txPr>
              <a:bodyPr/>
              <a:lstStyle/>
              <a:p>
                <a:pPr>
                  <a:defRPr>
                    <a:solidFill>
                      <a:srgbClr val="00206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Pays de l'UE</c:v>
                </c:pt>
                <c:pt idx="1">
                  <c:v>Pays/continents hors UE</c:v>
                </c:pt>
              </c:strCache>
            </c:strRef>
          </c:cat>
          <c:val>
            <c:numRef>
              <c:f>Sheet1!$B$2:$B$3</c:f>
              <c:numCache>
                <c:formatCode>0%</c:formatCode>
                <c:ptCount val="2"/>
                <c:pt idx="0">
                  <c:v>0.96</c:v>
                </c:pt>
                <c:pt idx="1">
                  <c:v>0.55</c:v>
                </c:pt>
              </c:numCache>
            </c:numRef>
          </c:val>
        </c:ser>
        <c:dLbls>
          <c:showLegendKey val="0"/>
          <c:showVal val="1"/>
          <c:showCatName val="0"/>
          <c:showSerName val="0"/>
          <c:showPercent val="0"/>
          <c:showBubbleSize val="0"/>
        </c:dLbls>
        <c:gapWidth val="150"/>
        <c:overlap val="-25"/>
        <c:axId val="-1712002784"/>
        <c:axId val="-1712000736"/>
      </c:barChart>
      <c:catAx>
        <c:axId val="-1712002784"/>
        <c:scaling>
          <c:orientation val="maxMin"/>
        </c:scaling>
        <c:delete val="0"/>
        <c:axPos val="l"/>
        <c:numFmt formatCode="General" sourceLinked="0"/>
        <c:majorTickMark val="none"/>
        <c:minorTickMark val="none"/>
        <c:tickLblPos val="nextTo"/>
        <c:spPr>
          <a:ln>
            <a:noFill/>
          </a:ln>
        </c:spPr>
        <c:txPr>
          <a:bodyPr/>
          <a:lstStyle/>
          <a:p>
            <a:pPr>
              <a:defRPr>
                <a:solidFill>
                  <a:srgbClr val="002060"/>
                </a:solidFill>
              </a:defRPr>
            </a:pPr>
            <a:endParaRPr lang="en-US"/>
          </a:p>
        </c:txPr>
        <c:crossAx val="-1712000736"/>
        <c:crosses val="autoZero"/>
        <c:auto val="1"/>
        <c:lblAlgn val="ctr"/>
        <c:lblOffset val="100"/>
        <c:noMultiLvlLbl val="0"/>
      </c:catAx>
      <c:valAx>
        <c:axId val="-1712000736"/>
        <c:scaling>
          <c:orientation val="minMax"/>
          <c:max val="1.0"/>
        </c:scaling>
        <c:delete val="1"/>
        <c:axPos val="t"/>
        <c:numFmt formatCode="0%" sourceLinked="1"/>
        <c:majorTickMark val="out"/>
        <c:minorTickMark val="none"/>
        <c:tickLblPos val="nextTo"/>
        <c:crossAx val="-17120027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0742735865732025"/>
          <c:y val="0.135939818493242"/>
          <c:w val="0.788659953103118"/>
          <c:h val="0.794216394822882"/>
        </c:manualLayout>
      </c:layout>
      <c:pie3DChart>
        <c:varyColors val="1"/>
        <c:ser>
          <c:idx val="0"/>
          <c:order val="0"/>
          <c:tx>
            <c:strRef>
              <c:f>Sheet1!$B$1</c:f>
              <c:strCache>
                <c:ptCount val="1"/>
                <c:pt idx="0">
                  <c:v>Column1</c:v>
                </c:pt>
              </c:strCache>
            </c:strRef>
          </c:tx>
          <c:dPt>
            <c:idx val="0"/>
            <c:bubble3D val="0"/>
            <c:spPr>
              <a:solidFill>
                <a:srgbClr val="00B0F0"/>
              </a:solidFill>
              <a:ln w="25400">
                <a:solidFill>
                  <a:schemeClr val="lt1"/>
                </a:solidFill>
              </a:ln>
              <a:effectLst/>
              <a:sp3d contourW="25400">
                <a:contourClr>
                  <a:schemeClr val="lt1"/>
                </a:contourClr>
              </a:sp3d>
            </c:spPr>
          </c:dPt>
          <c:dPt>
            <c:idx val="1"/>
            <c:bubble3D val="0"/>
            <c:spPr>
              <a:solidFill>
                <a:srgbClr val="002060"/>
              </a:solidFill>
              <a:ln w="25400">
                <a:solidFill>
                  <a:schemeClr val="lt1"/>
                </a:solidFill>
              </a:ln>
              <a:effectLst/>
              <a:sp3d contourW="25400">
                <a:contourClr>
                  <a:schemeClr val="lt1"/>
                </a:contourClr>
              </a:sp3d>
            </c:spPr>
          </c:dPt>
          <c:dLbls>
            <c:dLbl>
              <c:idx val="0"/>
              <c:layout>
                <c:manualLayout>
                  <c:x val="-0.10760212198929"/>
                  <c:y val="-0.249029109423514"/>
                </c:manualLayout>
              </c:layout>
              <c:tx>
                <c:rich>
                  <a:bodyPr/>
                  <a:lstStyle/>
                  <a:p>
                    <a:r>
                      <a:rPr lang="en-US" dirty="0" smtClean="0"/>
                      <a:t>71</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Couvre le risque de change</c:v>
                </c:pt>
                <c:pt idx="1">
                  <c:v>Ne couvre pas le risque de change</c:v>
                </c:pt>
              </c:strCache>
            </c:strRef>
          </c:cat>
          <c:val>
            <c:numRef>
              <c:f>Sheet1!$B$2:$B$3</c:f>
              <c:numCache>
                <c:formatCode>General</c:formatCode>
                <c:ptCount val="2"/>
                <c:pt idx="0" formatCode="0%">
                  <c:v>71.0</c:v>
                </c:pt>
                <c:pt idx="1">
                  <c:v>29.0</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png"/><Relationship Id="rId1" Type="http://schemas.openxmlformats.org/officeDocument/2006/relationships/image" Target="../media/image5.png"/><Relationship Id="rId2" Type="http://schemas.openxmlformats.org/officeDocument/2006/relationships/image" Target="../media/image6.jp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png"/><Relationship Id="rId1" Type="http://schemas.openxmlformats.org/officeDocument/2006/relationships/image" Target="../media/image5.png"/><Relationship Id="rId2"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3B1978-3137-49A7-AEE8-F6EC17DE7B85}" type="doc">
      <dgm:prSet loTypeId="urn:microsoft.com/office/officeart/2005/8/layout/bList2" loCatId="list" qsTypeId="urn:microsoft.com/office/officeart/2005/8/quickstyle/simple1" qsCatId="simple" csTypeId="urn:microsoft.com/office/officeart/2005/8/colors/accent2_2" csCatId="accent2" phldr="1"/>
      <dgm:spPr/>
    </dgm:pt>
    <dgm:pt modelId="{CF534D33-990A-4D46-AE73-45B4B6A8BF49}">
      <dgm:prSet phldrT="[Text]"/>
      <dgm:spPr/>
      <dgm:t>
        <a:bodyPr/>
        <a:lstStyle/>
        <a:p>
          <a:r>
            <a:rPr lang="nl-BE" dirty="0" smtClean="0"/>
            <a:t>Cible</a:t>
          </a:r>
          <a:endParaRPr lang="en-US" dirty="0"/>
        </a:p>
      </dgm:t>
    </dgm:pt>
    <dgm:pt modelId="{E8ADC23A-C39D-4900-8C07-61B5D63FC952}" type="parTrans" cxnId="{0C371D59-5CA3-41EC-97A2-DD574F40F345}">
      <dgm:prSet/>
      <dgm:spPr/>
      <dgm:t>
        <a:bodyPr/>
        <a:lstStyle/>
        <a:p>
          <a:endParaRPr lang="en-US"/>
        </a:p>
      </dgm:t>
    </dgm:pt>
    <dgm:pt modelId="{76FFA7DC-037E-4DA6-8007-BEFE8C6E0A9C}" type="sibTrans" cxnId="{0C371D59-5CA3-41EC-97A2-DD574F40F345}">
      <dgm:prSet/>
      <dgm:spPr/>
      <dgm:t>
        <a:bodyPr/>
        <a:lstStyle/>
        <a:p>
          <a:endParaRPr lang="en-US"/>
        </a:p>
      </dgm:t>
    </dgm:pt>
    <dgm:pt modelId="{461C4A9A-A451-4611-BBF2-A4475F089902}">
      <dgm:prSet phldrT="[Text]"/>
      <dgm:spPr/>
      <dgm:t>
        <a:bodyPr/>
        <a:lstStyle/>
        <a:p>
          <a:r>
            <a:rPr lang="nl-BE" dirty="0" smtClean="0"/>
            <a:t>Méthodologie</a:t>
          </a:r>
          <a:endParaRPr lang="en-US" dirty="0"/>
        </a:p>
      </dgm:t>
    </dgm:pt>
    <dgm:pt modelId="{B72FCBFF-6D5E-4AE3-AE66-9B0D3B9D0964}" type="parTrans" cxnId="{18CFB057-0C12-4AD5-9F97-2150F7499B9B}">
      <dgm:prSet/>
      <dgm:spPr/>
      <dgm:t>
        <a:bodyPr/>
        <a:lstStyle/>
        <a:p>
          <a:endParaRPr lang="en-US"/>
        </a:p>
      </dgm:t>
    </dgm:pt>
    <dgm:pt modelId="{4C1306E8-683E-44B9-A89F-6BDA061A774E}" type="sibTrans" cxnId="{18CFB057-0C12-4AD5-9F97-2150F7499B9B}">
      <dgm:prSet/>
      <dgm:spPr/>
      <dgm:t>
        <a:bodyPr/>
        <a:lstStyle/>
        <a:p>
          <a:endParaRPr lang="en-US"/>
        </a:p>
      </dgm:t>
    </dgm:pt>
    <dgm:pt modelId="{7F26040E-49E1-4540-93D0-393857BDF1A9}">
      <dgm:prSet phldrT="[Text]"/>
      <dgm:spPr/>
      <dgm:t>
        <a:bodyPr/>
        <a:lstStyle/>
        <a:p>
          <a:r>
            <a:rPr lang="nl-BE" dirty="0" smtClean="0"/>
            <a:t>Période de terrain</a:t>
          </a:r>
          <a:endParaRPr lang="en-US" dirty="0"/>
        </a:p>
      </dgm:t>
    </dgm:pt>
    <dgm:pt modelId="{E32137C5-5916-43A2-8846-828D6DE8B7D9}" type="parTrans" cxnId="{F264F29C-8418-4177-94C2-9AC5F930BC34}">
      <dgm:prSet/>
      <dgm:spPr/>
      <dgm:t>
        <a:bodyPr/>
        <a:lstStyle/>
        <a:p>
          <a:endParaRPr lang="en-US"/>
        </a:p>
      </dgm:t>
    </dgm:pt>
    <dgm:pt modelId="{8AACD306-39DD-49F4-A005-223ECA9D6127}" type="sibTrans" cxnId="{F264F29C-8418-4177-94C2-9AC5F930BC34}">
      <dgm:prSet/>
      <dgm:spPr/>
      <dgm:t>
        <a:bodyPr/>
        <a:lstStyle/>
        <a:p>
          <a:endParaRPr lang="en-US"/>
        </a:p>
      </dgm:t>
    </dgm:pt>
    <dgm:pt modelId="{B6F3882B-A5EE-4428-BE1F-F9D3E89D402C}">
      <dgm:prSet/>
      <dgm:spPr/>
      <dgm:t>
        <a:bodyPr/>
        <a:lstStyle/>
        <a:p>
          <a:r>
            <a:rPr lang="nl-BE" dirty="0" smtClean="0"/>
            <a:t>Taille d’échantillon*</a:t>
          </a:r>
          <a:endParaRPr lang="en-US" dirty="0"/>
        </a:p>
      </dgm:t>
    </dgm:pt>
    <dgm:pt modelId="{2D634CCA-3F01-4739-875B-A8CDEFC8D7B1}" type="parTrans" cxnId="{763C4734-0B52-475D-94FA-74B8614ED5F9}">
      <dgm:prSet/>
      <dgm:spPr/>
      <dgm:t>
        <a:bodyPr/>
        <a:lstStyle/>
        <a:p>
          <a:endParaRPr lang="en-US"/>
        </a:p>
      </dgm:t>
    </dgm:pt>
    <dgm:pt modelId="{095AC935-3A19-4153-BB72-145A21494A6B}" type="sibTrans" cxnId="{763C4734-0B52-475D-94FA-74B8614ED5F9}">
      <dgm:prSet/>
      <dgm:spPr/>
      <dgm:t>
        <a:bodyPr/>
        <a:lstStyle/>
        <a:p>
          <a:endParaRPr lang="en-US"/>
        </a:p>
      </dgm:t>
    </dgm:pt>
    <dgm:pt modelId="{A75CFD26-6488-4D5F-9CEC-7F57377FBE29}" type="pres">
      <dgm:prSet presAssocID="{973B1978-3137-49A7-AEE8-F6EC17DE7B85}" presName="diagram" presStyleCnt="0">
        <dgm:presLayoutVars>
          <dgm:dir/>
          <dgm:animLvl val="lvl"/>
          <dgm:resizeHandles val="exact"/>
        </dgm:presLayoutVars>
      </dgm:prSet>
      <dgm:spPr/>
    </dgm:pt>
    <dgm:pt modelId="{F082BD44-B722-49DE-8338-C2672456804E}" type="pres">
      <dgm:prSet presAssocID="{CF534D33-990A-4D46-AE73-45B4B6A8BF49}" presName="compNode" presStyleCnt="0"/>
      <dgm:spPr/>
    </dgm:pt>
    <dgm:pt modelId="{C613B553-B2C7-4BE6-B7D4-9D011BEA9C5F}" type="pres">
      <dgm:prSet presAssocID="{CF534D33-990A-4D46-AE73-45B4B6A8BF49}" presName="childRect" presStyleLbl="bgAcc1" presStyleIdx="0" presStyleCnt="4">
        <dgm:presLayoutVars>
          <dgm:bulletEnabled val="1"/>
        </dgm:presLayoutVars>
      </dgm:prSet>
      <dgm:spPr/>
      <dgm:t>
        <a:bodyPr/>
        <a:lstStyle/>
        <a:p>
          <a:endParaRPr lang="en-US"/>
        </a:p>
      </dgm:t>
    </dgm:pt>
    <dgm:pt modelId="{E928A4DA-0B41-4FA5-87A1-3B90F96368E5}" type="pres">
      <dgm:prSet presAssocID="{CF534D33-990A-4D46-AE73-45B4B6A8BF49}" presName="parentText" presStyleLbl="node1" presStyleIdx="0" presStyleCnt="0">
        <dgm:presLayoutVars>
          <dgm:chMax val="0"/>
          <dgm:bulletEnabled val="1"/>
        </dgm:presLayoutVars>
      </dgm:prSet>
      <dgm:spPr/>
      <dgm:t>
        <a:bodyPr/>
        <a:lstStyle/>
        <a:p>
          <a:endParaRPr lang="en-US"/>
        </a:p>
      </dgm:t>
    </dgm:pt>
    <dgm:pt modelId="{998F77DA-12D7-4F10-A000-9489D949EE39}" type="pres">
      <dgm:prSet presAssocID="{CF534D33-990A-4D46-AE73-45B4B6A8BF49}" presName="parentRect" presStyleLbl="alignNode1" presStyleIdx="0" presStyleCnt="4"/>
      <dgm:spPr/>
      <dgm:t>
        <a:bodyPr/>
        <a:lstStyle/>
        <a:p>
          <a:endParaRPr lang="en-US"/>
        </a:p>
      </dgm:t>
    </dgm:pt>
    <dgm:pt modelId="{A99296F0-A2DC-499E-A5D1-1FA841CDF624}" type="pres">
      <dgm:prSet presAssocID="{CF534D33-990A-4D46-AE73-45B4B6A8BF49}" presName="adorn" presStyleLbl="fgAccFollow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97000" r="-97000"/>
          </a:stretch>
        </a:blipFill>
      </dgm:spPr>
    </dgm:pt>
    <dgm:pt modelId="{B0E910C4-C533-4267-B988-B98C7FD69A15}" type="pres">
      <dgm:prSet presAssocID="{76FFA7DC-037E-4DA6-8007-BEFE8C6E0A9C}" presName="sibTrans" presStyleLbl="sibTrans2D1" presStyleIdx="0" presStyleCnt="0"/>
      <dgm:spPr/>
      <dgm:t>
        <a:bodyPr/>
        <a:lstStyle/>
        <a:p>
          <a:endParaRPr lang="en-US"/>
        </a:p>
      </dgm:t>
    </dgm:pt>
    <dgm:pt modelId="{2BCAA303-50A3-4ED1-906F-F4BBD725C1A7}" type="pres">
      <dgm:prSet presAssocID="{B6F3882B-A5EE-4428-BE1F-F9D3E89D402C}" presName="compNode" presStyleCnt="0"/>
      <dgm:spPr/>
    </dgm:pt>
    <dgm:pt modelId="{F230236B-8B04-4C4E-B58D-CFEB7DED6ECE}" type="pres">
      <dgm:prSet presAssocID="{B6F3882B-A5EE-4428-BE1F-F9D3E89D402C}" presName="childRect" presStyleLbl="bgAcc1" presStyleIdx="1" presStyleCnt="4">
        <dgm:presLayoutVars>
          <dgm:bulletEnabled val="1"/>
        </dgm:presLayoutVars>
      </dgm:prSet>
      <dgm:spPr/>
    </dgm:pt>
    <dgm:pt modelId="{10AF0C71-1718-4C1F-B244-533A0054FB93}" type="pres">
      <dgm:prSet presAssocID="{B6F3882B-A5EE-4428-BE1F-F9D3E89D402C}" presName="parentText" presStyleLbl="node1" presStyleIdx="0" presStyleCnt="0">
        <dgm:presLayoutVars>
          <dgm:chMax val="0"/>
          <dgm:bulletEnabled val="1"/>
        </dgm:presLayoutVars>
      </dgm:prSet>
      <dgm:spPr/>
      <dgm:t>
        <a:bodyPr/>
        <a:lstStyle/>
        <a:p>
          <a:endParaRPr lang="en-US"/>
        </a:p>
      </dgm:t>
    </dgm:pt>
    <dgm:pt modelId="{61B80044-8C9D-48FE-BE7A-AC7912F0E3A1}" type="pres">
      <dgm:prSet presAssocID="{B6F3882B-A5EE-4428-BE1F-F9D3E89D402C}" presName="parentRect" presStyleLbl="alignNode1" presStyleIdx="1" presStyleCnt="4"/>
      <dgm:spPr/>
      <dgm:t>
        <a:bodyPr/>
        <a:lstStyle/>
        <a:p>
          <a:endParaRPr lang="en-US"/>
        </a:p>
      </dgm:t>
    </dgm:pt>
    <dgm:pt modelId="{A9C47F5D-8F18-41AD-B624-E4743926E4E9}" type="pres">
      <dgm:prSet presAssocID="{B6F3882B-A5EE-4428-BE1F-F9D3E89D402C}" presName="adorn" presStyleLbl="fgAccFollowNod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16000" b="-16000"/>
          </a:stretch>
        </a:blipFill>
      </dgm:spPr>
    </dgm:pt>
    <dgm:pt modelId="{2ACEE281-4C92-4357-8A19-7B37A69FBC9D}" type="pres">
      <dgm:prSet presAssocID="{095AC935-3A19-4153-BB72-145A21494A6B}" presName="sibTrans" presStyleLbl="sibTrans2D1" presStyleIdx="0" presStyleCnt="0"/>
      <dgm:spPr/>
      <dgm:t>
        <a:bodyPr/>
        <a:lstStyle/>
        <a:p>
          <a:endParaRPr lang="en-US"/>
        </a:p>
      </dgm:t>
    </dgm:pt>
    <dgm:pt modelId="{02EEDEB7-22C8-4AD8-8041-EEB6E6C5E1C8}" type="pres">
      <dgm:prSet presAssocID="{461C4A9A-A451-4611-BBF2-A4475F089902}" presName="compNode" presStyleCnt="0"/>
      <dgm:spPr/>
    </dgm:pt>
    <dgm:pt modelId="{229F7F3B-9B7D-4F97-8CC6-DAAEE765CD27}" type="pres">
      <dgm:prSet presAssocID="{461C4A9A-A451-4611-BBF2-A4475F089902}" presName="childRect" presStyleLbl="bgAcc1" presStyleIdx="2" presStyleCnt="4">
        <dgm:presLayoutVars>
          <dgm:bulletEnabled val="1"/>
        </dgm:presLayoutVars>
      </dgm:prSet>
      <dgm:spPr/>
    </dgm:pt>
    <dgm:pt modelId="{FD157272-FE35-4473-B090-4AF08AE8F35D}" type="pres">
      <dgm:prSet presAssocID="{461C4A9A-A451-4611-BBF2-A4475F089902}" presName="parentText" presStyleLbl="node1" presStyleIdx="0" presStyleCnt="0">
        <dgm:presLayoutVars>
          <dgm:chMax val="0"/>
          <dgm:bulletEnabled val="1"/>
        </dgm:presLayoutVars>
      </dgm:prSet>
      <dgm:spPr/>
      <dgm:t>
        <a:bodyPr/>
        <a:lstStyle/>
        <a:p>
          <a:endParaRPr lang="en-US"/>
        </a:p>
      </dgm:t>
    </dgm:pt>
    <dgm:pt modelId="{0DB58DD0-F64B-4F86-A723-28EC0E9B9904}" type="pres">
      <dgm:prSet presAssocID="{461C4A9A-A451-4611-BBF2-A4475F089902}" presName="parentRect" presStyleLbl="alignNode1" presStyleIdx="2" presStyleCnt="4"/>
      <dgm:spPr/>
      <dgm:t>
        <a:bodyPr/>
        <a:lstStyle/>
        <a:p>
          <a:endParaRPr lang="en-US"/>
        </a:p>
      </dgm:t>
    </dgm:pt>
    <dgm:pt modelId="{1969375C-1510-4739-8DFE-5ECDFF95D0A5}" type="pres">
      <dgm:prSet presAssocID="{461C4A9A-A451-4611-BBF2-A4475F089902}" presName="adorn" presStyleLbl="fgAccFollowNod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D4A576C9-74B8-48AB-97C4-10170055D0E9}" type="pres">
      <dgm:prSet presAssocID="{4C1306E8-683E-44B9-A89F-6BDA061A774E}" presName="sibTrans" presStyleLbl="sibTrans2D1" presStyleIdx="0" presStyleCnt="0"/>
      <dgm:spPr/>
      <dgm:t>
        <a:bodyPr/>
        <a:lstStyle/>
        <a:p>
          <a:endParaRPr lang="en-US"/>
        </a:p>
      </dgm:t>
    </dgm:pt>
    <dgm:pt modelId="{25F50E5B-66D8-417B-8BC3-719BB1361F2D}" type="pres">
      <dgm:prSet presAssocID="{7F26040E-49E1-4540-93D0-393857BDF1A9}" presName="compNode" presStyleCnt="0"/>
      <dgm:spPr/>
    </dgm:pt>
    <dgm:pt modelId="{3ED0FFC2-1B5B-4151-AB11-8AEBDD5C45F4}" type="pres">
      <dgm:prSet presAssocID="{7F26040E-49E1-4540-93D0-393857BDF1A9}" presName="childRect" presStyleLbl="bgAcc1" presStyleIdx="3" presStyleCnt="4">
        <dgm:presLayoutVars>
          <dgm:bulletEnabled val="1"/>
        </dgm:presLayoutVars>
      </dgm:prSet>
      <dgm:spPr/>
    </dgm:pt>
    <dgm:pt modelId="{F1E09E64-4BE0-443E-BF3E-AD02A66A33F3}" type="pres">
      <dgm:prSet presAssocID="{7F26040E-49E1-4540-93D0-393857BDF1A9}" presName="parentText" presStyleLbl="node1" presStyleIdx="0" presStyleCnt="0">
        <dgm:presLayoutVars>
          <dgm:chMax val="0"/>
          <dgm:bulletEnabled val="1"/>
        </dgm:presLayoutVars>
      </dgm:prSet>
      <dgm:spPr/>
      <dgm:t>
        <a:bodyPr/>
        <a:lstStyle/>
        <a:p>
          <a:endParaRPr lang="en-US"/>
        </a:p>
      </dgm:t>
    </dgm:pt>
    <dgm:pt modelId="{3407BA65-2A1A-4CF3-9802-4F1941959FCA}" type="pres">
      <dgm:prSet presAssocID="{7F26040E-49E1-4540-93D0-393857BDF1A9}" presName="parentRect" presStyleLbl="alignNode1" presStyleIdx="3" presStyleCnt="4"/>
      <dgm:spPr/>
      <dgm:t>
        <a:bodyPr/>
        <a:lstStyle/>
        <a:p>
          <a:endParaRPr lang="en-US"/>
        </a:p>
      </dgm:t>
    </dgm:pt>
    <dgm:pt modelId="{28208CBA-C6FB-46D2-A93B-966F515A31EE}" type="pres">
      <dgm:prSet presAssocID="{7F26040E-49E1-4540-93D0-393857BDF1A9}" presName="adorn" presStyleLbl="fgAccFollowNod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4000" r="-4000"/>
          </a:stretch>
        </a:blipFill>
      </dgm:spPr>
    </dgm:pt>
  </dgm:ptLst>
  <dgm:cxnLst>
    <dgm:cxn modelId="{2E5805DF-94F0-4C8A-AFE4-9623ED057597}" type="presOf" srcId="{76FFA7DC-037E-4DA6-8007-BEFE8C6E0A9C}" destId="{B0E910C4-C533-4267-B988-B98C7FD69A15}" srcOrd="0" destOrd="0" presId="urn:microsoft.com/office/officeart/2005/8/layout/bList2"/>
    <dgm:cxn modelId="{763C4734-0B52-475D-94FA-74B8614ED5F9}" srcId="{973B1978-3137-49A7-AEE8-F6EC17DE7B85}" destId="{B6F3882B-A5EE-4428-BE1F-F9D3E89D402C}" srcOrd="1" destOrd="0" parTransId="{2D634CCA-3F01-4739-875B-A8CDEFC8D7B1}" sibTransId="{095AC935-3A19-4153-BB72-145A21494A6B}"/>
    <dgm:cxn modelId="{A9994AA1-D220-47DC-99DB-69A153B61C86}" type="presOf" srcId="{CF534D33-990A-4D46-AE73-45B4B6A8BF49}" destId="{998F77DA-12D7-4F10-A000-9489D949EE39}" srcOrd="1" destOrd="0" presId="urn:microsoft.com/office/officeart/2005/8/layout/bList2"/>
    <dgm:cxn modelId="{18CFB057-0C12-4AD5-9F97-2150F7499B9B}" srcId="{973B1978-3137-49A7-AEE8-F6EC17DE7B85}" destId="{461C4A9A-A451-4611-BBF2-A4475F089902}" srcOrd="2" destOrd="0" parTransId="{B72FCBFF-6D5E-4AE3-AE66-9B0D3B9D0964}" sibTransId="{4C1306E8-683E-44B9-A89F-6BDA061A774E}"/>
    <dgm:cxn modelId="{F264F29C-8418-4177-94C2-9AC5F930BC34}" srcId="{973B1978-3137-49A7-AEE8-F6EC17DE7B85}" destId="{7F26040E-49E1-4540-93D0-393857BDF1A9}" srcOrd="3" destOrd="0" parTransId="{E32137C5-5916-43A2-8846-828D6DE8B7D9}" sibTransId="{8AACD306-39DD-49F4-A005-223ECA9D6127}"/>
    <dgm:cxn modelId="{0C371D59-5CA3-41EC-97A2-DD574F40F345}" srcId="{973B1978-3137-49A7-AEE8-F6EC17DE7B85}" destId="{CF534D33-990A-4D46-AE73-45B4B6A8BF49}" srcOrd="0" destOrd="0" parTransId="{E8ADC23A-C39D-4900-8C07-61B5D63FC952}" sibTransId="{76FFA7DC-037E-4DA6-8007-BEFE8C6E0A9C}"/>
    <dgm:cxn modelId="{E243CE8C-F95B-4408-8BDE-1D4A4AAADE17}" type="presOf" srcId="{461C4A9A-A451-4611-BBF2-A4475F089902}" destId="{0DB58DD0-F64B-4F86-A723-28EC0E9B9904}" srcOrd="1" destOrd="0" presId="urn:microsoft.com/office/officeart/2005/8/layout/bList2"/>
    <dgm:cxn modelId="{548BB933-745B-443E-8F94-A2F685585E8A}" type="presOf" srcId="{7F26040E-49E1-4540-93D0-393857BDF1A9}" destId="{3407BA65-2A1A-4CF3-9802-4F1941959FCA}" srcOrd="1" destOrd="0" presId="urn:microsoft.com/office/officeart/2005/8/layout/bList2"/>
    <dgm:cxn modelId="{975A1720-DE80-4B7F-8176-87B1CBFA47B7}" type="presOf" srcId="{B6F3882B-A5EE-4428-BE1F-F9D3E89D402C}" destId="{61B80044-8C9D-48FE-BE7A-AC7912F0E3A1}" srcOrd="1" destOrd="0" presId="urn:microsoft.com/office/officeart/2005/8/layout/bList2"/>
    <dgm:cxn modelId="{2B82B126-C9BE-4222-843F-50BFE9546906}" type="presOf" srcId="{CF534D33-990A-4D46-AE73-45B4B6A8BF49}" destId="{E928A4DA-0B41-4FA5-87A1-3B90F96368E5}" srcOrd="0" destOrd="0" presId="urn:microsoft.com/office/officeart/2005/8/layout/bList2"/>
    <dgm:cxn modelId="{A453EBDA-48B8-4568-B8B2-9DCA949FECC6}" type="presOf" srcId="{4C1306E8-683E-44B9-A89F-6BDA061A774E}" destId="{D4A576C9-74B8-48AB-97C4-10170055D0E9}" srcOrd="0" destOrd="0" presId="urn:microsoft.com/office/officeart/2005/8/layout/bList2"/>
    <dgm:cxn modelId="{B6B60D03-107A-4B7E-8FF3-E0A16D791370}" type="presOf" srcId="{7F26040E-49E1-4540-93D0-393857BDF1A9}" destId="{F1E09E64-4BE0-443E-BF3E-AD02A66A33F3}" srcOrd="0" destOrd="0" presId="urn:microsoft.com/office/officeart/2005/8/layout/bList2"/>
    <dgm:cxn modelId="{C7221083-6657-4E84-94EC-33E98CBCBDAD}" type="presOf" srcId="{973B1978-3137-49A7-AEE8-F6EC17DE7B85}" destId="{A75CFD26-6488-4D5F-9CEC-7F57377FBE29}" srcOrd="0" destOrd="0" presId="urn:microsoft.com/office/officeart/2005/8/layout/bList2"/>
    <dgm:cxn modelId="{C5022D81-8D17-4506-B41D-2EB498B1CED1}" type="presOf" srcId="{B6F3882B-A5EE-4428-BE1F-F9D3E89D402C}" destId="{10AF0C71-1718-4C1F-B244-533A0054FB93}" srcOrd="0" destOrd="0" presId="urn:microsoft.com/office/officeart/2005/8/layout/bList2"/>
    <dgm:cxn modelId="{0FFD2616-5580-4F15-A367-482AEE2E648F}" type="presOf" srcId="{095AC935-3A19-4153-BB72-145A21494A6B}" destId="{2ACEE281-4C92-4357-8A19-7B37A69FBC9D}" srcOrd="0" destOrd="0" presId="urn:microsoft.com/office/officeart/2005/8/layout/bList2"/>
    <dgm:cxn modelId="{9126AB90-E91A-4B9A-B3BA-F3E0D2B32639}" type="presOf" srcId="{461C4A9A-A451-4611-BBF2-A4475F089902}" destId="{FD157272-FE35-4473-B090-4AF08AE8F35D}" srcOrd="0" destOrd="0" presId="urn:microsoft.com/office/officeart/2005/8/layout/bList2"/>
    <dgm:cxn modelId="{DCAD99D8-0EB3-42FC-A04C-4DC99431D472}" type="presParOf" srcId="{A75CFD26-6488-4D5F-9CEC-7F57377FBE29}" destId="{F082BD44-B722-49DE-8338-C2672456804E}" srcOrd="0" destOrd="0" presId="urn:microsoft.com/office/officeart/2005/8/layout/bList2"/>
    <dgm:cxn modelId="{0977B50F-D925-4082-B21B-FB1E06B20DE7}" type="presParOf" srcId="{F082BD44-B722-49DE-8338-C2672456804E}" destId="{C613B553-B2C7-4BE6-B7D4-9D011BEA9C5F}" srcOrd="0" destOrd="0" presId="urn:microsoft.com/office/officeart/2005/8/layout/bList2"/>
    <dgm:cxn modelId="{77341075-8620-49BF-9293-254CE8C0C712}" type="presParOf" srcId="{F082BD44-B722-49DE-8338-C2672456804E}" destId="{E928A4DA-0B41-4FA5-87A1-3B90F96368E5}" srcOrd="1" destOrd="0" presId="urn:microsoft.com/office/officeart/2005/8/layout/bList2"/>
    <dgm:cxn modelId="{132863F4-A807-4A49-BA45-2DF8C3C45749}" type="presParOf" srcId="{F082BD44-B722-49DE-8338-C2672456804E}" destId="{998F77DA-12D7-4F10-A000-9489D949EE39}" srcOrd="2" destOrd="0" presId="urn:microsoft.com/office/officeart/2005/8/layout/bList2"/>
    <dgm:cxn modelId="{B7AC8630-0B8A-4AC0-AA1F-9B70827AC810}" type="presParOf" srcId="{F082BD44-B722-49DE-8338-C2672456804E}" destId="{A99296F0-A2DC-499E-A5D1-1FA841CDF624}" srcOrd="3" destOrd="0" presId="urn:microsoft.com/office/officeart/2005/8/layout/bList2"/>
    <dgm:cxn modelId="{85D3499C-B0D8-41D7-9FC4-2A0999397A9F}" type="presParOf" srcId="{A75CFD26-6488-4D5F-9CEC-7F57377FBE29}" destId="{B0E910C4-C533-4267-B988-B98C7FD69A15}" srcOrd="1" destOrd="0" presId="urn:microsoft.com/office/officeart/2005/8/layout/bList2"/>
    <dgm:cxn modelId="{F28AC2C5-9404-4DA3-801C-E6D21D8F5B0F}" type="presParOf" srcId="{A75CFD26-6488-4D5F-9CEC-7F57377FBE29}" destId="{2BCAA303-50A3-4ED1-906F-F4BBD725C1A7}" srcOrd="2" destOrd="0" presId="urn:microsoft.com/office/officeart/2005/8/layout/bList2"/>
    <dgm:cxn modelId="{F2C0A29F-5BF0-4E47-AC2B-FB6E791B675E}" type="presParOf" srcId="{2BCAA303-50A3-4ED1-906F-F4BBD725C1A7}" destId="{F230236B-8B04-4C4E-B58D-CFEB7DED6ECE}" srcOrd="0" destOrd="0" presId="urn:microsoft.com/office/officeart/2005/8/layout/bList2"/>
    <dgm:cxn modelId="{D4BB5467-050E-44F3-B3F5-E5DD972FB35D}" type="presParOf" srcId="{2BCAA303-50A3-4ED1-906F-F4BBD725C1A7}" destId="{10AF0C71-1718-4C1F-B244-533A0054FB93}" srcOrd="1" destOrd="0" presId="urn:microsoft.com/office/officeart/2005/8/layout/bList2"/>
    <dgm:cxn modelId="{D7E5822C-599B-48C1-AD70-21A82F492CD2}" type="presParOf" srcId="{2BCAA303-50A3-4ED1-906F-F4BBD725C1A7}" destId="{61B80044-8C9D-48FE-BE7A-AC7912F0E3A1}" srcOrd="2" destOrd="0" presId="urn:microsoft.com/office/officeart/2005/8/layout/bList2"/>
    <dgm:cxn modelId="{74DDD45E-9EE1-4854-AAD4-B4215B3A75D5}" type="presParOf" srcId="{2BCAA303-50A3-4ED1-906F-F4BBD725C1A7}" destId="{A9C47F5D-8F18-41AD-B624-E4743926E4E9}" srcOrd="3" destOrd="0" presId="urn:microsoft.com/office/officeart/2005/8/layout/bList2"/>
    <dgm:cxn modelId="{99F68E77-D6B6-4ECF-909C-8170533CC8E7}" type="presParOf" srcId="{A75CFD26-6488-4D5F-9CEC-7F57377FBE29}" destId="{2ACEE281-4C92-4357-8A19-7B37A69FBC9D}" srcOrd="3" destOrd="0" presId="urn:microsoft.com/office/officeart/2005/8/layout/bList2"/>
    <dgm:cxn modelId="{3414DBDD-0ACD-40AE-9BC9-4BDE397E2223}" type="presParOf" srcId="{A75CFD26-6488-4D5F-9CEC-7F57377FBE29}" destId="{02EEDEB7-22C8-4AD8-8041-EEB6E6C5E1C8}" srcOrd="4" destOrd="0" presId="urn:microsoft.com/office/officeart/2005/8/layout/bList2"/>
    <dgm:cxn modelId="{5DA1FE15-4CCF-4998-A70E-A87D35B02C18}" type="presParOf" srcId="{02EEDEB7-22C8-4AD8-8041-EEB6E6C5E1C8}" destId="{229F7F3B-9B7D-4F97-8CC6-DAAEE765CD27}" srcOrd="0" destOrd="0" presId="urn:microsoft.com/office/officeart/2005/8/layout/bList2"/>
    <dgm:cxn modelId="{100DE8F8-D5E2-4029-AF93-ED10CF5B60D9}" type="presParOf" srcId="{02EEDEB7-22C8-4AD8-8041-EEB6E6C5E1C8}" destId="{FD157272-FE35-4473-B090-4AF08AE8F35D}" srcOrd="1" destOrd="0" presId="urn:microsoft.com/office/officeart/2005/8/layout/bList2"/>
    <dgm:cxn modelId="{F05F56DE-B9CF-4D68-BA1D-E9E8AA4F135E}" type="presParOf" srcId="{02EEDEB7-22C8-4AD8-8041-EEB6E6C5E1C8}" destId="{0DB58DD0-F64B-4F86-A723-28EC0E9B9904}" srcOrd="2" destOrd="0" presId="urn:microsoft.com/office/officeart/2005/8/layout/bList2"/>
    <dgm:cxn modelId="{7AAE0FEB-6B3D-42D1-B4CC-83D0CE97269F}" type="presParOf" srcId="{02EEDEB7-22C8-4AD8-8041-EEB6E6C5E1C8}" destId="{1969375C-1510-4739-8DFE-5ECDFF95D0A5}" srcOrd="3" destOrd="0" presId="urn:microsoft.com/office/officeart/2005/8/layout/bList2"/>
    <dgm:cxn modelId="{7DCAFA51-DCBC-40D6-9C0B-D9482CF987A1}" type="presParOf" srcId="{A75CFD26-6488-4D5F-9CEC-7F57377FBE29}" destId="{D4A576C9-74B8-48AB-97C4-10170055D0E9}" srcOrd="5" destOrd="0" presId="urn:microsoft.com/office/officeart/2005/8/layout/bList2"/>
    <dgm:cxn modelId="{35F9CE19-9E72-4877-942A-FDC622317566}" type="presParOf" srcId="{A75CFD26-6488-4D5F-9CEC-7F57377FBE29}" destId="{25F50E5B-66D8-417B-8BC3-719BB1361F2D}" srcOrd="6" destOrd="0" presId="urn:microsoft.com/office/officeart/2005/8/layout/bList2"/>
    <dgm:cxn modelId="{3CD4FE14-175F-4A5F-9B1A-B98687F2315B}" type="presParOf" srcId="{25F50E5B-66D8-417B-8BC3-719BB1361F2D}" destId="{3ED0FFC2-1B5B-4151-AB11-8AEBDD5C45F4}" srcOrd="0" destOrd="0" presId="urn:microsoft.com/office/officeart/2005/8/layout/bList2"/>
    <dgm:cxn modelId="{2E626519-DE33-42E3-B047-C67811740C81}" type="presParOf" srcId="{25F50E5B-66D8-417B-8BC3-719BB1361F2D}" destId="{F1E09E64-4BE0-443E-BF3E-AD02A66A33F3}" srcOrd="1" destOrd="0" presId="urn:microsoft.com/office/officeart/2005/8/layout/bList2"/>
    <dgm:cxn modelId="{0AEB3114-04B0-4CFD-BA40-860FFAB77B41}" type="presParOf" srcId="{25F50E5B-66D8-417B-8BC3-719BB1361F2D}" destId="{3407BA65-2A1A-4CF3-9802-4F1941959FCA}" srcOrd="2" destOrd="0" presId="urn:microsoft.com/office/officeart/2005/8/layout/bList2"/>
    <dgm:cxn modelId="{6BED8D6E-AE07-4121-8DB6-0966DA7C21A6}" type="presParOf" srcId="{25F50E5B-66D8-417B-8BC3-719BB1361F2D}" destId="{28208CBA-C6FB-46D2-A93B-966F515A31EE}" srcOrd="3" destOrd="0" presId="urn:microsoft.com/office/officeart/2005/8/layout/b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3B553-B2C7-4BE6-B7D4-9D011BEA9C5F}">
      <dsp:nvSpPr>
        <dsp:cNvPr id="0" name=""/>
        <dsp:cNvSpPr/>
      </dsp:nvSpPr>
      <dsp:spPr>
        <a:xfrm>
          <a:off x="901230" y="5629"/>
          <a:ext cx="2190761" cy="1635357"/>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8F77DA-12D7-4F10-A000-9489D949EE39}">
      <dsp:nvSpPr>
        <dsp:cNvPr id="0" name=""/>
        <dsp:cNvSpPr/>
      </dsp:nvSpPr>
      <dsp:spPr>
        <a:xfrm>
          <a:off x="901230" y="1640987"/>
          <a:ext cx="2190761" cy="70320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0" rIns="24130" bIns="0" numCol="1" spcCol="1270" anchor="ctr" anchorCtr="0">
          <a:noAutofit/>
        </a:bodyPr>
        <a:lstStyle/>
        <a:p>
          <a:pPr lvl="0" algn="l" defTabSz="844550">
            <a:lnSpc>
              <a:spcPct val="90000"/>
            </a:lnSpc>
            <a:spcBef>
              <a:spcPct val="0"/>
            </a:spcBef>
            <a:spcAft>
              <a:spcPct val="35000"/>
            </a:spcAft>
          </a:pPr>
          <a:r>
            <a:rPr lang="nl-BE" sz="1900" kern="1200" dirty="0" smtClean="0"/>
            <a:t>Cible</a:t>
          </a:r>
          <a:endParaRPr lang="en-US" sz="1900" kern="1200" dirty="0"/>
        </a:p>
      </dsp:txBody>
      <dsp:txXfrm>
        <a:off x="901230" y="1640987"/>
        <a:ext cx="1542790" cy="703203"/>
      </dsp:txXfrm>
    </dsp:sp>
    <dsp:sp modelId="{A99296F0-A2DC-499E-A5D1-1FA841CDF624}">
      <dsp:nvSpPr>
        <dsp:cNvPr id="0" name=""/>
        <dsp:cNvSpPr/>
      </dsp:nvSpPr>
      <dsp:spPr>
        <a:xfrm>
          <a:off x="2505993" y="1752684"/>
          <a:ext cx="766766" cy="76676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97000" r="-97000"/>
          </a:stretch>
        </a:blip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30236B-8B04-4C4E-B58D-CFEB7DED6ECE}">
      <dsp:nvSpPr>
        <dsp:cNvPr id="0" name=""/>
        <dsp:cNvSpPr/>
      </dsp:nvSpPr>
      <dsp:spPr>
        <a:xfrm>
          <a:off x="3462721" y="5629"/>
          <a:ext cx="2190761" cy="1635357"/>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B80044-8C9D-48FE-BE7A-AC7912F0E3A1}">
      <dsp:nvSpPr>
        <dsp:cNvPr id="0" name=""/>
        <dsp:cNvSpPr/>
      </dsp:nvSpPr>
      <dsp:spPr>
        <a:xfrm>
          <a:off x="3462721" y="1640987"/>
          <a:ext cx="2190761" cy="70320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0" rIns="24130" bIns="0" numCol="1" spcCol="1270" anchor="ctr" anchorCtr="0">
          <a:noAutofit/>
        </a:bodyPr>
        <a:lstStyle/>
        <a:p>
          <a:pPr lvl="0" algn="l" defTabSz="844550">
            <a:lnSpc>
              <a:spcPct val="90000"/>
            </a:lnSpc>
            <a:spcBef>
              <a:spcPct val="0"/>
            </a:spcBef>
            <a:spcAft>
              <a:spcPct val="35000"/>
            </a:spcAft>
          </a:pPr>
          <a:r>
            <a:rPr lang="nl-BE" sz="1900" kern="1200" dirty="0" smtClean="0"/>
            <a:t>Taille d’échantillon*</a:t>
          </a:r>
          <a:endParaRPr lang="en-US" sz="1900" kern="1200" dirty="0"/>
        </a:p>
      </dsp:txBody>
      <dsp:txXfrm>
        <a:off x="3462721" y="1640987"/>
        <a:ext cx="1542790" cy="703203"/>
      </dsp:txXfrm>
    </dsp:sp>
    <dsp:sp modelId="{A9C47F5D-8F18-41AD-B624-E4743926E4E9}">
      <dsp:nvSpPr>
        <dsp:cNvPr id="0" name=""/>
        <dsp:cNvSpPr/>
      </dsp:nvSpPr>
      <dsp:spPr>
        <a:xfrm>
          <a:off x="5067485" y="1752684"/>
          <a:ext cx="766766" cy="76676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6000" b="-16000"/>
          </a:stretch>
        </a:blip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9F7F3B-9B7D-4F97-8CC6-DAAEE765CD27}">
      <dsp:nvSpPr>
        <dsp:cNvPr id="0" name=""/>
        <dsp:cNvSpPr/>
      </dsp:nvSpPr>
      <dsp:spPr>
        <a:xfrm>
          <a:off x="901230" y="2899215"/>
          <a:ext cx="2190761" cy="1635357"/>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B58DD0-F64B-4F86-A723-28EC0E9B9904}">
      <dsp:nvSpPr>
        <dsp:cNvPr id="0" name=""/>
        <dsp:cNvSpPr/>
      </dsp:nvSpPr>
      <dsp:spPr>
        <a:xfrm>
          <a:off x="901230" y="4534572"/>
          <a:ext cx="2190761" cy="70320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0" rIns="24130" bIns="0" numCol="1" spcCol="1270" anchor="ctr" anchorCtr="0">
          <a:noAutofit/>
        </a:bodyPr>
        <a:lstStyle/>
        <a:p>
          <a:pPr lvl="0" algn="l" defTabSz="844550">
            <a:lnSpc>
              <a:spcPct val="90000"/>
            </a:lnSpc>
            <a:spcBef>
              <a:spcPct val="0"/>
            </a:spcBef>
            <a:spcAft>
              <a:spcPct val="35000"/>
            </a:spcAft>
          </a:pPr>
          <a:r>
            <a:rPr lang="nl-BE" sz="1900" kern="1200" dirty="0" smtClean="0"/>
            <a:t>Méthodologie</a:t>
          </a:r>
          <a:endParaRPr lang="en-US" sz="1900" kern="1200" dirty="0"/>
        </a:p>
      </dsp:txBody>
      <dsp:txXfrm>
        <a:off x="901230" y="4534572"/>
        <a:ext cx="1542790" cy="703203"/>
      </dsp:txXfrm>
    </dsp:sp>
    <dsp:sp modelId="{1969375C-1510-4739-8DFE-5ECDFF95D0A5}">
      <dsp:nvSpPr>
        <dsp:cNvPr id="0" name=""/>
        <dsp:cNvSpPr/>
      </dsp:nvSpPr>
      <dsp:spPr>
        <a:xfrm>
          <a:off x="2505993" y="4646270"/>
          <a:ext cx="766766" cy="76676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D0FFC2-1B5B-4151-AB11-8AEBDD5C45F4}">
      <dsp:nvSpPr>
        <dsp:cNvPr id="0" name=""/>
        <dsp:cNvSpPr/>
      </dsp:nvSpPr>
      <dsp:spPr>
        <a:xfrm>
          <a:off x="3462721" y="2899215"/>
          <a:ext cx="2190761" cy="1635357"/>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07BA65-2A1A-4CF3-9802-4F1941959FCA}">
      <dsp:nvSpPr>
        <dsp:cNvPr id="0" name=""/>
        <dsp:cNvSpPr/>
      </dsp:nvSpPr>
      <dsp:spPr>
        <a:xfrm>
          <a:off x="3462721" y="4534572"/>
          <a:ext cx="2190761" cy="70320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0" rIns="24130" bIns="0" numCol="1" spcCol="1270" anchor="ctr" anchorCtr="0">
          <a:noAutofit/>
        </a:bodyPr>
        <a:lstStyle/>
        <a:p>
          <a:pPr lvl="0" algn="l" defTabSz="844550">
            <a:lnSpc>
              <a:spcPct val="90000"/>
            </a:lnSpc>
            <a:spcBef>
              <a:spcPct val="0"/>
            </a:spcBef>
            <a:spcAft>
              <a:spcPct val="35000"/>
            </a:spcAft>
          </a:pPr>
          <a:r>
            <a:rPr lang="nl-BE" sz="1900" kern="1200" dirty="0" smtClean="0"/>
            <a:t>Période de terrain</a:t>
          </a:r>
          <a:endParaRPr lang="en-US" sz="1900" kern="1200" dirty="0"/>
        </a:p>
      </dsp:txBody>
      <dsp:txXfrm>
        <a:off x="3462721" y="4534572"/>
        <a:ext cx="1542790" cy="703203"/>
      </dsp:txXfrm>
    </dsp:sp>
    <dsp:sp modelId="{28208CBA-C6FB-46D2-A93B-966F515A31EE}">
      <dsp:nvSpPr>
        <dsp:cNvPr id="0" name=""/>
        <dsp:cNvSpPr/>
      </dsp:nvSpPr>
      <dsp:spPr>
        <a:xfrm>
          <a:off x="5067485" y="4646270"/>
          <a:ext cx="766766" cy="766766"/>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4000" r="-4000"/>
          </a:stretch>
        </a:blip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0.0817</cdr:x>
      <cdr:y>0.12582</cdr:y>
    </cdr:from>
    <cdr:to>
      <cdr:x>0.1479</cdr:x>
      <cdr:y>0.82376</cdr:y>
    </cdr:to>
    <cdr:sp macro="" textlink="">
      <cdr:nvSpPr>
        <cdr:cNvPr id="2" name="Left Brace 1"/>
        <cdr:cNvSpPr/>
      </cdr:nvSpPr>
      <cdr:spPr>
        <a:xfrm xmlns:a="http://schemas.openxmlformats.org/drawingml/2006/main">
          <a:off x="487061" y="497154"/>
          <a:ext cx="394661" cy="2757715"/>
        </a:xfrm>
        <a:prstGeom xmlns:a="http://schemas.openxmlformats.org/drawingml/2006/main" prst="leftBrace">
          <a:avLst/>
        </a:prstGeom>
        <a:ln xmlns:a="http://schemas.openxmlformats.org/drawingml/2006/main">
          <a:solidFill>
            <a:srgbClr val="00206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0.42766</cdr:x>
      <cdr:y>0.1128</cdr:y>
    </cdr:from>
    <cdr:to>
      <cdr:x>0.99279</cdr:x>
      <cdr:y>0.25611</cdr:y>
    </cdr:to>
    <cdr:sp macro="" textlink="">
      <cdr:nvSpPr>
        <cdr:cNvPr id="2" name="TextBox 4"/>
        <cdr:cNvSpPr txBox="1"/>
      </cdr:nvSpPr>
      <cdr:spPr>
        <a:xfrm xmlns:a="http://schemas.openxmlformats.org/drawingml/2006/main">
          <a:off x="2130238" y="508781"/>
          <a:ext cx="2815032"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r-BE" sz="1800" b="1" noProof="0"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Oui, avec une aide extérieure</a:t>
          </a:r>
          <a:endParaRPr lang="fr-BE" sz="1800" b="1" noProof="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4450" y="0"/>
            <a:ext cx="2949575" cy="498475"/>
          </a:xfrm>
          <a:prstGeom prst="rect">
            <a:avLst/>
          </a:prstGeom>
        </p:spPr>
        <p:txBody>
          <a:bodyPr vert="horz" lIns="91440" tIns="45720" rIns="91440" bIns="45720" rtlCol="0"/>
          <a:lstStyle>
            <a:lvl1pPr algn="r">
              <a:defRPr sz="1200"/>
            </a:lvl1pPr>
          </a:lstStyle>
          <a:p>
            <a:fld id="{F261A21C-612C-478F-9445-189744AD580C}" type="datetimeFigureOut">
              <a:rPr lang="fr-FR" smtClean="0"/>
              <a:t>03/05/2017</a:t>
            </a:fld>
            <a:endParaRPr lang="fr-FR"/>
          </a:p>
        </p:txBody>
      </p:sp>
      <p:sp>
        <p:nvSpPr>
          <p:cNvPr id="4" name="Espace réservé du pied de page 3"/>
          <p:cNvSpPr>
            <a:spLocks noGrp="1"/>
          </p:cNvSpPr>
          <p:nvPr>
            <p:ph type="ftr" sz="quarter" idx="2"/>
          </p:nvPr>
        </p:nvSpPr>
        <p:spPr>
          <a:xfrm>
            <a:off x="0" y="9445625"/>
            <a:ext cx="2949575" cy="49847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4450" y="9445625"/>
            <a:ext cx="2949575" cy="498475"/>
          </a:xfrm>
          <a:prstGeom prst="rect">
            <a:avLst/>
          </a:prstGeom>
        </p:spPr>
        <p:txBody>
          <a:bodyPr vert="horz" lIns="91440" tIns="45720" rIns="91440" bIns="45720" rtlCol="0" anchor="b"/>
          <a:lstStyle>
            <a:lvl1pPr algn="r">
              <a:defRPr sz="1200"/>
            </a:lvl1pPr>
          </a:lstStyle>
          <a:p>
            <a:fld id="{63869C14-0825-4788-BB00-9A47CC3315B6}" type="slidenum">
              <a:rPr lang="fr-FR" smtClean="0"/>
              <a:t>‹#›</a:t>
            </a:fld>
            <a:endParaRPr lang="fr-FR"/>
          </a:p>
        </p:txBody>
      </p:sp>
    </p:spTree>
    <p:extLst>
      <p:ext uri="{BB962C8B-B14F-4D97-AF65-F5344CB8AC3E}">
        <p14:creationId xmlns:p14="http://schemas.microsoft.com/office/powerpoint/2010/main" val="2826073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F3BA57B4-AE36-4E57-B345-4FB8B921A9FF}" type="datetimeFigureOut">
              <a:rPr lang="fr-FR" smtClean="0"/>
              <a:t>03/05/2017</a:t>
            </a:fld>
            <a:endParaRPr lang="fr-FR"/>
          </a:p>
        </p:txBody>
      </p:sp>
      <p:sp>
        <p:nvSpPr>
          <p:cNvPr id="4" name="Espace réservé de l'image des diapositives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C6EFB661-1A1C-432F-84B7-9F531E797521}" type="slidenum">
              <a:rPr lang="fr-FR" smtClean="0"/>
              <a:t>‹#›</a:t>
            </a:fld>
            <a:endParaRPr lang="fr-FR"/>
          </a:p>
        </p:txBody>
      </p:sp>
    </p:spTree>
    <p:extLst>
      <p:ext uri="{BB962C8B-B14F-4D97-AF65-F5344CB8AC3E}">
        <p14:creationId xmlns:p14="http://schemas.microsoft.com/office/powerpoint/2010/main" val="2565796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1</a:t>
            </a:fld>
            <a:endParaRPr lang="nl-BE"/>
          </a:p>
        </p:txBody>
      </p:sp>
    </p:spTree>
    <p:extLst>
      <p:ext uri="{BB962C8B-B14F-4D97-AF65-F5344CB8AC3E}">
        <p14:creationId xmlns:p14="http://schemas.microsoft.com/office/powerpoint/2010/main" val="3008446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dirty="0"/>
          </a:p>
        </p:txBody>
      </p:sp>
      <p:sp>
        <p:nvSpPr>
          <p:cNvPr id="4" name="Espace réservé du numéro de diapositive 3"/>
          <p:cNvSpPr>
            <a:spLocks noGrp="1"/>
          </p:cNvSpPr>
          <p:nvPr>
            <p:ph type="sldNum" sz="quarter" idx="10"/>
          </p:nvPr>
        </p:nvSpPr>
        <p:spPr/>
        <p:txBody>
          <a:bodyPr/>
          <a:lstStyle/>
          <a:p>
            <a:pPr>
              <a:defRPr/>
            </a:pPr>
            <a:fld id="{33CBCAA2-E173-48ED-B2E6-EE03C7BC3177}" type="slidenum">
              <a:rPr lang="nl-BE" smtClean="0"/>
              <a:pPr>
                <a:defRPr/>
              </a:pPr>
              <a:t>21</a:t>
            </a:fld>
            <a:endParaRPr lang="nl-BE"/>
          </a:p>
        </p:txBody>
      </p:sp>
    </p:spTree>
    <p:extLst>
      <p:ext uri="{BB962C8B-B14F-4D97-AF65-F5344CB8AC3E}">
        <p14:creationId xmlns:p14="http://schemas.microsoft.com/office/powerpoint/2010/main" val="4184132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dirty="0"/>
          </a:p>
        </p:txBody>
      </p:sp>
      <p:sp>
        <p:nvSpPr>
          <p:cNvPr id="4" name="Espace réservé du numéro de diapositive 3"/>
          <p:cNvSpPr>
            <a:spLocks noGrp="1"/>
          </p:cNvSpPr>
          <p:nvPr>
            <p:ph type="sldNum" sz="quarter" idx="10"/>
          </p:nvPr>
        </p:nvSpPr>
        <p:spPr/>
        <p:txBody>
          <a:bodyPr/>
          <a:lstStyle/>
          <a:p>
            <a:pPr>
              <a:defRPr/>
            </a:pPr>
            <a:fld id="{33CBCAA2-E173-48ED-B2E6-EE03C7BC3177}" type="slidenum">
              <a:rPr lang="nl-BE" smtClean="0"/>
              <a:pPr>
                <a:defRPr/>
              </a:pPr>
              <a:t>22</a:t>
            </a:fld>
            <a:endParaRPr lang="nl-BE"/>
          </a:p>
        </p:txBody>
      </p:sp>
    </p:spTree>
    <p:extLst>
      <p:ext uri="{BB962C8B-B14F-4D97-AF65-F5344CB8AC3E}">
        <p14:creationId xmlns:p14="http://schemas.microsoft.com/office/powerpoint/2010/main" val="4254584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dirty="0"/>
          </a:p>
        </p:txBody>
      </p:sp>
      <p:sp>
        <p:nvSpPr>
          <p:cNvPr id="4" name="Espace réservé du numéro de diapositive 3"/>
          <p:cNvSpPr>
            <a:spLocks noGrp="1"/>
          </p:cNvSpPr>
          <p:nvPr>
            <p:ph type="sldNum" sz="quarter" idx="10"/>
          </p:nvPr>
        </p:nvSpPr>
        <p:spPr/>
        <p:txBody>
          <a:bodyPr/>
          <a:lstStyle/>
          <a:p>
            <a:pPr>
              <a:defRPr/>
            </a:pPr>
            <a:fld id="{33CBCAA2-E173-48ED-B2E6-EE03C7BC3177}" type="slidenum">
              <a:rPr lang="nl-BE" smtClean="0"/>
              <a:pPr>
                <a:defRPr/>
              </a:pPr>
              <a:t>23</a:t>
            </a:fld>
            <a:endParaRPr lang="nl-BE"/>
          </a:p>
        </p:txBody>
      </p:sp>
    </p:spTree>
    <p:extLst>
      <p:ext uri="{BB962C8B-B14F-4D97-AF65-F5344CB8AC3E}">
        <p14:creationId xmlns:p14="http://schemas.microsoft.com/office/powerpoint/2010/main" val="615006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dirty="0"/>
          </a:p>
        </p:txBody>
      </p:sp>
      <p:sp>
        <p:nvSpPr>
          <p:cNvPr id="4" name="Espace réservé du numéro de diapositive 3"/>
          <p:cNvSpPr>
            <a:spLocks noGrp="1"/>
          </p:cNvSpPr>
          <p:nvPr>
            <p:ph type="sldNum" sz="quarter" idx="10"/>
          </p:nvPr>
        </p:nvSpPr>
        <p:spPr/>
        <p:txBody>
          <a:bodyPr/>
          <a:lstStyle/>
          <a:p>
            <a:pPr>
              <a:defRPr/>
            </a:pPr>
            <a:fld id="{33CBCAA2-E173-48ED-B2E6-EE03C7BC3177}" type="slidenum">
              <a:rPr lang="nl-BE" smtClean="0"/>
              <a:pPr>
                <a:defRPr/>
              </a:pPr>
              <a:t>24</a:t>
            </a:fld>
            <a:endParaRPr lang="nl-BE"/>
          </a:p>
        </p:txBody>
      </p:sp>
    </p:spTree>
    <p:extLst>
      <p:ext uri="{BB962C8B-B14F-4D97-AF65-F5344CB8AC3E}">
        <p14:creationId xmlns:p14="http://schemas.microsoft.com/office/powerpoint/2010/main" val="493218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dirty="0"/>
          </a:p>
        </p:txBody>
      </p:sp>
      <p:sp>
        <p:nvSpPr>
          <p:cNvPr id="4" name="Espace réservé du numéro de diapositive 3"/>
          <p:cNvSpPr>
            <a:spLocks noGrp="1"/>
          </p:cNvSpPr>
          <p:nvPr>
            <p:ph type="sldNum" sz="quarter" idx="10"/>
          </p:nvPr>
        </p:nvSpPr>
        <p:spPr/>
        <p:txBody>
          <a:bodyPr/>
          <a:lstStyle/>
          <a:p>
            <a:pPr>
              <a:defRPr/>
            </a:pPr>
            <a:fld id="{33CBCAA2-E173-48ED-B2E6-EE03C7BC3177}" type="slidenum">
              <a:rPr lang="nl-BE" smtClean="0"/>
              <a:pPr>
                <a:defRPr/>
              </a:pPr>
              <a:t>25</a:t>
            </a:fld>
            <a:endParaRPr lang="nl-BE"/>
          </a:p>
        </p:txBody>
      </p:sp>
    </p:spTree>
    <p:extLst>
      <p:ext uri="{BB962C8B-B14F-4D97-AF65-F5344CB8AC3E}">
        <p14:creationId xmlns:p14="http://schemas.microsoft.com/office/powerpoint/2010/main" val="1139262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dirty="0"/>
          </a:p>
        </p:txBody>
      </p:sp>
      <p:sp>
        <p:nvSpPr>
          <p:cNvPr id="4" name="Espace réservé du numéro de diapositive 3"/>
          <p:cNvSpPr>
            <a:spLocks noGrp="1"/>
          </p:cNvSpPr>
          <p:nvPr>
            <p:ph type="sldNum" sz="quarter" idx="10"/>
          </p:nvPr>
        </p:nvSpPr>
        <p:spPr/>
        <p:txBody>
          <a:bodyPr/>
          <a:lstStyle/>
          <a:p>
            <a:pPr>
              <a:defRPr/>
            </a:pPr>
            <a:fld id="{33CBCAA2-E173-48ED-B2E6-EE03C7BC3177}" type="slidenum">
              <a:rPr lang="nl-BE" smtClean="0"/>
              <a:pPr>
                <a:defRPr/>
              </a:pPr>
              <a:t>26</a:t>
            </a:fld>
            <a:endParaRPr lang="nl-BE"/>
          </a:p>
        </p:txBody>
      </p:sp>
    </p:spTree>
    <p:extLst>
      <p:ext uri="{BB962C8B-B14F-4D97-AF65-F5344CB8AC3E}">
        <p14:creationId xmlns:p14="http://schemas.microsoft.com/office/powerpoint/2010/main" val="627111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dirty="0"/>
          </a:p>
        </p:txBody>
      </p:sp>
      <p:sp>
        <p:nvSpPr>
          <p:cNvPr id="4" name="Espace réservé du numéro de diapositive 3"/>
          <p:cNvSpPr>
            <a:spLocks noGrp="1"/>
          </p:cNvSpPr>
          <p:nvPr>
            <p:ph type="sldNum" sz="quarter" idx="10"/>
          </p:nvPr>
        </p:nvSpPr>
        <p:spPr/>
        <p:txBody>
          <a:bodyPr/>
          <a:lstStyle/>
          <a:p>
            <a:pPr>
              <a:defRPr/>
            </a:pPr>
            <a:fld id="{33CBCAA2-E173-48ED-B2E6-EE03C7BC3177}" type="slidenum">
              <a:rPr lang="nl-BE" smtClean="0"/>
              <a:pPr>
                <a:defRPr/>
              </a:pPr>
              <a:t>27</a:t>
            </a:fld>
            <a:endParaRPr lang="nl-BE"/>
          </a:p>
        </p:txBody>
      </p:sp>
    </p:spTree>
    <p:extLst>
      <p:ext uri="{BB962C8B-B14F-4D97-AF65-F5344CB8AC3E}">
        <p14:creationId xmlns:p14="http://schemas.microsoft.com/office/powerpoint/2010/main" val="3267544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dirty="0"/>
          </a:p>
        </p:txBody>
      </p:sp>
      <p:sp>
        <p:nvSpPr>
          <p:cNvPr id="4" name="Espace réservé du numéro de diapositive 3"/>
          <p:cNvSpPr>
            <a:spLocks noGrp="1"/>
          </p:cNvSpPr>
          <p:nvPr>
            <p:ph type="sldNum" sz="quarter" idx="10"/>
          </p:nvPr>
        </p:nvSpPr>
        <p:spPr/>
        <p:txBody>
          <a:bodyPr/>
          <a:lstStyle/>
          <a:p>
            <a:pPr>
              <a:defRPr/>
            </a:pPr>
            <a:fld id="{33CBCAA2-E173-48ED-B2E6-EE03C7BC3177}" type="slidenum">
              <a:rPr lang="nl-BE" smtClean="0"/>
              <a:pPr>
                <a:defRPr/>
              </a:pPr>
              <a:t>28</a:t>
            </a:fld>
            <a:endParaRPr lang="nl-BE"/>
          </a:p>
        </p:txBody>
      </p:sp>
    </p:spTree>
    <p:extLst>
      <p:ext uri="{BB962C8B-B14F-4D97-AF65-F5344CB8AC3E}">
        <p14:creationId xmlns:p14="http://schemas.microsoft.com/office/powerpoint/2010/main" val="623887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dirty="0"/>
          </a:p>
        </p:txBody>
      </p:sp>
      <p:sp>
        <p:nvSpPr>
          <p:cNvPr id="4" name="Espace réservé du numéro de diapositive 3"/>
          <p:cNvSpPr>
            <a:spLocks noGrp="1"/>
          </p:cNvSpPr>
          <p:nvPr>
            <p:ph type="sldNum" sz="quarter" idx="10"/>
          </p:nvPr>
        </p:nvSpPr>
        <p:spPr/>
        <p:txBody>
          <a:bodyPr/>
          <a:lstStyle/>
          <a:p>
            <a:pPr>
              <a:defRPr/>
            </a:pPr>
            <a:fld id="{33CBCAA2-E173-48ED-B2E6-EE03C7BC3177}" type="slidenum">
              <a:rPr lang="nl-BE" smtClean="0"/>
              <a:pPr>
                <a:defRPr/>
              </a:pPr>
              <a:t>29</a:t>
            </a:fld>
            <a:endParaRPr lang="nl-BE"/>
          </a:p>
        </p:txBody>
      </p:sp>
    </p:spTree>
    <p:extLst>
      <p:ext uri="{BB962C8B-B14F-4D97-AF65-F5344CB8AC3E}">
        <p14:creationId xmlns:p14="http://schemas.microsoft.com/office/powerpoint/2010/main" val="2811515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30</a:t>
            </a:fld>
            <a:endParaRPr lang="nl-BE"/>
          </a:p>
        </p:txBody>
      </p:sp>
    </p:spTree>
    <p:extLst>
      <p:ext uri="{BB962C8B-B14F-4D97-AF65-F5344CB8AC3E}">
        <p14:creationId xmlns:p14="http://schemas.microsoft.com/office/powerpoint/2010/main" val="3333012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dirty="0"/>
          </a:p>
        </p:txBody>
      </p:sp>
      <p:sp>
        <p:nvSpPr>
          <p:cNvPr id="4" name="Espace réservé du numéro de diapositive 3"/>
          <p:cNvSpPr>
            <a:spLocks noGrp="1"/>
          </p:cNvSpPr>
          <p:nvPr>
            <p:ph type="sldNum" sz="quarter" idx="10"/>
          </p:nvPr>
        </p:nvSpPr>
        <p:spPr/>
        <p:txBody>
          <a:bodyPr/>
          <a:lstStyle/>
          <a:p>
            <a:pPr>
              <a:defRPr/>
            </a:pPr>
            <a:fld id="{33CBCAA2-E173-48ED-B2E6-EE03C7BC3177}" type="slidenum">
              <a:rPr lang="nl-BE" smtClean="0"/>
              <a:pPr>
                <a:defRPr/>
              </a:pPr>
              <a:t>2</a:t>
            </a:fld>
            <a:endParaRPr lang="nl-BE"/>
          </a:p>
        </p:txBody>
      </p:sp>
    </p:spTree>
    <p:extLst>
      <p:ext uri="{BB962C8B-B14F-4D97-AF65-F5344CB8AC3E}">
        <p14:creationId xmlns:p14="http://schemas.microsoft.com/office/powerpoint/2010/main" val="21879748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fr-FR" dirty="0" smtClean="0"/>
              <a:t>Story:</a:t>
            </a:r>
          </a:p>
          <a:p>
            <a:pPr marL="171450" indent="-171450">
              <a:buFontTx/>
              <a:buChar char="-"/>
            </a:pPr>
            <a:endParaRPr lang="fr-FR" dirty="0"/>
          </a:p>
          <a:p>
            <a:pPr marL="171450" indent="-171450">
              <a:buFontTx/>
              <a:buChar char="-"/>
            </a:pPr>
            <a:r>
              <a:rPr lang="fr-FR" dirty="0" smtClean="0"/>
              <a:t>Après tout, le  défi ultime pour une société qui exporte c’est d’être sûr du paiement: même si vous avez le meilleur produit au meilleur prix, même si vous avez trouvé un nouveau client fort intéressé par votre produit, si après livraison de la marchandise l’importateur ne donne plus signe de vie, tout l’effort a été pour rien.</a:t>
            </a:r>
            <a:br>
              <a:rPr lang="fr-FR" dirty="0" smtClean="0"/>
            </a:br>
            <a:endParaRPr lang="fr-FR" dirty="0" smtClean="0"/>
          </a:p>
          <a:p>
            <a:pPr marL="171450" indent="-171450">
              <a:buFontTx/>
              <a:buChar char="-"/>
            </a:pPr>
            <a:r>
              <a:rPr lang="fr-FR" dirty="0" smtClean="0"/>
              <a:t>Bien </a:t>
            </a:r>
            <a:r>
              <a:rPr lang="fr-FR" dirty="0" err="1" smtClean="0"/>
              <a:t>évidemmnent</a:t>
            </a:r>
            <a:r>
              <a:rPr lang="fr-FR" dirty="0" smtClean="0"/>
              <a:t> il existe plusieurs solutions, mais chacune avec ses avantages et désavantages:</a:t>
            </a:r>
            <a:br>
              <a:rPr lang="fr-FR" dirty="0" smtClean="0"/>
            </a:br>
            <a:r>
              <a:rPr lang="fr-FR" dirty="0" smtClean="0"/>
              <a:t>par exemple si vous avez un énorme pouvoir de </a:t>
            </a:r>
            <a:r>
              <a:rPr lang="fr-FR" dirty="0" err="1" smtClean="0"/>
              <a:t>négocation</a:t>
            </a:r>
            <a:r>
              <a:rPr lang="fr-FR" dirty="0" smtClean="0"/>
              <a:t> </a:t>
            </a:r>
            <a:r>
              <a:rPr lang="fr-FR" dirty="0" err="1" smtClean="0"/>
              <a:t>vàv</a:t>
            </a:r>
            <a:r>
              <a:rPr lang="fr-FR" dirty="0" smtClean="0"/>
              <a:t> de l’importateur, vous pouvez exiger un paiement par acompte pour 100%, solution idéale pour l’exportateur mais très risqué pour l’</a:t>
            </a:r>
            <a:r>
              <a:rPr lang="fr-FR" dirty="0" err="1" smtClean="0"/>
              <a:t>importateru</a:t>
            </a:r>
            <a:endParaRPr lang="fr-FR" dirty="0" smtClean="0"/>
          </a:p>
          <a:p>
            <a:pPr marL="171450" indent="-171450">
              <a:buFontTx/>
              <a:buChar char="-"/>
            </a:pPr>
            <a:r>
              <a:rPr lang="fr-FR" dirty="0" smtClean="0"/>
              <a:t>Par contre si l’importateur impose son pouvoir, l’exportateur risque de devoir livrer  une marchandise et de ne recevoir son argent après livraison, situation à éviter au </a:t>
            </a:r>
            <a:r>
              <a:rPr lang="fr-FR" dirty="0" err="1" smtClean="0"/>
              <a:t>maxium</a:t>
            </a:r>
            <a:r>
              <a:rPr lang="fr-FR" dirty="0" smtClean="0"/>
              <a:t> évidemment</a:t>
            </a:r>
          </a:p>
          <a:p>
            <a:pPr marL="171450" indent="-171450">
              <a:buFontTx/>
              <a:buChar char="-"/>
            </a:pPr>
            <a:r>
              <a:rPr lang="fr-FR" dirty="0" smtClean="0"/>
              <a:t>Depuis le 17me </a:t>
            </a:r>
            <a:r>
              <a:rPr lang="fr-FR" dirty="0" err="1" smtClean="0"/>
              <a:t>sicèle</a:t>
            </a:r>
            <a:r>
              <a:rPr lang="fr-FR" dirty="0" smtClean="0"/>
              <a:t> il existe une solution bancaire qui permet de mettre l’exportateur et l’importateur au même niveau: le crédit documentaire: technique qui existe toujours prouve toujours sa valeur ajoutée, c’est un processus manuel basé sur </a:t>
            </a:r>
            <a:r>
              <a:rPr lang="fr-FR" dirty="0" err="1" smtClean="0"/>
              <a:t>bcp</a:t>
            </a:r>
            <a:r>
              <a:rPr lang="fr-FR" dirty="0" smtClean="0"/>
              <a:t> de papier, nécessite </a:t>
            </a:r>
            <a:r>
              <a:rPr lang="fr-FR" dirty="0" err="1" smtClean="0"/>
              <a:t>bcp</a:t>
            </a:r>
            <a:r>
              <a:rPr lang="fr-FR" dirty="0" smtClean="0"/>
              <a:t> d’expertise, complexe couté cher</a:t>
            </a:r>
            <a:br>
              <a:rPr lang="fr-FR" dirty="0" smtClean="0"/>
            </a:br>
            <a:r>
              <a:rPr lang="fr-FR" dirty="0" smtClean="0"/>
              <a:t>Idéal pour la grande exportation pour de grands montants</a:t>
            </a:r>
            <a:br>
              <a:rPr lang="fr-FR" dirty="0" smtClean="0"/>
            </a:br>
            <a:endParaRPr lang="fr-FR" dirty="0" smtClean="0"/>
          </a:p>
          <a:p>
            <a:pPr marL="171450" indent="-171450">
              <a:buFontTx/>
              <a:buChar char="-"/>
            </a:pPr>
            <a:r>
              <a:rPr lang="fr-FR" dirty="0" smtClean="0"/>
              <a:t>Malheureusement les PME n’on pas de pouvoir de </a:t>
            </a:r>
            <a:r>
              <a:rPr lang="fr-FR" dirty="0" err="1" smtClean="0"/>
              <a:t>négocation</a:t>
            </a:r>
            <a:r>
              <a:rPr lang="fr-FR" dirty="0" smtClean="0"/>
              <a:t>, soit elles prennent le risque de non-paiement soit elles </a:t>
            </a:r>
            <a:r>
              <a:rPr lang="fr-FR" dirty="0" err="1" smtClean="0"/>
              <a:t>utlisent</a:t>
            </a:r>
            <a:r>
              <a:rPr lang="fr-FR" dirty="0" smtClean="0"/>
              <a:t> des </a:t>
            </a:r>
            <a:r>
              <a:rPr lang="fr-FR" dirty="0" err="1" smtClean="0"/>
              <a:t>techiques</a:t>
            </a:r>
            <a:r>
              <a:rPr lang="fr-FR" dirty="0" smtClean="0"/>
              <a:t> compliquées et chères.</a:t>
            </a:r>
            <a:endParaRPr lang="fr-FR" dirty="0"/>
          </a:p>
        </p:txBody>
      </p:sp>
      <p:sp>
        <p:nvSpPr>
          <p:cNvPr id="4" name="Espace réservé du numéro de diapositive 3"/>
          <p:cNvSpPr>
            <a:spLocks noGrp="1"/>
          </p:cNvSpPr>
          <p:nvPr>
            <p:ph type="sldNum" sz="quarter" idx="10"/>
          </p:nvPr>
        </p:nvSpPr>
        <p:spPr/>
        <p:txBody>
          <a:bodyPr/>
          <a:lstStyle/>
          <a:p>
            <a:pPr>
              <a:defRPr/>
            </a:pPr>
            <a:fld id="{33CBCAA2-E173-48ED-B2E6-EE03C7BC3177}" type="slidenum">
              <a:rPr lang="nl-BE" smtClean="0"/>
              <a:pPr>
                <a:defRPr/>
              </a:pPr>
              <a:t>31</a:t>
            </a:fld>
            <a:endParaRPr lang="nl-BE"/>
          </a:p>
        </p:txBody>
      </p:sp>
    </p:spTree>
    <p:extLst>
      <p:ext uri="{BB962C8B-B14F-4D97-AF65-F5344CB8AC3E}">
        <p14:creationId xmlns:p14="http://schemas.microsoft.com/office/powerpoint/2010/main" val="8554008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fr-FR" dirty="0" smtClean="0"/>
              <a:t>Story:</a:t>
            </a:r>
          </a:p>
          <a:p>
            <a:pPr marL="171450" indent="-171450">
              <a:buFontTx/>
              <a:buChar char="-"/>
            </a:pPr>
            <a:endParaRPr lang="fr-FR" dirty="0"/>
          </a:p>
          <a:p>
            <a:pPr marL="171450" indent="-171450">
              <a:buFontTx/>
              <a:buChar char="-"/>
            </a:pPr>
            <a:r>
              <a:rPr lang="fr-FR" dirty="0" smtClean="0"/>
              <a:t>Après tout, le  défi ultime pour une société qui exporte c’est d’être sûr du paiement: même si vous avez le meilleur produit au meilleur prix, même si vous avez trouvé un nouveau client fort intéressé par votre produit, si après livraison de la marchandise l’importateur ne donne plus signe de vie, tout l’effort a été pour rien.</a:t>
            </a:r>
            <a:br>
              <a:rPr lang="fr-FR" dirty="0" smtClean="0"/>
            </a:br>
            <a:endParaRPr lang="fr-FR" dirty="0" smtClean="0"/>
          </a:p>
          <a:p>
            <a:pPr marL="171450" indent="-171450">
              <a:buFontTx/>
              <a:buChar char="-"/>
            </a:pPr>
            <a:r>
              <a:rPr lang="fr-FR" dirty="0" smtClean="0"/>
              <a:t>Bien </a:t>
            </a:r>
            <a:r>
              <a:rPr lang="fr-FR" dirty="0" err="1" smtClean="0"/>
              <a:t>évidemmnent</a:t>
            </a:r>
            <a:r>
              <a:rPr lang="fr-FR" dirty="0" smtClean="0"/>
              <a:t> il existe plusieurs solutions, mais chacune avec ses avantages et désavantages:</a:t>
            </a:r>
            <a:br>
              <a:rPr lang="fr-FR" dirty="0" smtClean="0"/>
            </a:br>
            <a:r>
              <a:rPr lang="fr-FR" dirty="0" smtClean="0"/>
              <a:t>par exemple si vous avez un énorme pouvoir de </a:t>
            </a:r>
            <a:r>
              <a:rPr lang="fr-FR" dirty="0" err="1" smtClean="0"/>
              <a:t>négocation</a:t>
            </a:r>
            <a:r>
              <a:rPr lang="fr-FR" dirty="0" smtClean="0"/>
              <a:t> </a:t>
            </a:r>
            <a:r>
              <a:rPr lang="fr-FR" dirty="0" err="1" smtClean="0"/>
              <a:t>vàv</a:t>
            </a:r>
            <a:r>
              <a:rPr lang="fr-FR" dirty="0" smtClean="0"/>
              <a:t> de l’importateur, vous pouvez exiger un paiement par acompte pour 100%, solution idéale pour l’exportateur mais très risqué pour l’</a:t>
            </a:r>
            <a:r>
              <a:rPr lang="fr-FR" dirty="0" err="1" smtClean="0"/>
              <a:t>importateru</a:t>
            </a:r>
            <a:endParaRPr lang="fr-FR" dirty="0" smtClean="0"/>
          </a:p>
          <a:p>
            <a:pPr marL="171450" indent="-171450">
              <a:buFontTx/>
              <a:buChar char="-"/>
            </a:pPr>
            <a:r>
              <a:rPr lang="fr-FR" dirty="0" smtClean="0"/>
              <a:t>Par contre si l’importateur impose son pouvoir, l’exportateur risque de devoir livrer  une marchandise et de ne recevoir son argent après livraison, situation à éviter au </a:t>
            </a:r>
            <a:r>
              <a:rPr lang="fr-FR" dirty="0" err="1" smtClean="0"/>
              <a:t>maxium</a:t>
            </a:r>
            <a:r>
              <a:rPr lang="fr-FR" dirty="0" smtClean="0"/>
              <a:t> évidemment</a:t>
            </a:r>
          </a:p>
          <a:p>
            <a:pPr marL="171450" indent="-171450">
              <a:buFontTx/>
              <a:buChar char="-"/>
            </a:pPr>
            <a:r>
              <a:rPr lang="fr-FR" dirty="0" smtClean="0"/>
              <a:t>Depuis le 17me </a:t>
            </a:r>
            <a:r>
              <a:rPr lang="fr-FR" dirty="0" err="1" smtClean="0"/>
              <a:t>sicèle</a:t>
            </a:r>
            <a:r>
              <a:rPr lang="fr-FR" dirty="0" smtClean="0"/>
              <a:t> il existe une solution bancaire qui permet de mettre l’exportateur et l’importateur au même niveau: le crédit documentaire: technique qui existe toujours prouve toujours sa valeur ajoutée, c’est un processus manuel basé sur </a:t>
            </a:r>
            <a:r>
              <a:rPr lang="fr-FR" dirty="0" err="1" smtClean="0"/>
              <a:t>bcp</a:t>
            </a:r>
            <a:r>
              <a:rPr lang="fr-FR" dirty="0" smtClean="0"/>
              <a:t> de papier, nécessite </a:t>
            </a:r>
            <a:r>
              <a:rPr lang="fr-FR" dirty="0" err="1" smtClean="0"/>
              <a:t>bcp</a:t>
            </a:r>
            <a:r>
              <a:rPr lang="fr-FR" dirty="0" smtClean="0"/>
              <a:t> d’expertise, complexe couté cher</a:t>
            </a:r>
            <a:br>
              <a:rPr lang="fr-FR" dirty="0" smtClean="0"/>
            </a:br>
            <a:r>
              <a:rPr lang="fr-FR" dirty="0" smtClean="0"/>
              <a:t>Idéal pour la grande exportation pour de grands montants</a:t>
            </a:r>
            <a:br>
              <a:rPr lang="fr-FR" dirty="0" smtClean="0"/>
            </a:br>
            <a:endParaRPr lang="fr-FR" dirty="0" smtClean="0"/>
          </a:p>
          <a:p>
            <a:pPr marL="171450" indent="-171450">
              <a:buFontTx/>
              <a:buChar char="-"/>
            </a:pPr>
            <a:r>
              <a:rPr lang="fr-FR" dirty="0" smtClean="0"/>
              <a:t>Malheureusement les PME n’on pas de pouvoir de </a:t>
            </a:r>
            <a:r>
              <a:rPr lang="fr-FR" dirty="0" err="1" smtClean="0"/>
              <a:t>négocation</a:t>
            </a:r>
            <a:r>
              <a:rPr lang="fr-FR" dirty="0" smtClean="0"/>
              <a:t>, soit elles prennent le risque de non-paiement soit elles </a:t>
            </a:r>
            <a:r>
              <a:rPr lang="fr-FR" dirty="0" err="1" smtClean="0"/>
              <a:t>utlisent</a:t>
            </a:r>
            <a:r>
              <a:rPr lang="fr-FR" dirty="0" smtClean="0"/>
              <a:t> des </a:t>
            </a:r>
            <a:r>
              <a:rPr lang="fr-FR" dirty="0" err="1" smtClean="0"/>
              <a:t>techiques</a:t>
            </a:r>
            <a:r>
              <a:rPr lang="fr-FR" dirty="0" smtClean="0"/>
              <a:t> compliquées et chères.</a:t>
            </a:r>
            <a:endParaRPr lang="fr-FR" dirty="0"/>
          </a:p>
        </p:txBody>
      </p:sp>
      <p:sp>
        <p:nvSpPr>
          <p:cNvPr id="4" name="Espace réservé du numéro de diapositive 3"/>
          <p:cNvSpPr>
            <a:spLocks noGrp="1"/>
          </p:cNvSpPr>
          <p:nvPr>
            <p:ph type="sldNum" sz="quarter" idx="10"/>
          </p:nvPr>
        </p:nvSpPr>
        <p:spPr/>
        <p:txBody>
          <a:bodyPr/>
          <a:lstStyle/>
          <a:p>
            <a:pPr>
              <a:defRPr/>
            </a:pPr>
            <a:fld id="{33CBCAA2-E173-48ED-B2E6-EE03C7BC3177}" type="slidenum">
              <a:rPr lang="nl-BE" smtClean="0"/>
              <a:pPr>
                <a:defRPr/>
              </a:pPr>
              <a:t>32</a:t>
            </a:fld>
            <a:endParaRPr lang="nl-BE"/>
          </a:p>
        </p:txBody>
      </p:sp>
    </p:spTree>
    <p:extLst>
      <p:ext uri="{BB962C8B-B14F-4D97-AF65-F5344CB8AC3E}">
        <p14:creationId xmlns:p14="http://schemas.microsoft.com/office/powerpoint/2010/main" val="14743963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fr-FR" dirty="0" smtClean="0"/>
              <a:t>Longtemps il n’y avait pas vraiment de solution pour les PME, ceci est un frein à l’exportation pour </a:t>
            </a:r>
            <a:r>
              <a:rPr lang="fr-FR" dirty="0" err="1" smtClean="0"/>
              <a:t>bcp</a:t>
            </a:r>
            <a:r>
              <a:rPr lang="fr-FR" dirty="0" smtClean="0"/>
              <a:t> de PME</a:t>
            </a:r>
          </a:p>
          <a:p>
            <a:pPr marL="171450" indent="-171450">
              <a:buFontTx/>
              <a:buChar char="-"/>
            </a:pPr>
            <a:r>
              <a:rPr lang="fr-FR" dirty="0" smtClean="0"/>
              <a:t>Maintenant la technologie </a:t>
            </a:r>
            <a:r>
              <a:rPr lang="fr-FR" dirty="0" err="1" smtClean="0"/>
              <a:t>blockchain</a:t>
            </a:r>
            <a:r>
              <a:rPr lang="fr-FR" dirty="0" smtClean="0"/>
              <a:t> offre de nouvelles perspectives aux PME, grâce à une base de données sécurisée, décentralisée et partagée entre tous les intervenants dans une transaction commercial.</a:t>
            </a:r>
          </a:p>
          <a:p>
            <a:pPr marL="171450" indent="-171450">
              <a:buFontTx/>
              <a:buChar char="-"/>
            </a:pPr>
            <a:r>
              <a:rPr lang="fr-FR" dirty="0" smtClean="0"/>
              <a:t>Beaucoup d’</a:t>
            </a:r>
            <a:r>
              <a:rPr lang="fr-FR" dirty="0" err="1" smtClean="0"/>
              <a:t>expériments</a:t>
            </a:r>
            <a:r>
              <a:rPr lang="fr-FR" dirty="0" smtClean="0"/>
              <a:t> se font actuellement dans le domaine du TF.</a:t>
            </a:r>
          </a:p>
          <a:p>
            <a:pPr marL="171450" indent="-171450">
              <a:buFontTx/>
              <a:buChar char="-"/>
            </a:pPr>
            <a:r>
              <a:rPr lang="fr-FR" dirty="0" smtClean="0"/>
              <a:t>Une des applications en développement vise à créer une chaîne commerciale digitale.</a:t>
            </a:r>
          </a:p>
          <a:p>
            <a:pPr marL="171450" indent="-171450">
              <a:buFontTx/>
              <a:buChar char="-"/>
            </a:pPr>
            <a:r>
              <a:rPr lang="fr-FR" dirty="0" smtClean="0"/>
              <a:t>Cette application permet de garantir le paiement par la banquier de l’importateur sur base d’un contrat smart: si certaines conditions sont remplies (ex si la firme de transport confirme au système que les marchandises ont été expédiées et si l’importateur a accepté la facture dans </a:t>
            </a:r>
            <a:r>
              <a:rPr lang="fr-FR" dirty="0" err="1" smtClean="0"/>
              <a:t>blockchain</a:t>
            </a:r>
            <a:r>
              <a:rPr lang="fr-FR" dirty="0" smtClean="0"/>
              <a:t>, automatiquement la banque de l’importateur va générer un paiement.</a:t>
            </a:r>
            <a:br>
              <a:rPr lang="fr-FR" dirty="0" smtClean="0"/>
            </a:br>
            <a:endParaRPr lang="fr-FR" dirty="0"/>
          </a:p>
          <a:p>
            <a:pPr marL="171450" indent="-171450">
              <a:buFontTx/>
              <a:buChar char="-"/>
            </a:pPr>
            <a:r>
              <a:rPr lang="fr-FR" dirty="0" smtClean="0"/>
              <a:t>Cette application permet aussi à l’exportateur et à l’importateur de suivre la transaction commerciale du début à la fin sur leur smartphone et de uploader des documents, solution très confortable donc.</a:t>
            </a:r>
            <a:br>
              <a:rPr lang="fr-FR" dirty="0" smtClean="0"/>
            </a:br>
            <a:endParaRPr lang="fr-FR" dirty="0" smtClean="0"/>
          </a:p>
          <a:p>
            <a:pPr marL="171450" indent="-171450">
              <a:buFontTx/>
              <a:buChar char="-"/>
            </a:pPr>
            <a:r>
              <a:rPr lang="fr-FR" dirty="0" smtClean="0"/>
              <a:t>Les banques assurent la partie « confiance », parce que ces sont les banques qui donnent accès à la chaine commerciale digitale à leurs clients ceci seulement après avoir fait tous les contrôles KYC  nécessaires.</a:t>
            </a:r>
          </a:p>
          <a:p>
            <a:pPr marL="171450" indent="-171450">
              <a:buFontTx/>
              <a:buChar char="-"/>
            </a:pPr>
            <a:endParaRPr lang="fr-FR" dirty="0"/>
          </a:p>
          <a:p>
            <a:r>
              <a:rPr lang="fr-FR" dirty="0" smtClean="0"/>
              <a:t>Bref: dans le passé il y a plusieurs tentatives pour digitaliser /simplifier le cycle de paiements dans le commerce international, maintenant la technologie </a:t>
            </a:r>
            <a:r>
              <a:rPr lang="fr-FR" dirty="0" err="1" smtClean="0"/>
              <a:t>blockchain</a:t>
            </a:r>
            <a:r>
              <a:rPr lang="fr-FR" dirty="0" smtClean="0"/>
              <a:t> offre une opportunité unique à saisir par les banques afin de faciliter enfin les exportations pour les PME.</a:t>
            </a:r>
            <a:endParaRPr lang="fr-FR" dirty="0"/>
          </a:p>
        </p:txBody>
      </p:sp>
      <p:sp>
        <p:nvSpPr>
          <p:cNvPr id="4" name="Espace réservé du numéro de diapositive 3"/>
          <p:cNvSpPr>
            <a:spLocks noGrp="1"/>
          </p:cNvSpPr>
          <p:nvPr>
            <p:ph type="sldNum" sz="quarter" idx="10"/>
          </p:nvPr>
        </p:nvSpPr>
        <p:spPr/>
        <p:txBody>
          <a:bodyPr/>
          <a:lstStyle/>
          <a:p>
            <a:pPr>
              <a:defRPr/>
            </a:pPr>
            <a:fld id="{33CBCAA2-E173-48ED-B2E6-EE03C7BC3177}" type="slidenum">
              <a:rPr lang="nl-BE" smtClean="0"/>
              <a:pPr>
                <a:defRPr/>
              </a:pPr>
              <a:t>33</a:t>
            </a:fld>
            <a:endParaRPr lang="nl-BE"/>
          </a:p>
        </p:txBody>
      </p:sp>
    </p:spTree>
    <p:extLst>
      <p:ext uri="{BB962C8B-B14F-4D97-AF65-F5344CB8AC3E}">
        <p14:creationId xmlns:p14="http://schemas.microsoft.com/office/powerpoint/2010/main" val="38323747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34</a:t>
            </a:fld>
            <a:endParaRPr lang="nl-BE"/>
          </a:p>
        </p:txBody>
      </p:sp>
    </p:spTree>
    <p:extLst>
      <p:ext uri="{BB962C8B-B14F-4D97-AF65-F5344CB8AC3E}">
        <p14:creationId xmlns:p14="http://schemas.microsoft.com/office/powerpoint/2010/main" val="4019442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noProof="0" dirty="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3</a:t>
            </a:fld>
            <a:endParaRPr lang="nl-BE"/>
          </a:p>
        </p:txBody>
      </p:sp>
    </p:spTree>
    <p:extLst>
      <p:ext uri="{BB962C8B-B14F-4D97-AF65-F5344CB8AC3E}">
        <p14:creationId xmlns:p14="http://schemas.microsoft.com/office/powerpoint/2010/main" val="1231139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noProof="0" dirty="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4</a:t>
            </a:fld>
            <a:endParaRPr lang="nl-BE"/>
          </a:p>
        </p:txBody>
      </p:sp>
    </p:spTree>
    <p:extLst>
      <p:ext uri="{BB962C8B-B14F-4D97-AF65-F5344CB8AC3E}">
        <p14:creationId xmlns:p14="http://schemas.microsoft.com/office/powerpoint/2010/main" val="2776110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noProof="0" dirty="0" smtClean="0"/>
              <a:t>Indice</a:t>
            </a:r>
            <a:r>
              <a:rPr lang="fr-BE" baseline="0" noProof="0" dirty="0" smtClean="0"/>
              <a:t> BNB de retour dans le positif en avril</a:t>
            </a:r>
            <a:endParaRPr lang="fr-BE" noProof="0" dirty="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5</a:t>
            </a:fld>
            <a:endParaRPr lang="nl-BE"/>
          </a:p>
        </p:txBody>
      </p:sp>
    </p:spTree>
    <p:extLst>
      <p:ext uri="{BB962C8B-B14F-4D97-AF65-F5344CB8AC3E}">
        <p14:creationId xmlns:p14="http://schemas.microsoft.com/office/powerpoint/2010/main" val="3460520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487BA9E5-5371-4A54-8DDD-34DEF59491B9}" type="slidenum">
              <a:rPr lang="fr-FR" smtClean="0"/>
              <a:t>9</a:t>
            </a:fld>
            <a:endParaRPr lang="fr-FR"/>
          </a:p>
        </p:txBody>
      </p:sp>
    </p:spTree>
    <p:extLst>
      <p:ext uri="{BB962C8B-B14F-4D97-AF65-F5344CB8AC3E}">
        <p14:creationId xmlns:p14="http://schemas.microsoft.com/office/powerpoint/2010/main" val="2158980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487BA9E5-5371-4A54-8DDD-34DEF59491B9}" type="slidenum">
              <a:rPr lang="fr-FR" smtClean="0"/>
              <a:t>14</a:t>
            </a:fld>
            <a:endParaRPr lang="fr-FR"/>
          </a:p>
        </p:txBody>
      </p:sp>
    </p:spTree>
    <p:extLst>
      <p:ext uri="{BB962C8B-B14F-4D97-AF65-F5344CB8AC3E}">
        <p14:creationId xmlns:p14="http://schemas.microsoft.com/office/powerpoint/2010/main" val="756994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19</a:t>
            </a:fld>
            <a:endParaRPr lang="nl-BE"/>
          </a:p>
        </p:txBody>
      </p:sp>
    </p:spTree>
    <p:extLst>
      <p:ext uri="{BB962C8B-B14F-4D97-AF65-F5344CB8AC3E}">
        <p14:creationId xmlns:p14="http://schemas.microsoft.com/office/powerpoint/2010/main" val="3496889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dirty="0"/>
          </a:p>
        </p:txBody>
      </p:sp>
      <p:sp>
        <p:nvSpPr>
          <p:cNvPr id="4" name="Espace réservé du numéro de diapositive 3"/>
          <p:cNvSpPr>
            <a:spLocks noGrp="1"/>
          </p:cNvSpPr>
          <p:nvPr>
            <p:ph type="sldNum" sz="quarter" idx="10"/>
          </p:nvPr>
        </p:nvSpPr>
        <p:spPr/>
        <p:txBody>
          <a:bodyPr/>
          <a:lstStyle/>
          <a:p>
            <a:pPr>
              <a:defRPr/>
            </a:pPr>
            <a:fld id="{33CBCAA2-E173-48ED-B2E6-EE03C7BC3177}" type="slidenum">
              <a:rPr lang="nl-BE" smtClean="0"/>
              <a:pPr>
                <a:defRPr/>
              </a:pPr>
              <a:t>20</a:t>
            </a:fld>
            <a:endParaRPr lang="nl-BE"/>
          </a:p>
        </p:txBody>
      </p:sp>
    </p:spTree>
    <p:extLst>
      <p:ext uri="{BB962C8B-B14F-4D97-AF65-F5344CB8AC3E}">
        <p14:creationId xmlns:p14="http://schemas.microsoft.com/office/powerpoint/2010/main" val="4252314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25C68551-F24D-466D-9EA0-48E8BA222137}" type="datetimeFigureOut">
              <a:rPr lang="fr-FR" smtClean="0"/>
              <a:t>03/05/2017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44B5F40-3E52-4347-A327-81604602DCC3}" type="slidenum">
              <a:rPr lang="fr-FR" smtClean="0"/>
              <a:t>‹#›</a:t>
            </a:fld>
            <a:endParaRPr lang="fr-FR"/>
          </a:p>
        </p:txBody>
      </p:sp>
    </p:spTree>
    <p:extLst>
      <p:ext uri="{BB962C8B-B14F-4D97-AF65-F5344CB8AC3E}">
        <p14:creationId xmlns:p14="http://schemas.microsoft.com/office/powerpoint/2010/main" val="4190089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5C68551-F24D-466D-9EA0-48E8BA222137}" type="datetimeFigureOut">
              <a:rPr lang="fr-FR" smtClean="0"/>
              <a:t>03/05/2017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44B5F40-3E52-4347-A327-81604602DCC3}" type="slidenum">
              <a:rPr lang="fr-FR" smtClean="0"/>
              <a:t>‹#›</a:t>
            </a:fld>
            <a:endParaRPr lang="fr-FR"/>
          </a:p>
        </p:txBody>
      </p:sp>
    </p:spTree>
    <p:extLst>
      <p:ext uri="{BB962C8B-B14F-4D97-AF65-F5344CB8AC3E}">
        <p14:creationId xmlns:p14="http://schemas.microsoft.com/office/powerpoint/2010/main" val="1613507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5C68551-F24D-466D-9EA0-48E8BA222137}" type="datetimeFigureOut">
              <a:rPr lang="fr-FR" smtClean="0"/>
              <a:t>03/05/2017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44B5F40-3E52-4347-A327-81604602DCC3}" type="slidenum">
              <a:rPr lang="fr-FR" smtClean="0"/>
              <a:t>‹#›</a:t>
            </a:fld>
            <a:endParaRPr lang="fr-FR"/>
          </a:p>
        </p:txBody>
      </p:sp>
    </p:spTree>
    <p:extLst>
      <p:ext uri="{BB962C8B-B14F-4D97-AF65-F5344CB8AC3E}">
        <p14:creationId xmlns:p14="http://schemas.microsoft.com/office/powerpoint/2010/main" val="1799553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re seul">
    <p:spTree>
      <p:nvGrpSpPr>
        <p:cNvPr id="1" name=""/>
        <p:cNvGrpSpPr/>
        <p:nvPr/>
      </p:nvGrpSpPr>
      <p:grpSpPr>
        <a:xfrm>
          <a:off x="0" y="0"/>
          <a:ext cx="0" cy="0"/>
          <a:chOff x="0" y="0"/>
          <a:chExt cx="0" cy="0"/>
        </a:xfrm>
      </p:grpSpPr>
      <p:sp>
        <p:nvSpPr>
          <p:cNvPr id="5" name="Slide Number Placeholder 5"/>
          <p:cNvSpPr>
            <a:spLocks noGrp="1"/>
          </p:cNvSpPr>
          <p:nvPr>
            <p:ph type="sldNum" sz="quarter" idx="11"/>
          </p:nvPr>
        </p:nvSpPr>
        <p:spPr/>
        <p:txBody>
          <a:bodyPr/>
          <a:lstStyle>
            <a:lvl1pPr>
              <a:defRPr sz="1867">
                <a:solidFill>
                  <a:srgbClr val="003766"/>
                </a:solidFill>
              </a:defRPr>
            </a:lvl1pPr>
          </a:lstStyle>
          <a:p>
            <a:pPr>
              <a:defRPr/>
            </a:pPr>
            <a:fld id="{08D1B679-EFAA-C845-BD0D-46BF814A8732}" type="slidenum">
              <a:rPr lang="nl-BE" smtClean="0"/>
              <a:pPr>
                <a:defRPr/>
              </a:pPr>
              <a:t>‹#›</a:t>
            </a:fld>
            <a:endParaRPr lang="nl-BE" dirty="0"/>
          </a:p>
        </p:txBody>
      </p:sp>
    </p:spTree>
    <p:extLst>
      <p:ext uri="{BB962C8B-B14F-4D97-AF65-F5344CB8AC3E}">
        <p14:creationId xmlns:p14="http://schemas.microsoft.com/office/powerpoint/2010/main" val="350721156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Diapositive de titre">
    <p:spTree>
      <p:nvGrpSpPr>
        <p:cNvPr id="1" name=""/>
        <p:cNvGrpSpPr/>
        <p:nvPr/>
      </p:nvGrpSpPr>
      <p:grpSpPr>
        <a:xfrm>
          <a:off x="0" y="0"/>
          <a:ext cx="0" cy="0"/>
          <a:chOff x="0" y="0"/>
          <a:chExt cx="0" cy="0"/>
        </a:xfrm>
      </p:grpSpPr>
      <p:sp>
        <p:nvSpPr>
          <p:cNvPr id="13" name="Espace réservé du contenu 2"/>
          <p:cNvSpPr>
            <a:spLocks noGrp="1"/>
          </p:cNvSpPr>
          <p:nvPr>
            <p:ph idx="13" hasCustomPrompt="1"/>
          </p:nvPr>
        </p:nvSpPr>
        <p:spPr>
          <a:xfrm>
            <a:off x="691819" y="1691944"/>
            <a:ext cx="10972800" cy="4521365"/>
          </a:xfrm>
          <a:prstGeom prst="rect">
            <a:avLst/>
          </a:prstGeom>
        </p:spPr>
        <p:txBody>
          <a:bodyPr>
            <a:normAutofit/>
          </a:bodyPr>
          <a:lstStyle>
            <a:lvl1pPr>
              <a:buNone/>
              <a:defRPr sz="2133">
                <a:solidFill>
                  <a:srgbClr val="083060"/>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smtClean="0"/>
              <a:t>Texte : </a:t>
            </a:r>
            <a:r>
              <a:rPr lang="fr-FR" dirty="0" err="1" smtClean="0"/>
              <a:t>Verdana</a:t>
            </a:r>
            <a:r>
              <a:rPr lang="fr-FR" dirty="0" smtClean="0"/>
              <a:t> 16 (si beaucoup de texte : 14)</a:t>
            </a:r>
          </a:p>
        </p:txBody>
      </p:sp>
      <p:sp>
        <p:nvSpPr>
          <p:cNvPr id="17" name="Titre 1"/>
          <p:cNvSpPr>
            <a:spLocks noGrp="1"/>
          </p:cNvSpPr>
          <p:nvPr>
            <p:ph type="title" hasCustomPrompt="1"/>
          </p:nvPr>
        </p:nvSpPr>
        <p:spPr>
          <a:xfrm>
            <a:off x="691819" y="500675"/>
            <a:ext cx="10972800" cy="720080"/>
          </a:xfrm>
          <a:prstGeom prst="rect">
            <a:avLst/>
          </a:prstGeom>
        </p:spPr>
        <p:txBody>
          <a:bodyPr>
            <a:noAutofit/>
          </a:bodyPr>
          <a:lstStyle>
            <a:lvl1pPr algn="l">
              <a:defRPr sz="2667" b="1" baseline="0">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r>
              <a:rPr lang="fr-FR" dirty="0" smtClean="0"/>
              <a:t>Titre = </a:t>
            </a:r>
            <a:r>
              <a:rPr lang="fr-FR" dirty="0" err="1" smtClean="0"/>
              <a:t>Verdana</a:t>
            </a:r>
            <a:r>
              <a:rPr lang="fr-FR" dirty="0" smtClean="0"/>
              <a:t> 20 GRAS</a:t>
            </a:r>
            <a:endParaRPr lang="nl-BE" dirty="0"/>
          </a:p>
        </p:txBody>
      </p:sp>
      <p:sp>
        <p:nvSpPr>
          <p:cNvPr id="18" name="Slide Number Placeholder 5"/>
          <p:cNvSpPr>
            <a:spLocks noGrp="1"/>
          </p:cNvSpPr>
          <p:nvPr>
            <p:ph type="sldNum" sz="quarter" idx="4"/>
          </p:nvPr>
        </p:nvSpPr>
        <p:spPr>
          <a:xfrm>
            <a:off x="239349" y="6356351"/>
            <a:ext cx="828576" cy="365125"/>
          </a:xfrm>
          <a:prstGeom prst="rect">
            <a:avLst/>
          </a:prstGeom>
        </p:spPr>
        <p:txBody>
          <a:bodyPr/>
          <a:lstStyle>
            <a:lvl1pPr>
              <a:defRPr sz="1867">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85A7CF98-E399-477B-BE0D-02BDC82360BB}" type="slidenum">
              <a:rPr lang="nl-BE" smtClean="0"/>
              <a:pPr>
                <a:defRPr/>
              </a:pPr>
              <a:t>‹#›</a:t>
            </a:fld>
            <a:endParaRPr lang="nl-BE" dirty="0"/>
          </a:p>
        </p:txBody>
      </p:sp>
    </p:spTree>
    <p:extLst>
      <p:ext uri="{BB962C8B-B14F-4D97-AF65-F5344CB8AC3E}">
        <p14:creationId xmlns:p14="http://schemas.microsoft.com/office/powerpoint/2010/main" val="160236366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our contact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smtClean="0"/>
              <a:t>Click to add headline</a:t>
            </a:r>
            <a:endParaRPr lang="en-US" dirty="0"/>
          </a:p>
        </p:txBody>
      </p:sp>
      <p:sp>
        <p:nvSpPr>
          <p:cNvPr id="13" name="Picture Placeholder 4"/>
          <p:cNvSpPr>
            <a:spLocks noGrp="1"/>
          </p:cNvSpPr>
          <p:nvPr>
            <p:ph type="pic" sz="quarter" idx="15" hasCustomPrompt="1"/>
          </p:nvPr>
        </p:nvSpPr>
        <p:spPr bwMode="gray">
          <a:xfrm>
            <a:off x="431371" y="4101320"/>
            <a:ext cx="1728192" cy="2208000"/>
          </a:xfrm>
        </p:spPr>
        <p:txBody>
          <a:bodyPr/>
          <a:lstStyle>
            <a:lvl1pPr marL="0" indent="0">
              <a:buNone/>
              <a:defRPr/>
            </a:lvl1pPr>
          </a:lstStyle>
          <a:p>
            <a:r>
              <a:rPr lang="de-DE" dirty="0" smtClean="0"/>
              <a:t>Picture</a:t>
            </a:r>
            <a:endParaRPr lang="en-US" dirty="0"/>
          </a:p>
        </p:txBody>
      </p:sp>
      <p:sp>
        <p:nvSpPr>
          <p:cNvPr id="14" name="Text Placeholder 3"/>
          <p:cNvSpPr>
            <a:spLocks noGrp="1"/>
          </p:cNvSpPr>
          <p:nvPr>
            <p:ph type="body" sz="quarter" idx="18" hasCustomPrompt="1"/>
          </p:nvPr>
        </p:nvSpPr>
        <p:spPr bwMode="gray">
          <a:xfrm>
            <a:off x="2351586" y="5445305"/>
            <a:ext cx="3648404"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smtClean="0"/>
              <a:t>[phone number]</a:t>
            </a:r>
          </a:p>
        </p:txBody>
      </p:sp>
      <p:sp>
        <p:nvSpPr>
          <p:cNvPr id="17" name="Text Placeholder 3"/>
          <p:cNvSpPr>
            <a:spLocks noGrp="1"/>
          </p:cNvSpPr>
          <p:nvPr>
            <p:ph type="body" sz="quarter" idx="19" hasCustomPrompt="1"/>
          </p:nvPr>
        </p:nvSpPr>
        <p:spPr bwMode="gray">
          <a:xfrm>
            <a:off x="2351584" y="4869241"/>
            <a:ext cx="3648405" cy="576000"/>
          </a:xfrm>
        </p:spPr>
        <p:txBody>
          <a:bodyPr tIns="36000" anchor="t"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smtClean="0"/>
              <a:t>[title]</a:t>
            </a:r>
          </a:p>
        </p:txBody>
      </p:sp>
      <p:sp>
        <p:nvSpPr>
          <p:cNvPr id="19" name="Text Placeholder 3"/>
          <p:cNvSpPr>
            <a:spLocks noGrp="1"/>
          </p:cNvSpPr>
          <p:nvPr>
            <p:ph type="body" sz="quarter" idx="26" hasCustomPrompt="1"/>
          </p:nvPr>
        </p:nvSpPr>
        <p:spPr bwMode="gray">
          <a:xfrm>
            <a:off x="2351584" y="5733336"/>
            <a:ext cx="3648405"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smtClean="0"/>
              <a:t>[email address]</a:t>
            </a:r>
          </a:p>
        </p:txBody>
      </p:sp>
      <p:sp>
        <p:nvSpPr>
          <p:cNvPr id="26" name="Text Placeholder 3"/>
          <p:cNvSpPr>
            <a:spLocks noGrp="1"/>
          </p:cNvSpPr>
          <p:nvPr>
            <p:ph type="body" sz="quarter" idx="27" hasCustomPrompt="1"/>
          </p:nvPr>
        </p:nvSpPr>
        <p:spPr bwMode="gray">
          <a:xfrm>
            <a:off x="2351690" y="6021368"/>
            <a:ext cx="3648301" cy="286685"/>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smtClean="0"/>
              <a:t>[country]</a:t>
            </a:r>
          </a:p>
        </p:txBody>
      </p:sp>
      <p:sp>
        <p:nvSpPr>
          <p:cNvPr id="27" name="Picture Placeholder 4"/>
          <p:cNvSpPr>
            <a:spLocks noGrp="1"/>
          </p:cNvSpPr>
          <p:nvPr>
            <p:ph type="pic" sz="quarter" idx="28" hasCustomPrompt="1"/>
          </p:nvPr>
        </p:nvSpPr>
        <p:spPr bwMode="gray">
          <a:xfrm>
            <a:off x="6192971" y="4101320"/>
            <a:ext cx="1728192" cy="2208000"/>
          </a:xfrm>
        </p:spPr>
        <p:txBody>
          <a:bodyPr/>
          <a:lstStyle>
            <a:lvl1pPr marL="0" indent="0">
              <a:buNone/>
              <a:defRPr/>
            </a:lvl1pPr>
          </a:lstStyle>
          <a:p>
            <a:r>
              <a:rPr lang="de-DE" dirty="0" smtClean="0"/>
              <a:t>Picture</a:t>
            </a:r>
            <a:endParaRPr lang="en-US" dirty="0"/>
          </a:p>
        </p:txBody>
      </p:sp>
      <p:sp>
        <p:nvSpPr>
          <p:cNvPr id="28" name="Text Placeholder 3"/>
          <p:cNvSpPr>
            <a:spLocks noGrp="1"/>
          </p:cNvSpPr>
          <p:nvPr>
            <p:ph type="body" sz="quarter" idx="29" hasCustomPrompt="1"/>
          </p:nvPr>
        </p:nvSpPr>
        <p:spPr bwMode="gray">
          <a:xfrm>
            <a:off x="8113186" y="5445305"/>
            <a:ext cx="3648404"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smtClean="0"/>
              <a:t>[phone number]</a:t>
            </a:r>
          </a:p>
        </p:txBody>
      </p:sp>
      <p:sp>
        <p:nvSpPr>
          <p:cNvPr id="29" name="Text Placeholder 3"/>
          <p:cNvSpPr>
            <a:spLocks noGrp="1"/>
          </p:cNvSpPr>
          <p:nvPr>
            <p:ph type="body" sz="quarter" idx="30" hasCustomPrompt="1"/>
          </p:nvPr>
        </p:nvSpPr>
        <p:spPr bwMode="gray">
          <a:xfrm>
            <a:off x="8113184" y="4869241"/>
            <a:ext cx="3648405" cy="576000"/>
          </a:xfrm>
        </p:spPr>
        <p:txBody>
          <a:bodyPr tIns="36000" anchor="t"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smtClean="0"/>
              <a:t>[title]</a:t>
            </a:r>
          </a:p>
        </p:txBody>
      </p:sp>
      <p:sp>
        <p:nvSpPr>
          <p:cNvPr id="31" name="Text Placeholder 3"/>
          <p:cNvSpPr>
            <a:spLocks noGrp="1"/>
          </p:cNvSpPr>
          <p:nvPr>
            <p:ph type="body" sz="quarter" idx="32" hasCustomPrompt="1"/>
          </p:nvPr>
        </p:nvSpPr>
        <p:spPr bwMode="gray">
          <a:xfrm>
            <a:off x="8113184" y="5733336"/>
            <a:ext cx="3648405"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smtClean="0"/>
              <a:t>[email address]</a:t>
            </a:r>
          </a:p>
        </p:txBody>
      </p:sp>
      <p:sp>
        <p:nvSpPr>
          <p:cNvPr id="32" name="Text Placeholder 3"/>
          <p:cNvSpPr>
            <a:spLocks noGrp="1"/>
          </p:cNvSpPr>
          <p:nvPr>
            <p:ph type="body" sz="quarter" idx="33" hasCustomPrompt="1"/>
          </p:nvPr>
        </p:nvSpPr>
        <p:spPr bwMode="gray">
          <a:xfrm>
            <a:off x="8113290" y="6021368"/>
            <a:ext cx="3648301" cy="286685"/>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smtClean="0"/>
              <a:t>[country]</a:t>
            </a:r>
          </a:p>
        </p:txBody>
      </p:sp>
      <p:sp>
        <p:nvSpPr>
          <p:cNvPr id="33" name="Picture Placeholder 4"/>
          <p:cNvSpPr>
            <a:spLocks noGrp="1"/>
          </p:cNvSpPr>
          <p:nvPr>
            <p:ph type="pic" sz="quarter" idx="34" hasCustomPrompt="1"/>
          </p:nvPr>
        </p:nvSpPr>
        <p:spPr bwMode="gray">
          <a:xfrm>
            <a:off x="431371" y="1700810"/>
            <a:ext cx="1728192" cy="2208245"/>
          </a:xfrm>
        </p:spPr>
        <p:txBody>
          <a:bodyPr/>
          <a:lstStyle>
            <a:lvl1pPr marL="0" indent="0">
              <a:buNone/>
              <a:defRPr/>
            </a:lvl1pPr>
          </a:lstStyle>
          <a:p>
            <a:r>
              <a:rPr lang="de-DE" dirty="0" smtClean="0"/>
              <a:t>Picture</a:t>
            </a:r>
            <a:endParaRPr lang="en-US" dirty="0"/>
          </a:p>
        </p:txBody>
      </p:sp>
      <p:sp>
        <p:nvSpPr>
          <p:cNvPr id="34" name="Text Placeholder 3"/>
          <p:cNvSpPr>
            <a:spLocks noGrp="1"/>
          </p:cNvSpPr>
          <p:nvPr>
            <p:ph type="body" sz="quarter" idx="35" hasCustomPrompt="1"/>
          </p:nvPr>
        </p:nvSpPr>
        <p:spPr bwMode="gray">
          <a:xfrm>
            <a:off x="2351586" y="3046305"/>
            <a:ext cx="3648404"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smtClean="0"/>
              <a:t>[phone number]</a:t>
            </a:r>
          </a:p>
        </p:txBody>
      </p:sp>
      <p:sp>
        <p:nvSpPr>
          <p:cNvPr id="35" name="Text Placeholder 3"/>
          <p:cNvSpPr>
            <a:spLocks noGrp="1"/>
          </p:cNvSpPr>
          <p:nvPr>
            <p:ph type="body" sz="quarter" idx="36" hasCustomPrompt="1"/>
          </p:nvPr>
        </p:nvSpPr>
        <p:spPr bwMode="gray">
          <a:xfrm>
            <a:off x="2351584" y="2470241"/>
            <a:ext cx="3648405" cy="576000"/>
          </a:xfrm>
        </p:spPr>
        <p:txBody>
          <a:bodyPr tIns="36000" anchor="t"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smtClean="0"/>
              <a:t>[title]</a:t>
            </a:r>
          </a:p>
        </p:txBody>
      </p:sp>
      <p:sp>
        <p:nvSpPr>
          <p:cNvPr id="37" name="Text Placeholder 3"/>
          <p:cNvSpPr>
            <a:spLocks noGrp="1"/>
          </p:cNvSpPr>
          <p:nvPr>
            <p:ph type="body" sz="quarter" idx="38" hasCustomPrompt="1"/>
          </p:nvPr>
        </p:nvSpPr>
        <p:spPr bwMode="gray">
          <a:xfrm>
            <a:off x="2351584" y="3334336"/>
            <a:ext cx="3648405"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smtClean="0"/>
              <a:t>[email address]</a:t>
            </a:r>
          </a:p>
        </p:txBody>
      </p:sp>
      <p:sp>
        <p:nvSpPr>
          <p:cNvPr id="38" name="Text Placeholder 3"/>
          <p:cNvSpPr>
            <a:spLocks noGrp="1"/>
          </p:cNvSpPr>
          <p:nvPr>
            <p:ph type="body" sz="quarter" idx="39" hasCustomPrompt="1"/>
          </p:nvPr>
        </p:nvSpPr>
        <p:spPr bwMode="gray">
          <a:xfrm>
            <a:off x="2351690" y="3622368"/>
            <a:ext cx="3648301" cy="286685"/>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smtClean="0"/>
              <a:t>[country]</a:t>
            </a:r>
          </a:p>
        </p:txBody>
      </p:sp>
      <p:sp>
        <p:nvSpPr>
          <p:cNvPr id="39" name="Picture Placeholder 4"/>
          <p:cNvSpPr>
            <a:spLocks noGrp="1"/>
          </p:cNvSpPr>
          <p:nvPr>
            <p:ph type="pic" sz="quarter" idx="40" hasCustomPrompt="1"/>
          </p:nvPr>
        </p:nvSpPr>
        <p:spPr bwMode="gray">
          <a:xfrm>
            <a:off x="6192971" y="1701800"/>
            <a:ext cx="1728192" cy="2208000"/>
          </a:xfrm>
        </p:spPr>
        <p:txBody>
          <a:bodyPr/>
          <a:lstStyle>
            <a:lvl1pPr marL="0" indent="0">
              <a:buNone/>
              <a:defRPr/>
            </a:lvl1pPr>
          </a:lstStyle>
          <a:p>
            <a:r>
              <a:rPr lang="de-DE" dirty="0" smtClean="0"/>
              <a:t>Picture</a:t>
            </a:r>
            <a:endParaRPr lang="en-US" dirty="0"/>
          </a:p>
        </p:txBody>
      </p:sp>
      <p:sp>
        <p:nvSpPr>
          <p:cNvPr id="40" name="Text Placeholder 3"/>
          <p:cNvSpPr>
            <a:spLocks noGrp="1"/>
          </p:cNvSpPr>
          <p:nvPr>
            <p:ph type="body" sz="quarter" idx="41" hasCustomPrompt="1"/>
          </p:nvPr>
        </p:nvSpPr>
        <p:spPr bwMode="gray">
          <a:xfrm>
            <a:off x="8113186" y="3046305"/>
            <a:ext cx="3648404"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smtClean="0"/>
              <a:t>[phone number]</a:t>
            </a:r>
          </a:p>
        </p:txBody>
      </p:sp>
      <p:sp>
        <p:nvSpPr>
          <p:cNvPr id="41" name="Text Placeholder 3"/>
          <p:cNvSpPr>
            <a:spLocks noGrp="1"/>
          </p:cNvSpPr>
          <p:nvPr>
            <p:ph type="body" sz="quarter" idx="42" hasCustomPrompt="1"/>
          </p:nvPr>
        </p:nvSpPr>
        <p:spPr bwMode="gray">
          <a:xfrm>
            <a:off x="8113184" y="2470241"/>
            <a:ext cx="3648405" cy="576000"/>
          </a:xfrm>
        </p:spPr>
        <p:txBody>
          <a:bodyPr tIns="36000" anchor="t"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smtClean="0"/>
              <a:t>[title]</a:t>
            </a:r>
          </a:p>
        </p:txBody>
      </p:sp>
      <p:sp>
        <p:nvSpPr>
          <p:cNvPr id="43" name="Text Placeholder 3"/>
          <p:cNvSpPr>
            <a:spLocks noGrp="1"/>
          </p:cNvSpPr>
          <p:nvPr>
            <p:ph type="body" sz="quarter" idx="44" hasCustomPrompt="1"/>
          </p:nvPr>
        </p:nvSpPr>
        <p:spPr bwMode="gray">
          <a:xfrm>
            <a:off x="8113184" y="3334336"/>
            <a:ext cx="3648405"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smtClean="0"/>
              <a:t>[email address]</a:t>
            </a:r>
          </a:p>
        </p:txBody>
      </p:sp>
      <p:sp>
        <p:nvSpPr>
          <p:cNvPr id="44" name="Text Placeholder 3"/>
          <p:cNvSpPr>
            <a:spLocks noGrp="1"/>
          </p:cNvSpPr>
          <p:nvPr>
            <p:ph type="body" sz="quarter" idx="45" hasCustomPrompt="1"/>
          </p:nvPr>
        </p:nvSpPr>
        <p:spPr bwMode="gray">
          <a:xfrm>
            <a:off x="8113290" y="3622368"/>
            <a:ext cx="3648301" cy="286685"/>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smtClean="0"/>
              <a:t>[country]</a:t>
            </a:r>
          </a:p>
        </p:txBody>
      </p:sp>
      <p:sp>
        <p:nvSpPr>
          <p:cNvPr id="45" name="Textplatzhalter 2"/>
          <p:cNvSpPr>
            <a:spLocks noGrp="1"/>
          </p:cNvSpPr>
          <p:nvPr>
            <p:ph type="body" sz="quarter" idx="11" hasCustomPrompt="1"/>
          </p:nvPr>
        </p:nvSpPr>
        <p:spPr bwMode="gray">
          <a:xfrm>
            <a:off x="431800" y="1220755"/>
            <a:ext cx="11328400" cy="384340"/>
          </a:xfrm>
        </p:spPr>
        <p:txBody>
          <a:bodyPr>
            <a:noAutofit/>
          </a:bodyPr>
          <a:lstStyle>
            <a:lvl1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1pPr>
            <a:lvl2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2pPr>
            <a:lvl3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3pPr>
            <a:lvl4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4pPr>
            <a:lvl5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5pPr>
            <a:lvl6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6pPr>
            <a:lvl7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7pPr>
            <a:lvl8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8pPr>
            <a:lvl9pPr marL="0" indent="0">
              <a:lnSpc>
                <a:spcPct val="100000"/>
              </a:lnSpc>
              <a:spcBef>
                <a:spcPts val="800"/>
              </a:spcBef>
              <a:buNone/>
              <a:defRPr lang="de-DE" sz="2400" kern="1200" noProof="0" smtClean="0">
                <a:solidFill>
                  <a:schemeClr val="tx2"/>
                </a:solidFill>
                <a:latin typeface="Arial" pitchFamily="34" charset="0"/>
                <a:ea typeface="+mn-ea"/>
                <a:cs typeface="Arial" pitchFamily="34" charset="0"/>
              </a:defRPr>
            </a:lvl9pPr>
          </a:lstStyle>
          <a:p>
            <a:pPr lvl="0"/>
            <a:r>
              <a:rPr lang="en-US" dirty="0" smtClean="0"/>
              <a:t>Click to add </a:t>
            </a:r>
            <a:r>
              <a:rPr lang="en-US" dirty="0" err="1" smtClean="0"/>
              <a:t>subheadline</a:t>
            </a:r>
            <a:endParaRPr lang="en-US" dirty="0" smtClean="0"/>
          </a:p>
        </p:txBody>
      </p:sp>
      <p:sp>
        <p:nvSpPr>
          <p:cNvPr id="46" name="Text Placeholder 3"/>
          <p:cNvSpPr>
            <a:spLocks noGrp="1"/>
          </p:cNvSpPr>
          <p:nvPr>
            <p:ph type="body" sz="quarter" idx="37" hasCustomPrompt="1"/>
          </p:nvPr>
        </p:nvSpPr>
        <p:spPr bwMode="gray">
          <a:xfrm>
            <a:off x="2351584" y="1701800"/>
            <a:ext cx="3648405" cy="768440"/>
          </a:xfrm>
        </p:spPr>
        <p:txBody>
          <a:bodyPr tIns="0" bIns="36000" anchor="b" anchorCtr="0"/>
          <a:lstStyle>
            <a:lvl1pPr marL="0" indent="0">
              <a:spcBef>
                <a:spcPts val="0"/>
              </a:spcBef>
              <a:spcAft>
                <a:spcPts val="0"/>
              </a:spcAft>
              <a:buFontTx/>
              <a:buNone/>
              <a:defRPr sz="1867">
                <a:solidFill>
                  <a:schemeClr val="tx2"/>
                </a:solidFill>
              </a:defRPr>
            </a:lvl1pPr>
            <a:lvl2pPr marL="0" indent="0">
              <a:spcBef>
                <a:spcPts val="0"/>
              </a:spcBef>
              <a:spcAft>
                <a:spcPts val="0"/>
              </a:spcAft>
              <a:buNone/>
              <a:defRPr sz="1867">
                <a:solidFill>
                  <a:schemeClr val="tx2"/>
                </a:solidFill>
              </a:defRPr>
            </a:lvl2pPr>
            <a:lvl3pPr marL="0" indent="0" algn="l">
              <a:spcBef>
                <a:spcPts val="0"/>
              </a:spcBef>
              <a:spcAft>
                <a:spcPts val="0"/>
              </a:spcAft>
              <a:buFontTx/>
              <a:buNone/>
              <a:tabLst>
                <a:tab pos="840296" algn="l"/>
              </a:tabLst>
              <a:defRPr sz="1867">
                <a:solidFill>
                  <a:schemeClr val="tx2"/>
                </a:solidFill>
              </a:defRPr>
            </a:lvl3pPr>
            <a:lvl4pPr marL="0" indent="0" algn="l">
              <a:spcBef>
                <a:spcPts val="0"/>
              </a:spcBef>
              <a:spcAft>
                <a:spcPts val="0"/>
              </a:spcAft>
              <a:buFontTx/>
              <a:buNone/>
              <a:defRPr sz="1867">
                <a:solidFill>
                  <a:schemeClr val="tx2"/>
                </a:solidFill>
              </a:defRPr>
            </a:lvl4pPr>
            <a:lvl5pPr marL="0" indent="0" algn="l">
              <a:spcBef>
                <a:spcPts val="0"/>
              </a:spcBef>
              <a:spcAft>
                <a:spcPts val="0"/>
              </a:spcAft>
              <a:buFontTx/>
              <a:buNone/>
              <a:defRPr sz="1867" b="0">
                <a:solidFill>
                  <a:schemeClr val="tx2"/>
                </a:solidFill>
              </a:defRPr>
            </a:lvl5pPr>
            <a:lvl6pPr marL="0" indent="0" algn="l">
              <a:spcBef>
                <a:spcPts val="0"/>
              </a:spcBef>
              <a:spcAft>
                <a:spcPts val="0"/>
              </a:spcAft>
              <a:buFontTx/>
              <a:buNone/>
              <a:defRPr sz="1867">
                <a:solidFill>
                  <a:schemeClr val="tx2"/>
                </a:solidFill>
              </a:defRPr>
            </a:lvl6pPr>
            <a:lvl7pPr marL="0" indent="0" algn="l">
              <a:spcBef>
                <a:spcPts val="0"/>
              </a:spcBef>
              <a:spcAft>
                <a:spcPts val="0"/>
              </a:spcAft>
              <a:buFontTx/>
              <a:buNone/>
              <a:defRPr sz="1867">
                <a:solidFill>
                  <a:schemeClr val="tx2"/>
                </a:solidFill>
              </a:defRPr>
            </a:lvl7pPr>
            <a:lvl8pPr marL="0" indent="0" algn="l">
              <a:spcBef>
                <a:spcPts val="0"/>
              </a:spcBef>
              <a:spcAft>
                <a:spcPts val="0"/>
              </a:spcAft>
              <a:buFontTx/>
              <a:buNone/>
              <a:defRPr sz="1867"/>
            </a:lvl8pPr>
            <a:lvl9pPr marL="0" indent="0" algn="l">
              <a:spcBef>
                <a:spcPts val="0"/>
              </a:spcBef>
              <a:spcAft>
                <a:spcPts val="0"/>
              </a:spcAft>
              <a:buFontTx/>
              <a:buNone/>
              <a:defRPr sz="1867">
                <a:solidFill>
                  <a:schemeClr val="tx2"/>
                </a:solidFill>
              </a:defRPr>
            </a:lvl9pPr>
          </a:lstStyle>
          <a:p>
            <a:pPr lvl="0"/>
            <a:r>
              <a:rPr lang="en-US" noProof="0" dirty="0" smtClean="0"/>
              <a:t>[name]</a:t>
            </a:r>
          </a:p>
        </p:txBody>
      </p:sp>
      <p:sp>
        <p:nvSpPr>
          <p:cNvPr id="47" name="Text Placeholder 3"/>
          <p:cNvSpPr>
            <a:spLocks noGrp="1"/>
          </p:cNvSpPr>
          <p:nvPr>
            <p:ph type="body" sz="quarter" idx="43" hasCustomPrompt="1"/>
          </p:nvPr>
        </p:nvSpPr>
        <p:spPr bwMode="gray">
          <a:xfrm>
            <a:off x="8113184" y="1702432"/>
            <a:ext cx="3648405" cy="768000"/>
          </a:xfrm>
        </p:spPr>
        <p:txBody>
          <a:bodyPr tIns="0" bIns="36000" anchor="b" anchorCtr="0"/>
          <a:lstStyle>
            <a:lvl1pPr marL="0" indent="0">
              <a:spcBef>
                <a:spcPts val="0"/>
              </a:spcBef>
              <a:spcAft>
                <a:spcPts val="0"/>
              </a:spcAft>
              <a:buFontTx/>
              <a:buNone/>
              <a:defRPr sz="1867">
                <a:solidFill>
                  <a:schemeClr val="tx2"/>
                </a:solidFill>
              </a:defRPr>
            </a:lvl1pPr>
            <a:lvl2pPr marL="0" indent="0">
              <a:spcBef>
                <a:spcPts val="0"/>
              </a:spcBef>
              <a:spcAft>
                <a:spcPts val="0"/>
              </a:spcAft>
              <a:buNone/>
              <a:defRPr sz="1867">
                <a:solidFill>
                  <a:schemeClr val="tx2"/>
                </a:solidFill>
              </a:defRPr>
            </a:lvl2pPr>
            <a:lvl3pPr marL="0" indent="0" algn="l">
              <a:spcBef>
                <a:spcPts val="0"/>
              </a:spcBef>
              <a:spcAft>
                <a:spcPts val="0"/>
              </a:spcAft>
              <a:buFontTx/>
              <a:buNone/>
              <a:tabLst>
                <a:tab pos="840296" algn="l"/>
              </a:tabLst>
              <a:defRPr sz="1867">
                <a:solidFill>
                  <a:schemeClr val="tx2"/>
                </a:solidFill>
              </a:defRPr>
            </a:lvl3pPr>
            <a:lvl4pPr marL="0" indent="0" algn="l">
              <a:spcBef>
                <a:spcPts val="0"/>
              </a:spcBef>
              <a:spcAft>
                <a:spcPts val="0"/>
              </a:spcAft>
              <a:buFontTx/>
              <a:buNone/>
              <a:defRPr sz="1867">
                <a:solidFill>
                  <a:schemeClr val="tx2"/>
                </a:solidFill>
              </a:defRPr>
            </a:lvl4pPr>
            <a:lvl5pPr marL="0" indent="0" algn="l">
              <a:spcBef>
                <a:spcPts val="0"/>
              </a:spcBef>
              <a:spcAft>
                <a:spcPts val="0"/>
              </a:spcAft>
              <a:buFontTx/>
              <a:buNone/>
              <a:defRPr sz="1867" b="0">
                <a:solidFill>
                  <a:schemeClr val="tx2"/>
                </a:solidFill>
              </a:defRPr>
            </a:lvl5pPr>
            <a:lvl6pPr marL="0" indent="0" algn="l">
              <a:spcBef>
                <a:spcPts val="0"/>
              </a:spcBef>
              <a:spcAft>
                <a:spcPts val="0"/>
              </a:spcAft>
              <a:buFontTx/>
              <a:buNone/>
              <a:defRPr sz="1867">
                <a:solidFill>
                  <a:schemeClr val="tx2"/>
                </a:solidFill>
              </a:defRPr>
            </a:lvl6pPr>
            <a:lvl7pPr marL="0" indent="0" algn="l">
              <a:spcBef>
                <a:spcPts val="0"/>
              </a:spcBef>
              <a:spcAft>
                <a:spcPts val="0"/>
              </a:spcAft>
              <a:buFontTx/>
              <a:buNone/>
              <a:defRPr sz="1867">
                <a:solidFill>
                  <a:schemeClr val="tx2"/>
                </a:solidFill>
              </a:defRPr>
            </a:lvl7pPr>
            <a:lvl8pPr marL="0" indent="0" algn="l">
              <a:spcBef>
                <a:spcPts val="0"/>
              </a:spcBef>
              <a:spcAft>
                <a:spcPts val="0"/>
              </a:spcAft>
              <a:buFontTx/>
              <a:buNone/>
              <a:defRPr sz="1867"/>
            </a:lvl8pPr>
            <a:lvl9pPr marL="0" indent="0" algn="l">
              <a:spcBef>
                <a:spcPts val="0"/>
              </a:spcBef>
              <a:spcAft>
                <a:spcPts val="0"/>
              </a:spcAft>
              <a:buFontTx/>
              <a:buNone/>
              <a:defRPr sz="1867">
                <a:solidFill>
                  <a:schemeClr val="tx2"/>
                </a:solidFill>
              </a:defRPr>
            </a:lvl9pPr>
          </a:lstStyle>
          <a:p>
            <a:pPr lvl="0"/>
            <a:r>
              <a:rPr lang="en-US" dirty="0" smtClean="0"/>
              <a:t>[name]</a:t>
            </a:r>
          </a:p>
        </p:txBody>
      </p:sp>
      <p:sp>
        <p:nvSpPr>
          <p:cNvPr id="48" name="Text Placeholder 3"/>
          <p:cNvSpPr>
            <a:spLocks noGrp="1"/>
          </p:cNvSpPr>
          <p:nvPr>
            <p:ph type="body" sz="quarter" idx="46" hasCustomPrompt="1"/>
          </p:nvPr>
        </p:nvSpPr>
        <p:spPr bwMode="gray">
          <a:xfrm>
            <a:off x="2351584" y="4101093"/>
            <a:ext cx="3648405" cy="768440"/>
          </a:xfrm>
        </p:spPr>
        <p:txBody>
          <a:bodyPr tIns="0" bIns="36000" anchor="b" anchorCtr="0"/>
          <a:lstStyle>
            <a:lvl1pPr marL="0" indent="0">
              <a:spcBef>
                <a:spcPts val="0"/>
              </a:spcBef>
              <a:spcAft>
                <a:spcPts val="0"/>
              </a:spcAft>
              <a:buFontTx/>
              <a:buNone/>
              <a:defRPr sz="1867">
                <a:solidFill>
                  <a:schemeClr val="tx2"/>
                </a:solidFill>
              </a:defRPr>
            </a:lvl1pPr>
            <a:lvl2pPr marL="0" indent="0">
              <a:spcBef>
                <a:spcPts val="0"/>
              </a:spcBef>
              <a:spcAft>
                <a:spcPts val="0"/>
              </a:spcAft>
              <a:buNone/>
              <a:defRPr sz="1867">
                <a:solidFill>
                  <a:schemeClr val="tx2"/>
                </a:solidFill>
              </a:defRPr>
            </a:lvl2pPr>
            <a:lvl3pPr marL="0" indent="0" algn="l">
              <a:spcBef>
                <a:spcPts val="0"/>
              </a:spcBef>
              <a:spcAft>
                <a:spcPts val="0"/>
              </a:spcAft>
              <a:buFontTx/>
              <a:buNone/>
              <a:tabLst>
                <a:tab pos="840296" algn="l"/>
              </a:tabLst>
              <a:defRPr sz="1867">
                <a:solidFill>
                  <a:schemeClr val="tx2"/>
                </a:solidFill>
              </a:defRPr>
            </a:lvl3pPr>
            <a:lvl4pPr marL="0" indent="0" algn="l">
              <a:spcBef>
                <a:spcPts val="0"/>
              </a:spcBef>
              <a:spcAft>
                <a:spcPts val="0"/>
              </a:spcAft>
              <a:buFontTx/>
              <a:buNone/>
              <a:defRPr sz="1867">
                <a:solidFill>
                  <a:schemeClr val="tx2"/>
                </a:solidFill>
              </a:defRPr>
            </a:lvl4pPr>
            <a:lvl5pPr marL="0" indent="0" algn="l">
              <a:spcBef>
                <a:spcPts val="0"/>
              </a:spcBef>
              <a:spcAft>
                <a:spcPts val="0"/>
              </a:spcAft>
              <a:buFontTx/>
              <a:buNone/>
              <a:defRPr sz="1867" b="0">
                <a:solidFill>
                  <a:schemeClr val="tx2"/>
                </a:solidFill>
              </a:defRPr>
            </a:lvl5pPr>
            <a:lvl6pPr marL="0" indent="0" algn="l">
              <a:spcBef>
                <a:spcPts val="0"/>
              </a:spcBef>
              <a:spcAft>
                <a:spcPts val="0"/>
              </a:spcAft>
              <a:buFontTx/>
              <a:buNone/>
              <a:defRPr sz="1867">
                <a:solidFill>
                  <a:schemeClr val="tx2"/>
                </a:solidFill>
              </a:defRPr>
            </a:lvl6pPr>
            <a:lvl7pPr marL="0" indent="0" algn="l">
              <a:spcBef>
                <a:spcPts val="0"/>
              </a:spcBef>
              <a:spcAft>
                <a:spcPts val="0"/>
              </a:spcAft>
              <a:buFontTx/>
              <a:buNone/>
              <a:defRPr sz="1867">
                <a:solidFill>
                  <a:schemeClr val="tx2"/>
                </a:solidFill>
              </a:defRPr>
            </a:lvl7pPr>
            <a:lvl8pPr marL="0" indent="0" algn="l">
              <a:spcBef>
                <a:spcPts val="0"/>
              </a:spcBef>
              <a:spcAft>
                <a:spcPts val="0"/>
              </a:spcAft>
              <a:buFontTx/>
              <a:buNone/>
              <a:defRPr sz="1867"/>
            </a:lvl8pPr>
            <a:lvl9pPr marL="0" indent="0" algn="l">
              <a:spcBef>
                <a:spcPts val="0"/>
              </a:spcBef>
              <a:spcAft>
                <a:spcPts val="0"/>
              </a:spcAft>
              <a:buFontTx/>
              <a:buNone/>
              <a:defRPr sz="1867">
                <a:solidFill>
                  <a:schemeClr val="tx2"/>
                </a:solidFill>
              </a:defRPr>
            </a:lvl9pPr>
          </a:lstStyle>
          <a:p>
            <a:pPr lvl="0"/>
            <a:r>
              <a:rPr lang="en-US" noProof="0" smtClean="0"/>
              <a:t>[name]</a:t>
            </a:r>
          </a:p>
        </p:txBody>
      </p:sp>
      <p:sp>
        <p:nvSpPr>
          <p:cNvPr id="49" name="Text Placeholder 3"/>
          <p:cNvSpPr>
            <a:spLocks noGrp="1"/>
          </p:cNvSpPr>
          <p:nvPr>
            <p:ph type="body" sz="quarter" idx="47" hasCustomPrompt="1"/>
          </p:nvPr>
        </p:nvSpPr>
        <p:spPr bwMode="gray">
          <a:xfrm>
            <a:off x="8113184" y="4101725"/>
            <a:ext cx="3648405" cy="768000"/>
          </a:xfrm>
        </p:spPr>
        <p:txBody>
          <a:bodyPr tIns="0" bIns="36000" anchor="b" anchorCtr="0"/>
          <a:lstStyle>
            <a:lvl1pPr marL="0" indent="0">
              <a:spcBef>
                <a:spcPts val="0"/>
              </a:spcBef>
              <a:spcAft>
                <a:spcPts val="0"/>
              </a:spcAft>
              <a:buFontTx/>
              <a:buNone/>
              <a:defRPr sz="1867">
                <a:solidFill>
                  <a:schemeClr val="tx2"/>
                </a:solidFill>
              </a:defRPr>
            </a:lvl1pPr>
            <a:lvl2pPr marL="0" indent="0">
              <a:spcBef>
                <a:spcPts val="0"/>
              </a:spcBef>
              <a:spcAft>
                <a:spcPts val="0"/>
              </a:spcAft>
              <a:buNone/>
              <a:defRPr sz="1867">
                <a:solidFill>
                  <a:schemeClr val="tx2"/>
                </a:solidFill>
              </a:defRPr>
            </a:lvl2pPr>
            <a:lvl3pPr marL="0" indent="0" algn="l">
              <a:spcBef>
                <a:spcPts val="0"/>
              </a:spcBef>
              <a:spcAft>
                <a:spcPts val="0"/>
              </a:spcAft>
              <a:buFontTx/>
              <a:buNone/>
              <a:tabLst>
                <a:tab pos="840296" algn="l"/>
              </a:tabLst>
              <a:defRPr sz="1867">
                <a:solidFill>
                  <a:schemeClr val="tx2"/>
                </a:solidFill>
              </a:defRPr>
            </a:lvl3pPr>
            <a:lvl4pPr marL="0" indent="0" algn="l">
              <a:spcBef>
                <a:spcPts val="0"/>
              </a:spcBef>
              <a:spcAft>
                <a:spcPts val="0"/>
              </a:spcAft>
              <a:buFontTx/>
              <a:buNone/>
              <a:defRPr sz="1867">
                <a:solidFill>
                  <a:schemeClr val="tx2"/>
                </a:solidFill>
              </a:defRPr>
            </a:lvl4pPr>
            <a:lvl5pPr marL="0" indent="0" algn="l">
              <a:spcBef>
                <a:spcPts val="0"/>
              </a:spcBef>
              <a:spcAft>
                <a:spcPts val="0"/>
              </a:spcAft>
              <a:buFontTx/>
              <a:buNone/>
              <a:defRPr sz="1867" b="0">
                <a:solidFill>
                  <a:schemeClr val="tx2"/>
                </a:solidFill>
              </a:defRPr>
            </a:lvl5pPr>
            <a:lvl6pPr marL="0" indent="0" algn="l">
              <a:spcBef>
                <a:spcPts val="0"/>
              </a:spcBef>
              <a:spcAft>
                <a:spcPts val="0"/>
              </a:spcAft>
              <a:buFontTx/>
              <a:buNone/>
              <a:defRPr sz="1867">
                <a:solidFill>
                  <a:schemeClr val="tx2"/>
                </a:solidFill>
              </a:defRPr>
            </a:lvl6pPr>
            <a:lvl7pPr marL="0" indent="0" algn="l">
              <a:spcBef>
                <a:spcPts val="0"/>
              </a:spcBef>
              <a:spcAft>
                <a:spcPts val="0"/>
              </a:spcAft>
              <a:buFontTx/>
              <a:buNone/>
              <a:defRPr sz="1867">
                <a:solidFill>
                  <a:schemeClr val="tx2"/>
                </a:solidFill>
              </a:defRPr>
            </a:lvl7pPr>
            <a:lvl8pPr marL="0" indent="0" algn="l">
              <a:spcBef>
                <a:spcPts val="0"/>
              </a:spcBef>
              <a:spcAft>
                <a:spcPts val="0"/>
              </a:spcAft>
              <a:buFontTx/>
              <a:buNone/>
              <a:defRPr sz="1867"/>
            </a:lvl8pPr>
            <a:lvl9pPr marL="0" indent="0" algn="l">
              <a:spcBef>
                <a:spcPts val="0"/>
              </a:spcBef>
              <a:spcAft>
                <a:spcPts val="0"/>
              </a:spcAft>
              <a:buFontTx/>
              <a:buNone/>
              <a:defRPr sz="1867">
                <a:solidFill>
                  <a:schemeClr val="tx2"/>
                </a:solidFill>
              </a:defRPr>
            </a:lvl9pPr>
          </a:lstStyle>
          <a:p>
            <a:pPr lvl="0"/>
            <a:r>
              <a:rPr lang="en-US" dirty="0" smtClean="0"/>
              <a:t>[name]</a:t>
            </a:r>
          </a:p>
        </p:txBody>
      </p:sp>
    </p:spTree>
    <p:extLst>
      <p:ext uri="{BB962C8B-B14F-4D97-AF65-F5344CB8AC3E}">
        <p14:creationId xmlns:p14="http://schemas.microsoft.com/office/powerpoint/2010/main" val="16164993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5C68551-F24D-466D-9EA0-48E8BA222137}" type="datetimeFigureOut">
              <a:rPr lang="fr-FR" smtClean="0"/>
              <a:t>03/05/2017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44B5F40-3E52-4347-A327-81604602DCC3}" type="slidenum">
              <a:rPr lang="fr-FR" smtClean="0"/>
              <a:t>‹#›</a:t>
            </a:fld>
            <a:endParaRPr lang="fr-FR"/>
          </a:p>
        </p:txBody>
      </p:sp>
    </p:spTree>
    <p:extLst>
      <p:ext uri="{BB962C8B-B14F-4D97-AF65-F5344CB8AC3E}">
        <p14:creationId xmlns:p14="http://schemas.microsoft.com/office/powerpoint/2010/main" val="3019861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5C68551-F24D-466D-9EA0-48E8BA222137}" type="datetimeFigureOut">
              <a:rPr lang="fr-FR" smtClean="0"/>
              <a:t>03/05/2017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44B5F40-3E52-4347-A327-81604602DCC3}" type="slidenum">
              <a:rPr lang="fr-FR" smtClean="0"/>
              <a:t>‹#›</a:t>
            </a:fld>
            <a:endParaRPr lang="fr-FR"/>
          </a:p>
        </p:txBody>
      </p:sp>
    </p:spTree>
    <p:extLst>
      <p:ext uri="{BB962C8B-B14F-4D97-AF65-F5344CB8AC3E}">
        <p14:creationId xmlns:p14="http://schemas.microsoft.com/office/powerpoint/2010/main" val="3035310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5C68551-F24D-466D-9EA0-48E8BA222137}" type="datetimeFigureOut">
              <a:rPr lang="fr-FR" smtClean="0"/>
              <a:t>03/05/2017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44B5F40-3E52-4347-A327-81604602DCC3}" type="slidenum">
              <a:rPr lang="fr-FR" smtClean="0"/>
              <a:t>‹#›</a:t>
            </a:fld>
            <a:endParaRPr lang="fr-FR"/>
          </a:p>
        </p:txBody>
      </p:sp>
    </p:spTree>
    <p:extLst>
      <p:ext uri="{BB962C8B-B14F-4D97-AF65-F5344CB8AC3E}">
        <p14:creationId xmlns:p14="http://schemas.microsoft.com/office/powerpoint/2010/main" val="1302972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5C68551-F24D-466D-9EA0-48E8BA222137}" type="datetimeFigureOut">
              <a:rPr lang="fr-FR" smtClean="0"/>
              <a:t>03/05/2017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44B5F40-3E52-4347-A327-81604602DCC3}" type="slidenum">
              <a:rPr lang="fr-FR" smtClean="0"/>
              <a:t>‹#›</a:t>
            </a:fld>
            <a:endParaRPr lang="fr-FR"/>
          </a:p>
        </p:txBody>
      </p:sp>
    </p:spTree>
    <p:extLst>
      <p:ext uri="{BB962C8B-B14F-4D97-AF65-F5344CB8AC3E}">
        <p14:creationId xmlns:p14="http://schemas.microsoft.com/office/powerpoint/2010/main" val="4005546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5C68551-F24D-466D-9EA0-48E8BA222137}" type="datetimeFigureOut">
              <a:rPr lang="fr-FR" smtClean="0"/>
              <a:t>03/05/2017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44B5F40-3E52-4347-A327-81604602DCC3}" type="slidenum">
              <a:rPr lang="fr-FR" smtClean="0"/>
              <a:t>‹#›</a:t>
            </a:fld>
            <a:endParaRPr lang="fr-FR"/>
          </a:p>
        </p:txBody>
      </p:sp>
    </p:spTree>
    <p:extLst>
      <p:ext uri="{BB962C8B-B14F-4D97-AF65-F5344CB8AC3E}">
        <p14:creationId xmlns:p14="http://schemas.microsoft.com/office/powerpoint/2010/main" val="2196312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5C68551-F24D-466D-9EA0-48E8BA222137}" type="datetimeFigureOut">
              <a:rPr lang="fr-FR" smtClean="0"/>
              <a:t>03/05/2017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44B5F40-3E52-4347-A327-81604602DCC3}" type="slidenum">
              <a:rPr lang="fr-FR" smtClean="0"/>
              <a:t>‹#›</a:t>
            </a:fld>
            <a:endParaRPr lang="fr-FR"/>
          </a:p>
        </p:txBody>
      </p:sp>
    </p:spTree>
    <p:extLst>
      <p:ext uri="{BB962C8B-B14F-4D97-AF65-F5344CB8AC3E}">
        <p14:creationId xmlns:p14="http://schemas.microsoft.com/office/powerpoint/2010/main" val="3221336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5C68551-F24D-466D-9EA0-48E8BA222137}" type="datetimeFigureOut">
              <a:rPr lang="fr-FR" smtClean="0"/>
              <a:t>03/05/2017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44B5F40-3E52-4347-A327-81604602DCC3}" type="slidenum">
              <a:rPr lang="fr-FR" smtClean="0"/>
              <a:t>‹#›</a:t>
            </a:fld>
            <a:endParaRPr lang="fr-FR"/>
          </a:p>
        </p:txBody>
      </p:sp>
    </p:spTree>
    <p:extLst>
      <p:ext uri="{BB962C8B-B14F-4D97-AF65-F5344CB8AC3E}">
        <p14:creationId xmlns:p14="http://schemas.microsoft.com/office/powerpoint/2010/main" val="2680312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5C68551-F24D-466D-9EA0-48E8BA222137}" type="datetimeFigureOut">
              <a:rPr lang="fr-FR" smtClean="0"/>
              <a:t>03/05/2017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44B5F40-3E52-4347-A327-81604602DCC3}" type="slidenum">
              <a:rPr lang="fr-FR" smtClean="0"/>
              <a:t>‹#›</a:t>
            </a:fld>
            <a:endParaRPr lang="fr-FR"/>
          </a:p>
        </p:txBody>
      </p:sp>
    </p:spTree>
    <p:extLst>
      <p:ext uri="{BB962C8B-B14F-4D97-AF65-F5344CB8AC3E}">
        <p14:creationId xmlns:p14="http://schemas.microsoft.com/office/powerpoint/2010/main" val="10268851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C68551-F24D-466D-9EA0-48E8BA222137}" type="datetimeFigureOut">
              <a:rPr lang="fr-FR" smtClean="0"/>
              <a:t>03/05/2017</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B5F40-3E52-4347-A327-81604602DCC3}" type="slidenum">
              <a:rPr lang="fr-FR" smtClean="0"/>
              <a:t>‹#›</a:t>
            </a:fld>
            <a:endParaRPr lang="fr-FR"/>
          </a:p>
        </p:txBody>
      </p:sp>
    </p:spTree>
    <p:extLst>
      <p:ext uri="{BB962C8B-B14F-4D97-AF65-F5344CB8AC3E}">
        <p14:creationId xmlns:p14="http://schemas.microsoft.com/office/powerpoint/2010/main" val="1372975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emf"/><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6.xml"/></Relationships>
</file>

<file path=ppt/slides/_rels/slide12.xml.rels><?xml version="1.0" encoding="UTF-8" standalone="yes"?>
<Relationships xmlns="http://schemas.openxmlformats.org/package/2006/relationships"><Relationship Id="rId11" Type="http://schemas.openxmlformats.org/officeDocument/2006/relationships/image" Target="../media/image15.emf"/><Relationship Id="rId12" Type="http://schemas.openxmlformats.org/officeDocument/2006/relationships/image" Target="../media/image16.emf"/><Relationship Id="rId13" Type="http://schemas.openxmlformats.org/officeDocument/2006/relationships/image" Target="../media/image17.emf"/><Relationship Id="rId14" Type="http://schemas.openxmlformats.org/officeDocument/2006/relationships/image" Target="../media/image18.png"/><Relationship Id="rId15" Type="http://schemas.openxmlformats.org/officeDocument/2006/relationships/chart" Target="../charts/chart8.xml"/><Relationship Id="rId1" Type="http://schemas.openxmlformats.org/officeDocument/2006/relationships/tags" Target="../tags/tag1.xml"/><Relationship Id="rId2" Type="http://schemas.openxmlformats.org/officeDocument/2006/relationships/tags" Target="../tags/tag2.xml"/><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tags" Target="../tags/tag5.xml"/><Relationship Id="rId6" Type="http://schemas.openxmlformats.org/officeDocument/2006/relationships/tags" Target="../tags/tag6.xml"/><Relationship Id="rId7" Type="http://schemas.openxmlformats.org/officeDocument/2006/relationships/slideLayout" Target="../slideLayouts/slideLayout13.xml"/><Relationship Id="rId8" Type="http://schemas.openxmlformats.org/officeDocument/2006/relationships/chart" Target="../charts/chart7.xml"/><Relationship Id="rId9" Type="http://schemas.openxmlformats.org/officeDocument/2006/relationships/image" Target="../media/image12.jpeg"/><Relationship Id="rId10" Type="http://schemas.openxmlformats.org/officeDocument/2006/relationships/image" Target="../media/image14.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chart" Target="../charts/chart9.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4" Type="http://schemas.openxmlformats.org/officeDocument/2006/relationships/image" Target="../media/image12.jpeg"/><Relationship Id="rId1" Type="http://schemas.openxmlformats.org/officeDocument/2006/relationships/slideLayout" Target="../slideLayouts/slideLayout13.xml"/><Relationship Id="rId2" Type="http://schemas.openxmlformats.org/officeDocument/2006/relationships/chart" Target="../charts/char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emf"/><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20.jpeg"/><Relationship Id="rId5" Type="http://schemas.openxmlformats.org/officeDocument/2006/relationships/image" Target="../media/image21.jpeg"/><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22.png"/><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21.jpeg"/><Relationship Id="rId5" Type="http://schemas.openxmlformats.org/officeDocument/2006/relationships/image" Target="../media/image23.png"/><Relationship Id="rId6" Type="http://schemas.openxmlformats.org/officeDocument/2006/relationships/image" Target="../media/image24.png"/><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11" Type="http://schemas.openxmlformats.org/officeDocument/2006/relationships/image" Target="../media/image29.jpeg"/><Relationship Id="rId12" Type="http://schemas.openxmlformats.org/officeDocument/2006/relationships/hyperlink" Target="http://images.google.be/imgres?imgurl=http://www.sephora.fr/assets/dyn/product/P31014/P31014_hero.jpg&amp;imgrefurl=http://www.sephora.fr/browse/product.jhtml?id=P31014&amp;navAction=jump&amp;h=250&amp;w=250&amp;sz=8&amp;hl=fr&amp;start=1&amp;um=1&amp;usg=__PW1UwIsxtSiptj8dJHuR7K8G-h4=&amp;tbnid=JK7lT9mltdCslM:&amp;tbnh=111&amp;tbnw=111&amp;prev=/images?q=s%C3%A8che+cheveux&amp;um=1&amp;hl=fr" TargetMode="External"/><Relationship Id="rId13" Type="http://schemas.openxmlformats.org/officeDocument/2006/relationships/image" Target="../media/image30.jpeg"/><Relationship Id="rId14" Type="http://schemas.openxmlformats.org/officeDocument/2006/relationships/image" Target="../media/image31.jpeg"/><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3.emf"/><Relationship Id="rId4" Type="http://schemas.openxmlformats.org/officeDocument/2006/relationships/image" Target="../media/image21.jpeg"/><Relationship Id="rId5" Type="http://schemas.openxmlformats.org/officeDocument/2006/relationships/image" Target="../media/image25.png"/><Relationship Id="rId6" Type="http://schemas.openxmlformats.org/officeDocument/2006/relationships/image" Target="../media/image26.jpeg"/><Relationship Id="rId7" Type="http://schemas.openxmlformats.org/officeDocument/2006/relationships/image" Target="../media/image27.jpeg"/><Relationship Id="rId8" Type="http://schemas.openxmlformats.org/officeDocument/2006/relationships/hyperlink" Target="http://images.google.be/imgres?imgurl=http://jpsueur.blog.lemonde.fr/files/2007/04/tgv-est.1175756869.jpg&amp;imgrefurl=http://jpsueur.blog.lemonde.fr/2008/07/16/orleans-et-le-tgv-ne-pas-lacher-la-proie-pour-lombre/&amp;h=450&amp;w=300&amp;sz=34&amp;hl=fr&amp;start=14&amp;um=1&amp;usg=__2JDCQNiEAZcMujD0TUHG2AxJRrc=&amp;tbnid=x4kQBm8TSKTxOM:&amp;tbnh=127&amp;tbnw=85&amp;prev=/images?q=tgv&amp;imgsz=small|medium|large|xlarge&amp;um=1&amp;hl=fr" TargetMode="External"/><Relationship Id="rId9" Type="http://schemas.openxmlformats.org/officeDocument/2006/relationships/image" Target="../media/image28.jpeg"/><Relationship Id="rId10" Type="http://schemas.openxmlformats.org/officeDocument/2006/relationships/hyperlink" Target="http://images.google.be/imgres?imgurl=http://chouchoudenantes.c.h.pic.centerblog.net/0md4qk10.jpg&amp;imgrefurl=http://chouchoudenantes.centerblog.net/5013274-Nourriture&amp;h=768&amp;w=1024&amp;sz=109&amp;hl=fr&amp;start=2&amp;usg=__BUITvOPiUNbKB3sdYsNRU0u6BAg=&amp;tbnid=OFs0giAdxI7pSM:&amp;tbnh=113&amp;tbnw=150&amp;prev=/images?q=bouchon+de+champagne&amp;imgsz=xxlarge&amp;gbv=2&amp;hl=fr"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21.jpeg"/><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21.jpeg"/><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21.jpeg"/><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27.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21.jpeg"/><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21.jpeg"/><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29.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21.jpeg"/><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png"/><Relationship Id="rId5" Type="http://schemas.openxmlformats.org/officeDocument/2006/relationships/diagramData" Target="../diagrams/data1.xml"/><Relationship Id="rId6" Type="http://schemas.openxmlformats.org/officeDocument/2006/relationships/diagramLayout" Target="../diagrams/layout1.xml"/><Relationship Id="rId7" Type="http://schemas.openxmlformats.org/officeDocument/2006/relationships/diagramQuickStyle" Target="../diagrams/quickStyle1.xml"/><Relationship Id="rId8" Type="http://schemas.openxmlformats.org/officeDocument/2006/relationships/diagramColors" Target="../diagrams/colors1.xml"/><Relationship Id="rId9" Type="http://schemas.microsoft.com/office/2007/relationships/diagramDrawing" Target="../diagrams/drawing1.xml"/><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emf"/><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31.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32.png"/><Relationship Id="rId5" Type="http://schemas.openxmlformats.org/officeDocument/2006/relationships/image" Target="../media/image33.jpeg"/><Relationship Id="rId6" Type="http://schemas.openxmlformats.org/officeDocument/2006/relationships/image" Target="../media/image34.jpeg"/><Relationship Id="rId7" Type="http://schemas.openxmlformats.org/officeDocument/2006/relationships/image" Target="../media/image35.png"/><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3.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3.emf"/></Relationships>
</file>

<file path=ppt/slides/_rels/slide34.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emf"/><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1.png"/><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hart" Target="../charts/chart4.xml"/><Relationship Id="rId1" Type="http://schemas.openxmlformats.org/officeDocument/2006/relationships/slideLayout" Target="../slideLayouts/slideLayout13.xml"/><Relationship Id="rId2"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257" y="0"/>
            <a:ext cx="12673408" cy="7008779"/>
          </a:xfrm>
          <a:prstGeom prst="rect">
            <a:avLst/>
          </a:prstGeom>
          <a:solidFill>
            <a:srgbClr val="0021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sz="2400"/>
          </a:p>
        </p:txBody>
      </p:sp>
      <p:pic>
        <p:nvPicPr>
          <p:cNvPr id="9" name="Image 8"/>
          <p:cNvPicPr>
            <a:picLocks noChangeAspect="1"/>
          </p:cNvPicPr>
          <p:nvPr/>
        </p:nvPicPr>
        <p:blipFill>
          <a:blip r:embed="rId3"/>
          <a:stretch>
            <a:fillRect/>
          </a:stretch>
        </p:blipFill>
        <p:spPr>
          <a:xfrm>
            <a:off x="3791744" y="1316765"/>
            <a:ext cx="4995333" cy="4504267"/>
          </a:xfrm>
          <a:prstGeom prst="rect">
            <a:avLst/>
          </a:prstGeom>
        </p:spPr>
      </p:pic>
      <p:sp>
        <p:nvSpPr>
          <p:cNvPr id="11" name="ZoneTexte 10"/>
          <p:cNvSpPr txBox="1"/>
          <p:nvPr/>
        </p:nvSpPr>
        <p:spPr>
          <a:xfrm>
            <a:off x="3874160" y="2129055"/>
            <a:ext cx="4267200" cy="2575129"/>
          </a:xfrm>
          <a:prstGeom prst="rect">
            <a:avLst/>
          </a:prstGeom>
          <a:noFill/>
        </p:spPr>
        <p:txBody>
          <a:bodyPr wrap="square" rtlCol="0">
            <a:spAutoFit/>
          </a:bodyPr>
          <a:lstStyle/>
          <a:p>
            <a:pPr algn="ctr">
              <a:spcAft>
                <a:spcPts val="800"/>
              </a:spcAft>
            </a:pPr>
            <a:r>
              <a:rPr lang="fr-FR" sz="4267" dirty="0">
                <a:solidFill>
                  <a:schemeClr val="bg1"/>
                </a:solidFill>
                <a:latin typeface="Rockwell" panose="02060603020205020403" pitchFamily="18" charset="0"/>
                <a:cs typeface="Verdana"/>
              </a:rPr>
              <a:t>Observatoire</a:t>
            </a:r>
          </a:p>
          <a:p>
            <a:pPr algn="ctr">
              <a:spcAft>
                <a:spcPts val="800"/>
              </a:spcAft>
            </a:pPr>
            <a:r>
              <a:rPr lang="fr-FR" sz="4000" dirty="0">
                <a:solidFill>
                  <a:schemeClr val="bg1"/>
                </a:solidFill>
                <a:latin typeface="Rockwell" panose="02060603020205020403" pitchFamily="18" charset="0"/>
                <a:cs typeface="Verdana"/>
              </a:rPr>
              <a:t>«</a:t>
            </a:r>
            <a:r>
              <a:rPr lang="fr-FR" sz="3600" dirty="0">
                <a:solidFill>
                  <a:schemeClr val="bg1"/>
                </a:solidFill>
                <a:latin typeface="Rockwell" panose="02060603020205020403" pitchFamily="18" charset="0"/>
                <a:cs typeface="Verdana"/>
              </a:rPr>
              <a:t> Les </a:t>
            </a:r>
            <a:r>
              <a:rPr lang="fr-FR" sz="3600" dirty="0" smtClean="0">
                <a:solidFill>
                  <a:schemeClr val="bg1"/>
                </a:solidFill>
                <a:latin typeface="Rockwell" panose="02060603020205020403" pitchFamily="18" charset="0"/>
                <a:cs typeface="Verdana"/>
              </a:rPr>
              <a:t>entreprises belges</a:t>
            </a:r>
            <a:r>
              <a:rPr lang="fr-FR" sz="3600" dirty="0">
                <a:solidFill>
                  <a:schemeClr val="bg1"/>
                </a:solidFill>
                <a:latin typeface="Rockwell" panose="02060603020205020403" pitchFamily="18" charset="0"/>
                <a:cs typeface="Verdana"/>
              </a:rPr>
              <a:t> </a:t>
            </a:r>
            <a:r>
              <a:rPr lang="fr-FR" sz="3600" dirty="0" smtClean="0">
                <a:solidFill>
                  <a:schemeClr val="bg1"/>
                </a:solidFill>
                <a:latin typeface="Rockwell" panose="02060603020205020403" pitchFamily="18" charset="0"/>
                <a:cs typeface="Verdana"/>
              </a:rPr>
              <a:t>et l’exportation</a:t>
            </a:r>
            <a:r>
              <a:rPr lang="fr-FR" sz="3600" dirty="0">
                <a:solidFill>
                  <a:schemeClr val="bg1"/>
                </a:solidFill>
                <a:latin typeface="Rockwell" panose="02060603020205020403" pitchFamily="18" charset="0"/>
                <a:cs typeface="Verdana"/>
              </a:rPr>
              <a:t> »</a:t>
            </a:r>
          </a:p>
        </p:txBody>
      </p:sp>
      <p:pic>
        <p:nvPicPr>
          <p:cNvPr id="7" name="Picture 6" descr="CBC_CW_RGB.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6907" y="6122821"/>
            <a:ext cx="637227" cy="498113"/>
          </a:xfrm>
          <a:prstGeom prst="rect">
            <a:avLst/>
          </a:prstGeom>
        </p:spPr>
      </p:pic>
      <p:sp>
        <p:nvSpPr>
          <p:cNvPr id="8" name="ZoneTexte 7"/>
          <p:cNvSpPr txBox="1"/>
          <p:nvPr/>
        </p:nvSpPr>
        <p:spPr>
          <a:xfrm>
            <a:off x="382555" y="6279502"/>
            <a:ext cx="8966718" cy="338554"/>
          </a:xfrm>
          <a:prstGeom prst="rect">
            <a:avLst/>
          </a:prstGeom>
          <a:noFill/>
        </p:spPr>
        <p:txBody>
          <a:bodyPr wrap="square" rtlCol="0">
            <a:spAutoFit/>
          </a:bodyPr>
          <a:lstStyle/>
          <a:p>
            <a:r>
              <a:rPr lang="fr-FR" sz="1600" dirty="0" smtClean="0">
                <a:solidFill>
                  <a:schemeClr val="bg1"/>
                </a:solidFill>
              </a:rPr>
              <a:t>Conférence de presse </a:t>
            </a:r>
            <a:r>
              <a:rPr lang="fr-FR" sz="1600" dirty="0">
                <a:solidFill>
                  <a:schemeClr val="bg1"/>
                </a:solidFill>
              </a:rPr>
              <a:t>CBC </a:t>
            </a:r>
            <a:r>
              <a:rPr lang="fr-FR" sz="1600" dirty="0" smtClean="0">
                <a:solidFill>
                  <a:schemeClr val="bg1"/>
                </a:solidFill>
              </a:rPr>
              <a:t>Banque – 04 mai 2017 </a:t>
            </a:r>
            <a:endParaRPr lang="fr-FR" sz="1600" dirty="0">
              <a:solidFill>
                <a:schemeClr val="bg1"/>
              </a:solidFill>
            </a:endParaRPr>
          </a:p>
        </p:txBody>
      </p:sp>
    </p:spTree>
    <p:extLst>
      <p:ext uri="{BB962C8B-B14F-4D97-AF65-F5344CB8AC3E}">
        <p14:creationId xmlns:p14="http://schemas.microsoft.com/office/powerpoint/2010/main" val="2534788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BE" dirty="0" smtClean="0"/>
              <a:t>Activités qui génèrent le plus de potentiel de croissance</a:t>
            </a:r>
            <a:endParaRPr lang="fr-BE" dirty="0"/>
          </a:p>
        </p:txBody>
      </p:sp>
      <p:sp>
        <p:nvSpPr>
          <p:cNvPr id="5" name="TextBox 4"/>
          <p:cNvSpPr txBox="1"/>
          <p:nvPr/>
        </p:nvSpPr>
        <p:spPr>
          <a:xfrm>
            <a:off x="2581414" y="6338361"/>
            <a:ext cx="6370595" cy="276999"/>
          </a:xfrm>
          <a:prstGeom prst="rect">
            <a:avLst/>
          </a:prstGeom>
          <a:noFill/>
        </p:spPr>
        <p:txBody>
          <a:bodyPr wrap="square" rtlCol="0">
            <a:spAutoFit/>
          </a:bodyPr>
          <a:lstStyle/>
          <a:p>
            <a:pPr algn="ctr"/>
            <a:r>
              <a:rPr lang="nl-BE" sz="1200" dirty="0">
                <a:solidFill>
                  <a:srgbClr val="003366"/>
                </a:solidFill>
                <a:latin typeface="Verdana" panose="020B0604030504040204" pitchFamily="34" charset="0"/>
                <a:ea typeface="Verdana" panose="020B0604030504040204" pitchFamily="34" charset="0"/>
                <a:cs typeface="Verdana" panose="020B0604030504040204" pitchFamily="34" charset="0"/>
              </a:rPr>
              <a:t>Source: </a:t>
            </a:r>
            <a:r>
              <a:rPr lang="nl-BE" sz="1200" i="1" dirty="0" smtClean="0">
                <a:solidFill>
                  <a:srgbClr val="003366"/>
                </a:solidFill>
                <a:latin typeface="Verdana" panose="020B0604030504040204" pitchFamily="34" charset="0"/>
                <a:ea typeface="Verdana" panose="020B0604030504040204" pitchFamily="34" charset="0"/>
                <a:cs typeface="Verdana" panose="020B0604030504040204" pitchFamily="34" charset="0"/>
              </a:rPr>
              <a:t>GfK/CBC </a:t>
            </a:r>
            <a:r>
              <a:rPr lang="nl-BE" sz="1200" i="1" dirty="0" err="1" smtClean="0">
                <a:solidFill>
                  <a:srgbClr val="003366"/>
                </a:solidFill>
                <a:latin typeface="Verdana" panose="020B0604030504040204" pitchFamily="34" charset="0"/>
                <a:ea typeface="Verdana" panose="020B0604030504040204" pitchFamily="34" charset="0"/>
                <a:cs typeface="Verdana" panose="020B0604030504040204" pitchFamily="34" charset="0"/>
              </a:rPr>
              <a:t>Banque</a:t>
            </a:r>
            <a:r>
              <a:rPr lang="nl-BE" sz="1200" i="1" dirty="0" smtClean="0">
                <a:solidFill>
                  <a:srgbClr val="003366"/>
                </a:solidFill>
                <a:latin typeface="Verdana" panose="020B0604030504040204" pitchFamily="34" charset="0"/>
                <a:ea typeface="Verdana" panose="020B0604030504040204" pitchFamily="34" charset="0"/>
                <a:cs typeface="Verdana" panose="020B0604030504040204" pitchFamily="34" charset="0"/>
              </a:rPr>
              <a:t> &amp; Assurance</a:t>
            </a:r>
            <a:endParaRPr lang="en-GB" sz="1200" i="1" dirty="0" err="1">
              <a:solidFill>
                <a:srgbClr val="003366"/>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p:cNvSpPr/>
          <p:nvPr/>
        </p:nvSpPr>
        <p:spPr>
          <a:xfrm>
            <a:off x="955167" y="5972601"/>
            <a:ext cx="6096000" cy="276999"/>
          </a:xfrm>
          <a:prstGeom prst="rect">
            <a:avLst/>
          </a:prstGeom>
        </p:spPr>
        <p:txBody>
          <a:bodyPr>
            <a:spAutoFit/>
          </a:bodyPr>
          <a:lstStyle/>
          <a:p>
            <a:r>
              <a:rPr lang="fr-FR" sz="1200" i="1" dirty="0" smtClean="0">
                <a:solidFill>
                  <a:srgbClr val="002060"/>
                </a:solidFill>
              </a:rPr>
              <a:t>Selon </a:t>
            </a:r>
            <a:r>
              <a:rPr lang="fr-FR" sz="1200" i="1" dirty="0">
                <a:solidFill>
                  <a:srgbClr val="002060"/>
                </a:solidFill>
              </a:rPr>
              <a:t>vous, où se situe aujourd‘hui le potentiel de croissance de votre entreprise? </a:t>
            </a:r>
            <a:endParaRPr lang="fr-FR" sz="1200" i="1" dirty="0" smtClean="0">
              <a:solidFill>
                <a:srgbClr val="002060"/>
              </a:solidFill>
            </a:endParaRPr>
          </a:p>
        </p:txBody>
      </p:sp>
      <p:graphicFrame>
        <p:nvGraphicFramePr>
          <p:cNvPr id="7" name="Chart 6"/>
          <p:cNvGraphicFramePr/>
          <p:nvPr>
            <p:extLst>
              <p:ext uri="{D42A27DB-BD31-4B8C-83A1-F6EECF244321}">
                <p14:modId xmlns:p14="http://schemas.microsoft.com/office/powerpoint/2010/main" val="21456519"/>
              </p:ext>
            </p:extLst>
          </p:nvPr>
        </p:nvGraphicFramePr>
        <p:xfrm>
          <a:off x="464457" y="1455639"/>
          <a:ext cx="10638972" cy="40145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49368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BE" dirty="0" smtClean="0"/>
              <a:t>Perspectives de croissance du CA à l’export en 2017</a:t>
            </a:r>
            <a:endParaRPr lang="fr-BE" dirty="0"/>
          </a:p>
        </p:txBody>
      </p:sp>
      <p:sp>
        <p:nvSpPr>
          <p:cNvPr id="5" name="TextBox 4"/>
          <p:cNvSpPr txBox="1"/>
          <p:nvPr/>
        </p:nvSpPr>
        <p:spPr>
          <a:xfrm>
            <a:off x="2581414" y="6203891"/>
            <a:ext cx="6370595" cy="276999"/>
          </a:xfrm>
          <a:prstGeom prst="rect">
            <a:avLst/>
          </a:prstGeom>
          <a:noFill/>
        </p:spPr>
        <p:txBody>
          <a:bodyPr wrap="square" rtlCol="0">
            <a:spAutoFit/>
          </a:bodyPr>
          <a:lstStyle/>
          <a:p>
            <a:pPr algn="ctr"/>
            <a:r>
              <a:rPr lang="nl-BE" sz="1200" dirty="0">
                <a:solidFill>
                  <a:srgbClr val="003366"/>
                </a:solidFill>
                <a:latin typeface="Verdana" panose="020B0604030504040204" pitchFamily="34" charset="0"/>
                <a:ea typeface="Verdana" panose="020B0604030504040204" pitchFamily="34" charset="0"/>
                <a:cs typeface="Verdana" panose="020B0604030504040204" pitchFamily="34" charset="0"/>
              </a:rPr>
              <a:t>Source: </a:t>
            </a:r>
            <a:r>
              <a:rPr lang="nl-BE" sz="1200" i="1" dirty="0" smtClean="0">
                <a:solidFill>
                  <a:srgbClr val="003366"/>
                </a:solidFill>
                <a:latin typeface="Verdana" panose="020B0604030504040204" pitchFamily="34" charset="0"/>
                <a:ea typeface="Verdana" panose="020B0604030504040204" pitchFamily="34" charset="0"/>
                <a:cs typeface="Verdana" panose="020B0604030504040204" pitchFamily="34" charset="0"/>
              </a:rPr>
              <a:t>GfK/CBC </a:t>
            </a:r>
            <a:r>
              <a:rPr lang="nl-BE" sz="1200" i="1" dirty="0" err="1" smtClean="0">
                <a:solidFill>
                  <a:srgbClr val="003366"/>
                </a:solidFill>
                <a:latin typeface="Verdana" panose="020B0604030504040204" pitchFamily="34" charset="0"/>
                <a:ea typeface="Verdana" panose="020B0604030504040204" pitchFamily="34" charset="0"/>
                <a:cs typeface="Verdana" panose="020B0604030504040204" pitchFamily="34" charset="0"/>
              </a:rPr>
              <a:t>Banque</a:t>
            </a:r>
            <a:r>
              <a:rPr lang="nl-BE" sz="1200" i="1" dirty="0" smtClean="0">
                <a:solidFill>
                  <a:srgbClr val="003366"/>
                </a:solidFill>
                <a:latin typeface="Verdana" panose="020B0604030504040204" pitchFamily="34" charset="0"/>
                <a:ea typeface="Verdana" panose="020B0604030504040204" pitchFamily="34" charset="0"/>
                <a:cs typeface="Verdana" panose="020B0604030504040204" pitchFamily="34" charset="0"/>
              </a:rPr>
              <a:t> &amp; Assurance</a:t>
            </a:r>
            <a:endParaRPr lang="en-GB" sz="1200" i="1" dirty="0" err="1">
              <a:solidFill>
                <a:srgbClr val="003366"/>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p:cNvSpPr/>
          <p:nvPr/>
        </p:nvSpPr>
        <p:spPr>
          <a:xfrm>
            <a:off x="1071282" y="5625993"/>
            <a:ext cx="6096000" cy="461665"/>
          </a:xfrm>
          <a:prstGeom prst="rect">
            <a:avLst/>
          </a:prstGeom>
        </p:spPr>
        <p:txBody>
          <a:bodyPr>
            <a:spAutoFit/>
          </a:bodyPr>
          <a:lstStyle/>
          <a:p>
            <a:r>
              <a:rPr lang="fr-FR" sz="1200" i="1" dirty="0" smtClean="0">
                <a:solidFill>
                  <a:srgbClr val="002060"/>
                </a:solidFill>
              </a:rPr>
              <a:t>Envisagez-vous </a:t>
            </a:r>
            <a:r>
              <a:rPr lang="fr-FR" sz="1200" i="1" dirty="0">
                <a:solidFill>
                  <a:srgbClr val="002060"/>
                </a:solidFill>
              </a:rPr>
              <a:t>d‘augmenter votre chiffres d‘affaires à l‘export en 2017? </a:t>
            </a:r>
            <a:endParaRPr lang="fr-FR" sz="1200" i="1" dirty="0" smtClean="0">
              <a:solidFill>
                <a:srgbClr val="002060"/>
              </a:solidFill>
            </a:endParaRPr>
          </a:p>
          <a:p>
            <a:r>
              <a:rPr lang="fr-FR" sz="1200" i="1" dirty="0">
                <a:solidFill>
                  <a:srgbClr val="002060"/>
                </a:solidFill>
              </a:rPr>
              <a:t>Base: entreprises qui exportent (n=114)</a:t>
            </a:r>
          </a:p>
        </p:txBody>
      </p:sp>
      <p:graphicFrame>
        <p:nvGraphicFramePr>
          <p:cNvPr id="8" name="Chart 7"/>
          <p:cNvGraphicFramePr/>
          <p:nvPr>
            <p:extLst>
              <p:ext uri="{D42A27DB-BD31-4B8C-83A1-F6EECF244321}">
                <p14:modId xmlns:p14="http://schemas.microsoft.com/office/powerpoint/2010/main" val="2171524406"/>
              </p:ext>
            </p:extLst>
          </p:nvPr>
        </p:nvGraphicFramePr>
        <p:xfrm>
          <a:off x="3632221" y="1447760"/>
          <a:ext cx="5961722" cy="395122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3425371" y="3112098"/>
            <a:ext cx="1074057" cy="400110"/>
          </a:xfrm>
          <a:prstGeom prst="rect">
            <a:avLst/>
          </a:prstGeom>
          <a:noFill/>
        </p:spPr>
        <p:txBody>
          <a:bodyPr wrap="square" rtlCol="0">
            <a:spAutoFit/>
          </a:bodyPr>
          <a:lstStyle/>
          <a:p>
            <a:r>
              <a:rPr lang="nl-BE" sz="2000" dirty="0" smtClean="0">
                <a:solidFill>
                  <a:srgbClr val="002060"/>
                </a:solidFill>
              </a:rPr>
              <a:t>94%</a:t>
            </a:r>
            <a:endParaRPr lang="en-US" sz="2000" dirty="0">
              <a:solidFill>
                <a:srgbClr val="002060"/>
              </a:solidFill>
            </a:endParaRPr>
          </a:p>
        </p:txBody>
      </p:sp>
    </p:spTree>
    <p:extLst>
      <p:ext uri="{BB962C8B-B14F-4D97-AF65-F5344CB8AC3E}">
        <p14:creationId xmlns:p14="http://schemas.microsoft.com/office/powerpoint/2010/main" val="2712949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BE" dirty="0" smtClean="0"/>
              <a:t>Pays/continents vers lesquels les entreprises belges exportent</a:t>
            </a:r>
            <a:endParaRPr lang="fr-BE" dirty="0"/>
          </a:p>
        </p:txBody>
      </p:sp>
      <p:sp>
        <p:nvSpPr>
          <p:cNvPr id="5" name="TextBox 4"/>
          <p:cNvSpPr txBox="1"/>
          <p:nvPr/>
        </p:nvSpPr>
        <p:spPr>
          <a:xfrm>
            <a:off x="2581414" y="6203891"/>
            <a:ext cx="6370595" cy="276999"/>
          </a:xfrm>
          <a:prstGeom prst="rect">
            <a:avLst/>
          </a:prstGeom>
          <a:noFill/>
        </p:spPr>
        <p:txBody>
          <a:bodyPr wrap="square" rtlCol="0">
            <a:spAutoFit/>
          </a:bodyPr>
          <a:lstStyle/>
          <a:p>
            <a:pPr algn="ctr"/>
            <a:r>
              <a:rPr lang="nl-BE" sz="1200" dirty="0">
                <a:solidFill>
                  <a:srgbClr val="003366"/>
                </a:solidFill>
                <a:latin typeface="Verdana" panose="020B0604030504040204" pitchFamily="34" charset="0"/>
                <a:ea typeface="Verdana" panose="020B0604030504040204" pitchFamily="34" charset="0"/>
                <a:cs typeface="Verdana" panose="020B0604030504040204" pitchFamily="34" charset="0"/>
              </a:rPr>
              <a:t>Source: </a:t>
            </a:r>
            <a:r>
              <a:rPr lang="nl-BE" sz="1200" i="1" dirty="0" smtClean="0">
                <a:solidFill>
                  <a:srgbClr val="003366"/>
                </a:solidFill>
                <a:latin typeface="Verdana" panose="020B0604030504040204" pitchFamily="34" charset="0"/>
                <a:ea typeface="Verdana" panose="020B0604030504040204" pitchFamily="34" charset="0"/>
                <a:cs typeface="Verdana" panose="020B0604030504040204" pitchFamily="34" charset="0"/>
              </a:rPr>
              <a:t>GfK/CBC </a:t>
            </a:r>
            <a:r>
              <a:rPr lang="nl-BE" sz="1200" i="1" dirty="0">
                <a:solidFill>
                  <a:srgbClr val="003366"/>
                </a:solidFill>
                <a:latin typeface="Verdana" panose="020B0604030504040204" pitchFamily="34" charset="0"/>
                <a:ea typeface="Verdana" panose="020B0604030504040204" pitchFamily="34" charset="0"/>
                <a:cs typeface="Verdana" panose="020B0604030504040204" pitchFamily="34" charset="0"/>
              </a:rPr>
              <a:t>Banque</a:t>
            </a:r>
            <a:endParaRPr lang="en-GB" sz="1200" i="1" dirty="0" err="1">
              <a:solidFill>
                <a:srgbClr val="003366"/>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p:cNvSpPr/>
          <p:nvPr/>
        </p:nvSpPr>
        <p:spPr>
          <a:xfrm>
            <a:off x="1071282" y="5625993"/>
            <a:ext cx="6096000" cy="461665"/>
          </a:xfrm>
          <a:prstGeom prst="rect">
            <a:avLst/>
          </a:prstGeom>
        </p:spPr>
        <p:txBody>
          <a:bodyPr>
            <a:spAutoFit/>
          </a:bodyPr>
          <a:lstStyle/>
          <a:p>
            <a:r>
              <a:rPr lang="fr-FR" sz="1200" i="1" dirty="0" smtClean="0">
                <a:solidFill>
                  <a:srgbClr val="002060"/>
                </a:solidFill>
              </a:rPr>
              <a:t>Vers quel(s) pays exportez-vous?  (Plusieurs réponses possibles)</a:t>
            </a:r>
          </a:p>
          <a:p>
            <a:r>
              <a:rPr lang="fr-FR" sz="1200" i="1" dirty="0" smtClean="0">
                <a:solidFill>
                  <a:srgbClr val="002060"/>
                </a:solidFill>
              </a:rPr>
              <a:t>Base</a:t>
            </a:r>
            <a:r>
              <a:rPr lang="fr-FR" sz="1200" i="1" dirty="0">
                <a:solidFill>
                  <a:srgbClr val="002060"/>
                </a:solidFill>
              </a:rPr>
              <a:t>: entreprises qui exportent (n=114)</a:t>
            </a:r>
          </a:p>
        </p:txBody>
      </p:sp>
      <p:graphicFrame>
        <p:nvGraphicFramePr>
          <p:cNvPr id="7" name="Chart 6"/>
          <p:cNvGraphicFramePr/>
          <p:nvPr>
            <p:extLst/>
          </p:nvPr>
        </p:nvGraphicFramePr>
        <p:xfrm>
          <a:off x="6727347" y="1464105"/>
          <a:ext cx="5124360" cy="4551351"/>
        </p:xfrm>
        <a:graphic>
          <a:graphicData uri="http://schemas.openxmlformats.org/drawingml/2006/chart">
            <c:chart xmlns:c="http://schemas.openxmlformats.org/drawingml/2006/chart" xmlns:r="http://schemas.openxmlformats.org/officeDocument/2006/relationships" r:id="rId8"/>
          </a:graphicData>
        </a:graphic>
      </p:graphicFrame>
      <p:pic>
        <p:nvPicPr>
          <p:cNvPr id="8" name="Picture 2" descr="Afbeeldingsresultaat voor eu"/>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0180" y="2600334"/>
            <a:ext cx="541955" cy="36220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Afbeeldingsresultaat voor eu"/>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6420" y="4069445"/>
            <a:ext cx="541955" cy="36220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286420" y="4069445"/>
            <a:ext cx="541955" cy="362208"/>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pic>
        <p:nvPicPr>
          <p:cNvPr id="11" name="Picture 15"/>
          <p:cNvPicPr>
            <a:picLocks noChangeAspect="1" noChangeArrowheads="1"/>
          </p:cNvPicPr>
          <p:nvPr>
            <p:custDataLst>
              <p:tags r:id="rId1"/>
            </p:custDataLst>
          </p:nvPr>
        </p:nvPicPr>
        <p:blipFill>
          <a:blip r:embed="rId10" cstate="email">
            <a:extLst>
              <a:ext uri="{28A0092B-C50C-407E-A947-70E740481C1C}">
                <a14:useLocalDpi xmlns:a14="http://schemas.microsoft.com/office/drawing/2010/main"/>
              </a:ext>
            </a:extLst>
          </a:blip>
          <a:srcRect/>
          <a:stretch>
            <a:fillRect/>
          </a:stretch>
        </p:blipFill>
        <p:spPr bwMode="gray">
          <a:xfrm>
            <a:off x="7069045" y="2944523"/>
            <a:ext cx="541955" cy="361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p:cNvPicPr>
            <a:picLocks noChangeAspect="1" noChangeArrowheads="1"/>
          </p:cNvPicPr>
          <p:nvPr>
            <p:custDataLst>
              <p:tags r:id="rId2"/>
            </p:custDataLst>
          </p:nvPr>
        </p:nvPicPr>
        <p:blipFill>
          <a:blip r:embed="rId11" cstate="email">
            <a:extLst>
              <a:ext uri="{28A0092B-C50C-407E-A947-70E740481C1C}">
                <a14:useLocalDpi xmlns:a14="http://schemas.microsoft.com/office/drawing/2010/main"/>
              </a:ext>
            </a:extLst>
          </a:blip>
          <a:srcRect/>
          <a:stretch>
            <a:fillRect/>
          </a:stretch>
        </p:blipFill>
        <p:spPr bwMode="gray">
          <a:xfrm>
            <a:off x="6625327" y="1692017"/>
            <a:ext cx="541955" cy="361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eform 1848"/>
          <p:cNvSpPr>
            <a:spLocks noEditPoints="1"/>
          </p:cNvSpPr>
          <p:nvPr>
            <p:custDataLst>
              <p:tags r:id="rId3"/>
            </p:custDataLst>
          </p:nvPr>
        </p:nvSpPr>
        <p:spPr bwMode="gray">
          <a:xfrm>
            <a:off x="6942569" y="2281232"/>
            <a:ext cx="541953" cy="434491"/>
          </a:xfrm>
          <a:custGeom>
            <a:avLst/>
            <a:gdLst>
              <a:gd name="T0" fmla="*/ 1313 w 12982"/>
              <a:gd name="T1" fmla="*/ 841 h 12091"/>
              <a:gd name="T2" fmla="*/ 11939 w 12982"/>
              <a:gd name="T3" fmla="*/ 4586 h 12091"/>
              <a:gd name="T4" fmla="*/ 10890 w 12982"/>
              <a:gd name="T5" fmla="*/ 4586 h 12091"/>
              <a:gd name="T6" fmla="*/ 10675 w 12982"/>
              <a:gd name="T7" fmla="*/ 4204 h 12091"/>
              <a:gd name="T8" fmla="*/ 10143 w 12982"/>
              <a:gd name="T9" fmla="*/ 3784 h 12091"/>
              <a:gd name="T10" fmla="*/ 9731 w 12982"/>
              <a:gd name="T11" fmla="*/ 2757 h 12091"/>
              <a:gd name="T12" fmla="*/ 9207 w 12982"/>
              <a:gd name="T13" fmla="*/ 1672 h 12091"/>
              <a:gd name="T14" fmla="*/ 8738 w 12982"/>
              <a:gd name="T15" fmla="*/ 1075 h 12091"/>
              <a:gd name="T16" fmla="*/ 7894 w 12982"/>
              <a:gd name="T17" fmla="*/ 1028 h 12091"/>
              <a:gd name="T18" fmla="*/ 6979 w 12982"/>
              <a:gd name="T19" fmla="*/ 1270 h 12091"/>
              <a:gd name="T20" fmla="*/ 5680 w 12982"/>
              <a:gd name="T21" fmla="*/ 668 h 12091"/>
              <a:gd name="T22" fmla="*/ 5680 w 12982"/>
              <a:gd name="T23" fmla="*/ 38 h 12091"/>
              <a:gd name="T24" fmla="*/ 5092 w 12982"/>
              <a:gd name="T25" fmla="*/ 41 h 12091"/>
              <a:gd name="T26" fmla="*/ 3841 w 12982"/>
              <a:gd name="T27" fmla="*/ 279 h 12091"/>
              <a:gd name="T28" fmla="*/ 3115 w 12982"/>
              <a:gd name="T29" fmla="*/ 250 h 12091"/>
              <a:gd name="T30" fmla="*/ 1906 w 12982"/>
              <a:gd name="T31" fmla="*/ 1703 h 12091"/>
              <a:gd name="T32" fmla="*/ 1349 w 12982"/>
              <a:gd name="T33" fmla="*/ 2647 h 12091"/>
              <a:gd name="T34" fmla="*/ 1445 w 12982"/>
              <a:gd name="T35" fmla="*/ 3418 h 12091"/>
              <a:gd name="T36" fmla="*/ 1356 w 12982"/>
              <a:gd name="T37" fmla="*/ 4077 h 12091"/>
              <a:gd name="T38" fmla="*/ 1357 w 12982"/>
              <a:gd name="T39" fmla="*/ 4239 h 12091"/>
              <a:gd name="T40" fmla="*/ 1590 w 12982"/>
              <a:gd name="T41" fmla="*/ 4366 h 12091"/>
              <a:gd name="T42" fmla="*/ 1606 w 12982"/>
              <a:gd name="T43" fmla="*/ 4500 h 12091"/>
              <a:gd name="T44" fmla="*/ 1831 w 12982"/>
              <a:gd name="T45" fmla="*/ 4709 h 12091"/>
              <a:gd name="T46" fmla="*/ 1969 w 12982"/>
              <a:gd name="T47" fmla="*/ 5047 h 12091"/>
              <a:gd name="T48" fmla="*/ 2795 w 12982"/>
              <a:gd name="T49" fmla="*/ 5573 h 12091"/>
              <a:gd name="T50" fmla="*/ 3522 w 12982"/>
              <a:gd name="T51" fmla="*/ 5443 h 12091"/>
              <a:gd name="T52" fmla="*/ 4380 w 12982"/>
              <a:gd name="T53" fmla="*/ 5253 h 12091"/>
              <a:gd name="T54" fmla="*/ 4934 w 12982"/>
              <a:gd name="T55" fmla="*/ 5566 h 12091"/>
              <a:gd name="T56" fmla="*/ 5283 w 12982"/>
              <a:gd name="T57" fmla="*/ 5535 h 12091"/>
              <a:gd name="T58" fmla="*/ 5487 w 12982"/>
              <a:gd name="T59" fmla="*/ 5968 h 12091"/>
              <a:gd name="T60" fmla="*/ 5418 w 12982"/>
              <a:gd name="T61" fmla="*/ 6479 h 12091"/>
              <a:gd name="T62" fmla="*/ 5693 w 12982"/>
              <a:gd name="T63" fmla="*/ 6912 h 12091"/>
              <a:gd name="T64" fmla="*/ 5917 w 12982"/>
              <a:gd name="T65" fmla="*/ 7247 h 12091"/>
              <a:gd name="T66" fmla="*/ 5848 w 12982"/>
              <a:gd name="T67" fmla="*/ 8736 h 12091"/>
              <a:gd name="T68" fmla="*/ 6252 w 12982"/>
              <a:gd name="T69" fmla="*/ 9964 h 12091"/>
              <a:gd name="T70" fmla="*/ 6553 w 12982"/>
              <a:gd name="T71" fmla="*/ 11043 h 12091"/>
              <a:gd name="T72" fmla="*/ 6974 w 12982"/>
              <a:gd name="T73" fmla="*/ 12018 h 12091"/>
              <a:gd name="T74" fmla="*/ 7986 w 12982"/>
              <a:gd name="T75" fmla="*/ 11909 h 12091"/>
              <a:gd name="T76" fmla="*/ 9088 w 12982"/>
              <a:gd name="T77" fmla="*/ 10494 h 12091"/>
              <a:gd name="T78" fmla="*/ 9387 w 12982"/>
              <a:gd name="T79" fmla="*/ 9502 h 12091"/>
              <a:gd name="T80" fmla="*/ 10320 w 12982"/>
              <a:gd name="T81" fmla="*/ 8726 h 12091"/>
              <a:gd name="T82" fmla="*/ 10295 w 12982"/>
              <a:gd name="T83" fmla="*/ 8034 h 12091"/>
              <a:gd name="T84" fmla="*/ 10141 w 12982"/>
              <a:gd name="T85" fmla="*/ 7545 h 12091"/>
              <a:gd name="T86" fmla="*/ 10350 w 12982"/>
              <a:gd name="T87" fmla="*/ 6664 h 12091"/>
              <a:gd name="T88" fmla="*/ 11913 w 12982"/>
              <a:gd name="T89" fmla="*/ 4610 h 12091"/>
              <a:gd name="T90" fmla="*/ 1253 w 12982"/>
              <a:gd name="T91" fmla="*/ 1650 h 12091"/>
              <a:gd name="T92" fmla="*/ 1520 w 12982"/>
              <a:gd name="T93" fmla="*/ 1703 h 12091"/>
              <a:gd name="T94" fmla="*/ 10255 w 12982"/>
              <a:gd name="T95" fmla="*/ 3746 h 12091"/>
              <a:gd name="T96" fmla="*/ 11789 w 12982"/>
              <a:gd name="T97" fmla="*/ 8511 h 12091"/>
              <a:gd name="T98" fmla="*/ 11468 w 12982"/>
              <a:gd name="T99" fmla="*/ 8522 h 12091"/>
              <a:gd name="T100" fmla="*/ 11187 w 12982"/>
              <a:gd name="T101" fmla="*/ 8810 h 12091"/>
              <a:gd name="T102" fmla="*/ 10830 w 12982"/>
              <a:gd name="T103" fmla="*/ 9269 h 12091"/>
              <a:gd name="T104" fmla="*/ 10893 w 12982"/>
              <a:gd name="T105" fmla="*/ 10412 h 12091"/>
              <a:gd name="T106" fmla="*/ 11731 w 12982"/>
              <a:gd name="T107" fmla="*/ 8979 h 12091"/>
              <a:gd name="T108" fmla="*/ 10710 w 12982"/>
              <a:gd name="T109" fmla="*/ 8116 h 12091"/>
              <a:gd name="T110" fmla="*/ 10370 w 12982"/>
              <a:gd name="T111" fmla="*/ 6626 h 12091"/>
              <a:gd name="T112" fmla="*/ 12959 w 12982"/>
              <a:gd name="T113" fmla="*/ 9537 h 12091"/>
              <a:gd name="T114" fmla="*/ 1445 w 12982"/>
              <a:gd name="T115" fmla="*/ 4462 h 12091"/>
              <a:gd name="T116" fmla="*/ 5644 w 12982"/>
              <a:gd name="T117" fmla="*/ 621 h 12091"/>
              <a:gd name="T118" fmla="*/ 134 w 12982"/>
              <a:gd name="T119" fmla="*/ 3587 h 12091"/>
              <a:gd name="T120" fmla="*/ 5371 w 12982"/>
              <a:gd name="T121" fmla="*/ 6416 h 12091"/>
              <a:gd name="T122" fmla="*/ 6216 w 12982"/>
              <a:gd name="T123" fmla="*/ 10027 h 12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982" h="12091">
                <a:moveTo>
                  <a:pt x="10152" y="7556"/>
                </a:moveTo>
                <a:cubicBezTo>
                  <a:pt x="10199" y="7510"/>
                  <a:pt x="10199" y="7510"/>
                  <a:pt x="10199" y="7510"/>
                </a:cubicBezTo>
                <a:cubicBezTo>
                  <a:pt x="10188" y="7556"/>
                  <a:pt x="10188" y="7556"/>
                  <a:pt x="10188" y="7556"/>
                </a:cubicBezTo>
                <a:lnTo>
                  <a:pt x="10152" y="7556"/>
                </a:lnTo>
                <a:close/>
                <a:moveTo>
                  <a:pt x="37" y="3498"/>
                </a:moveTo>
                <a:cubicBezTo>
                  <a:pt x="0" y="3513"/>
                  <a:pt x="0" y="3513"/>
                  <a:pt x="0" y="3513"/>
                </a:cubicBezTo>
                <a:cubicBezTo>
                  <a:pt x="0" y="3540"/>
                  <a:pt x="0" y="3540"/>
                  <a:pt x="0" y="3540"/>
                </a:cubicBezTo>
                <a:cubicBezTo>
                  <a:pt x="48" y="3513"/>
                  <a:pt x="48" y="3513"/>
                  <a:pt x="48" y="3513"/>
                </a:cubicBezTo>
                <a:lnTo>
                  <a:pt x="37" y="3498"/>
                </a:lnTo>
                <a:close/>
                <a:moveTo>
                  <a:pt x="1353" y="1650"/>
                </a:moveTo>
                <a:cubicBezTo>
                  <a:pt x="1400" y="1639"/>
                  <a:pt x="1400" y="1639"/>
                  <a:pt x="1400" y="1639"/>
                </a:cubicBezTo>
                <a:cubicBezTo>
                  <a:pt x="1435" y="1565"/>
                  <a:pt x="1435" y="1565"/>
                  <a:pt x="1435" y="1565"/>
                </a:cubicBezTo>
                <a:cubicBezTo>
                  <a:pt x="1400" y="1565"/>
                  <a:pt x="1400" y="1565"/>
                  <a:pt x="1400" y="1565"/>
                </a:cubicBezTo>
                <a:cubicBezTo>
                  <a:pt x="1362" y="1576"/>
                  <a:pt x="1362" y="1576"/>
                  <a:pt x="1362" y="1576"/>
                </a:cubicBezTo>
                <a:cubicBezTo>
                  <a:pt x="1315" y="1603"/>
                  <a:pt x="1315" y="1603"/>
                  <a:pt x="1315" y="1603"/>
                </a:cubicBezTo>
                <a:lnTo>
                  <a:pt x="1353" y="1650"/>
                </a:lnTo>
                <a:close/>
                <a:moveTo>
                  <a:pt x="1348" y="830"/>
                </a:moveTo>
                <a:cubicBezTo>
                  <a:pt x="1279" y="803"/>
                  <a:pt x="1279" y="803"/>
                  <a:pt x="1279" y="803"/>
                </a:cubicBezTo>
                <a:cubicBezTo>
                  <a:pt x="1255" y="803"/>
                  <a:pt x="1255" y="803"/>
                  <a:pt x="1255" y="803"/>
                </a:cubicBezTo>
                <a:cubicBezTo>
                  <a:pt x="1313" y="841"/>
                  <a:pt x="1313" y="841"/>
                  <a:pt x="1313" y="841"/>
                </a:cubicBezTo>
                <a:lnTo>
                  <a:pt x="1348" y="830"/>
                </a:lnTo>
                <a:close/>
                <a:moveTo>
                  <a:pt x="10105" y="7213"/>
                </a:moveTo>
                <a:cubicBezTo>
                  <a:pt x="10078" y="7251"/>
                  <a:pt x="10078" y="7251"/>
                  <a:pt x="10078" y="7251"/>
                </a:cubicBezTo>
                <a:cubicBezTo>
                  <a:pt x="10078" y="7287"/>
                  <a:pt x="10078" y="7287"/>
                  <a:pt x="10078" y="7287"/>
                </a:cubicBezTo>
                <a:cubicBezTo>
                  <a:pt x="10141" y="7336"/>
                  <a:pt x="10141" y="7336"/>
                  <a:pt x="10141" y="7336"/>
                </a:cubicBezTo>
                <a:cubicBezTo>
                  <a:pt x="10152" y="7309"/>
                  <a:pt x="10152" y="7309"/>
                  <a:pt x="10152" y="7309"/>
                </a:cubicBezTo>
                <a:cubicBezTo>
                  <a:pt x="10141" y="7287"/>
                  <a:pt x="10141" y="7287"/>
                  <a:pt x="10141" y="7287"/>
                </a:cubicBezTo>
                <a:cubicBezTo>
                  <a:pt x="10114" y="7251"/>
                  <a:pt x="10114" y="7251"/>
                  <a:pt x="10114" y="7251"/>
                </a:cubicBezTo>
                <a:lnTo>
                  <a:pt x="10105" y="7213"/>
                </a:lnTo>
                <a:close/>
                <a:moveTo>
                  <a:pt x="12662" y="9672"/>
                </a:moveTo>
                <a:cubicBezTo>
                  <a:pt x="12625" y="9672"/>
                  <a:pt x="12625" y="9672"/>
                  <a:pt x="12625" y="9672"/>
                </a:cubicBezTo>
                <a:cubicBezTo>
                  <a:pt x="12588" y="9707"/>
                  <a:pt x="12588" y="9707"/>
                  <a:pt x="12588" y="9707"/>
                </a:cubicBezTo>
                <a:cubicBezTo>
                  <a:pt x="12605" y="9744"/>
                  <a:pt x="12605" y="9744"/>
                  <a:pt x="12605" y="9744"/>
                </a:cubicBezTo>
                <a:cubicBezTo>
                  <a:pt x="12662" y="9755"/>
                  <a:pt x="12662" y="9755"/>
                  <a:pt x="12662" y="9755"/>
                </a:cubicBezTo>
                <a:cubicBezTo>
                  <a:pt x="12670" y="9744"/>
                  <a:pt x="12670" y="9744"/>
                  <a:pt x="12670" y="9744"/>
                </a:cubicBezTo>
                <a:cubicBezTo>
                  <a:pt x="12692" y="9718"/>
                  <a:pt x="12692" y="9718"/>
                  <a:pt x="12692" y="9718"/>
                </a:cubicBezTo>
                <a:cubicBezTo>
                  <a:pt x="12662" y="9683"/>
                  <a:pt x="12662" y="9683"/>
                  <a:pt x="12662" y="9683"/>
                </a:cubicBezTo>
                <a:lnTo>
                  <a:pt x="12662" y="9672"/>
                </a:lnTo>
                <a:close/>
                <a:moveTo>
                  <a:pt x="11951" y="4586"/>
                </a:moveTo>
                <a:cubicBezTo>
                  <a:pt x="11939" y="4586"/>
                  <a:pt x="11939" y="4586"/>
                  <a:pt x="11939" y="4586"/>
                </a:cubicBezTo>
                <a:cubicBezTo>
                  <a:pt x="11951" y="4574"/>
                  <a:pt x="11951" y="4574"/>
                  <a:pt x="11951" y="4574"/>
                </a:cubicBezTo>
                <a:cubicBezTo>
                  <a:pt x="11951" y="4485"/>
                  <a:pt x="11951" y="4485"/>
                  <a:pt x="11951" y="4485"/>
                </a:cubicBezTo>
                <a:cubicBezTo>
                  <a:pt x="11939" y="4463"/>
                  <a:pt x="11939" y="4463"/>
                  <a:pt x="11939" y="4463"/>
                </a:cubicBezTo>
                <a:cubicBezTo>
                  <a:pt x="11939" y="4447"/>
                  <a:pt x="11939" y="4447"/>
                  <a:pt x="11939" y="4447"/>
                </a:cubicBezTo>
                <a:cubicBezTo>
                  <a:pt x="11975" y="4363"/>
                  <a:pt x="11975" y="4363"/>
                  <a:pt x="11975" y="4363"/>
                </a:cubicBezTo>
                <a:cubicBezTo>
                  <a:pt x="11901" y="4338"/>
                  <a:pt x="11901" y="4338"/>
                  <a:pt x="11901" y="4338"/>
                </a:cubicBezTo>
                <a:cubicBezTo>
                  <a:pt x="11866" y="4363"/>
                  <a:pt x="11866" y="4363"/>
                  <a:pt x="11866" y="4363"/>
                </a:cubicBezTo>
                <a:cubicBezTo>
                  <a:pt x="11828" y="4401"/>
                  <a:pt x="11828" y="4401"/>
                  <a:pt x="11828" y="4401"/>
                </a:cubicBezTo>
                <a:cubicBezTo>
                  <a:pt x="11781" y="4427"/>
                  <a:pt x="11781" y="4427"/>
                  <a:pt x="11781" y="4427"/>
                </a:cubicBezTo>
                <a:cubicBezTo>
                  <a:pt x="11707" y="4427"/>
                  <a:pt x="11707" y="4427"/>
                  <a:pt x="11707" y="4427"/>
                </a:cubicBezTo>
                <a:cubicBezTo>
                  <a:pt x="11669" y="4447"/>
                  <a:pt x="11669" y="4447"/>
                  <a:pt x="11669" y="4447"/>
                </a:cubicBezTo>
                <a:cubicBezTo>
                  <a:pt x="11611" y="4463"/>
                  <a:pt x="11611" y="4463"/>
                  <a:pt x="11611" y="4463"/>
                </a:cubicBezTo>
                <a:cubicBezTo>
                  <a:pt x="11537" y="4447"/>
                  <a:pt x="11537" y="4447"/>
                  <a:pt x="11537" y="4447"/>
                </a:cubicBezTo>
                <a:cubicBezTo>
                  <a:pt x="11491" y="4485"/>
                  <a:pt x="11491" y="4485"/>
                  <a:pt x="11491" y="4485"/>
                </a:cubicBezTo>
                <a:cubicBezTo>
                  <a:pt x="11417" y="4485"/>
                  <a:pt x="11417" y="4485"/>
                  <a:pt x="11417" y="4485"/>
                </a:cubicBezTo>
                <a:cubicBezTo>
                  <a:pt x="11370" y="4485"/>
                  <a:pt x="11370" y="4485"/>
                  <a:pt x="11370" y="4485"/>
                </a:cubicBezTo>
                <a:cubicBezTo>
                  <a:pt x="11211" y="4548"/>
                  <a:pt x="11211" y="4548"/>
                  <a:pt x="11211" y="4548"/>
                </a:cubicBezTo>
                <a:cubicBezTo>
                  <a:pt x="11107" y="4528"/>
                  <a:pt x="11107" y="4528"/>
                  <a:pt x="11107" y="4528"/>
                </a:cubicBezTo>
                <a:cubicBezTo>
                  <a:pt x="10975" y="4610"/>
                  <a:pt x="10975" y="4610"/>
                  <a:pt x="10975" y="4610"/>
                </a:cubicBezTo>
                <a:cubicBezTo>
                  <a:pt x="10890" y="4586"/>
                  <a:pt x="10890" y="4586"/>
                  <a:pt x="10890" y="4586"/>
                </a:cubicBezTo>
                <a:cubicBezTo>
                  <a:pt x="10789" y="4536"/>
                  <a:pt x="10789" y="4536"/>
                  <a:pt x="10789" y="4536"/>
                </a:cubicBezTo>
                <a:cubicBezTo>
                  <a:pt x="10743" y="4447"/>
                  <a:pt x="10743" y="4447"/>
                  <a:pt x="10743" y="4447"/>
                </a:cubicBezTo>
                <a:cubicBezTo>
                  <a:pt x="10705" y="4427"/>
                  <a:pt x="10705" y="4427"/>
                  <a:pt x="10705" y="4427"/>
                </a:cubicBezTo>
                <a:cubicBezTo>
                  <a:pt x="10703" y="4429"/>
                  <a:pt x="10703" y="4429"/>
                  <a:pt x="10703" y="4429"/>
                </a:cubicBezTo>
                <a:cubicBezTo>
                  <a:pt x="10703" y="4423"/>
                  <a:pt x="10703" y="4423"/>
                  <a:pt x="10703" y="4423"/>
                </a:cubicBezTo>
                <a:cubicBezTo>
                  <a:pt x="10692" y="4414"/>
                  <a:pt x="10692" y="4414"/>
                  <a:pt x="10692" y="4414"/>
                </a:cubicBezTo>
                <a:cubicBezTo>
                  <a:pt x="10656" y="4414"/>
                  <a:pt x="10656" y="4414"/>
                  <a:pt x="10656" y="4414"/>
                </a:cubicBezTo>
                <a:cubicBezTo>
                  <a:pt x="10609" y="4423"/>
                  <a:pt x="10609" y="4423"/>
                  <a:pt x="10609" y="4423"/>
                </a:cubicBezTo>
                <a:cubicBezTo>
                  <a:pt x="10586" y="4414"/>
                  <a:pt x="10586" y="4414"/>
                  <a:pt x="10586" y="4414"/>
                </a:cubicBezTo>
                <a:cubicBezTo>
                  <a:pt x="10618" y="4414"/>
                  <a:pt x="10618" y="4414"/>
                  <a:pt x="10618" y="4414"/>
                </a:cubicBezTo>
                <a:cubicBezTo>
                  <a:pt x="10645" y="4375"/>
                  <a:pt x="10645" y="4375"/>
                  <a:pt x="10645" y="4375"/>
                </a:cubicBezTo>
                <a:cubicBezTo>
                  <a:pt x="10667" y="4375"/>
                  <a:pt x="10667" y="4375"/>
                  <a:pt x="10667" y="4375"/>
                </a:cubicBezTo>
                <a:cubicBezTo>
                  <a:pt x="10741" y="4339"/>
                  <a:pt x="10741" y="4339"/>
                  <a:pt x="10741" y="4339"/>
                </a:cubicBezTo>
                <a:cubicBezTo>
                  <a:pt x="10730" y="4273"/>
                  <a:pt x="10730" y="4273"/>
                  <a:pt x="10730" y="4273"/>
                </a:cubicBezTo>
                <a:cubicBezTo>
                  <a:pt x="10694" y="4217"/>
                  <a:pt x="10694" y="4217"/>
                  <a:pt x="10694" y="4217"/>
                </a:cubicBezTo>
                <a:cubicBezTo>
                  <a:pt x="10687" y="4218"/>
                  <a:pt x="10687" y="4218"/>
                  <a:pt x="10687" y="4218"/>
                </a:cubicBezTo>
                <a:cubicBezTo>
                  <a:pt x="10692" y="4214"/>
                  <a:pt x="10692" y="4214"/>
                  <a:pt x="10692" y="4214"/>
                </a:cubicBezTo>
                <a:cubicBezTo>
                  <a:pt x="10694" y="4217"/>
                  <a:pt x="10694" y="4217"/>
                  <a:pt x="10694" y="4217"/>
                </a:cubicBezTo>
                <a:cubicBezTo>
                  <a:pt x="10699" y="4213"/>
                  <a:pt x="10699" y="4213"/>
                  <a:pt x="10699" y="4213"/>
                </a:cubicBezTo>
                <a:cubicBezTo>
                  <a:pt x="10675" y="4204"/>
                  <a:pt x="10675" y="4204"/>
                  <a:pt x="10675" y="4204"/>
                </a:cubicBezTo>
                <a:cubicBezTo>
                  <a:pt x="10664" y="4213"/>
                  <a:pt x="10664" y="4213"/>
                  <a:pt x="10664" y="4213"/>
                </a:cubicBezTo>
                <a:cubicBezTo>
                  <a:pt x="10652" y="4204"/>
                  <a:pt x="10652" y="4204"/>
                  <a:pt x="10652" y="4204"/>
                </a:cubicBezTo>
                <a:cubicBezTo>
                  <a:pt x="10625" y="4166"/>
                  <a:pt x="10625" y="4166"/>
                  <a:pt x="10625" y="4166"/>
                </a:cubicBezTo>
                <a:cubicBezTo>
                  <a:pt x="10578" y="4151"/>
                  <a:pt x="10578" y="4151"/>
                  <a:pt x="10578" y="4151"/>
                </a:cubicBezTo>
                <a:cubicBezTo>
                  <a:pt x="10551" y="4077"/>
                  <a:pt x="10551" y="4077"/>
                  <a:pt x="10551" y="4077"/>
                </a:cubicBezTo>
                <a:cubicBezTo>
                  <a:pt x="10542" y="4077"/>
                  <a:pt x="10542" y="4077"/>
                  <a:pt x="10542" y="4077"/>
                </a:cubicBezTo>
                <a:cubicBezTo>
                  <a:pt x="10504" y="4039"/>
                  <a:pt x="10504" y="4039"/>
                  <a:pt x="10504" y="4039"/>
                </a:cubicBezTo>
                <a:cubicBezTo>
                  <a:pt x="10473" y="4031"/>
                  <a:pt x="10473" y="4031"/>
                  <a:pt x="10473" y="4031"/>
                </a:cubicBezTo>
                <a:cubicBezTo>
                  <a:pt x="10388" y="3919"/>
                  <a:pt x="10388" y="3919"/>
                  <a:pt x="10388" y="3919"/>
                </a:cubicBezTo>
                <a:cubicBezTo>
                  <a:pt x="10334" y="3908"/>
                  <a:pt x="10334" y="3908"/>
                  <a:pt x="10334" y="3908"/>
                </a:cubicBezTo>
                <a:cubicBezTo>
                  <a:pt x="10313" y="3873"/>
                  <a:pt x="10313" y="3873"/>
                  <a:pt x="10313" y="3873"/>
                </a:cubicBezTo>
                <a:cubicBezTo>
                  <a:pt x="10287" y="3846"/>
                  <a:pt x="10287" y="3846"/>
                  <a:pt x="10287" y="3846"/>
                </a:cubicBezTo>
                <a:cubicBezTo>
                  <a:pt x="10255" y="3873"/>
                  <a:pt x="10255" y="3873"/>
                  <a:pt x="10255" y="3873"/>
                </a:cubicBezTo>
                <a:cubicBezTo>
                  <a:pt x="10228" y="3846"/>
                  <a:pt x="10228" y="3846"/>
                  <a:pt x="10228" y="3846"/>
                </a:cubicBezTo>
                <a:cubicBezTo>
                  <a:pt x="10192" y="3784"/>
                  <a:pt x="10192" y="3784"/>
                  <a:pt x="10192" y="3784"/>
                </a:cubicBezTo>
                <a:cubicBezTo>
                  <a:pt x="10181" y="3799"/>
                  <a:pt x="10181" y="3799"/>
                  <a:pt x="10181" y="3799"/>
                </a:cubicBezTo>
                <a:cubicBezTo>
                  <a:pt x="10181" y="3835"/>
                  <a:pt x="10181" y="3835"/>
                  <a:pt x="10181" y="3835"/>
                </a:cubicBezTo>
                <a:cubicBezTo>
                  <a:pt x="10181" y="3846"/>
                  <a:pt x="10181" y="3846"/>
                  <a:pt x="10181" y="3846"/>
                </a:cubicBezTo>
                <a:cubicBezTo>
                  <a:pt x="10170" y="3835"/>
                  <a:pt x="10170" y="3835"/>
                  <a:pt x="10170" y="3835"/>
                </a:cubicBezTo>
                <a:cubicBezTo>
                  <a:pt x="10143" y="3784"/>
                  <a:pt x="10143" y="3784"/>
                  <a:pt x="10143" y="3784"/>
                </a:cubicBezTo>
                <a:cubicBezTo>
                  <a:pt x="10134" y="3761"/>
                  <a:pt x="10134" y="3761"/>
                  <a:pt x="10134" y="3761"/>
                </a:cubicBezTo>
                <a:cubicBezTo>
                  <a:pt x="10107" y="3726"/>
                  <a:pt x="10107" y="3726"/>
                  <a:pt x="10107" y="3726"/>
                </a:cubicBezTo>
                <a:cubicBezTo>
                  <a:pt x="10096" y="3684"/>
                  <a:pt x="10096" y="3684"/>
                  <a:pt x="10096" y="3684"/>
                </a:cubicBezTo>
                <a:cubicBezTo>
                  <a:pt x="10060" y="3499"/>
                  <a:pt x="10060" y="3499"/>
                  <a:pt x="10060" y="3499"/>
                </a:cubicBezTo>
                <a:cubicBezTo>
                  <a:pt x="9986" y="3352"/>
                  <a:pt x="9986" y="3352"/>
                  <a:pt x="9986" y="3352"/>
                </a:cubicBezTo>
                <a:cubicBezTo>
                  <a:pt x="9984" y="3356"/>
                  <a:pt x="9984" y="3356"/>
                  <a:pt x="9984" y="3356"/>
                </a:cubicBezTo>
                <a:cubicBezTo>
                  <a:pt x="9983" y="3353"/>
                  <a:pt x="9983" y="3353"/>
                  <a:pt x="9983" y="3353"/>
                </a:cubicBezTo>
                <a:cubicBezTo>
                  <a:pt x="9973" y="3338"/>
                  <a:pt x="9973" y="3338"/>
                  <a:pt x="9973" y="3338"/>
                </a:cubicBezTo>
                <a:cubicBezTo>
                  <a:pt x="9899" y="3301"/>
                  <a:pt x="9899" y="3301"/>
                  <a:pt x="9899" y="3301"/>
                </a:cubicBezTo>
                <a:cubicBezTo>
                  <a:pt x="9852" y="3253"/>
                  <a:pt x="9852" y="3253"/>
                  <a:pt x="9852" y="3253"/>
                </a:cubicBezTo>
                <a:cubicBezTo>
                  <a:pt x="9815" y="3227"/>
                  <a:pt x="9815" y="3227"/>
                  <a:pt x="9815" y="3227"/>
                </a:cubicBezTo>
                <a:cubicBezTo>
                  <a:pt x="9805" y="3216"/>
                  <a:pt x="9805" y="3216"/>
                  <a:pt x="9805" y="3216"/>
                </a:cubicBezTo>
                <a:cubicBezTo>
                  <a:pt x="9778" y="3090"/>
                  <a:pt x="9778" y="3090"/>
                  <a:pt x="9778" y="3090"/>
                </a:cubicBezTo>
                <a:cubicBezTo>
                  <a:pt x="9768" y="2979"/>
                  <a:pt x="9768" y="2979"/>
                  <a:pt x="9768" y="2979"/>
                </a:cubicBezTo>
                <a:cubicBezTo>
                  <a:pt x="9768" y="2932"/>
                  <a:pt x="9768" y="2932"/>
                  <a:pt x="9768" y="2932"/>
                </a:cubicBezTo>
                <a:cubicBezTo>
                  <a:pt x="9747" y="2821"/>
                  <a:pt x="9747" y="2821"/>
                  <a:pt x="9747" y="2821"/>
                </a:cubicBezTo>
                <a:cubicBezTo>
                  <a:pt x="9768" y="2842"/>
                  <a:pt x="9768" y="2842"/>
                  <a:pt x="9768" y="2842"/>
                </a:cubicBezTo>
                <a:cubicBezTo>
                  <a:pt x="9778" y="2858"/>
                  <a:pt x="9778" y="2858"/>
                  <a:pt x="9778" y="2858"/>
                </a:cubicBezTo>
                <a:cubicBezTo>
                  <a:pt x="9778" y="2842"/>
                  <a:pt x="9778" y="2842"/>
                  <a:pt x="9778" y="2842"/>
                </a:cubicBezTo>
                <a:cubicBezTo>
                  <a:pt x="9731" y="2757"/>
                  <a:pt x="9731" y="2757"/>
                  <a:pt x="9731" y="2757"/>
                </a:cubicBezTo>
                <a:cubicBezTo>
                  <a:pt x="9718" y="2712"/>
                  <a:pt x="9713" y="2695"/>
                  <a:pt x="9711" y="2688"/>
                </a:cubicBezTo>
                <a:cubicBezTo>
                  <a:pt x="9703" y="2684"/>
                  <a:pt x="9703" y="2684"/>
                  <a:pt x="9703" y="2684"/>
                </a:cubicBezTo>
                <a:cubicBezTo>
                  <a:pt x="9705" y="2684"/>
                  <a:pt x="9707" y="2684"/>
                  <a:pt x="9709" y="2684"/>
                </a:cubicBezTo>
                <a:cubicBezTo>
                  <a:pt x="9665" y="2641"/>
                  <a:pt x="9665" y="2641"/>
                  <a:pt x="9665" y="2641"/>
                </a:cubicBezTo>
                <a:cubicBezTo>
                  <a:pt x="9613" y="2576"/>
                  <a:pt x="9613" y="2576"/>
                  <a:pt x="9613" y="2576"/>
                </a:cubicBezTo>
                <a:cubicBezTo>
                  <a:pt x="9566" y="2567"/>
                  <a:pt x="9566" y="2567"/>
                  <a:pt x="9566" y="2567"/>
                </a:cubicBezTo>
                <a:cubicBezTo>
                  <a:pt x="9528" y="2529"/>
                  <a:pt x="9528" y="2529"/>
                  <a:pt x="9528" y="2529"/>
                </a:cubicBezTo>
                <a:cubicBezTo>
                  <a:pt x="9508" y="2440"/>
                  <a:pt x="9508" y="2440"/>
                  <a:pt x="9508" y="2440"/>
                </a:cubicBezTo>
                <a:cubicBezTo>
                  <a:pt x="9508" y="2366"/>
                  <a:pt x="9508" y="2366"/>
                  <a:pt x="9508" y="2366"/>
                </a:cubicBezTo>
                <a:cubicBezTo>
                  <a:pt x="9566" y="2366"/>
                  <a:pt x="9566" y="2366"/>
                  <a:pt x="9566" y="2366"/>
                </a:cubicBezTo>
                <a:cubicBezTo>
                  <a:pt x="9444" y="2265"/>
                  <a:pt x="9444" y="2265"/>
                  <a:pt x="9444" y="2265"/>
                </a:cubicBezTo>
                <a:cubicBezTo>
                  <a:pt x="9350" y="2071"/>
                  <a:pt x="9350" y="2071"/>
                  <a:pt x="9350" y="2071"/>
                </a:cubicBezTo>
                <a:cubicBezTo>
                  <a:pt x="9282" y="1930"/>
                  <a:pt x="9282" y="1930"/>
                  <a:pt x="9282" y="1930"/>
                </a:cubicBezTo>
                <a:cubicBezTo>
                  <a:pt x="9265" y="1896"/>
                  <a:pt x="9265" y="1896"/>
                  <a:pt x="9265" y="1896"/>
                </a:cubicBezTo>
                <a:cubicBezTo>
                  <a:pt x="9265" y="1858"/>
                  <a:pt x="9265" y="1858"/>
                  <a:pt x="9265" y="1858"/>
                </a:cubicBezTo>
                <a:cubicBezTo>
                  <a:pt x="9254" y="1795"/>
                  <a:pt x="9254" y="1795"/>
                  <a:pt x="9254" y="1795"/>
                </a:cubicBezTo>
                <a:cubicBezTo>
                  <a:pt x="9180" y="1730"/>
                  <a:pt x="9180" y="1730"/>
                  <a:pt x="9180" y="1730"/>
                </a:cubicBezTo>
                <a:cubicBezTo>
                  <a:pt x="9180" y="1695"/>
                  <a:pt x="9180" y="1695"/>
                  <a:pt x="9180" y="1695"/>
                </a:cubicBezTo>
                <a:cubicBezTo>
                  <a:pt x="9207" y="1695"/>
                  <a:pt x="9207" y="1695"/>
                  <a:pt x="9207" y="1695"/>
                </a:cubicBezTo>
                <a:cubicBezTo>
                  <a:pt x="9207" y="1672"/>
                  <a:pt x="9207" y="1672"/>
                  <a:pt x="9207" y="1672"/>
                </a:cubicBezTo>
                <a:cubicBezTo>
                  <a:pt x="9133" y="1621"/>
                  <a:pt x="9133" y="1621"/>
                  <a:pt x="9133" y="1621"/>
                </a:cubicBezTo>
                <a:cubicBezTo>
                  <a:pt x="9064" y="1525"/>
                  <a:pt x="9064" y="1525"/>
                  <a:pt x="9064" y="1525"/>
                </a:cubicBezTo>
                <a:cubicBezTo>
                  <a:pt x="9048" y="1424"/>
                  <a:pt x="9048" y="1424"/>
                  <a:pt x="9048" y="1424"/>
                </a:cubicBezTo>
                <a:cubicBezTo>
                  <a:pt x="9040" y="1418"/>
                  <a:pt x="9040" y="1418"/>
                  <a:pt x="9040" y="1418"/>
                </a:cubicBezTo>
                <a:cubicBezTo>
                  <a:pt x="9013" y="1399"/>
                  <a:pt x="9013" y="1399"/>
                  <a:pt x="9013" y="1399"/>
                </a:cubicBezTo>
                <a:cubicBezTo>
                  <a:pt x="9048" y="1299"/>
                  <a:pt x="9048" y="1299"/>
                  <a:pt x="9048" y="1299"/>
                </a:cubicBezTo>
                <a:cubicBezTo>
                  <a:pt x="9052" y="1310"/>
                  <a:pt x="9052" y="1310"/>
                  <a:pt x="9052" y="1310"/>
                </a:cubicBezTo>
                <a:cubicBezTo>
                  <a:pt x="9055" y="1224"/>
                  <a:pt x="9041" y="1174"/>
                  <a:pt x="9048" y="1121"/>
                </a:cubicBezTo>
                <a:cubicBezTo>
                  <a:pt x="8990" y="1093"/>
                  <a:pt x="8990" y="1093"/>
                  <a:pt x="8990" y="1093"/>
                </a:cubicBezTo>
                <a:cubicBezTo>
                  <a:pt x="9013" y="1113"/>
                  <a:pt x="9013" y="1113"/>
                  <a:pt x="9013" y="1113"/>
                </a:cubicBezTo>
                <a:cubicBezTo>
                  <a:pt x="8979" y="1129"/>
                  <a:pt x="8979" y="1129"/>
                  <a:pt x="8979" y="1129"/>
                </a:cubicBezTo>
                <a:cubicBezTo>
                  <a:pt x="8964" y="1093"/>
                  <a:pt x="8964" y="1093"/>
                  <a:pt x="8964" y="1093"/>
                </a:cubicBezTo>
                <a:cubicBezTo>
                  <a:pt x="8943" y="1113"/>
                  <a:pt x="8943" y="1113"/>
                  <a:pt x="8943" y="1113"/>
                </a:cubicBezTo>
                <a:cubicBezTo>
                  <a:pt x="8928" y="1093"/>
                  <a:pt x="8928" y="1093"/>
                  <a:pt x="8928" y="1093"/>
                </a:cubicBezTo>
                <a:cubicBezTo>
                  <a:pt x="8943" y="1039"/>
                  <a:pt x="8943" y="1039"/>
                  <a:pt x="8943" y="1039"/>
                </a:cubicBezTo>
                <a:cubicBezTo>
                  <a:pt x="8897" y="1050"/>
                  <a:pt x="8897" y="1050"/>
                  <a:pt x="8897" y="1050"/>
                </a:cubicBezTo>
                <a:cubicBezTo>
                  <a:pt x="8812" y="1039"/>
                  <a:pt x="8812" y="1039"/>
                  <a:pt x="8812" y="1039"/>
                </a:cubicBezTo>
                <a:cubicBezTo>
                  <a:pt x="8821" y="1050"/>
                  <a:pt x="8821" y="1050"/>
                  <a:pt x="8821" y="1050"/>
                </a:cubicBezTo>
                <a:cubicBezTo>
                  <a:pt x="8789" y="1050"/>
                  <a:pt x="8789" y="1050"/>
                  <a:pt x="8789" y="1050"/>
                </a:cubicBezTo>
                <a:cubicBezTo>
                  <a:pt x="8738" y="1075"/>
                  <a:pt x="8738" y="1075"/>
                  <a:pt x="8738" y="1075"/>
                </a:cubicBezTo>
                <a:cubicBezTo>
                  <a:pt x="8785" y="1050"/>
                  <a:pt x="8785" y="1050"/>
                  <a:pt x="8785" y="1050"/>
                </a:cubicBezTo>
                <a:cubicBezTo>
                  <a:pt x="8789" y="1050"/>
                  <a:pt x="8789" y="1050"/>
                  <a:pt x="8789" y="1050"/>
                </a:cubicBezTo>
                <a:cubicBezTo>
                  <a:pt x="8812" y="1039"/>
                  <a:pt x="8812" y="1039"/>
                  <a:pt x="8812" y="1039"/>
                </a:cubicBezTo>
                <a:cubicBezTo>
                  <a:pt x="8727" y="1050"/>
                  <a:pt x="8727" y="1050"/>
                  <a:pt x="8727" y="1050"/>
                </a:cubicBezTo>
                <a:cubicBezTo>
                  <a:pt x="8700" y="1039"/>
                  <a:pt x="8700" y="1039"/>
                  <a:pt x="8700" y="1039"/>
                </a:cubicBezTo>
                <a:cubicBezTo>
                  <a:pt x="8689" y="1093"/>
                  <a:pt x="8689" y="1093"/>
                  <a:pt x="8689" y="1093"/>
                </a:cubicBezTo>
                <a:cubicBezTo>
                  <a:pt x="8664" y="1093"/>
                  <a:pt x="8664" y="1093"/>
                  <a:pt x="8664" y="1093"/>
                </a:cubicBezTo>
                <a:cubicBezTo>
                  <a:pt x="8653" y="1075"/>
                  <a:pt x="8653" y="1075"/>
                  <a:pt x="8653" y="1075"/>
                </a:cubicBezTo>
                <a:cubicBezTo>
                  <a:pt x="8568" y="1151"/>
                  <a:pt x="8568" y="1151"/>
                  <a:pt x="8568" y="1151"/>
                </a:cubicBezTo>
                <a:cubicBezTo>
                  <a:pt x="8495" y="1167"/>
                  <a:pt x="8495" y="1167"/>
                  <a:pt x="8495" y="1167"/>
                </a:cubicBezTo>
                <a:cubicBezTo>
                  <a:pt x="8390" y="1129"/>
                  <a:pt x="8390" y="1129"/>
                  <a:pt x="8390" y="1129"/>
                </a:cubicBezTo>
                <a:cubicBezTo>
                  <a:pt x="8325" y="1129"/>
                  <a:pt x="8325" y="1129"/>
                  <a:pt x="8325" y="1129"/>
                </a:cubicBezTo>
                <a:cubicBezTo>
                  <a:pt x="8305" y="1093"/>
                  <a:pt x="8305" y="1093"/>
                  <a:pt x="8305" y="1093"/>
                </a:cubicBezTo>
                <a:cubicBezTo>
                  <a:pt x="8267" y="1113"/>
                  <a:pt x="8267" y="1113"/>
                  <a:pt x="8267" y="1113"/>
                </a:cubicBezTo>
                <a:cubicBezTo>
                  <a:pt x="8247" y="1093"/>
                  <a:pt x="8247" y="1093"/>
                  <a:pt x="8247" y="1093"/>
                </a:cubicBezTo>
                <a:cubicBezTo>
                  <a:pt x="8220" y="1075"/>
                  <a:pt x="8220" y="1075"/>
                  <a:pt x="8220" y="1075"/>
                </a:cubicBezTo>
                <a:cubicBezTo>
                  <a:pt x="8015" y="1028"/>
                  <a:pt x="8015" y="1028"/>
                  <a:pt x="8015" y="1028"/>
                </a:cubicBezTo>
                <a:cubicBezTo>
                  <a:pt x="7922" y="1048"/>
                  <a:pt x="7922" y="1048"/>
                  <a:pt x="7922" y="1048"/>
                </a:cubicBezTo>
                <a:cubicBezTo>
                  <a:pt x="7894" y="1039"/>
                  <a:pt x="7894" y="1039"/>
                  <a:pt x="7894" y="1039"/>
                </a:cubicBezTo>
                <a:cubicBezTo>
                  <a:pt x="7894" y="1028"/>
                  <a:pt x="7894" y="1028"/>
                  <a:pt x="7894" y="1028"/>
                </a:cubicBezTo>
                <a:cubicBezTo>
                  <a:pt x="7886" y="1036"/>
                  <a:pt x="7886" y="1036"/>
                  <a:pt x="7886" y="1036"/>
                </a:cubicBezTo>
                <a:cubicBezTo>
                  <a:pt x="7876" y="1033"/>
                  <a:pt x="7876" y="1033"/>
                  <a:pt x="7876" y="1033"/>
                </a:cubicBezTo>
                <a:cubicBezTo>
                  <a:pt x="7887" y="1022"/>
                  <a:pt x="7887" y="1022"/>
                  <a:pt x="7887" y="1022"/>
                </a:cubicBezTo>
                <a:cubicBezTo>
                  <a:pt x="7856" y="960"/>
                  <a:pt x="7856" y="960"/>
                  <a:pt x="7856" y="960"/>
                </a:cubicBezTo>
                <a:cubicBezTo>
                  <a:pt x="7720" y="960"/>
                  <a:pt x="7720" y="960"/>
                  <a:pt x="7720" y="960"/>
                </a:cubicBezTo>
                <a:cubicBezTo>
                  <a:pt x="7663" y="922"/>
                  <a:pt x="7663" y="922"/>
                  <a:pt x="7663" y="922"/>
                </a:cubicBezTo>
                <a:cubicBezTo>
                  <a:pt x="7578" y="910"/>
                  <a:pt x="7578" y="910"/>
                  <a:pt x="7578" y="910"/>
                </a:cubicBezTo>
                <a:cubicBezTo>
                  <a:pt x="7567" y="895"/>
                  <a:pt x="7567" y="895"/>
                  <a:pt x="7567" y="895"/>
                </a:cubicBezTo>
                <a:cubicBezTo>
                  <a:pt x="7567" y="837"/>
                  <a:pt x="7567" y="837"/>
                  <a:pt x="7567" y="837"/>
                </a:cubicBezTo>
                <a:cubicBezTo>
                  <a:pt x="7447" y="801"/>
                  <a:pt x="7447" y="801"/>
                  <a:pt x="7447" y="801"/>
                </a:cubicBezTo>
                <a:cubicBezTo>
                  <a:pt x="7335" y="786"/>
                  <a:pt x="7335" y="786"/>
                  <a:pt x="7335" y="786"/>
                </a:cubicBezTo>
                <a:cubicBezTo>
                  <a:pt x="7304" y="801"/>
                  <a:pt x="7304" y="801"/>
                  <a:pt x="7304" y="801"/>
                </a:cubicBezTo>
                <a:cubicBezTo>
                  <a:pt x="7242" y="821"/>
                  <a:pt x="7242" y="821"/>
                  <a:pt x="7242" y="821"/>
                </a:cubicBezTo>
                <a:cubicBezTo>
                  <a:pt x="7169" y="859"/>
                  <a:pt x="7169" y="859"/>
                  <a:pt x="7169" y="859"/>
                </a:cubicBezTo>
                <a:cubicBezTo>
                  <a:pt x="7100" y="922"/>
                  <a:pt x="7100" y="922"/>
                  <a:pt x="7100" y="922"/>
                </a:cubicBezTo>
                <a:cubicBezTo>
                  <a:pt x="7064" y="995"/>
                  <a:pt x="7064" y="995"/>
                  <a:pt x="7064" y="995"/>
                </a:cubicBezTo>
                <a:cubicBezTo>
                  <a:pt x="7100" y="1107"/>
                  <a:pt x="7100" y="1107"/>
                  <a:pt x="7100" y="1107"/>
                </a:cubicBezTo>
                <a:cubicBezTo>
                  <a:pt x="7084" y="1158"/>
                  <a:pt x="7084" y="1158"/>
                  <a:pt x="7084" y="1158"/>
                </a:cubicBezTo>
                <a:cubicBezTo>
                  <a:pt x="7015" y="1232"/>
                  <a:pt x="7015" y="1232"/>
                  <a:pt x="7015" y="1232"/>
                </a:cubicBezTo>
                <a:cubicBezTo>
                  <a:pt x="6979" y="1270"/>
                  <a:pt x="6979" y="1270"/>
                  <a:pt x="6979" y="1270"/>
                </a:cubicBezTo>
                <a:cubicBezTo>
                  <a:pt x="6930" y="1270"/>
                  <a:pt x="6930" y="1270"/>
                  <a:pt x="6930" y="1270"/>
                </a:cubicBezTo>
                <a:cubicBezTo>
                  <a:pt x="6784" y="1169"/>
                  <a:pt x="6784" y="1169"/>
                  <a:pt x="6784" y="1169"/>
                </a:cubicBezTo>
                <a:cubicBezTo>
                  <a:pt x="6663" y="1122"/>
                  <a:pt x="6663" y="1122"/>
                  <a:pt x="6663" y="1122"/>
                </a:cubicBezTo>
                <a:cubicBezTo>
                  <a:pt x="6568" y="1084"/>
                  <a:pt x="6568" y="1084"/>
                  <a:pt x="6568" y="1084"/>
                </a:cubicBezTo>
                <a:cubicBezTo>
                  <a:pt x="6485" y="1084"/>
                  <a:pt x="6485" y="1084"/>
                  <a:pt x="6485" y="1084"/>
                </a:cubicBezTo>
                <a:cubicBezTo>
                  <a:pt x="6416" y="1069"/>
                  <a:pt x="6416" y="1069"/>
                  <a:pt x="6416" y="1069"/>
                </a:cubicBezTo>
                <a:cubicBezTo>
                  <a:pt x="6379" y="1022"/>
                  <a:pt x="6379" y="1022"/>
                  <a:pt x="6379" y="1022"/>
                </a:cubicBezTo>
                <a:cubicBezTo>
                  <a:pt x="6363" y="922"/>
                  <a:pt x="6363" y="922"/>
                  <a:pt x="6363" y="922"/>
                </a:cubicBezTo>
                <a:cubicBezTo>
                  <a:pt x="6332" y="875"/>
                  <a:pt x="6332" y="875"/>
                  <a:pt x="6332" y="875"/>
                </a:cubicBezTo>
                <a:cubicBezTo>
                  <a:pt x="6223" y="859"/>
                  <a:pt x="6223" y="859"/>
                  <a:pt x="6223" y="859"/>
                </a:cubicBezTo>
                <a:cubicBezTo>
                  <a:pt x="6174" y="821"/>
                  <a:pt x="6174" y="821"/>
                  <a:pt x="6174" y="821"/>
                </a:cubicBezTo>
                <a:cubicBezTo>
                  <a:pt x="6043" y="786"/>
                  <a:pt x="6043" y="786"/>
                  <a:pt x="6043" y="786"/>
                </a:cubicBezTo>
                <a:cubicBezTo>
                  <a:pt x="5969" y="801"/>
                  <a:pt x="5969" y="801"/>
                  <a:pt x="5969" y="801"/>
                </a:cubicBezTo>
                <a:cubicBezTo>
                  <a:pt x="5885" y="801"/>
                  <a:pt x="5885" y="801"/>
                  <a:pt x="5885" y="801"/>
                </a:cubicBezTo>
                <a:cubicBezTo>
                  <a:pt x="5765" y="748"/>
                  <a:pt x="5765" y="748"/>
                  <a:pt x="5765" y="748"/>
                </a:cubicBezTo>
                <a:cubicBezTo>
                  <a:pt x="5763" y="756"/>
                  <a:pt x="5763" y="756"/>
                  <a:pt x="5763" y="756"/>
                </a:cubicBezTo>
                <a:cubicBezTo>
                  <a:pt x="5733" y="746"/>
                  <a:pt x="5733" y="746"/>
                  <a:pt x="5733" y="746"/>
                </a:cubicBezTo>
                <a:cubicBezTo>
                  <a:pt x="5724" y="747"/>
                  <a:pt x="5724" y="747"/>
                  <a:pt x="5724" y="747"/>
                </a:cubicBezTo>
                <a:cubicBezTo>
                  <a:pt x="5702" y="741"/>
                  <a:pt x="5702" y="741"/>
                  <a:pt x="5702" y="741"/>
                </a:cubicBezTo>
                <a:cubicBezTo>
                  <a:pt x="5680" y="668"/>
                  <a:pt x="5680" y="668"/>
                  <a:pt x="5680" y="668"/>
                </a:cubicBezTo>
                <a:cubicBezTo>
                  <a:pt x="5653" y="668"/>
                  <a:pt x="5653" y="668"/>
                  <a:pt x="5653" y="668"/>
                </a:cubicBezTo>
                <a:cubicBezTo>
                  <a:pt x="5653" y="683"/>
                  <a:pt x="5653" y="683"/>
                  <a:pt x="5653" y="683"/>
                </a:cubicBezTo>
                <a:cubicBezTo>
                  <a:pt x="5644" y="705"/>
                  <a:pt x="5644" y="705"/>
                  <a:pt x="5644" y="705"/>
                </a:cubicBezTo>
                <a:cubicBezTo>
                  <a:pt x="5617" y="683"/>
                  <a:pt x="5617" y="683"/>
                  <a:pt x="5617" y="683"/>
                </a:cubicBezTo>
                <a:cubicBezTo>
                  <a:pt x="5617" y="659"/>
                  <a:pt x="5617" y="659"/>
                  <a:pt x="5617" y="659"/>
                </a:cubicBezTo>
                <a:cubicBezTo>
                  <a:pt x="5579" y="668"/>
                  <a:pt x="5579" y="668"/>
                  <a:pt x="5579" y="668"/>
                </a:cubicBezTo>
                <a:cubicBezTo>
                  <a:pt x="5570" y="659"/>
                  <a:pt x="5570" y="659"/>
                  <a:pt x="5570" y="659"/>
                </a:cubicBezTo>
                <a:cubicBezTo>
                  <a:pt x="5533" y="621"/>
                  <a:pt x="5533" y="621"/>
                  <a:pt x="5533" y="621"/>
                </a:cubicBezTo>
                <a:cubicBezTo>
                  <a:pt x="5521" y="559"/>
                  <a:pt x="5521" y="559"/>
                  <a:pt x="5521" y="559"/>
                </a:cubicBezTo>
                <a:cubicBezTo>
                  <a:pt x="5533" y="547"/>
                  <a:pt x="5533" y="547"/>
                  <a:pt x="5533" y="547"/>
                </a:cubicBezTo>
                <a:cubicBezTo>
                  <a:pt x="5644" y="467"/>
                  <a:pt x="5644" y="467"/>
                  <a:pt x="5644" y="467"/>
                </a:cubicBezTo>
                <a:cubicBezTo>
                  <a:pt x="5691" y="385"/>
                  <a:pt x="5691" y="385"/>
                  <a:pt x="5691" y="385"/>
                </a:cubicBezTo>
                <a:cubicBezTo>
                  <a:pt x="5680" y="347"/>
                  <a:pt x="5680" y="347"/>
                  <a:pt x="5680" y="347"/>
                </a:cubicBezTo>
                <a:cubicBezTo>
                  <a:pt x="5680" y="296"/>
                  <a:pt x="5680" y="296"/>
                  <a:pt x="5680" y="296"/>
                </a:cubicBezTo>
                <a:cubicBezTo>
                  <a:pt x="5617" y="285"/>
                  <a:pt x="5617" y="285"/>
                  <a:pt x="5617" y="285"/>
                </a:cubicBezTo>
                <a:cubicBezTo>
                  <a:pt x="5579" y="212"/>
                  <a:pt x="5579" y="212"/>
                  <a:pt x="5579" y="212"/>
                </a:cubicBezTo>
                <a:cubicBezTo>
                  <a:pt x="5606" y="174"/>
                  <a:pt x="5606" y="174"/>
                  <a:pt x="5606" y="174"/>
                </a:cubicBezTo>
                <a:cubicBezTo>
                  <a:pt x="5644" y="158"/>
                  <a:pt x="5644" y="158"/>
                  <a:pt x="5644" y="158"/>
                </a:cubicBezTo>
                <a:cubicBezTo>
                  <a:pt x="5691" y="58"/>
                  <a:pt x="5691" y="58"/>
                  <a:pt x="5691" y="58"/>
                </a:cubicBezTo>
                <a:cubicBezTo>
                  <a:pt x="5680" y="38"/>
                  <a:pt x="5680" y="38"/>
                  <a:pt x="5680" y="38"/>
                </a:cubicBezTo>
                <a:cubicBezTo>
                  <a:pt x="5570" y="96"/>
                  <a:pt x="5570" y="96"/>
                  <a:pt x="5570" y="96"/>
                </a:cubicBezTo>
                <a:cubicBezTo>
                  <a:pt x="5559" y="85"/>
                  <a:pt x="5559" y="85"/>
                  <a:pt x="5559" y="85"/>
                </a:cubicBezTo>
                <a:cubicBezTo>
                  <a:pt x="5570" y="85"/>
                  <a:pt x="5570" y="85"/>
                  <a:pt x="5570" y="85"/>
                </a:cubicBezTo>
                <a:cubicBezTo>
                  <a:pt x="5559" y="47"/>
                  <a:pt x="5559" y="47"/>
                  <a:pt x="5559" y="47"/>
                </a:cubicBezTo>
                <a:cubicBezTo>
                  <a:pt x="5559" y="38"/>
                  <a:pt x="5559" y="38"/>
                  <a:pt x="5559" y="38"/>
                </a:cubicBezTo>
                <a:cubicBezTo>
                  <a:pt x="5533" y="38"/>
                  <a:pt x="5533" y="38"/>
                  <a:pt x="5533" y="38"/>
                </a:cubicBezTo>
                <a:cubicBezTo>
                  <a:pt x="5559" y="12"/>
                  <a:pt x="5559" y="12"/>
                  <a:pt x="5559" y="12"/>
                </a:cubicBezTo>
                <a:cubicBezTo>
                  <a:pt x="5521" y="0"/>
                  <a:pt x="5521" y="0"/>
                  <a:pt x="5521" y="0"/>
                </a:cubicBezTo>
                <a:cubicBezTo>
                  <a:pt x="5501" y="12"/>
                  <a:pt x="5501" y="12"/>
                  <a:pt x="5501" y="12"/>
                </a:cubicBezTo>
                <a:cubicBezTo>
                  <a:pt x="5486" y="38"/>
                  <a:pt x="5486" y="38"/>
                  <a:pt x="5486" y="38"/>
                </a:cubicBezTo>
                <a:cubicBezTo>
                  <a:pt x="5486" y="12"/>
                  <a:pt x="5486" y="12"/>
                  <a:pt x="5486" y="12"/>
                </a:cubicBezTo>
                <a:cubicBezTo>
                  <a:pt x="5501" y="0"/>
                  <a:pt x="5501" y="0"/>
                  <a:pt x="5501" y="0"/>
                </a:cubicBezTo>
                <a:cubicBezTo>
                  <a:pt x="5463" y="0"/>
                  <a:pt x="5463" y="0"/>
                  <a:pt x="5463" y="0"/>
                </a:cubicBezTo>
                <a:cubicBezTo>
                  <a:pt x="5352" y="39"/>
                  <a:pt x="5352" y="39"/>
                  <a:pt x="5352" y="39"/>
                </a:cubicBezTo>
                <a:cubicBezTo>
                  <a:pt x="5353" y="38"/>
                  <a:pt x="5353" y="38"/>
                  <a:pt x="5353" y="38"/>
                </a:cubicBezTo>
                <a:cubicBezTo>
                  <a:pt x="5246" y="58"/>
                  <a:pt x="5246" y="58"/>
                  <a:pt x="5246" y="58"/>
                </a:cubicBezTo>
                <a:cubicBezTo>
                  <a:pt x="5197" y="78"/>
                  <a:pt x="5197" y="78"/>
                  <a:pt x="5197" y="78"/>
                </a:cubicBezTo>
                <a:cubicBezTo>
                  <a:pt x="5177" y="58"/>
                  <a:pt x="5177" y="58"/>
                  <a:pt x="5177" y="58"/>
                </a:cubicBezTo>
                <a:cubicBezTo>
                  <a:pt x="5092" y="32"/>
                  <a:pt x="5092" y="32"/>
                  <a:pt x="5092" y="32"/>
                </a:cubicBezTo>
                <a:cubicBezTo>
                  <a:pt x="5092" y="41"/>
                  <a:pt x="5092" y="41"/>
                  <a:pt x="5092" y="41"/>
                </a:cubicBezTo>
                <a:cubicBezTo>
                  <a:pt x="5076" y="58"/>
                  <a:pt x="5076" y="58"/>
                  <a:pt x="5076" y="58"/>
                </a:cubicBezTo>
                <a:cubicBezTo>
                  <a:pt x="5045" y="58"/>
                  <a:pt x="5045" y="58"/>
                  <a:pt x="5045" y="58"/>
                </a:cubicBezTo>
                <a:cubicBezTo>
                  <a:pt x="4981" y="58"/>
                  <a:pt x="4981" y="58"/>
                  <a:pt x="4981" y="58"/>
                </a:cubicBezTo>
                <a:cubicBezTo>
                  <a:pt x="4972" y="32"/>
                  <a:pt x="4972" y="32"/>
                  <a:pt x="4972" y="32"/>
                </a:cubicBezTo>
                <a:cubicBezTo>
                  <a:pt x="4934" y="41"/>
                  <a:pt x="4934" y="41"/>
                  <a:pt x="4934" y="41"/>
                </a:cubicBezTo>
                <a:cubicBezTo>
                  <a:pt x="4934" y="58"/>
                  <a:pt x="4934" y="58"/>
                  <a:pt x="4934" y="58"/>
                </a:cubicBezTo>
                <a:cubicBezTo>
                  <a:pt x="4849" y="78"/>
                  <a:pt x="4849" y="78"/>
                  <a:pt x="4849" y="78"/>
                </a:cubicBezTo>
                <a:cubicBezTo>
                  <a:pt x="4776" y="116"/>
                  <a:pt x="4776" y="116"/>
                  <a:pt x="4776" y="116"/>
                </a:cubicBezTo>
                <a:cubicBezTo>
                  <a:pt x="4693" y="58"/>
                  <a:pt x="4693" y="58"/>
                  <a:pt x="4693" y="58"/>
                </a:cubicBezTo>
                <a:cubicBezTo>
                  <a:pt x="4560" y="58"/>
                  <a:pt x="4560" y="58"/>
                  <a:pt x="4560" y="58"/>
                </a:cubicBezTo>
                <a:cubicBezTo>
                  <a:pt x="4504" y="94"/>
                  <a:pt x="4504" y="94"/>
                  <a:pt x="4504" y="94"/>
                </a:cubicBezTo>
                <a:cubicBezTo>
                  <a:pt x="4408" y="78"/>
                  <a:pt x="4408" y="78"/>
                  <a:pt x="4408" y="78"/>
                </a:cubicBezTo>
                <a:cubicBezTo>
                  <a:pt x="4355" y="132"/>
                  <a:pt x="4355" y="132"/>
                  <a:pt x="4355" y="132"/>
                </a:cubicBezTo>
                <a:cubicBezTo>
                  <a:pt x="4324" y="116"/>
                  <a:pt x="4324" y="116"/>
                  <a:pt x="4324" y="116"/>
                </a:cubicBezTo>
                <a:cubicBezTo>
                  <a:pt x="4141" y="132"/>
                  <a:pt x="4141" y="132"/>
                  <a:pt x="4141" y="132"/>
                </a:cubicBezTo>
                <a:cubicBezTo>
                  <a:pt x="3999" y="214"/>
                  <a:pt x="3999" y="214"/>
                  <a:pt x="3999" y="214"/>
                </a:cubicBezTo>
                <a:cubicBezTo>
                  <a:pt x="3934" y="279"/>
                  <a:pt x="3934" y="279"/>
                  <a:pt x="3934" y="279"/>
                </a:cubicBezTo>
                <a:cubicBezTo>
                  <a:pt x="3903" y="252"/>
                  <a:pt x="3903" y="252"/>
                  <a:pt x="3903" y="252"/>
                </a:cubicBezTo>
                <a:cubicBezTo>
                  <a:pt x="3852" y="290"/>
                  <a:pt x="3852" y="290"/>
                  <a:pt x="3852" y="290"/>
                </a:cubicBezTo>
                <a:cubicBezTo>
                  <a:pt x="3841" y="279"/>
                  <a:pt x="3841" y="279"/>
                  <a:pt x="3841" y="279"/>
                </a:cubicBezTo>
                <a:cubicBezTo>
                  <a:pt x="3803" y="290"/>
                  <a:pt x="3803" y="290"/>
                  <a:pt x="3803" y="290"/>
                </a:cubicBezTo>
                <a:cubicBezTo>
                  <a:pt x="3756" y="341"/>
                  <a:pt x="3756" y="341"/>
                  <a:pt x="3756" y="341"/>
                </a:cubicBezTo>
                <a:cubicBezTo>
                  <a:pt x="3683" y="399"/>
                  <a:pt x="3683" y="399"/>
                  <a:pt x="3683" y="399"/>
                </a:cubicBezTo>
                <a:cubicBezTo>
                  <a:pt x="3614" y="399"/>
                  <a:pt x="3614" y="399"/>
                  <a:pt x="3614" y="399"/>
                </a:cubicBezTo>
                <a:cubicBezTo>
                  <a:pt x="3620" y="405"/>
                  <a:pt x="3620" y="405"/>
                  <a:pt x="3620" y="405"/>
                </a:cubicBezTo>
                <a:cubicBezTo>
                  <a:pt x="3579" y="407"/>
                  <a:pt x="3579" y="407"/>
                  <a:pt x="3579" y="407"/>
                </a:cubicBezTo>
                <a:cubicBezTo>
                  <a:pt x="3536" y="407"/>
                  <a:pt x="3536" y="407"/>
                  <a:pt x="3536" y="407"/>
                </a:cubicBezTo>
                <a:cubicBezTo>
                  <a:pt x="3509" y="372"/>
                  <a:pt x="3509" y="372"/>
                  <a:pt x="3509" y="372"/>
                </a:cubicBezTo>
                <a:cubicBezTo>
                  <a:pt x="3520" y="407"/>
                  <a:pt x="3520" y="407"/>
                  <a:pt x="3520" y="407"/>
                </a:cubicBezTo>
                <a:cubicBezTo>
                  <a:pt x="3509" y="407"/>
                  <a:pt x="3509" y="407"/>
                  <a:pt x="3509" y="407"/>
                </a:cubicBezTo>
                <a:cubicBezTo>
                  <a:pt x="3489" y="372"/>
                  <a:pt x="3489" y="372"/>
                  <a:pt x="3489" y="372"/>
                </a:cubicBezTo>
                <a:cubicBezTo>
                  <a:pt x="3489" y="349"/>
                  <a:pt x="3489" y="349"/>
                  <a:pt x="3489" y="349"/>
                </a:cubicBezTo>
                <a:cubicBezTo>
                  <a:pt x="3473" y="372"/>
                  <a:pt x="3473" y="372"/>
                  <a:pt x="3473" y="372"/>
                </a:cubicBezTo>
                <a:cubicBezTo>
                  <a:pt x="3435" y="387"/>
                  <a:pt x="3435" y="387"/>
                  <a:pt x="3435" y="387"/>
                </a:cubicBezTo>
                <a:cubicBezTo>
                  <a:pt x="3389" y="372"/>
                  <a:pt x="3389" y="372"/>
                  <a:pt x="3389" y="372"/>
                </a:cubicBezTo>
                <a:cubicBezTo>
                  <a:pt x="3266" y="387"/>
                  <a:pt x="3266" y="387"/>
                  <a:pt x="3266" y="387"/>
                </a:cubicBezTo>
                <a:cubicBezTo>
                  <a:pt x="3208" y="387"/>
                  <a:pt x="3208" y="387"/>
                  <a:pt x="3208" y="387"/>
                </a:cubicBezTo>
                <a:cubicBezTo>
                  <a:pt x="3126" y="314"/>
                  <a:pt x="3126" y="314"/>
                  <a:pt x="3126" y="314"/>
                </a:cubicBezTo>
                <a:cubicBezTo>
                  <a:pt x="3115" y="261"/>
                  <a:pt x="3115" y="261"/>
                  <a:pt x="3115" y="261"/>
                </a:cubicBezTo>
                <a:cubicBezTo>
                  <a:pt x="3115" y="250"/>
                  <a:pt x="3115" y="250"/>
                  <a:pt x="3115" y="250"/>
                </a:cubicBezTo>
                <a:cubicBezTo>
                  <a:pt x="3030" y="287"/>
                  <a:pt x="3030" y="287"/>
                  <a:pt x="3030" y="287"/>
                </a:cubicBezTo>
                <a:cubicBezTo>
                  <a:pt x="2968" y="460"/>
                  <a:pt x="2968" y="460"/>
                  <a:pt x="2968" y="460"/>
                </a:cubicBezTo>
                <a:cubicBezTo>
                  <a:pt x="2883" y="596"/>
                  <a:pt x="2883" y="596"/>
                  <a:pt x="2883" y="596"/>
                </a:cubicBezTo>
                <a:cubicBezTo>
                  <a:pt x="2787" y="669"/>
                  <a:pt x="2787" y="669"/>
                  <a:pt x="2787" y="669"/>
                </a:cubicBezTo>
                <a:cubicBezTo>
                  <a:pt x="2609" y="742"/>
                  <a:pt x="2609" y="742"/>
                  <a:pt x="2609" y="742"/>
                </a:cubicBezTo>
                <a:cubicBezTo>
                  <a:pt x="2509" y="864"/>
                  <a:pt x="2509" y="864"/>
                  <a:pt x="2509" y="864"/>
                </a:cubicBezTo>
                <a:cubicBezTo>
                  <a:pt x="2509" y="926"/>
                  <a:pt x="2509" y="926"/>
                  <a:pt x="2509" y="926"/>
                </a:cubicBezTo>
                <a:cubicBezTo>
                  <a:pt x="2442" y="1000"/>
                  <a:pt x="2442" y="1000"/>
                  <a:pt x="2442" y="1000"/>
                </a:cubicBezTo>
                <a:cubicBezTo>
                  <a:pt x="2424" y="1073"/>
                  <a:pt x="2424" y="1073"/>
                  <a:pt x="2424" y="1073"/>
                </a:cubicBezTo>
                <a:cubicBezTo>
                  <a:pt x="2424" y="1199"/>
                  <a:pt x="2424" y="1199"/>
                  <a:pt x="2424" y="1199"/>
                </a:cubicBezTo>
                <a:cubicBezTo>
                  <a:pt x="2451" y="1235"/>
                  <a:pt x="2451" y="1235"/>
                  <a:pt x="2451" y="1235"/>
                </a:cubicBezTo>
                <a:cubicBezTo>
                  <a:pt x="2442" y="1284"/>
                  <a:pt x="2442" y="1284"/>
                  <a:pt x="2442" y="1284"/>
                </a:cubicBezTo>
                <a:cubicBezTo>
                  <a:pt x="2357" y="1419"/>
                  <a:pt x="2357" y="1419"/>
                  <a:pt x="2357" y="1419"/>
                </a:cubicBezTo>
                <a:cubicBezTo>
                  <a:pt x="2308" y="1492"/>
                  <a:pt x="2308" y="1492"/>
                  <a:pt x="2308" y="1492"/>
                </a:cubicBezTo>
                <a:cubicBezTo>
                  <a:pt x="2210" y="1530"/>
                  <a:pt x="2210" y="1530"/>
                  <a:pt x="2210" y="1530"/>
                </a:cubicBezTo>
                <a:cubicBezTo>
                  <a:pt x="2152" y="1603"/>
                  <a:pt x="2152" y="1603"/>
                  <a:pt x="2152" y="1603"/>
                </a:cubicBezTo>
                <a:cubicBezTo>
                  <a:pt x="2067" y="1650"/>
                  <a:pt x="2067" y="1650"/>
                  <a:pt x="2067" y="1650"/>
                </a:cubicBezTo>
                <a:cubicBezTo>
                  <a:pt x="1945" y="1665"/>
                  <a:pt x="1945" y="1665"/>
                  <a:pt x="1945" y="1665"/>
                </a:cubicBezTo>
                <a:cubicBezTo>
                  <a:pt x="1909" y="1703"/>
                  <a:pt x="1909" y="1703"/>
                  <a:pt x="1909" y="1703"/>
                </a:cubicBezTo>
                <a:cubicBezTo>
                  <a:pt x="1906" y="1703"/>
                  <a:pt x="1906" y="1703"/>
                  <a:pt x="1906" y="1703"/>
                </a:cubicBezTo>
                <a:cubicBezTo>
                  <a:pt x="1905" y="1707"/>
                  <a:pt x="1905" y="1707"/>
                  <a:pt x="1905" y="1707"/>
                </a:cubicBezTo>
                <a:cubicBezTo>
                  <a:pt x="1889" y="1723"/>
                  <a:pt x="1889" y="1723"/>
                  <a:pt x="1889" y="1723"/>
                </a:cubicBezTo>
                <a:cubicBezTo>
                  <a:pt x="1892" y="1723"/>
                  <a:pt x="1892" y="1723"/>
                  <a:pt x="1892" y="1723"/>
                </a:cubicBezTo>
                <a:cubicBezTo>
                  <a:pt x="1892" y="1723"/>
                  <a:pt x="1892" y="1723"/>
                  <a:pt x="1892" y="1723"/>
                </a:cubicBezTo>
                <a:cubicBezTo>
                  <a:pt x="1900" y="1723"/>
                  <a:pt x="1900" y="1723"/>
                  <a:pt x="1900" y="1723"/>
                </a:cubicBezTo>
                <a:cubicBezTo>
                  <a:pt x="1900" y="1723"/>
                  <a:pt x="1900" y="1723"/>
                  <a:pt x="1900" y="1723"/>
                </a:cubicBezTo>
                <a:cubicBezTo>
                  <a:pt x="1892" y="1723"/>
                  <a:pt x="1892" y="1723"/>
                  <a:pt x="1892" y="1723"/>
                </a:cubicBezTo>
                <a:cubicBezTo>
                  <a:pt x="1869" y="1800"/>
                  <a:pt x="1869" y="1800"/>
                  <a:pt x="1869" y="1800"/>
                </a:cubicBezTo>
                <a:cubicBezTo>
                  <a:pt x="1812" y="1904"/>
                  <a:pt x="1812" y="1904"/>
                  <a:pt x="1812" y="1904"/>
                </a:cubicBezTo>
                <a:cubicBezTo>
                  <a:pt x="1685" y="1976"/>
                  <a:pt x="1685" y="1976"/>
                  <a:pt x="1685" y="1976"/>
                </a:cubicBezTo>
                <a:cubicBezTo>
                  <a:pt x="1685" y="2025"/>
                  <a:pt x="1685" y="2025"/>
                  <a:pt x="1685" y="2025"/>
                </a:cubicBezTo>
                <a:cubicBezTo>
                  <a:pt x="1650" y="2099"/>
                  <a:pt x="1650" y="2099"/>
                  <a:pt x="1650" y="2099"/>
                </a:cubicBezTo>
                <a:cubicBezTo>
                  <a:pt x="1640" y="2218"/>
                  <a:pt x="1640" y="2218"/>
                  <a:pt x="1640" y="2218"/>
                </a:cubicBezTo>
                <a:cubicBezTo>
                  <a:pt x="1623" y="2249"/>
                  <a:pt x="1623" y="2249"/>
                  <a:pt x="1623" y="2249"/>
                </a:cubicBezTo>
                <a:cubicBezTo>
                  <a:pt x="1445" y="2399"/>
                  <a:pt x="1445" y="2399"/>
                  <a:pt x="1445" y="2399"/>
                </a:cubicBezTo>
                <a:cubicBezTo>
                  <a:pt x="1492" y="2363"/>
                  <a:pt x="1492" y="2363"/>
                  <a:pt x="1492" y="2363"/>
                </a:cubicBezTo>
                <a:cubicBezTo>
                  <a:pt x="1492" y="2383"/>
                  <a:pt x="1492" y="2383"/>
                  <a:pt x="1492" y="2383"/>
                </a:cubicBezTo>
                <a:cubicBezTo>
                  <a:pt x="1445" y="2473"/>
                  <a:pt x="1445" y="2473"/>
                  <a:pt x="1445" y="2473"/>
                </a:cubicBezTo>
                <a:cubicBezTo>
                  <a:pt x="1372" y="2638"/>
                  <a:pt x="1372" y="2638"/>
                  <a:pt x="1372" y="2638"/>
                </a:cubicBezTo>
                <a:cubicBezTo>
                  <a:pt x="1349" y="2647"/>
                  <a:pt x="1349" y="2647"/>
                  <a:pt x="1349" y="2647"/>
                </a:cubicBezTo>
                <a:cubicBezTo>
                  <a:pt x="1314" y="2697"/>
                  <a:pt x="1314" y="2697"/>
                  <a:pt x="1314" y="2697"/>
                </a:cubicBezTo>
                <a:cubicBezTo>
                  <a:pt x="1287" y="2860"/>
                  <a:pt x="1287" y="2860"/>
                  <a:pt x="1287" y="2860"/>
                </a:cubicBezTo>
                <a:cubicBezTo>
                  <a:pt x="1287" y="2896"/>
                  <a:pt x="1287" y="2896"/>
                  <a:pt x="1287" y="2896"/>
                </a:cubicBezTo>
                <a:cubicBezTo>
                  <a:pt x="1314" y="2813"/>
                  <a:pt x="1314" y="2813"/>
                  <a:pt x="1314" y="2813"/>
                </a:cubicBezTo>
                <a:cubicBezTo>
                  <a:pt x="1314" y="2813"/>
                  <a:pt x="1314" y="2813"/>
                  <a:pt x="1314" y="2813"/>
                </a:cubicBezTo>
                <a:cubicBezTo>
                  <a:pt x="1314" y="2813"/>
                  <a:pt x="1314" y="2813"/>
                  <a:pt x="1314" y="2813"/>
                </a:cubicBezTo>
                <a:cubicBezTo>
                  <a:pt x="1287" y="2896"/>
                  <a:pt x="1287" y="2896"/>
                  <a:pt x="1287" y="2896"/>
                </a:cubicBezTo>
                <a:cubicBezTo>
                  <a:pt x="1314" y="2822"/>
                  <a:pt x="1314" y="2822"/>
                  <a:pt x="1314" y="2822"/>
                </a:cubicBezTo>
                <a:cubicBezTo>
                  <a:pt x="1361" y="2923"/>
                  <a:pt x="1361" y="2923"/>
                  <a:pt x="1361" y="2923"/>
                </a:cubicBezTo>
                <a:cubicBezTo>
                  <a:pt x="1372" y="2934"/>
                  <a:pt x="1372" y="2934"/>
                  <a:pt x="1372" y="2934"/>
                </a:cubicBezTo>
                <a:cubicBezTo>
                  <a:pt x="1372" y="2923"/>
                  <a:pt x="1372" y="2923"/>
                  <a:pt x="1372" y="2923"/>
                </a:cubicBezTo>
                <a:cubicBezTo>
                  <a:pt x="1434" y="2987"/>
                  <a:pt x="1434" y="2987"/>
                  <a:pt x="1434" y="2987"/>
                </a:cubicBezTo>
                <a:cubicBezTo>
                  <a:pt x="1408" y="3061"/>
                  <a:pt x="1408" y="3061"/>
                  <a:pt x="1408" y="3061"/>
                </a:cubicBezTo>
                <a:cubicBezTo>
                  <a:pt x="1396" y="3084"/>
                  <a:pt x="1396" y="3084"/>
                  <a:pt x="1396" y="3084"/>
                </a:cubicBezTo>
                <a:cubicBezTo>
                  <a:pt x="1396" y="3097"/>
                  <a:pt x="1396" y="3097"/>
                  <a:pt x="1396" y="3097"/>
                </a:cubicBezTo>
                <a:cubicBezTo>
                  <a:pt x="1392" y="3092"/>
                  <a:pt x="1392" y="3092"/>
                  <a:pt x="1392" y="3092"/>
                </a:cubicBezTo>
                <a:cubicBezTo>
                  <a:pt x="1372" y="3134"/>
                  <a:pt x="1372" y="3134"/>
                  <a:pt x="1372" y="3134"/>
                </a:cubicBezTo>
                <a:cubicBezTo>
                  <a:pt x="1434" y="3219"/>
                  <a:pt x="1434" y="3219"/>
                  <a:pt x="1434" y="3219"/>
                </a:cubicBezTo>
                <a:cubicBezTo>
                  <a:pt x="1445" y="3293"/>
                  <a:pt x="1445" y="3293"/>
                  <a:pt x="1445" y="3293"/>
                </a:cubicBezTo>
                <a:cubicBezTo>
                  <a:pt x="1445" y="3418"/>
                  <a:pt x="1445" y="3418"/>
                  <a:pt x="1445" y="3418"/>
                </a:cubicBezTo>
                <a:cubicBezTo>
                  <a:pt x="1372" y="3592"/>
                  <a:pt x="1372" y="3592"/>
                  <a:pt x="1372" y="3592"/>
                </a:cubicBezTo>
                <a:cubicBezTo>
                  <a:pt x="1372" y="3702"/>
                  <a:pt x="1372" y="3702"/>
                  <a:pt x="1372" y="3702"/>
                </a:cubicBezTo>
                <a:cubicBezTo>
                  <a:pt x="1371" y="3729"/>
                  <a:pt x="1371" y="3729"/>
                  <a:pt x="1371" y="3729"/>
                </a:cubicBezTo>
                <a:cubicBezTo>
                  <a:pt x="1326" y="3807"/>
                  <a:pt x="1326" y="3807"/>
                  <a:pt x="1326" y="3807"/>
                </a:cubicBezTo>
                <a:cubicBezTo>
                  <a:pt x="1272" y="3872"/>
                  <a:pt x="1272" y="3872"/>
                  <a:pt x="1272" y="3872"/>
                </a:cubicBezTo>
                <a:cubicBezTo>
                  <a:pt x="1225" y="3907"/>
                  <a:pt x="1225" y="3907"/>
                  <a:pt x="1225" y="3907"/>
                </a:cubicBezTo>
                <a:cubicBezTo>
                  <a:pt x="1241" y="3907"/>
                  <a:pt x="1241" y="3907"/>
                  <a:pt x="1241" y="3907"/>
                </a:cubicBezTo>
                <a:cubicBezTo>
                  <a:pt x="1272" y="3907"/>
                  <a:pt x="1272" y="3907"/>
                  <a:pt x="1272" y="3907"/>
                </a:cubicBezTo>
                <a:cubicBezTo>
                  <a:pt x="1326" y="4003"/>
                  <a:pt x="1326" y="4003"/>
                  <a:pt x="1326" y="4003"/>
                </a:cubicBezTo>
                <a:cubicBezTo>
                  <a:pt x="1357" y="4003"/>
                  <a:pt x="1357" y="4003"/>
                  <a:pt x="1357" y="4003"/>
                </a:cubicBezTo>
                <a:cubicBezTo>
                  <a:pt x="1359" y="4002"/>
                  <a:pt x="1359" y="4002"/>
                  <a:pt x="1359" y="4002"/>
                </a:cubicBezTo>
                <a:cubicBezTo>
                  <a:pt x="1359" y="4020"/>
                  <a:pt x="1359" y="4020"/>
                  <a:pt x="1359" y="4020"/>
                </a:cubicBezTo>
                <a:cubicBezTo>
                  <a:pt x="1346" y="4030"/>
                  <a:pt x="1346" y="4030"/>
                  <a:pt x="1346" y="4030"/>
                </a:cubicBezTo>
                <a:cubicBezTo>
                  <a:pt x="1346" y="4055"/>
                  <a:pt x="1346" y="4055"/>
                  <a:pt x="1346" y="4055"/>
                </a:cubicBezTo>
                <a:cubicBezTo>
                  <a:pt x="1358" y="4044"/>
                  <a:pt x="1358" y="4044"/>
                  <a:pt x="1358" y="4044"/>
                </a:cubicBezTo>
                <a:cubicBezTo>
                  <a:pt x="1357" y="4055"/>
                  <a:pt x="1357" y="4055"/>
                  <a:pt x="1357" y="4055"/>
                </a:cubicBezTo>
                <a:cubicBezTo>
                  <a:pt x="1357" y="4077"/>
                  <a:pt x="1357" y="4077"/>
                  <a:pt x="1357" y="4077"/>
                </a:cubicBezTo>
                <a:cubicBezTo>
                  <a:pt x="1372" y="4077"/>
                  <a:pt x="1372" y="4077"/>
                  <a:pt x="1372" y="4077"/>
                </a:cubicBezTo>
                <a:cubicBezTo>
                  <a:pt x="1372" y="4077"/>
                  <a:pt x="1372" y="4077"/>
                  <a:pt x="1372" y="4077"/>
                </a:cubicBezTo>
                <a:cubicBezTo>
                  <a:pt x="1356" y="4077"/>
                  <a:pt x="1356" y="4077"/>
                  <a:pt x="1356" y="4077"/>
                </a:cubicBezTo>
                <a:cubicBezTo>
                  <a:pt x="1372" y="4115"/>
                  <a:pt x="1372" y="4115"/>
                  <a:pt x="1372" y="4115"/>
                </a:cubicBezTo>
                <a:cubicBezTo>
                  <a:pt x="1392" y="4134"/>
                  <a:pt x="1392" y="4134"/>
                  <a:pt x="1392" y="4134"/>
                </a:cubicBezTo>
                <a:cubicBezTo>
                  <a:pt x="1405" y="4128"/>
                  <a:pt x="1405" y="4128"/>
                  <a:pt x="1405" y="4128"/>
                </a:cubicBezTo>
                <a:cubicBezTo>
                  <a:pt x="1409" y="4134"/>
                  <a:pt x="1409" y="4134"/>
                  <a:pt x="1409" y="4134"/>
                </a:cubicBezTo>
                <a:cubicBezTo>
                  <a:pt x="1392" y="4134"/>
                  <a:pt x="1392" y="4134"/>
                  <a:pt x="1392" y="4134"/>
                </a:cubicBezTo>
                <a:cubicBezTo>
                  <a:pt x="1372" y="4134"/>
                  <a:pt x="1372" y="4134"/>
                  <a:pt x="1372" y="4134"/>
                </a:cubicBezTo>
                <a:cubicBezTo>
                  <a:pt x="1356" y="4115"/>
                  <a:pt x="1356" y="4115"/>
                  <a:pt x="1356" y="4115"/>
                </a:cubicBezTo>
                <a:cubicBezTo>
                  <a:pt x="1345" y="4089"/>
                  <a:pt x="1345" y="4089"/>
                  <a:pt x="1345" y="4089"/>
                </a:cubicBezTo>
                <a:cubicBezTo>
                  <a:pt x="1318" y="4115"/>
                  <a:pt x="1318" y="4115"/>
                  <a:pt x="1318" y="4115"/>
                </a:cubicBezTo>
                <a:cubicBezTo>
                  <a:pt x="1345" y="4172"/>
                  <a:pt x="1345" y="4172"/>
                  <a:pt x="1345" y="4172"/>
                </a:cubicBezTo>
                <a:cubicBezTo>
                  <a:pt x="1345" y="4156"/>
                  <a:pt x="1345" y="4156"/>
                  <a:pt x="1345" y="4156"/>
                </a:cubicBezTo>
                <a:cubicBezTo>
                  <a:pt x="1346" y="4156"/>
                  <a:pt x="1346" y="4156"/>
                  <a:pt x="1346" y="4156"/>
                </a:cubicBezTo>
                <a:cubicBezTo>
                  <a:pt x="1346" y="4155"/>
                  <a:pt x="1346" y="4155"/>
                  <a:pt x="1346" y="4155"/>
                </a:cubicBezTo>
                <a:cubicBezTo>
                  <a:pt x="1413" y="4155"/>
                  <a:pt x="1413" y="4155"/>
                  <a:pt x="1413" y="4155"/>
                </a:cubicBezTo>
                <a:cubicBezTo>
                  <a:pt x="1413" y="4156"/>
                  <a:pt x="1413" y="4156"/>
                  <a:pt x="1413" y="4156"/>
                </a:cubicBezTo>
                <a:cubicBezTo>
                  <a:pt x="1346" y="4156"/>
                  <a:pt x="1346" y="4156"/>
                  <a:pt x="1346" y="4156"/>
                </a:cubicBezTo>
                <a:cubicBezTo>
                  <a:pt x="1346" y="4166"/>
                  <a:pt x="1346" y="4166"/>
                  <a:pt x="1346" y="4166"/>
                </a:cubicBezTo>
                <a:cubicBezTo>
                  <a:pt x="1346" y="4251"/>
                  <a:pt x="1346" y="4251"/>
                  <a:pt x="1346" y="4251"/>
                </a:cubicBezTo>
                <a:cubicBezTo>
                  <a:pt x="1357" y="4213"/>
                  <a:pt x="1357" y="4213"/>
                  <a:pt x="1357" y="4213"/>
                </a:cubicBezTo>
                <a:cubicBezTo>
                  <a:pt x="1357" y="4239"/>
                  <a:pt x="1357" y="4239"/>
                  <a:pt x="1357" y="4239"/>
                </a:cubicBezTo>
                <a:cubicBezTo>
                  <a:pt x="1326" y="4277"/>
                  <a:pt x="1326" y="4277"/>
                  <a:pt x="1326" y="4277"/>
                </a:cubicBezTo>
                <a:cubicBezTo>
                  <a:pt x="1346" y="4286"/>
                  <a:pt x="1346" y="4286"/>
                  <a:pt x="1346" y="4286"/>
                </a:cubicBezTo>
                <a:cubicBezTo>
                  <a:pt x="1431" y="4277"/>
                  <a:pt x="1431" y="4277"/>
                  <a:pt x="1431" y="4277"/>
                </a:cubicBezTo>
                <a:cubicBezTo>
                  <a:pt x="1433" y="4277"/>
                  <a:pt x="1433" y="4277"/>
                  <a:pt x="1433" y="4277"/>
                </a:cubicBezTo>
                <a:cubicBezTo>
                  <a:pt x="1433" y="4283"/>
                  <a:pt x="1433" y="4283"/>
                  <a:pt x="1433" y="4283"/>
                </a:cubicBezTo>
                <a:cubicBezTo>
                  <a:pt x="1350" y="4292"/>
                  <a:pt x="1350" y="4292"/>
                  <a:pt x="1350" y="4292"/>
                </a:cubicBezTo>
                <a:cubicBezTo>
                  <a:pt x="1370" y="4308"/>
                  <a:pt x="1370" y="4308"/>
                  <a:pt x="1370" y="4308"/>
                </a:cubicBezTo>
                <a:cubicBezTo>
                  <a:pt x="1445" y="4292"/>
                  <a:pt x="1445" y="4292"/>
                  <a:pt x="1445" y="4292"/>
                </a:cubicBezTo>
                <a:cubicBezTo>
                  <a:pt x="1397" y="4330"/>
                  <a:pt x="1397" y="4330"/>
                  <a:pt x="1397" y="4330"/>
                </a:cubicBezTo>
                <a:cubicBezTo>
                  <a:pt x="1409" y="4366"/>
                  <a:pt x="1409" y="4366"/>
                  <a:pt x="1409" y="4366"/>
                </a:cubicBezTo>
                <a:cubicBezTo>
                  <a:pt x="1409" y="4346"/>
                  <a:pt x="1409" y="4346"/>
                  <a:pt x="1409" y="4346"/>
                </a:cubicBezTo>
                <a:cubicBezTo>
                  <a:pt x="1433" y="4366"/>
                  <a:pt x="1433" y="4366"/>
                  <a:pt x="1433" y="4366"/>
                </a:cubicBezTo>
                <a:cubicBezTo>
                  <a:pt x="1482" y="4349"/>
                  <a:pt x="1482" y="4349"/>
                  <a:pt x="1482" y="4349"/>
                </a:cubicBezTo>
                <a:cubicBezTo>
                  <a:pt x="1483" y="4346"/>
                  <a:pt x="1483" y="4346"/>
                  <a:pt x="1483" y="4346"/>
                </a:cubicBezTo>
                <a:cubicBezTo>
                  <a:pt x="1492" y="4346"/>
                  <a:pt x="1492" y="4346"/>
                  <a:pt x="1492" y="4346"/>
                </a:cubicBezTo>
                <a:cubicBezTo>
                  <a:pt x="1482" y="4349"/>
                  <a:pt x="1482" y="4349"/>
                  <a:pt x="1482" y="4349"/>
                </a:cubicBezTo>
                <a:cubicBezTo>
                  <a:pt x="1472" y="4377"/>
                  <a:pt x="1472" y="4377"/>
                  <a:pt x="1472" y="4377"/>
                </a:cubicBezTo>
                <a:cubicBezTo>
                  <a:pt x="1520" y="4377"/>
                  <a:pt x="1520" y="4377"/>
                  <a:pt x="1520" y="4377"/>
                </a:cubicBezTo>
                <a:cubicBezTo>
                  <a:pt x="1551" y="4346"/>
                  <a:pt x="1551" y="4346"/>
                  <a:pt x="1551" y="4346"/>
                </a:cubicBezTo>
                <a:cubicBezTo>
                  <a:pt x="1590" y="4366"/>
                  <a:pt x="1590" y="4366"/>
                  <a:pt x="1590" y="4366"/>
                </a:cubicBezTo>
                <a:cubicBezTo>
                  <a:pt x="1617" y="4346"/>
                  <a:pt x="1617" y="4346"/>
                  <a:pt x="1617" y="4346"/>
                </a:cubicBezTo>
                <a:cubicBezTo>
                  <a:pt x="1606" y="4366"/>
                  <a:pt x="1606" y="4366"/>
                  <a:pt x="1606" y="4366"/>
                </a:cubicBezTo>
                <a:cubicBezTo>
                  <a:pt x="1617" y="4377"/>
                  <a:pt x="1617" y="4377"/>
                  <a:pt x="1617" y="4377"/>
                </a:cubicBezTo>
                <a:cubicBezTo>
                  <a:pt x="1590" y="4366"/>
                  <a:pt x="1590" y="4366"/>
                  <a:pt x="1590" y="4366"/>
                </a:cubicBezTo>
                <a:cubicBezTo>
                  <a:pt x="1551" y="4366"/>
                  <a:pt x="1551" y="4366"/>
                  <a:pt x="1551" y="4366"/>
                </a:cubicBezTo>
                <a:cubicBezTo>
                  <a:pt x="1531" y="4404"/>
                  <a:pt x="1531" y="4404"/>
                  <a:pt x="1531" y="4404"/>
                </a:cubicBezTo>
                <a:cubicBezTo>
                  <a:pt x="1551" y="4404"/>
                  <a:pt x="1551" y="4404"/>
                  <a:pt x="1551" y="4404"/>
                </a:cubicBezTo>
                <a:cubicBezTo>
                  <a:pt x="1551" y="4415"/>
                  <a:pt x="1551" y="4415"/>
                  <a:pt x="1551" y="4415"/>
                </a:cubicBezTo>
                <a:cubicBezTo>
                  <a:pt x="1567" y="4404"/>
                  <a:pt x="1567" y="4404"/>
                  <a:pt x="1567" y="4404"/>
                </a:cubicBezTo>
                <a:cubicBezTo>
                  <a:pt x="1606" y="4415"/>
                  <a:pt x="1606" y="4415"/>
                  <a:pt x="1606" y="4415"/>
                </a:cubicBezTo>
                <a:cubicBezTo>
                  <a:pt x="1567" y="4415"/>
                  <a:pt x="1567" y="4415"/>
                  <a:pt x="1567" y="4415"/>
                </a:cubicBezTo>
                <a:cubicBezTo>
                  <a:pt x="1531" y="4451"/>
                  <a:pt x="1531" y="4451"/>
                  <a:pt x="1531" y="4451"/>
                </a:cubicBezTo>
                <a:cubicBezTo>
                  <a:pt x="1567" y="4431"/>
                  <a:pt x="1567" y="4431"/>
                  <a:pt x="1567" y="4431"/>
                </a:cubicBezTo>
                <a:cubicBezTo>
                  <a:pt x="1551" y="4451"/>
                  <a:pt x="1551" y="4451"/>
                  <a:pt x="1551" y="4451"/>
                </a:cubicBezTo>
                <a:cubicBezTo>
                  <a:pt x="1551" y="4489"/>
                  <a:pt x="1551" y="4489"/>
                  <a:pt x="1551" y="4489"/>
                </a:cubicBezTo>
                <a:cubicBezTo>
                  <a:pt x="1567" y="4489"/>
                  <a:pt x="1567" y="4489"/>
                  <a:pt x="1567" y="4489"/>
                </a:cubicBezTo>
                <a:cubicBezTo>
                  <a:pt x="1590" y="4462"/>
                  <a:pt x="1590" y="4462"/>
                  <a:pt x="1590" y="4462"/>
                </a:cubicBezTo>
                <a:cubicBezTo>
                  <a:pt x="1590" y="4500"/>
                  <a:pt x="1590" y="4500"/>
                  <a:pt x="1590" y="4500"/>
                </a:cubicBezTo>
                <a:cubicBezTo>
                  <a:pt x="1606" y="4462"/>
                  <a:pt x="1606" y="4462"/>
                  <a:pt x="1606" y="4462"/>
                </a:cubicBezTo>
                <a:cubicBezTo>
                  <a:pt x="1606" y="4500"/>
                  <a:pt x="1606" y="4500"/>
                  <a:pt x="1606" y="4500"/>
                </a:cubicBezTo>
                <a:cubicBezTo>
                  <a:pt x="1606" y="4512"/>
                  <a:pt x="1606" y="4512"/>
                  <a:pt x="1606" y="4512"/>
                </a:cubicBezTo>
                <a:cubicBezTo>
                  <a:pt x="1626" y="4469"/>
                  <a:pt x="1626" y="4469"/>
                  <a:pt x="1626" y="4469"/>
                </a:cubicBezTo>
                <a:cubicBezTo>
                  <a:pt x="1633" y="4471"/>
                  <a:pt x="1633" y="4471"/>
                  <a:pt x="1633" y="4471"/>
                </a:cubicBezTo>
                <a:cubicBezTo>
                  <a:pt x="1606" y="4525"/>
                  <a:pt x="1606" y="4525"/>
                  <a:pt x="1606" y="4525"/>
                </a:cubicBezTo>
                <a:cubicBezTo>
                  <a:pt x="1606" y="4512"/>
                  <a:pt x="1606" y="4512"/>
                  <a:pt x="1606" y="4512"/>
                </a:cubicBezTo>
                <a:cubicBezTo>
                  <a:pt x="1599" y="4527"/>
                  <a:pt x="1599" y="4527"/>
                  <a:pt x="1599" y="4527"/>
                </a:cubicBezTo>
                <a:cubicBezTo>
                  <a:pt x="1599" y="4536"/>
                  <a:pt x="1599" y="4536"/>
                  <a:pt x="1599" y="4536"/>
                </a:cubicBezTo>
                <a:cubicBezTo>
                  <a:pt x="1608" y="4536"/>
                  <a:pt x="1608" y="4536"/>
                  <a:pt x="1608" y="4536"/>
                </a:cubicBezTo>
                <a:cubicBezTo>
                  <a:pt x="1634" y="4501"/>
                  <a:pt x="1634" y="4501"/>
                  <a:pt x="1634" y="4501"/>
                </a:cubicBezTo>
                <a:cubicBezTo>
                  <a:pt x="1646" y="4501"/>
                  <a:pt x="1646" y="4501"/>
                  <a:pt x="1646" y="4501"/>
                </a:cubicBezTo>
                <a:cubicBezTo>
                  <a:pt x="1634" y="4527"/>
                  <a:pt x="1634" y="4527"/>
                  <a:pt x="1634" y="4527"/>
                </a:cubicBezTo>
                <a:cubicBezTo>
                  <a:pt x="1646" y="4574"/>
                  <a:pt x="1646" y="4574"/>
                  <a:pt x="1646" y="4574"/>
                </a:cubicBezTo>
                <a:cubicBezTo>
                  <a:pt x="1681" y="4536"/>
                  <a:pt x="1681" y="4536"/>
                  <a:pt x="1681" y="4536"/>
                </a:cubicBezTo>
                <a:cubicBezTo>
                  <a:pt x="1672" y="4585"/>
                  <a:pt x="1672" y="4585"/>
                  <a:pt x="1672" y="4585"/>
                </a:cubicBezTo>
                <a:cubicBezTo>
                  <a:pt x="1681" y="4585"/>
                  <a:pt x="1681" y="4585"/>
                  <a:pt x="1681" y="4585"/>
                </a:cubicBezTo>
                <a:cubicBezTo>
                  <a:pt x="1708" y="4620"/>
                  <a:pt x="1708" y="4620"/>
                  <a:pt x="1708" y="4620"/>
                </a:cubicBezTo>
                <a:cubicBezTo>
                  <a:pt x="1793" y="4693"/>
                  <a:pt x="1793" y="4693"/>
                  <a:pt x="1793" y="4693"/>
                </a:cubicBezTo>
                <a:cubicBezTo>
                  <a:pt x="1831" y="4673"/>
                  <a:pt x="1831" y="4673"/>
                  <a:pt x="1831" y="4673"/>
                </a:cubicBezTo>
                <a:cubicBezTo>
                  <a:pt x="1805" y="4709"/>
                  <a:pt x="1805" y="4709"/>
                  <a:pt x="1805" y="4709"/>
                </a:cubicBezTo>
                <a:cubicBezTo>
                  <a:pt x="1831" y="4709"/>
                  <a:pt x="1831" y="4709"/>
                  <a:pt x="1831" y="4709"/>
                </a:cubicBezTo>
                <a:cubicBezTo>
                  <a:pt x="1831" y="4731"/>
                  <a:pt x="1831" y="4731"/>
                  <a:pt x="1831" y="4731"/>
                </a:cubicBezTo>
                <a:cubicBezTo>
                  <a:pt x="1840" y="4746"/>
                  <a:pt x="1840" y="4746"/>
                  <a:pt x="1840" y="4746"/>
                </a:cubicBezTo>
                <a:cubicBezTo>
                  <a:pt x="1879" y="4792"/>
                  <a:pt x="1879" y="4792"/>
                  <a:pt x="1879" y="4792"/>
                </a:cubicBezTo>
                <a:cubicBezTo>
                  <a:pt x="1879" y="4819"/>
                  <a:pt x="1879" y="4819"/>
                  <a:pt x="1879" y="4819"/>
                </a:cubicBezTo>
                <a:cubicBezTo>
                  <a:pt x="1914" y="4819"/>
                  <a:pt x="1914" y="4819"/>
                  <a:pt x="1914" y="4819"/>
                </a:cubicBezTo>
                <a:cubicBezTo>
                  <a:pt x="1918" y="4808"/>
                  <a:pt x="1918" y="4808"/>
                  <a:pt x="1918" y="4808"/>
                </a:cubicBezTo>
                <a:cubicBezTo>
                  <a:pt x="1918" y="4810"/>
                  <a:pt x="1918" y="4810"/>
                  <a:pt x="1918" y="4810"/>
                </a:cubicBezTo>
                <a:cubicBezTo>
                  <a:pt x="1914" y="4823"/>
                  <a:pt x="1914" y="4823"/>
                  <a:pt x="1914" y="4823"/>
                </a:cubicBezTo>
                <a:cubicBezTo>
                  <a:pt x="1879" y="4823"/>
                  <a:pt x="1879" y="4823"/>
                  <a:pt x="1879" y="4823"/>
                </a:cubicBezTo>
                <a:cubicBezTo>
                  <a:pt x="1914" y="4861"/>
                  <a:pt x="1914" y="4861"/>
                  <a:pt x="1914" y="4861"/>
                </a:cubicBezTo>
                <a:cubicBezTo>
                  <a:pt x="1890" y="4861"/>
                  <a:pt x="1890" y="4861"/>
                  <a:pt x="1890" y="4861"/>
                </a:cubicBezTo>
                <a:cubicBezTo>
                  <a:pt x="1890" y="4909"/>
                  <a:pt x="1890" y="4909"/>
                  <a:pt x="1890" y="4909"/>
                </a:cubicBezTo>
                <a:cubicBezTo>
                  <a:pt x="1945" y="4909"/>
                  <a:pt x="1945" y="4909"/>
                  <a:pt x="1945" y="4909"/>
                </a:cubicBezTo>
                <a:cubicBezTo>
                  <a:pt x="1914" y="4920"/>
                  <a:pt x="1914" y="4920"/>
                  <a:pt x="1914" y="4920"/>
                </a:cubicBezTo>
                <a:cubicBezTo>
                  <a:pt x="1879" y="4909"/>
                  <a:pt x="1879" y="4909"/>
                  <a:pt x="1879" y="4909"/>
                </a:cubicBezTo>
                <a:cubicBezTo>
                  <a:pt x="1914" y="4956"/>
                  <a:pt x="1914" y="4956"/>
                  <a:pt x="1914" y="4956"/>
                </a:cubicBezTo>
                <a:cubicBezTo>
                  <a:pt x="1925" y="4947"/>
                  <a:pt x="1925" y="4947"/>
                  <a:pt x="1925" y="4947"/>
                </a:cubicBezTo>
                <a:cubicBezTo>
                  <a:pt x="1945" y="4998"/>
                  <a:pt x="1945" y="4998"/>
                  <a:pt x="1945" y="4998"/>
                </a:cubicBezTo>
                <a:cubicBezTo>
                  <a:pt x="1925" y="5021"/>
                  <a:pt x="1925" y="5021"/>
                  <a:pt x="1925" y="5021"/>
                </a:cubicBezTo>
                <a:cubicBezTo>
                  <a:pt x="1969" y="5047"/>
                  <a:pt x="1969" y="5047"/>
                  <a:pt x="1969" y="5047"/>
                </a:cubicBezTo>
                <a:cubicBezTo>
                  <a:pt x="1994" y="5047"/>
                  <a:pt x="1994" y="5047"/>
                  <a:pt x="1994" y="5047"/>
                </a:cubicBezTo>
                <a:cubicBezTo>
                  <a:pt x="1994" y="5063"/>
                  <a:pt x="1994" y="5063"/>
                  <a:pt x="1994" y="5063"/>
                </a:cubicBezTo>
                <a:cubicBezTo>
                  <a:pt x="2010" y="5072"/>
                  <a:pt x="2010" y="5072"/>
                  <a:pt x="2010" y="5072"/>
                </a:cubicBezTo>
                <a:cubicBezTo>
                  <a:pt x="1994" y="5083"/>
                  <a:pt x="1994" y="5083"/>
                  <a:pt x="1994" y="5083"/>
                </a:cubicBezTo>
                <a:cubicBezTo>
                  <a:pt x="2094" y="5146"/>
                  <a:pt x="2094" y="5146"/>
                  <a:pt x="2094" y="5146"/>
                </a:cubicBezTo>
                <a:cubicBezTo>
                  <a:pt x="2161" y="5168"/>
                  <a:pt x="2161" y="5168"/>
                  <a:pt x="2161" y="5168"/>
                </a:cubicBezTo>
                <a:cubicBezTo>
                  <a:pt x="2161" y="5167"/>
                  <a:pt x="2161" y="5167"/>
                  <a:pt x="2161" y="5167"/>
                </a:cubicBezTo>
                <a:cubicBezTo>
                  <a:pt x="2159" y="5164"/>
                  <a:pt x="2159" y="5164"/>
                  <a:pt x="2159" y="5164"/>
                </a:cubicBezTo>
                <a:cubicBezTo>
                  <a:pt x="2167" y="5150"/>
                  <a:pt x="2167" y="5150"/>
                  <a:pt x="2167" y="5150"/>
                </a:cubicBezTo>
                <a:cubicBezTo>
                  <a:pt x="2171" y="5151"/>
                  <a:pt x="2171" y="5151"/>
                  <a:pt x="2171" y="5151"/>
                </a:cubicBezTo>
                <a:cubicBezTo>
                  <a:pt x="2161" y="5167"/>
                  <a:pt x="2161" y="5167"/>
                  <a:pt x="2161" y="5167"/>
                </a:cubicBezTo>
                <a:cubicBezTo>
                  <a:pt x="2186" y="5201"/>
                  <a:pt x="2186" y="5201"/>
                  <a:pt x="2186" y="5201"/>
                </a:cubicBezTo>
                <a:cubicBezTo>
                  <a:pt x="2244" y="5239"/>
                  <a:pt x="2244" y="5239"/>
                  <a:pt x="2244" y="5239"/>
                </a:cubicBezTo>
                <a:cubicBezTo>
                  <a:pt x="2270" y="5274"/>
                  <a:pt x="2270" y="5274"/>
                  <a:pt x="2270" y="5274"/>
                </a:cubicBezTo>
                <a:cubicBezTo>
                  <a:pt x="2328" y="5274"/>
                  <a:pt x="2328" y="5274"/>
                  <a:pt x="2328" y="5274"/>
                </a:cubicBezTo>
                <a:cubicBezTo>
                  <a:pt x="2522" y="5473"/>
                  <a:pt x="2522" y="5473"/>
                  <a:pt x="2522" y="5473"/>
                </a:cubicBezTo>
                <a:cubicBezTo>
                  <a:pt x="2669" y="5535"/>
                  <a:pt x="2669" y="5535"/>
                  <a:pt x="2669" y="5535"/>
                </a:cubicBezTo>
                <a:cubicBezTo>
                  <a:pt x="2791" y="5573"/>
                  <a:pt x="2791" y="5573"/>
                  <a:pt x="2791" y="5573"/>
                </a:cubicBezTo>
                <a:cubicBezTo>
                  <a:pt x="2795" y="5572"/>
                  <a:pt x="2795" y="5572"/>
                  <a:pt x="2795" y="5572"/>
                </a:cubicBezTo>
                <a:cubicBezTo>
                  <a:pt x="2795" y="5573"/>
                  <a:pt x="2795" y="5573"/>
                  <a:pt x="2795" y="5573"/>
                </a:cubicBezTo>
                <a:cubicBezTo>
                  <a:pt x="3030" y="5473"/>
                  <a:pt x="3030" y="5473"/>
                  <a:pt x="3030" y="5473"/>
                </a:cubicBezTo>
                <a:cubicBezTo>
                  <a:pt x="3176" y="5446"/>
                  <a:pt x="3176" y="5446"/>
                  <a:pt x="3176" y="5446"/>
                </a:cubicBezTo>
                <a:cubicBezTo>
                  <a:pt x="3130" y="5435"/>
                  <a:pt x="3130" y="5435"/>
                  <a:pt x="3130" y="5435"/>
                </a:cubicBezTo>
                <a:cubicBezTo>
                  <a:pt x="3130" y="5446"/>
                  <a:pt x="3130" y="5446"/>
                  <a:pt x="3130" y="5446"/>
                </a:cubicBezTo>
                <a:cubicBezTo>
                  <a:pt x="3114" y="5446"/>
                  <a:pt x="3114" y="5446"/>
                  <a:pt x="3114" y="5446"/>
                </a:cubicBezTo>
                <a:cubicBezTo>
                  <a:pt x="3130" y="5435"/>
                  <a:pt x="3130" y="5435"/>
                  <a:pt x="3130" y="5435"/>
                </a:cubicBezTo>
                <a:cubicBezTo>
                  <a:pt x="3176" y="5435"/>
                  <a:pt x="3176" y="5435"/>
                  <a:pt x="3176" y="5435"/>
                </a:cubicBezTo>
                <a:cubicBezTo>
                  <a:pt x="3199" y="5446"/>
                  <a:pt x="3199" y="5446"/>
                  <a:pt x="3199" y="5446"/>
                </a:cubicBezTo>
                <a:cubicBezTo>
                  <a:pt x="3245" y="5410"/>
                  <a:pt x="3245" y="5410"/>
                  <a:pt x="3245" y="5410"/>
                </a:cubicBezTo>
                <a:cubicBezTo>
                  <a:pt x="3365" y="5435"/>
                  <a:pt x="3365" y="5435"/>
                  <a:pt x="3365" y="5435"/>
                </a:cubicBezTo>
                <a:cubicBezTo>
                  <a:pt x="3329" y="5435"/>
                  <a:pt x="3329" y="5435"/>
                  <a:pt x="3329" y="5435"/>
                </a:cubicBezTo>
                <a:cubicBezTo>
                  <a:pt x="3438" y="5446"/>
                  <a:pt x="3438" y="5446"/>
                  <a:pt x="3438" y="5446"/>
                </a:cubicBezTo>
                <a:cubicBezTo>
                  <a:pt x="3438" y="5410"/>
                  <a:pt x="3438" y="5410"/>
                  <a:pt x="3438" y="5410"/>
                </a:cubicBezTo>
                <a:cubicBezTo>
                  <a:pt x="3449" y="5410"/>
                  <a:pt x="3449" y="5410"/>
                  <a:pt x="3449" y="5410"/>
                </a:cubicBezTo>
                <a:cubicBezTo>
                  <a:pt x="3449" y="5435"/>
                  <a:pt x="3449" y="5435"/>
                  <a:pt x="3449" y="5435"/>
                </a:cubicBezTo>
                <a:cubicBezTo>
                  <a:pt x="3487" y="5446"/>
                  <a:pt x="3487" y="5446"/>
                  <a:pt x="3487" y="5446"/>
                </a:cubicBezTo>
                <a:cubicBezTo>
                  <a:pt x="3489" y="5446"/>
                  <a:pt x="3489" y="5446"/>
                  <a:pt x="3489" y="5446"/>
                </a:cubicBezTo>
                <a:cubicBezTo>
                  <a:pt x="3481" y="5443"/>
                  <a:pt x="3481" y="5443"/>
                  <a:pt x="3481" y="5443"/>
                </a:cubicBezTo>
                <a:cubicBezTo>
                  <a:pt x="3493" y="5443"/>
                  <a:pt x="3493" y="5443"/>
                  <a:pt x="3493" y="5443"/>
                </a:cubicBezTo>
                <a:cubicBezTo>
                  <a:pt x="3522" y="5443"/>
                  <a:pt x="3522" y="5443"/>
                  <a:pt x="3522" y="5443"/>
                </a:cubicBezTo>
                <a:cubicBezTo>
                  <a:pt x="3522" y="5446"/>
                  <a:pt x="3522" y="5446"/>
                  <a:pt x="3522" y="5446"/>
                </a:cubicBezTo>
                <a:cubicBezTo>
                  <a:pt x="3489" y="5446"/>
                  <a:pt x="3489" y="5446"/>
                  <a:pt x="3489" y="5446"/>
                </a:cubicBezTo>
                <a:cubicBezTo>
                  <a:pt x="3597" y="5486"/>
                  <a:pt x="3597" y="5486"/>
                  <a:pt x="3597" y="5486"/>
                </a:cubicBezTo>
                <a:cubicBezTo>
                  <a:pt x="3635" y="5521"/>
                  <a:pt x="3635" y="5521"/>
                  <a:pt x="3635" y="5521"/>
                </a:cubicBezTo>
                <a:cubicBezTo>
                  <a:pt x="3698" y="5470"/>
                  <a:pt x="3698" y="5470"/>
                  <a:pt x="3698" y="5470"/>
                </a:cubicBezTo>
                <a:cubicBezTo>
                  <a:pt x="3840" y="5432"/>
                  <a:pt x="3840" y="5432"/>
                  <a:pt x="3840" y="5432"/>
                </a:cubicBezTo>
                <a:cubicBezTo>
                  <a:pt x="3998" y="5350"/>
                  <a:pt x="3998" y="5350"/>
                  <a:pt x="3998" y="5350"/>
                </a:cubicBezTo>
                <a:cubicBezTo>
                  <a:pt x="4056" y="5350"/>
                  <a:pt x="4056" y="5350"/>
                  <a:pt x="4056" y="5350"/>
                </a:cubicBezTo>
                <a:cubicBezTo>
                  <a:pt x="4119" y="5350"/>
                  <a:pt x="4119" y="5350"/>
                  <a:pt x="4119" y="5350"/>
                </a:cubicBezTo>
                <a:cubicBezTo>
                  <a:pt x="4141" y="5286"/>
                  <a:pt x="4141" y="5286"/>
                  <a:pt x="4141" y="5286"/>
                </a:cubicBezTo>
                <a:cubicBezTo>
                  <a:pt x="4139" y="5283"/>
                  <a:pt x="4139" y="5283"/>
                  <a:pt x="4139" y="5283"/>
                </a:cubicBezTo>
                <a:cubicBezTo>
                  <a:pt x="4146" y="5283"/>
                  <a:pt x="4146" y="5283"/>
                  <a:pt x="4146" y="5283"/>
                </a:cubicBezTo>
                <a:cubicBezTo>
                  <a:pt x="4218" y="5272"/>
                  <a:pt x="4218" y="5272"/>
                  <a:pt x="4218" y="5272"/>
                </a:cubicBezTo>
                <a:cubicBezTo>
                  <a:pt x="4211" y="5272"/>
                  <a:pt x="4211" y="5272"/>
                  <a:pt x="4211" y="5272"/>
                </a:cubicBezTo>
                <a:cubicBezTo>
                  <a:pt x="4223" y="5267"/>
                  <a:pt x="4223" y="5267"/>
                  <a:pt x="4223" y="5267"/>
                </a:cubicBezTo>
                <a:cubicBezTo>
                  <a:pt x="4234" y="5265"/>
                  <a:pt x="4234" y="5265"/>
                  <a:pt x="4234" y="5265"/>
                </a:cubicBezTo>
                <a:cubicBezTo>
                  <a:pt x="4220" y="5271"/>
                  <a:pt x="4220" y="5271"/>
                  <a:pt x="4220" y="5271"/>
                </a:cubicBezTo>
                <a:cubicBezTo>
                  <a:pt x="4218" y="5272"/>
                  <a:pt x="4218" y="5272"/>
                  <a:pt x="4218" y="5272"/>
                </a:cubicBezTo>
                <a:cubicBezTo>
                  <a:pt x="4380" y="5261"/>
                  <a:pt x="4380" y="5261"/>
                  <a:pt x="4380" y="5261"/>
                </a:cubicBezTo>
                <a:cubicBezTo>
                  <a:pt x="4380" y="5253"/>
                  <a:pt x="4380" y="5253"/>
                  <a:pt x="4380" y="5253"/>
                </a:cubicBezTo>
                <a:cubicBezTo>
                  <a:pt x="4387" y="5253"/>
                  <a:pt x="4387" y="5253"/>
                  <a:pt x="4387" y="5253"/>
                </a:cubicBezTo>
                <a:cubicBezTo>
                  <a:pt x="4387" y="5261"/>
                  <a:pt x="4387" y="5261"/>
                  <a:pt x="4387" y="5261"/>
                </a:cubicBezTo>
                <a:cubicBezTo>
                  <a:pt x="4380" y="5261"/>
                  <a:pt x="4380" y="5261"/>
                  <a:pt x="4380" y="5261"/>
                </a:cubicBezTo>
                <a:cubicBezTo>
                  <a:pt x="4380" y="5271"/>
                  <a:pt x="4380" y="5271"/>
                  <a:pt x="4380" y="5271"/>
                </a:cubicBezTo>
                <a:cubicBezTo>
                  <a:pt x="4477" y="5271"/>
                  <a:pt x="4477" y="5271"/>
                  <a:pt x="4477" y="5271"/>
                </a:cubicBezTo>
                <a:cubicBezTo>
                  <a:pt x="4494" y="5245"/>
                  <a:pt x="4494" y="5245"/>
                  <a:pt x="4494" y="5245"/>
                </a:cubicBezTo>
                <a:cubicBezTo>
                  <a:pt x="4497" y="5245"/>
                  <a:pt x="4497" y="5245"/>
                  <a:pt x="4497" y="5245"/>
                </a:cubicBezTo>
                <a:cubicBezTo>
                  <a:pt x="4660" y="5271"/>
                  <a:pt x="4660" y="5271"/>
                  <a:pt x="4660" y="5271"/>
                </a:cubicBezTo>
                <a:cubicBezTo>
                  <a:pt x="4718" y="5318"/>
                  <a:pt x="4718" y="5318"/>
                  <a:pt x="4718" y="5318"/>
                </a:cubicBezTo>
                <a:cubicBezTo>
                  <a:pt x="4767" y="5392"/>
                  <a:pt x="4767" y="5392"/>
                  <a:pt x="4767" y="5392"/>
                </a:cubicBezTo>
                <a:cubicBezTo>
                  <a:pt x="4783" y="5407"/>
                  <a:pt x="4783" y="5407"/>
                  <a:pt x="4783" y="5407"/>
                </a:cubicBezTo>
                <a:cubicBezTo>
                  <a:pt x="4814" y="5407"/>
                  <a:pt x="4814" y="5407"/>
                  <a:pt x="4814" y="5407"/>
                </a:cubicBezTo>
                <a:cubicBezTo>
                  <a:pt x="4841" y="5392"/>
                  <a:pt x="4841" y="5392"/>
                  <a:pt x="4841" y="5392"/>
                </a:cubicBezTo>
                <a:cubicBezTo>
                  <a:pt x="4803" y="5418"/>
                  <a:pt x="4803" y="5418"/>
                  <a:pt x="4803" y="5418"/>
                </a:cubicBezTo>
                <a:cubicBezTo>
                  <a:pt x="4803" y="5454"/>
                  <a:pt x="4803" y="5454"/>
                  <a:pt x="4803" y="5454"/>
                </a:cubicBezTo>
                <a:cubicBezTo>
                  <a:pt x="4814" y="5492"/>
                  <a:pt x="4814" y="5492"/>
                  <a:pt x="4814" y="5492"/>
                </a:cubicBezTo>
                <a:cubicBezTo>
                  <a:pt x="4850" y="5566"/>
                  <a:pt x="4850" y="5566"/>
                  <a:pt x="4850" y="5566"/>
                </a:cubicBezTo>
                <a:cubicBezTo>
                  <a:pt x="4899" y="5604"/>
                  <a:pt x="4899" y="5604"/>
                  <a:pt x="4899" y="5604"/>
                </a:cubicBezTo>
                <a:cubicBezTo>
                  <a:pt x="4923" y="5577"/>
                  <a:pt x="4923" y="5577"/>
                  <a:pt x="4923" y="5577"/>
                </a:cubicBezTo>
                <a:cubicBezTo>
                  <a:pt x="4934" y="5566"/>
                  <a:pt x="4934" y="5566"/>
                  <a:pt x="4934" y="5566"/>
                </a:cubicBezTo>
                <a:cubicBezTo>
                  <a:pt x="4961" y="5566"/>
                  <a:pt x="4961" y="5566"/>
                  <a:pt x="4961" y="5566"/>
                </a:cubicBezTo>
                <a:cubicBezTo>
                  <a:pt x="4934" y="5604"/>
                  <a:pt x="4934" y="5604"/>
                  <a:pt x="4934" y="5604"/>
                </a:cubicBezTo>
                <a:cubicBezTo>
                  <a:pt x="5008" y="5577"/>
                  <a:pt x="5008" y="5577"/>
                  <a:pt x="5008" y="5577"/>
                </a:cubicBezTo>
                <a:cubicBezTo>
                  <a:pt x="5019" y="5577"/>
                  <a:pt x="5019" y="5577"/>
                  <a:pt x="5019" y="5577"/>
                </a:cubicBezTo>
                <a:cubicBezTo>
                  <a:pt x="5057" y="5577"/>
                  <a:pt x="5057" y="5577"/>
                  <a:pt x="5057" y="5577"/>
                </a:cubicBezTo>
                <a:cubicBezTo>
                  <a:pt x="5046" y="5528"/>
                  <a:pt x="5046" y="5528"/>
                  <a:pt x="5046" y="5528"/>
                </a:cubicBezTo>
                <a:cubicBezTo>
                  <a:pt x="5057" y="5566"/>
                  <a:pt x="5057" y="5566"/>
                  <a:pt x="5057" y="5566"/>
                </a:cubicBezTo>
                <a:cubicBezTo>
                  <a:pt x="5082" y="5566"/>
                  <a:pt x="5082" y="5566"/>
                  <a:pt x="5082" y="5566"/>
                </a:cubicBezTo>
                <a:cubicBezTo>
                  <a:pt x="5057" y="5519"/>
                  <a:pt x="5057" y="5519"/>
                  <a:pt x="5057" y="5519"/>
                </a:cubicBezTo>
                <a:cubicBezTo>
                  <a:pt x="5093" y="5539"/>
                  <a:pt x="5093" y="5539"/>
                  <a:pt x="5093" y="5539"/>
                </a:cubicBezTo>
                <a:cubicBezTo>
                  <a:pt x="5131" y="5539"/>
                  <a:pt x="5131" y="5539"/>
                  <a:pt x="5131" y="5539"/>
                </a:cubicBezTo>
                <a:cubicBezTo>
                  <a:pt x="5140" y="5528"/>
                  <a:pt x="5140" y="5528"/>
                  <a:pt x="5140" y="5528"/>
                </a:cubicBezTo>
                <a:cubicBezTo>
                  <a:pt x="5140" y="5539"/>
                  <a:pt x="5140" y="5539"/>
                  <a:pt x="5140" y="5539"/>
                </a:cubicBezTo>
                <a:cubicBezTo>
                  <a:pt x="5167" y="5566"/>
                  <a:pt x="5167" y="5566"/>
                  <a:pt x="5167" y="5566"/>
                </a:cubicBezTo>
                <a:cubicBezTo>
                  <a:pt x="5252" y="5539"/>
                  <a:pt x="5252" y="5539"/>
                  <a:pt x="5252" y="5539"/>
                </a:cubicBezTo>
                <a:cubicBezTo>
                  <a:pt x="5263" y="5528"/>
                  <a:pt x="5263" y="5528"/>
                  <a:pt x="5263" y="5528"/>
                </a:cubicBezTo>
                <a:cubicBezTo>
                  <a:pt x="5252" y="5492"/>
                  <a:pt x="5252" y="5492"/>
                  <a:pt x="5252" y="5492"/>
                </a:cubicBezTo>
                <a:cubicBezTo>
                  <a:pt x="5283" y="5528"/>
                  <a:pt x="5283" y="5528"/>
                  <a:pt x="5283" y="5528"/>
                </a:cubicBezTo>
                <a:cubicBezTo>
                  <a:pt x="5288" y="5525"/>
                  <a:pt x="5288" y="5525"/>
                  <a:pt x="5288" y="5525"/>
                </a:cubicBezTo>
                <a:cubicBezTo>
                  <a:pt x="5283" y="5535"/>
                  <a:pt x="5283" y="5535"/>
                  <a:pt x="5283" y="5535"/>
                </a:cubicBezTo>
                <a:cubicBezTo>
                  <a:pt x="5314" y="5562"/>
                  <a:pt x="5314" y="5562"/>
                  <a:pt x="5314" y="5562"/>
                </a:cubicBezTo>
                <a:cubicBezTo>
                  <a:pt x="5314" y="5524"/>
                  <a:pt x="5314" y="5524"/>
                  <a:pt x="5314" y="5524"/>
                </a:cubicBezTo>
                <a:cubicBezTo>
                  <a:pt x="5341" y="5535"/>
                  <a:pt x="5341" y="5535"/>
                  <a:pt x="5341" y="5535"/>
                </a:cubicBezTo>
                <a:cubicBezTo>
                  <a:pt x="5367" y="5615"/>
                  <a:pt x="5367" y="5615"/>
                  <a:pt x="5367" y="5615"/>
                </a:cubicBezTo>
                <a:cubicBezTo>
                  <a:pt x="5437" y="5651"/>
                  <a:pt x="5437" y="5651"/>
                  <a:pt x="5437" y="5651"/>
                </a:cubicBezTo>
                <a:cubicBezTo>
                  <a:pt x="5451" y="5636"/>
                  <a:pt x="5451" y="5636"/>
                  <a:pt x="5451" y="5636"/>
                </a:cubicBezTo>
                <a:cubicBezTo>
                  <a:pt x="5437" y="5615"/>
                  <a:pt x="5437" y="5615"/>
                  <a:pt x="5437" y="5615"/>
                </a:cubicBezTo>
                <a:cubicBezTo>
                  <a:pt x="5452" y="5635"/>
                  <a:pt x="5452" y="5635"/>
                  <a:pt x="5452" y="5635"/>
                </a:cubicBezTo>
                <a:cubicBezTo>
                  <a:pt x="5451" y="5636"/>
                  <a:pt x="5451" y="5636"/>
                  <a:pt x="5451" y="5636"/>
                </a:cubicBezTo>
                <a:cubicBezTo>
                  <a:pt x="5461" y="5651"/>
                  <a:pt x="5461" y="5651"/>
                  <a:pt x="5461" y="5651"/>
                </a:cubicBezTo>
                <a:cubicBezTo>
                  <a:pt x="5452" y="5662"/>
                  <a:pt x="5452" y="5662"/>
                  <a:pt x="5452" y="5662"/>
                </a:cubicBezTo>
                <a:cubicBezTo>
                  <a:pt x="5461" y="5697"/>
                  <a:pt x="5461" y="5697"/>
                  <a:pt x="5461" y="5697"/>
                </a:cubicBezTo>
                <a:cubicBezTo>
                  <a:pt x="5499" y="5762"/>
                  <a:pt x="5499" y="5762"/>
                  <a:pt x="5499" y="5762"/>
                </a:cubicBezTo>
                <a:cubicBezTo>
                  <a:pt x="5519" y="5782"/>
                  <a:pt x="5519" y="5782"/>
                  <a:pt x="5519" y="5782"/>
                </a:cubicBezTo>
                <a:cubicBezTo>
                  <a:pt x="5484" y="5897"/>
                  <a:pt x="5484" y="5897"/>
                  <a:pt x="5484" y="5897"/>
                </a:cubicBezTo>
                <a:cubicBezTo>
                  <a:pt x="5487" y="5901"/>
                  <a:pt x="5487" y="5901"/>
                  <a:pt x="5487" y="5901"/>
                </a:cubicBezTo>
                <a:cubicBezTo>
                  <a:pt x="5487" y="5895"/>
                  <a:pt x="5487" y="5895"/>
                  <a:pt x="5487" y="5895"/>
                </a:cubicBezTo>
                <a:cubicBezTo>
                  <a:pt x="5488" y="5897"/>
                  <a:pt x="5488" y="5897"/>
                  <a:pt x="5488" y="5897"/>
                </a:cubicBezTo>
                <a:cubicBezTo>
                  <a:pt x="5487" y="5901"/>
                  <a:pt x="5487" y="5901"/>
                  <a:pt x="5487" y="5901"/>
                </a:cubicBezTo>
                <a:cubicBezTo>
                  <a:pt x="5487" y="5968"/>
                  <a:pt x="5487" y="5968"/>
                  <a:pt x="5487" y="5968"/>
                </a:cubicBezTo>
                <a:cubicBezTo>
                  <a:pt x="5414" y="6086"/>
                  <a:pt x="5414" y="6086"/>
                  <a:pt x="5414" y="6086"/>
                </a:cubicBezTo>
                <a:cubicBezTo>
                  <a:pt x="5451" y="6097"/>
                  <a:pt x="5451" y="6097"/>
                  <a:pt x="5451" y="6097"/>
                </a:cubicBezTo>
                <a:cubicBezTo>
                  <a:pt x="5482" y="6097"/>
                  <a:pt x="5482" y="6097"/>
                  <a:pt x="5482" y="6097"/>
                </a:cubicBezTo>
                <a:cubicBezTo>
                  <a:pt x="5471" y="6110"/>
                  <a:pt x="5471" y="6110"/>
                  <a:pt x="5471" y="6110"/>
                </a:cubicBezTo>
                <a:cubicBezTo>
                  <a:pt x="5465" y="6104"/>
                  <a:pt x="5465" y="6104"/>
                  <a:pt x="5465" y="6104"/>
                </a:cubicBezTo>
                <a:cubicBezTo>
                  <a:pt x="5456" y="6131"/>
                  <a:pt x="5456" y="6131"/>
                  <a:pt x="5456" y="6131"/>
                </a:cubicBezTo>
                <a:cubicBezTo>
                  <a:pt x="5456" y="6169"/>
                  <a:pt x="5456" y="6169"/>
                  <a:pt x="5456" y="6169"/>
                </a:cubicBezTo>
                <a:cubicBezTo>
                  <a:pt x="5418" y="6177"/>
                  <a:pt x="5418" y="6177"/>
                  <a:pt x="5418" y="6177"/>
                </a:cubicBezTo>
                <a:cubicBezTo>
                  <a:pt x="5418" y="6189"/>
                  <a:pt x="5418" y="6189"/>
                  <a:pt x="5418" y="6189"/>
                </a:cubicBezTo>
                <a:cubicBezTo>
                  <a:pt x="5445" y="6231"/>
                  <a:pt x="5445" y="6231"/>
                  <a:pt x="5445" y="6231"/>
                </a:cubicBezTo>
                <a:cubicBezTo>
                  <a:pt x="5503" y="6251"/>
                  <a:pt x="5503" y="6251"/>
                  <a:pt x="5503" y="6251"/>
                </a:cubicBezTo>
                <a:cubicBezTo>
                  <a:pt x="5492" y="6269"/>
                  <a:pt x="5492" y="6269"/>
                  <a:pt x="5492" y="6269"/>
                </a:cubicBezTo>
                <a:cubicBezTo>
                  <a:pt x="5445" y="6251"/>
                  <a:pt x="5445" y="6251"/>
                  <a:pt x="5445" y="6251"/>
                </a:cubicBezTo>
                <a:cubicBezTo>
                  <a:pt x="5418" y="6215"/>
                  <a:pt x="5418" y="6215"/>
                  <a:pt x="5418" y="6215"/>
                </a:cubicBezTo>
                <a:cubicBezTo>
                  <a:pt x="5418" y="6343"/>
                  <a:pt x="5418" y="6343"/>
                  <a:pt x="5418" y="6343"/>
                </a:cubicBezTo>
                <a:cubicBezTo>
                  <a:pt x="5371" y="6416"/>
                  <a:pt x="5371" y="6416"/>
                  <a:pt x="5371" y="6416"/>
                </a:cubicBezTo>
                <a:cubicBezTo>
                  <a:pt x="5324" y="6378"/>
                  <a:pt x="5324" y="6378"/>
                  <a:pt x="5324" y="6378"/>
                </a:cubicBezTo>
                <a:cubicBezTo>
                  <a:pt x="5371" y="6479"/>
                  <a:pt x="5371" y="6479"/>
                  <a:pt x="5371" y="6479"/>
                </a:cubicBezTo>
                <a:cubicBezTo>
                  <a:pt x="5407" y="6499"/>
                  <a:pt x="5407" y="6499"/>
                  <a:pt x="5407" y="6499"/>
                </a:cubicBezTo>
                <a:cubicBezTo>
                  <a:pt x="5418" y="6479"/>
                  <a:pt x="5418" y="6479"/>
                  <a:pt x="5418" y="6479"/>
                </a:cubicBezTo>
                <a:cubicBezTo>
                  <a:pt x="5407" y="6537"/>
                  <a:pt x="5407" y="6537"/>
                  <a:pt x="5407" y="6537"/>
                </a:cubicBezTo>
                <a:cubicBezTo>
                  <a:pt x="5445" y="6517"/>
                  <a:pt x="5445" y="6517"/>
                  <a:pt x="5445" y="6517"/>
                </a:cubicBezTo>
                <a:cubicBezTo>
                  <a:pt x="5445" y="6537"/>
                  <a:pt x="5445" y="6537"/>
                  <a:pt x="5445" y="6537"/>
                </a:cubicBezTo>
                <a:cubicBezTo>
                  <a:pt x="5445" y="6552"/>
                  <a:pt x="5445" y="6552"/>
                  <a:pt x="5445" y="6552"/>
                </a:cubicBezTo>
                <a:cubicBezTo>
                  <a:pt x="5407" y="6552"/>
                  <a:pt x="5407" y="6552"/>
                  <a:pt x="5407" y="6552"/>
                </a:cubicBezTo>
                <a:cubicBezTo>
                  <a:pt x="5407" y="6564"/>
                  <a:pt x="5407" y="6564"/>
                  <a:pt x="5407" y="6564"/>
                </a:cubicBezTo>
                <a:cubicBezTo>
                  <a:pt x="5445" y="6590"/>
                  <a:pt x="5445" y="6590"/>
                  <a:pt x="5445" y="6590"/>
                </a:cubicBezTo>
                <a:cubicBezTo>
                  <a:pt x="5418" y="6590"/>
                  <a:pt x="5418" y="6590"/>
                  <a:pt x="5418" y="6590"/>
                </a:cubicBezTo>
                <a:cubicBezTo>
                  <a:pt x="5456" y="6664"/>
                  <a:pt x="5456" y="6664"/>
                  <a:pt x="5456" y="6664"/>
                </a:cubicBezTo>
                <a:cubicBezTo>
                  <a:pt x="5492" y="6673"/>
                  <a:pt x="5492" y="6673"/>
                  <a:pt x="5492" y="6673"/>
                </a:cubicBezTo>
                <a:cubicBezTo>
                  <a:pt x="5503" y="6673"/>
                  <a:pt x="5503" y="6673"/>
                  <a:pt x="5503" y="6673"/>
                </a:cubicBezTo>
                <a:cubicBezTo>
                  <a:pt x="5523" y="6691"/>
                  <a:pt x="5523" y="6691"/>
                  <a:pt x="5523" y="6691"/>
                </a:cubicBezTo>
                <a:cubicBezTo>
                  <a:pt x="5539" y="6691"/>
                  <a:pt x="5539" y="6691"/>
                  <a:pt x="5539" y="6691"/>
                </a:cubicBezTo>
                <a:cubicBezTo>
                  <a:pt x="5523" y="6711"/>
                  <a:pt x="5523" y="6711"/>
                  <a:pt x="5523" y="6711"/>
                </a:cubicBezTo>
                <a:cubicBezTo>
                  <a:pt x="5465" y="6673"/>
                  <a:pt x="5465" y="6673"/>
                  <a:pt x="5465" y="6673"/>
                </a:cubicBezTo>
                <a:cubicBezTo>
                  <a:pt x="5588" y="6785"/>
                  <a:pt x="5588" y="6785"/>
                  <a:pt x="5588" y="6785"/>
                </a:cubicBezTo>
                <a:cubicBezTo>
                  <a:pt x="5670" y="6885"/>
                  <a:pt x="5670" y="6885"/>
                  <a:pt x="5670" y="6885"/>
                </a:cubicBezTo>
                <a:cubicBezTo>
                  <a:pt x="5675" y="6895"/>
                  <a:pt x="5675" y="6895"/>
                  <a:pt x="5675" y="6895"/>
                </a:cubicBezTo>
                <a:cubicBezTo>
                  <a:pt x="5691" y="6910"/>
                  <a:pt x="5691" y="6910"/>
                  <a:pt x="5691" y="6910"/>
                </a:cubicBezTo>
                <a:cubicBezTo>
                  <a:pt x="5693" y="6912"/>
                  <a:pt x="5693" y="6912"/>
                  <a:pt x="5693" y="6912"/>
                </a:cubicBezTo>
                <a:cubicBezTo>
                  <a:pt x="5693" y="6911"/>
                  <a:pt x="5693" y="6911"/>
                  <a:pt x="5693" y="6911"/>
                </a:cubicBezTo>
                <a:cubicBezTo>
                  <a:pt x="5804" y="7015"/>
                  <a:pt x="5804" y="7015"/>
                  <a:pt x="5804" y="7015"/>
                </a:cubicBezTo>
                <a:cubicBezTo>
                  <a:pt x="5804" y="7050"/>
                  <a:pt x="5804" y="7050"/>
                  <a:pt x="5804" y="7050"/>
                </a:cubicBezTo>
                <a:cubicBezTo>
                  <a:pt x="5824" y="7081"/>
                  <a:pt x="5824" y="7081"/>
                  <a:pt x="5824" y="7081"/>
                </a:cubicBezTo>
                <a:cubicBezTo>
                  <a:pt x="5836" y="7069"/>
                  <a:pt x="5836" y="7069"/>
                  <a:pt x="5836" y="7069"/>
                </a:cubicBezTo>
                <a:cubicBezTo>
                  <a:pt x="5840" y="7077"/>
                  <a:pt x="5840" y="7077"/>
                  <a:pt x="5840" y="7077"/>
                </a:cubicBezTo>
                <a:cubicBezTo>
                  <a:pt x="5829" y="7088"/>
                  <a:pt x="5829" y="7088"/>
                  <a:pt x="5829" y="7088"/>
                </a:cubicBezTo>
                <a:cubicBezTo>
                  <a:pt x="5824" y="7081"/>
                  <a:pt x="5824" y="7081"/>
                  <a:pt x="5824" y="7081"/>
                </a:cubicBezTo>
                <a:cubicBezTo>
                  <a:pt x="5821" y="7084"/>
                  <a:pt x="5821" y="7084"/>
                  <a:pt x="5821" y="7084"/>
                </a:cubicBezTo>
                <a:cubicBezTo>
                  <a:pt x="5859" y="7157"/>
                  <a:pt x="5859" y="7157"/>
                  <a:pt x="5859" y="7157"/>
                </a:cubicBezTo>
                <a:cubicBezTo>
                  <a:pt x="5848" y="7184"/>
                  <a:pt x="5848" y="7184"/>
                  <a:pt x="5848" y="7184"/>
                </a:cubicBezTo>
                <a:cubicBezTo>
                  <a:pt x="5859" y="7204"/>
                  <a:pt x="5859" y="7204"/>
                  <a:pt x="5859" y="7204"/>
                </a:cubicBezTo>
                <a:cubicBezTo>
                  <a:pt x="5866" y="7204"/>
                  <a:pt x="5866" y="7204"/>
                  <a:pt x="5866" y="7204"/>
                </a:cubicBezTo>
                <a:cubicBezTo>
                  <a:pt x="5864" y="7202"/>
                  <a:pt x="5864" y="7202"/>
                  <a:pt x="5864" y="7202"/>
                </a:cubicBezTo>
                <a:cubicBezTo>
                  <a:pt x="5900" y="7202"/>
                  <a:pt x="5900" y="7202"/>
                  <a:pt x="5900" y="7202"/>
                </a:cubicBezTo>
                <a:cubicBezTo>
                  <a:pt x="5901" y="7204"/>
                  <a:pt x="5901" y="7204"/>
                  <a:pt x="5901" y="7204"/>
                </a:cubicBezTo>
                <a:cubicBezTo>
                  <a:pt x="5866" y="7204"/>
                  <a:pt x="5866" y="7204"/>
                  <a:pt x="5866" y="7204"/>
                </a:cubicBezTo>
                <a:cubicBezTo>
                  <a:pt x="5899" y="7238"/>
                  <a:pt x="5899" y="7238"/>
                  <a:pt x="5899" y="7238"/>
                </a:cubicBezTo>
                <a:cubicBezTo>
                  <a:pt x="5913" y="7238"/>
                  <a:pt x="5913" y="7238"/>
                  <a:pt x="5913" y="7238"/>
                </a:cubicBezTo>
                <a:cubicBezTo>
                  <a:pt x="5917" y="7247"/>
                  <a:pt x="5917" y="7247"/>
                  <a:pt x="5917" y="7247"/>
                </a:cubicBezTo>
                <a:cubicBezTo>
                  <a:pt x="5859" y="7258"/>
                  <a:pt x="5859" y="7258"/>
                  <a:pt x="5859" y="7258"/>
                </a:cubicBezTo>
                <a:cubicBezTo>
                  <a:pt x="5922" y="7340"/>
                  <a:pt x="5922" y="7340"/>
                  <a:pt x="5922" y="7340"/>
                </a:cubicBezTo>
                <a:cubicBezTo>
                  <a:pt x="5968" y="7405"/>
                  <a:pt x="5968" y="7405"/>
                  <a:pt x="5968" y="7405"/>
                </a:cubicBezTo>
                <a:cubicBezTo>
                  <a:pt x="5968" y="7452"/>
                  <a:pt x="5968" y="7452"/>
                  <a:pt x="5968" y="7452"/>
                </a:cubicBezTo>
                <a:cubicBezTo>
                  <a:pt x="6053" y="7626"/>
                  <a:pt x="6053" y="7626"/>
                  <a:pt x="6053" y="7626"/>
                </a:cubicBezTo>
                <a:cubicBezTo>
                  <a:pt x="6053" y="7672"/>
                  <a:pt x="6053" y="7672"/>
                  <a:pt x="6053" y="7672"/>
                </a:cubicBezTo>
                <a:cubicBezTo>
                  <a:pt x="5979" y="7737"/>
                  <a:pt x="5979" y="7737"/>
                  <a:pt x="5979" y="7737"/>
                </a:cubicBezTo>
                <a:cubicBezTo>
                  <a:pt x="6064" y="7958"/>
                  <a:pt x="6064" y="7958"/>
                  <a:pt x="6064" y="7958"/>
                </a:cubicBezTo>
                <a:cubicBezTo>
                  <a:pt x="6100" y="8000"/>
                  <a:pt x="6100" y="8000"/>
                  <a:pt x="6100" y="8000"/>
                </a:cubicBezTo>
                <a:cubicBezTo>
                  <a:pt x="6100" y="8020"/>
                  <a:pt x="6100" y="8020"/>
                  <a:pt x="6100" y="8020"/>
                </a:cubicBezTo>
                <a:cubicBezTo>
                  <a:pt x="6126" y="8047"/>
                  <a:pt x="6126" y="8047"/>
                  <a:pt x="6126" y="8047"/>
                </a:cubicBezTo>
                <a:cubicBezTo>
                  <a:pt x="6100" y="8167"/>
                  <a:pt x="6100" y="8167"/>
                  <a:pt x="6100" y="8167"/>
                </a:cubicBezTo>
                <a:cubicBezTo>
                  <a:pt x="6053" y="8294"/>
                  <a:pt x="6053" y="8294"/>
                  <a:pt x="6053" y="8294"/>
                </a:cubicBezTo>
                <a:cubicBezTo>
                  <a:pt x="5979" y="8332"/>
                  <a:pt x="5979" y="8332"/>
                  <a:pt x="5979" y="8332"/>
                </a:cubicBezTo>
                <a:cubicBezTo>
                  <a:pt x="5979" y="8368"/>
                  <a:pt x="5979" y="8368"/>
                  <a:pt x="5979" y="8368"/>
                </a:cubicBezTo>
                <a:cubicBezTo>
                  <a:pt x="5922" y="8441"/>
                  <a:pt x="5922" y="8441"/>
                  <a:pt x="5922" y="8441"/>
                </a:cubicBezTo>
                <a:cubicBezTo>
                  <a:pt x="5922" y="8515"/>
                  <a:pt x="5922" y="8515"/>
                  <a:pt x="5922" y="8515"/>
                </a:cubicBezTo>
                <a:cubicBezTo>
                  <a:pt x="5884" y="8562"/>
                  <a:pt x="5884" y="8562"/>
                  <a:pt x="5884" y="8562"/>
                </a:cubicBezTo>
                <a:cubicBezTo>
                  <a:pt x="5884" y="8662"/>
                  <a:pt x="5884" y="8662"/>
                  <a:pt x="5884" y="8662"/>
                </a:cubicBezTo>
                <a:cubicBezTo>
                  <a:pt x="5848" y="8736"/>
                  <a:pt x="5848" y="8736"/>
                  <a:pt x="5848" y="8736"/>
                </a:cubicBezTo>
                <a:cubicBezTo>
                  <a:pt x="5821" y="8809"/>
                  <a:pt x="5821" y="8809"/>
                  <a:pt x="5821" y="8809"/>
                </a:cubicBezTo>
                <a:cubicBezTo>
                  <a:pt x="5801" y="8847"/>
                  <a:pt x="5801" y="8847"/>
                  <a:pt x="5801" y="8847"/>
                </a:cubicBezTo>
                <a:cubicBezTo>
                  <a:pt x="5801" y="8863"/>
                  <a:pt x="5801" y="8863"/>
                  <a:pt x="5801" y="8863"/>
                </a:cubicBezTo>
                <a:cubicBezTo>
                  <a:pt x="5801" y="8947"/>
                  <a:pt x="5801" y="8947"/>
                  <a:pt x="5801" y="8947"/>
                </a:cubicBezTo>
                <a:cubicBezTo>
                  <a:pt x="5801" y="9010"/>
                  <a:pt x="5801" y="9010"/>
                  <a:pt x="5801" y="9010"/>
                </a:cubicBezTo>
                <a:cubicBezTo>
                  <a:pt x="5797" y="9110"/>
                  <a:pt x="5797" y="9110"/>
                  <a:pt x="5797" y="9110"/>
                </a:cubicBezTo>
                <a:cubicBezTo>
                  <a:pt x="5801" y="9117"/>
                  <a:pt x="5801" y="9117"/>
                  <a:pt x="5801" y="9117"/>
                </a:cubicBezTo>
                <a:cubicBezTo>
                  <a:pt x="5801" y="9140"/>
                  <a:pt x="5801" y="9140"/>
                  <a:pt x="5801" y="9140"/>
                </a:cubicBezTo>
                <a:cubicBezTo>
                  <a:pt x="5801" y="9224"/>
                  <a:pt x="5801" y="9224"/>
                  <a:pt x="5801" y="9224"/>
                </a:cubicBezTo>
                <a:cubicBezTo>
                  <a:pt x="5821" y="9271"/>
                  <a:pt x="5821" y="9271"/>
                  <a:pt x="5821" y="9271"/>
                </a:cubicBezTo>
                <a:cubicBezTo>
                  <a:pt x="5895" y="9360"/>
                  <a:pt x="5895" y="9360"/>
                  <a:pt x="5895" y="9360"/>
                </a:cubicBezTo>
                <a:cubicBezTo>
                  <a:pt x="6015" y="9571"/>
                  <a:pt x="6015" y="9571"/>
                  <a:pt x="6015" y="9571"/>
                </a:cubicBezTo>
                <a:cubicBezTo>
                  <a:pt x="6053" y="9680"/>
                  <a:pt x="6053" y="9680"/>
                  <a:pt x="6053" y="9680"/>
                </a:cubicBezTo>
                <a:cubicBezTo>
                  <a:pt x="6122" y="9791"/>
                  <a:pt x="6122" y="9791"/>
                  <a:pt x="6122" y="9791"/>
                </a:cubicBezTo>
                <a:cubicBezTo>
                  <a:pt x="6137" y="9843"/>
                  <a:pt x="6137" y="9843"/>
                  <a:pt x="6137" y="9843"/>
                </a:cubicBezTo>
                <a:cubicBezTo>
                  <a:pt x="6204" y="9927"/>
                  <a:pt x="6204" y="9927"/>
                  <a:pt x="6204" y="9927"/>
                </a:cubicBezTo>
                <a:cubicBezTo>
                  <a:pt x="6222" y="9974"/>
                  <a:pt x="6222" y="9974"/>
                  <a:pt x="6222" y="9974"/>
                </a:cubicBezTo>
                <a:cubicBezTo>
                  <a:pt x="6228" y="9974"/>
                  <a:pt x="6228" y="9974"/>
                  <a:pt x="6228" y="9974"/>
                </a:cubicBezTo>
                <a:cubicBezTo>
                  <a:pt x="6228" y="9964"/>
                  <a:pt x="6228" y="9964"/>
                  <a:pt x="6228" y="9964"/>
                </a:cubicBezTo>
                <a:cubicBezTo>
                  <a:pt x="6252" y="9964"/>
                  <a:pt x="6252" y="9964"/>
                  <a:pt x="6252" y="9964"/>
                </a:cubicBezTo>
                <a:cubicBezTo>
                  <a:pt x="6263" y="10054"/>
                  <a:pt x="6263" y="10054"/>
                  <a:pt x="6263" y="10054"/>
                </a:cubicBezTo>
                <a:cubicBezTo>
                  <a:pt x="6252" y="10054"/>
                  <a:pt x="6252" y="10054"/>
                  <a:pt x="6252" y="10054"/>
                </a:cubicBezTo>
                <a:cubicBezTo>
                  <a:pt x="6253" y="10065"/>
                  <a:pt x="6253" y="10065"/>
                  <a:pt x="6253" y="10065"/>
                </a:cubicBezTo>
                <a:cubicBezTo>
                  <a:pt x="6204" y="10065"/>
                  <a:pt x="6204" y="10065"/>
                  <a:pt x="6204" y="10065"/>
                </a:cubicBezTo>
                <a:cubicBezTo>
                  <a:pt x="6204" y="10223"/>
                  <a:pt x="6204" y="10223"/>
                  <a:pt x="6204" y="10223"/>
                </a:cubicBezTo>
                <a:cubicBezTo>
                  <a:pt x="6280" y="10385"/>
                  <a:pt x="6280" y="10385"/>
                  <a:pt x="6280" y="10385"/>
                </a:cubicBezTo>
                <a:cubicBezTo>
                  <a:pt x="6280" y="10505"/>
                  <a:pt x="6280" y="10505"/>
                  <a:pt x="6280" y="10505"/>
                </a:cubicBezTo>
                <a:cubicBezTo>
                  <a:pt x="6289" y="10559"/>
                  <a:pt x="6289" y="10559"/>
                  <a:pt x="6289" y="10559"/>
                </a:cubicBezTo>
                <a:cubicBezTo>
                  <a:pt x="6289" y="10616"/>
                  <a:pt x="6289" y="10616"/>
                  <a:pt x="6289" y="10616"/>
                </a:cubicBezTo>
                <a:cubicBezTo>
                  <a:pt x="6304" y="10616"/>
                  <a:pt x="6304" y="10616"/>
                  <a:pt x="6304" y="10616"/>
                </a:cubicBezTo>
                <a:cubicBezTo>
                  <a:pt x="6327" y="10652"/>
                  <a:pt x="6327" y="10652"/>
                  <a:pt x="6327" y="10652"/>
                </a:cubicBezTo>
                <a:cubicBezTo>
                  <a:pt x="6304" y="10668"/>
                  <a:pt x="6304" y="10668"/>
                  <a:pt x="6304" y="10668"/>
                </a:cubicBezTo>
                <a:cubicBezTo>
                  <a:pt x="6327" y="10717"/>
                  <a:pt x="6327" y="10717"/>
                  <a:pt x="6327" y="10717"/>
                </a:cubicBezTo>
                <a:cubicBezTo>
                  <a:pt x="6338" y="10779"/>
                  <a:pt x="6338" y="10779"/>
                  <a:pt x="6338" y="10779"/>
                </a:cubicBezTo>
                <a:cubicBezTo>
                  <a:pt x="6411" y="10899"/>
                  <a:pt x="6411" y="10899"/>
                  <a:pt x="6411" y="10899"/>
                </a:cubicBezTo>
                <a:cubicBezTo>
                  <a:pt x="6520" y="10988"/>
                  <a:pt x="6520" y="10988"/>
                  <a:pt x="6520" y="10988"/>
                </a:cubicBezTo>
                <a:cubicBezTo>
                  <a:pt x="6531" y="10999"/>
                  <a:pt x="6531" y="10999"/>
                  <a:pt x="6531" y="10999"/>
                </a:cubicBezTo>
                <a:cubicBezTo>
                  <a:pt x="6539" y="10997"/>
                  <a:pt x="6539" y="10997"/>
                  <a:pt x="6539" y="10997"/>
                </a:cubicBezTo>
                <a:cubicBezTo>
                  <a:pt x="6543" y="10999"/>
                  <a:pt x="6543" y="10999"/>
                  <a:pt x="6543" y="10999"/>
                </a:cubicBezTo>
                <a:cubicBezTo>
                  <a:pt x="6553" y="11043"/>
                  <a:pt x="6553" y="11043"/>
                  <a:pt x="6553" y="11043"/>
                </a:cubicBezTo>
                <a:cubicBezTo>
                  <a:pt x="6591" y="11081"/>
                  <a:pt x="6591" y="11081"/>
                  <a:pt x="6591" y="11081"/>
                </a:cubicBezTo>
                <a:cubicBezTo>
                  <a:pt x="6658" y="11287"/>
                  <a:pt x="6658" y="11287"/>
                  <a:pt x="6658" y="11287"/>
                </a:cubicBezTo>
                <a:cubicBezTo>
                  <a:pt x="6816" y="11572"/>
                  <a:pt x="6816" y="11572"/>
                  <a:pt x="6816" y="11572"/>
                </a:cubicBezTo>
                <a:cubicBezTo>
                  <a:pt x="6827" y="11650"/>
                  <a:pt x="6827" y="11650"/>
                  <a:pt x="6827" y="11650"/>
                </a:cubicBezTo>
                <a:cubicBezTo>
                  <a:pt x="6816" y="11697"/>
                  <a:pt x="6816" y="11697"/>
                  <a:pt x="6816" y="11697"/>
                </a:cubicBezTo>
                <a:cubicBezTo>
                  <a:pt x="6796" y="11735"/>
                  <a:pt x="6796" y="11735"/>
                  <a:pt x="6796" y="11735"/>
                </a:cubicBezTo>
                <a:cubicBezTo>
                  <a:pt x="6780" y="11723"/>
                  <a:pt x="6780" y="11723"/>
                  <a:pt x="6780" y="11723"/>
                </a:cubicBezTo>
                <a:cubicBezTo>
                  <a:pt x="6742" y="11735"/>
                  <a:pt x="6742" y="11735"/>
                  <a:pt x="6742" y="11735"/>
                </a:cubicBezTo>
                <a:cubicBezTo>
                  <a:pt x="6769" y="11770"/>
                  <a:pt x="6769" y="11770"/>
                  <a:pt x="6769" y="11770"/>
                </a:cubicBezTo>
                <a:cubicBezTo>
                  <a:pt x="6780" y="11770"/>
                  <a:pt x="6780" y="11770"/>
                  <a:pt x="6780" y="11770"/>
                </a:cubicBezTo>
                <a:cubicBezTo>
                  <a:pt x="6854" y="11893"/>
                  <a:pt x="6854" y="11893"/>
                  <a:pt x="6854" y="11893"/>
                </a:cubicBezTo>
                <a:cubicBezTo>
                  <a:pt x="6854" y="11935"/>
                  <a:pt x="6854" y="11935"/>
                  <a:pt x="6854" y="11935"/>
                </a:cubicBezTo>
                <a:cubicBezTo>
                  <a:pt x="6816" y="11944"/>
                  <a:pt x="6816" y="11944"/>
                  <a:pt x="6816" y="11944"/>
                </a:cubicBezTo>
                <a:cubicBezTo>
                  <a:pt x="6827" y="12009"/>
                  <a:pt x="6827" y="12009"/>
                  <a:pt x="6827" y="12009"/>
                </a:cubicBezTo>
                <a:cubicBezTo>
                  <a:pt x="6854" y="12018"/>
                  <a:pt x="6854" y="12018"/>
                  <a:pt x="6854" y="12018"/>
                </a:cubicBezTo>
                <a:cubicBezTo>
                  <a:pt x="6854" y="11971"/>
                  <a:pt x="6854" y="11971"/>
                  <a:pt x="6854" y="11971"/>
                </a:cubicBezTo>
                <a:cubicBezTo>
                  <a:pt x="6901" y="11971"/>
                  <a:pt x="6901" y="11971"/>
                  <a:pt x="6901" y="11971"/>
                </a:cubicBezTo>
                <a:cubicBezTo>
                  <a:pt x="6901" y="11982"/>
                  <a:pt x="6901" y="11982"/>
                  <a:pt x="6901" y="11982"/>
                </a:cubicBezTo>
                <a:cubicBezTo>
                  <a:pt x="6901" y="12018"/>
                  <a:pt x="6901" y="12018"/>
                  <a:pt x="6901" y="12018"/>
                </a:cubicBezTo>
                <a:cubicBezTo>
                  <a:pt x="6974" y="12018"/>
                  <a:pt x="6974" y="12018"/>
                  <a:pt x="6974" y="12018"/>
                </a:cubicBezTo>
                <a:cubicBezTo>
                  <a:pt x="6985" y="12029"/>
                  <a:pt x="6985" y="12029"/>
                  <a:pt x="6985" y="12029"/>
                </a:cubicBezTo>
                <a:cubicBezTo>
                  <a:pt x="6985" y="12056"/>
                  <a:pt x="6985" y="12056"/>
                  <a:pt x="6985" y="12056"/>
                </a:cubicBezTo>
                <a:cubicBezTo>
                  <a:pt x="7048" y="12091"/>
                  <a:pt x="7048" y="12091"/>
                  <a:pt x="7048" y="12091"/>
                </a:cubicBezTo>
                <a:cubicBezTo>
                  <a:pt x="7094" y="12091"/>
                  <a:pt x="7094" y="12091"/>
                  <a:pt x="7094" y="12091"/>
                </a:cubicBezTo>
                <a:cubicBezTo>
                  <a:pt x="7168" y="12029"/>
                  <a:pt x="7168" y="12029"/>
                  <a:pt x="7168" y="12029"/>
                </a:cubicBezTo>
                <a:cubicBezTo>
                  <a:pt x="7217" y="12029"/>
                  <a:pt x="7217" y="12029"/>
                  <a:pt x="7217" y="12029"/>
                </a:cubicBezTo>
                <a:cubicBezTo>
                  <a:pt x="7226" y="12018"/>
                  <a:pt x="7226" y="12018"/>
                  <a:pt x="7226" y="12018"/>
                </a:cubicBezTo>
                <a:cubicBezTo>
                  <a:pt x="7299" y="12018"/>
                  <a:pt x="7299" y="12018"/>
                  <a:pt x="7299" y="12018"/>
                </a:cubicBezTo>
                <a:cubicBezTo>
                  <a:pt x="7337" y="12018"/>
                  <a:pt x="7337" y="12018"/>
                  <a:pt x="7337" y="12018"/>
                </a:cubicBezTo>
                <a:cubicBezTo>
                  <a:pt x="7368" y="12018"/>
                  <a:pt x="7368" y="12018"/>
                  <a:pt x="7368" y="12018"/>
                </a:cubicBezTo>
                <a:cubicBezTo>
                  <a:pt x="7422" y="11971"/>
                  <a:pt x="7422" y="11971"/>
                  <a:pt x="7422" y="11971"/>
                </a:cubicBezTo>
                <a:cubicBezTo>
                  <a:pt x="7491" y="11944"/>
                  <a:pt x="7491" y="11944"/>
                  <a:pt x="7491" y="11944"/>
                </a:cubicBezTo>
                <a:cubicBezTo>
                  <a:pt x="7611" y="11971"/>
                  <a:pt x="7611" y="11971"/>
                  <a:pt x="7611" y="11971"/>
                </a:cubicBezTo>
                <a:cubicBezTo>
                  <a:pt x="7627" y="11944"/>
                  <a:pt x="7627" y="11944"/>
                  <a:pt x="7627" y="11944"/>
                </a:cubicBezTo>
                <a:cubicBezTo>
                  <a:pt x="7658" y="11944"/>
                  <a:pt x="7658" y="11944"/>
                  <a:pt x="7658" y="11944"/>
                </a:cubicBezTo>
                <a:cubicBezTo>
                  <a:pt x="7852" y="11982"/>
                  <a:pt x="7852" y="11982"/>
                  <a:pt x="7852" y="11982"/>
                </a:cubicBezTo>
                <a:cubicBezTo>
                  <a:pt x="7863" y="11944"/>
                  <a:pt x="7863" y="11944"/>
                  <a:pt x="7863" y="11944"/>
                </a:cubicBezTo>
                <a:cubicBezTo>
                  <a:pt x="7986" y="11944"/>
                  <a:pt x="7986" y="11944"/>
                  <a:pt x="7986" y="11944"/>
                </a:cubicBezTo>
                <a:cubicBezTo>
                  <a:pt x="7975" y="11935"/>
                  <a:pt x="7975" y="11935"/>
                  <a:pt x="7975" y="11935"/>
                </a:cubicBezTo>
                <a:cubicBezTo>
                  <a:pt x="7986" y="11909"/>
                  <a:pt x="7986" y="11909"/>
                  <a:pt x="7986" y="11909"/>
                </a:cubicBezTo>
                <a:cubicBezTo>
                  <a:pt x="8106" y="11909"/>
                  <a:pt x="8106" y="11909"/>
                  <a:pt x="8106" y="11909"/>
                </a:cubicBezTo>
                <a:cubicBezTo>
                  <a:pt x="8191" y="11855"/>
                  <a:pt x="8191" y="11855"/>
                  <a:pt x="8191" y="11855"/>
                </a:cubicBezTo>
                <a:cubicBezTo>
                  <a:pt x="8338" y="11770"/>
                  <a:pt x="8338" y="11770"/>
                  <a:pt x="8338" y="11770"/>
                </a:cubicBezTo>
                <a:cubicBezTo>
                  <a:pt x="8422" y="11697"/>
                  <a:pt x="8422" y="11697"/>
                  <a:pt x="8422" y="11697"/>
                </a:cubicBezTo>
                <a:cubicBezTo>
                  <a:pt x="8554" y="11534"/>
                  <a:pt x="8554" y="11534"/>
                  <a:pt x="8554" y="11534"/>
                </a:cubicBezTo>
                <a:cubicBezTo>
                  <a:pt x="8659" y="11476"/>
                  <a:pt x="8659" y="11476"/>
                  <a:pt x="8659" y="11476"/>
                </a:cubicBezTo>
                <a:cubicBezTo>
                  <a:pt x="8817" y="11229"/>
                  <a:pt x="8817" y="11229"/>
                  <a:pt x="8817" y="11229"/>
                </a:cubicBezTo>
                <a:cubicBezTo>
                  <a:pt x="8864" y="11139"/>
                  <a:pt x="8864" y="11139"/>
                  <a:pt x="8864" y="11139"/>
                </a:cubicBezTo>
                <a:cubicBezTo>
                  <a:pt x="8937" y="11043"/>
                  <a:pt x="8937" y="11043"/>
                  <a:pt x="8937" y="11043"/>
                </a:cubicBezTo>
                <a:cubicBezTo>
                  <a:pt x="8975" y="11043"/>
                  <a:pt x="8975" y="11043"/>
                  <a:pt x="8975" y="11043"/>
                </a:cubicBezTo>
                <a:cubicBezTo>
                  <a:pt x="9022" y="10981"/>
                  <a:pt x="9022" y="10981"/>
                  <a:pt x="9022" y="10981"/>
                </a:cubicBezTo>
                <a:cubicBezTo>
                  <a:pt x="9106" y="10696"/>
                  <a:pt x="9106" y="10696"/>
                  <a:pt x="9106" y="10696"/>
                </a:cubicBezTo>
                <a:cubicBezTo>
                  <a:pt x="9097" y="10696"/>
                  <a:pt x="9097" y="10696"/>
                  <a:pt x="9097" y="10696"/>
                </a:cubicBezTo>
                <a:cubicBezTo>
                  <a:pt x="9097" y="10699"/>
                  <a:pt x="9097" y="10699"/>
                  <a:pt x="9097" y="10699"/>
                </a:cubicBezTo>
                <a:cubicBezTo>
                  <a:pt x="9095" y="10699"/>
                  <a:pt x="9095" y="10699"/>
                  <a:pt x="9095" y="10699"/>
                </a:cubicBezTo>
                <a:cubicBezTo>
                  <a:pt x="9097" y="10696"/>
                  <a:pt x="9097" y="10696"/>
                  <a:pt x="9097" y="10696"/>
                </a:cubicBezTo>
                <a:cubicBezTo>
                  <a:pt x="9113" y="10552"/>
                  <a:pt x="9113" y="10552"/>
                  <a:pt x="9113" y="10552"/>
                </a:cubicBezTo>
                <a:cubicBezTo>
                  <a:pt x="9097" y="10590"/>
                  <a:pt x="9097" y="10590"/>
                  <a:pt x="9097" y="10590"/>
                </a:cubicBezTo>
                <a:cubicBezTo>
                  <a:pt x="9050" y="10541"/>
                  <a:pt x="9050" y="10541"/>
                  <a:pt x="9050" y="10541"/>
                </a:cubicBezTo>
                <a:cubicBezTo>
                  <a:pt x="9088" y="10494"/>
                  <a:pt x="9088" y="10494"/>
                  <a:pt x="9088" y="10494"/>
                </a:cubicBezTo>
                <a:cubicBezTo>
                  <a:pt x="9220" y="10405"/>
                  <a:pt x="9220" y="10405"/>
                  <a:pt x="9220" y="10405"/>
                </a:cubicBezTo>
                <a:cubicBezTo>
                  <a:pt x="9425" y="10308"/>
                  <a:pt x="9425" y="10308"/>
                  <a:pt x="9425" y="10308"/>
                </a:cubicBezTo>
                <a:cubicBezTo>
                  <a:pt x="9510" y="10219"/>
                  <a:pt x="9510" y="10219"/>
                  <a:pt x="9510" y="10219"/>
                </a:cubicBezTo>
                <a:cubicBezTo>
                  <a:pt x="9510" y="10172"/>
                  <a:pt x="9510" y="10172"/>
                  <a:pt x="9510" y="10172"/>
                </a:cubicBezTo>
                <a:cubicBezTo>
                  <a:pt x="9472" y="10208"/>
                  <a:pt x="9472" y="10208"/>
                  <a:pt x="9472" y="10208"/>
                </a:cubicBezTo>
                <a:cubicBezTo>
                  <a:pt x="9472" y="10183"/>
                  <a:pt x="9472" y="10183"/>
                  <a:pt x="9472" y="10183"/>
                </a:cubicBezTo>
                <a:cubicBezTo>
                  <a:pt x="9510" y="10060"/>
                  <a:pt x="9510" y="10060"/>
                  <a:pt x="9510" y="10060"/>
                </a:cubicBezTo>
                <a:cubicBezTo>
                  <a:pt x="9534" y="10034"/>
                  <a:pt x="9534" y="10034"/>
                  <a:pt x="9534" y="10034"/>
                </a:cubicBezTo>
                <a:cubicBezTo>
                  <a:pt x="9510" y="10034"/>
                  <a:pt x="9510" y="10034"/>
                  <a:pt x="9510" y="10034"/>
                </a:cubicBezTo>
                <a:cubicBezTo>
                  <a:pt x="9510" y="10009"/>
                  <a:pt x="9510" y="10009"/>
                  <a:pt x="9510" y="10009"/>
                </a:cubicBezTo>
                <a:cubicBezTo>
                  <a:pt x="9510" y="9913"/>
                  <a:pt x="9510" y="9913"/>
                  <a:pt x="9510" y="9913"/>
                </a:cubicBezTo>
                <a:cubicBezTo>
                  <a:pt x="9510" y="9886"/>
                  <a:pt x="9510" y="9886"/>
                  <a:pt x="9510" y="9886"/>
                </a:cubicBezTo>
                <a:cubicBezTo>
                  <a:pt x="9499" y="9935"/>
                  <a:pt x="9499" y="9935"/>
                  <a:pt x="9499" y="9935"/>
                </a:cubicBezTo>
                <a:cubicBezTo>
                  <a:pt x="9472" y="9935"/>
                  <a:pt x="9472" y="9935"/>
                  <a:pt x="9472" y="9935"/>
                </a:cubicBezTo>
                <a:cubicBezTo>
                  <a:pt x="9472" y="9803"/>
                  <a:pt x="9472" y="9803"/>
                  <a:pt x="9472" y="9803"/>
                </a:cubicBezTo>
                <a:cubicBezTo>
                  <a:pt x="9452" y="9750"/>
                  <a:pt x="9452" y="9750"/>
                  <a:pt x="9452" y="9750"/>
                </a:cubicBezTo>
                <a:cubicBezTo>
                  <a:pt x="9452" y="9692"/>
                  <a:pt x="9452" y="9692"/>
                  <a:pt x="9452" y="9692"/>
                </a:cubicBezTo>
                <a:cubicBezTo>
                  <a:pt x="9378" y="9602"/>
                  <a:pt x="9378" y="9602"/>
                  <a:pt x="9378" y="9602"/>
                </a:cubicBezTo>
                <a:cubicBezTo>
                  <a:pt x="9387" y="9564"/>
                  <a:pt x="9387" y="9564"/>
                  <a:pt x="9387" y="9564"/>
                </a:cubicBezTo>
                <a:cubicBezTo>
                  <a:pt x="9387" y="9502"/>
                  <a:pt x="9387" y="9502"/>
                  <a:pt x="9387" y="9502"/>
                </a:cubicBezTo>
                <a:cubicBezTo>
                  <a:pt x="9378" y="9464"/>
                  <a:pt x="9378" y="9464"/>
                  <a:pt x="9378" y="9464"/>
                </a:cubicBezTo>
                <a:cubicBezTo>
                  <a:pt x="9414" y="9517"/>
                  <a:pt x="9414" y="9517"/>
                  <a:pt x="9414" y="9517"/>
                </a:cubicBezTo>
                <a:cubicBezTo>
                  <a:pt x="9592" y="9343"/>
                  <a:pt x="9592" y="9343"/>
                  <a:pt x="9592" y="9343"/>
                </a:cubicBezTo>
                <a:cubicBezTo>
                  <a:pt x="9630" y="9343"/>
                  <a:pt x="9630" y="9343"/>
                  <a:pt x="9630" y="9343"/>
                </a:cubicBezTo>
                <a:cubicBezTo>
                  <a:pt x="9742" y="9222"/>
                  <a:pt x="9742" y="9222"/>
                  <a:pt x="9742" y="9222"/>
                </a:cubicBezTo>
                <a:cubicBezTo>
                  <a:pt x="9715" y="9184"/>
                  <a:pt x="9715" y="9184"/>
                  <a:pt x="9715" y="9184"/>
                </a:cubicBezTo>
                <a:cubicBezTo>
                  <a:pt x="9742" y="9196"/>
                  <a:pt x="9742" y="9196"/>
                  <a:pt x="9742" y="9196"/>
                </a:cubicBezTo>
                <a:cubicBezTo>
                  <a:pt x="9778" y="9158"/>
                  <a:pt x="9778" y="9158"/>
                  <a:pt x="9778" y="9158"/>
                </a:cubicBezTo>
                <a:cubicBezTo>
                  <a:pt x="9874" y="9095"/>
                  <a:pt x="9874" y="9095"/>
                  <a:pt x="9874" y="9095"/>
                </a:cubicBezTo>
                <a:cubicBezTo>
                  <a:pt x="10068" y="9021"/>
                  <a:pt x="10068" y="9021"/>
                  <a:pt x="10068" y="9021"/>
                </a:cubicBezTo>
                <a:cubicBezTo>
                  <a:pt x="10079" y="9010"/>
                  <a:pt x="10079" y="9010"/>
                  <a:pt x="10079" y="9010"/>
                </a:cubicBezTo>
                <a:cubicBezTo>
                  <a:pt x="10173" y="8948"/>
                  <a:pt x="10173" y="8948"/>
                  <a:pt x="10173" y="8948"/>
                </a:cubicBezTo>
                <a:cubicBezTo>
                  <a:pt x="10188" y="8936"/>
                  <a:pt x="10188" y="8936"/>
                  <a:pt x="10188" y="8936"/>
                </a:cubicBezTo>
                <a:cubicBezTo>
                  <a:pt x="10188" y="8910"/>
                  <a:pt x="10188" y="8910"/>
                  <a:pt x="10188" y="8910"/>
                </a:cubicBezTo>
                <a:cubicBezTo>
                  <a:pt x="10226" y="8901"/>
                  <a:pt x="10226" y="8901"/>
                  <a:pt x="10226" y="8901"/>
                </a:cubicBezTo>
                <a:cubicBezTo>
                  <a:pt x="10237" y="8863"/>
                  <a:pt x="10237" y="8863"/>
                  <a:pt x="10237" y="8863"/>
                </a:cubicBezTo>
                <a:cubicBezTo>
                  <a:pt x="10311" y="8773"/>
                  <a:pt x="10311" y="8773"/>
                  <a:pt x="10311" y="8773"/>
                </a:cubicBezTo>
                <a:cubicBezTo>
                  <a:pt x="10320" y="8735"/>
                  <a:pt x="10320" y="8735"/>
                  <a:pt x="10320" y="8735"/>
                </a:cubicBezTo>
                <a:cubicBezTo>
                  <a:pt x="10295" y="8726"/>
                  <a:pt x="10295" y="8726"/>
                  <a:pt x="10295" y="8726"/>
                </a:cubicBezTo>
                <a:cubicBezTo>
                  <a:pt x="10320" y="8726"/>
                  <a:pt x="10320" y="8726"/>
                  <a:pt x="10320" y="8726"/>
                </a:cubicBezTo>
                <a:cubicBezTo>
                  <a:pt x="10347" y="8653"/>
                  <a:pt x="10347" y="8653"/>
                  <a:pt x="10347" y="8653"/>
                </a:cubicBezTo>
                <a:cubicBezTo>
                  <a:pt x="10347" y="8603"/>
                  <a:pt x="10347" y="8603"/>
                  <a:pt x="10347" y="8603"/>
                </a:cubicBezTo>
                <a:cubicBezTo>
                  <a:pt x="10311" y="8615"/>
                  <a:pt x="10311" y="8615"/>
                  <a:pt x="10311" y="8615"/>
                </a:cubicBezTo>
                <a:cubicBezTo>
                  <a:pt x="10320" y="8579"/>
                  <a:pt x="10320" y="8579"/>
                  <a:pt x="10320" y="8579"/>
                </a:cubicBezTo>
                <a:cubicBezTo>
                  <a:pt x="10311" y="8579"/>
                  <a:pt x="10311" y="8579"/>
                  <a:pt x="10311" y="8579"/>
                </a:cubicBezTo>
                <a:cubicBezTo>
                  <a:pt x="10295" y="8568"/>
                  <a:pt x="10295" y="8568"/>
                  <a:pt x="10295" y="8568"/>
                </a:cubicBezTo>
                <a:cubicBezTo>
                  <a:pt x="10320" y="8541"/>
                  <a:pt x="10320" y="8541"/>
                  <a:pt x="10320" y="8541"/>
                </a:cubicBezTo>
                <a:cubicBezTo>
                  <a:pt x="10295" y="8451"/>
                  <a:pt x="10295" y="8451"/>
                  <a:pt x="10295" y="8451"/>
                </a:cubicBezTo>
                <a:cubicBezTo>
                  <a:pt x="10311" y="8367"/>
                  <a:pt x="10311" y="8367"/>
                  <a:pt x="10311" y="8367"/>
                </a:cubicBezTo>
                <a:cubicBezTo>
                  <a:pt x="10295" y="8393"/>
                  <a:pt x="10295" y="8393"/>
                  <a:pt x="10295" y="8393"/>
                </a:cubicBezTo>
                <a:cubicBezTo>
                  <a:pt x="10273" y="8367"/>
                  <a:pt x="10273" y="8367"/>
                  <a:pt x="10273" y="8367"/>
                </a:cubicBezTo>
                <a:cubicBezTo>
                  <a:pt x="10320" y="8331"/>
                  <a:pt x="10320" y="8331"/>
                  <a:pt x="10320" y="8331"/>
                </a:cubicBezTo>
                <a:cubicBezTo>
                  <a:pt x="10295" y="8293"/>
                  <a:pt x="10295" y="8293"/>
                  <a:pt x="10295" y="8293"/>
                </a:cubicBezTo>
                <a:cubicBezTo>
                  <a:pt x="10295" y="8208"/>
                  <a:pt x="10295" y="8208"/>
                  <a:pt x="10295" y="8208"/>
                </a:cubicBezTo>
                <a:cubicBezTo>
                  <a:pt x="10295" y="8157"/>
                  <a:pt x="10295" y="8157"/>
                  <a:pt x="10295" y="8157"/>
                </a:cubicBezTo>
                <a:cubicBezTo>
                  <a:pt x="10295" y="8119"/>
                  <a:pt x="10295" y="8119"/>
                  <a:pt x="10295" y="8119"/>
                </a:cubicBezTo>
                <a:cubicBezTo>
                  <a:pt x="10273" y="8107"/>
                  <a:pt x="10273" y="8107"/>
                  <a:pt x="10273" y="8107"/>
                </a:cubicBezTo>
                <a:cubicBezTo>
                  <a:pt x="10311" y="8045"/>
                  <a:pt x="10311" y="8045"/>
                  <a:pt x="10311" y="8045"/>
                </a:cubicBezTo>
                <a:cubicBezTo>
                  <a:pt x="10295" y="8045"/>
                  <a:pt x="10295" y="8045"/>
                  <a:pt x="10295" y="8045"/>
                </a:cubicBezTo>
                <a:cubicBezTo>
                  <a:pt x="10295" y="8034"/>
                  <a:pt x="10295" y="8034"/>
                  <a:pt x="10295" y="8034"/>
                </a:cubicBezTo>
                <a:cubicBezTo>
                  <a:pt x="10311" y="8034"/>
                  <a:pt x="10311" y="8034"/>
                  <a:pt x="10311" y="8034"/>
                </a:cubicBezTo>
                <a:cubicBezTo>
                  <a:pt x="10295" y="8025"/>
                  <a:pt x="10295" y="8025"/>
                  <a:pt x="10295" y="8025"/>
                </a:cubicBezTo>
                <a:cubicBezTo>
                  <a:pt x="10311" y="7998"/>
                  <a:pt x="10311" y="7998"/>
                  <a:pt x="10311" y="7998"/>
                </a:cubicBezTo>
                <a:cubicBezTo>
                  <a:pt x="10295" y="7960"/>
                  <a:pt x="10295" y="7960"/>
                  <a:pt x="10295" y="7960"/>
                </a:cubicBezTo>
                <a:cubicBezTo>
                  <a:pt x="10291" y="7962"/>
                  <a:pt x="10291" y="7962"/>
                  <a:pt x="10291" y="7962"/>
                </a:cubicBezTo>
                <a:cubicBezTo>
                  <a:pt x="10295" y="7966"/>
                  <a:pt x="10295" y="7966"/>
                  <a:pt x="10295" y="7966"/>
                </a:cubicBezTo>
                <a:cubicBezTo>
                  <a:pt x="10289" y="7970"/>
                  <a:pt x="10289" y="7970"/>
                  <a:pt x="10289" y="7970"/>
                </a:cubicBezTo>
                <a:cubicBezTo>
                  <a:pt x="10291" y="7962"/>
                  <a:pt x="10291" y="7962"/>
                  <a:pt x="10291" y="7962"/>
                </a:cubicBezTo>
                <a:cubicBezTo>
                  <a:pt x="10261" y="7931"/>
                  <a:pt x="10261" y="7931"/>
                  <a:pt x="10261" y="7931"/>
                </a:cubicBezTo>
                <a:cubicBezTo>
                  <a:pt x="10249" y="7943"/>
                  <a:pt x="10249" y="7943"/>
                  <a:pt x="10249" y="7943"/>
                </a:cubicBezTo>
                <a:cubicBezTo>
                  <a:pt x="10226" y="7919"/>
                  <a:pt x="10226" y="7919"/>
                  <a:pt x="10226" y="7919"/>
                </a:cubicBezTo>
                <a:cubicBezTo>
                  <a:pt x="10226" y="7931"/>
                  <a:pt x="10226" y="7931"/>
                  <a:pt x="10226" y="7931"/>
                </a:cubicBezTo>
                <a:cubicBezTo>
                  <a:pt x="10188" y="7904"/>
                  <a:pt x="10188" y="7904"/>
                  <a:pt x="10188" y="7904"/>
                </a:cubicBezTo>
                <a:cubicBezTo>
                  <a:pt x="10152" y="7757"/>
                  <a:pt x="10152" y="7757"/>
                  <a:pt x="10152" y="7757"/>
                </a:cubicBezTo>
                <a:cubicBezTo>
                  <a:pt x="10114" y="7719"/>
                  <a:pt x="10114" y="7719"/>
                  <a:pt x="10114" y="7719"/>
                </a:cubicBezTo>
                <a:cubicBezTo>
                  <a:pt x="10141" y="7719"/>
                  <a:pt x="10141" y="7719"/>
                  <a:pt x="10141" y="7719"/>
                </a:cubicBezTo>
                <a:cubicBezTo>
                  <a:pt x="10114" y="7683"/>
                  <a:pt x="10114" y="7683"/>
                  <a:pt x="10114" y="7683"/>
                </a:cubicBezTo>
                <a:cubicBezTo>
                  <a:pt x="10105" y="7619"/>
                  <a:pt x="10105" y="7619"/>
                  <a:pt x="10105" y="7619"/>
                </a:cubicBezTo>
                <a:cubicBezTo>
                  <a:pt x="10141" y="7556"/>
                  <a:pt x="10141" y="7556"/>
                  <a:pt x="10141" y="7556"/>
                </a:cubicBezTo>
                <a:cubicBezTo>
                  <a:pt x="10141" y="7545"/>
                  <a:pt x="10141" y="7545"/>
                  <a:pt x="10141" y="7545"/>
                </a:cubicBezTo>
                <a:cubicBezTo>
                  <a:pt x="10105" y="7534"/>
                  <a:pt x="10105" y="7534"/>
                  <a:pt x="10105" y="7534"/>
                </a:cubicBezTo>
                <a:cubicBezTo>
                  <a:pt x="10105" y="7510"/>
                  <a:pt x="10105" y="7510"/>
                  <a:pt x="10105" y="7510"/>
                </a:cubicBezTo>
                <a:cubicBezTo>
                  <a:pt x="10152" y="7409"/>
                  <a:pt x="10152" y="7409"/>
                  <a:pt x="10152" y="7409"/>
                </a:cubicBezTo>
                <a:cubicBezTo>
                  <a:pt x="10067" y="7336"/>
                  <a:pt x="10067" y="7336"/>
                  <a:pt x="10067" y="7336"/>
                </a:cubicBezTo>
                <a:cubicBezTo>
                  <a:pt x="10056" y="7309"/>
                  <a:pt x="10056" y="7309"/>
                  <a:pt x="10056" y="7309"/>
                </a:cubicBezTo>
                <a:cubicBezTo>
                  <a:pt x="10029" y="7262"/>
                  <a:pt x="10029" y="7262"/>
                  <a:pt x="10029" y="7262"/>
                </a:cubicBezTo>
                <a:cubicBezTo>
                  <a:pt x="10078" y="7062"/>
                  <a:pt x="10078" y="7062"/>
                  <a:pt x="10078" y="7062"/>
                </a:cubicBezTo>
                <a:cubicBezTo>
                  <a:pt x="10078" y="7089"/>
                  <a:pt x="10078" y="7089"/>
                  <a:pt x="10078" y="7089"/>
                </a:cubicBezTo>
                <a:cubicBezTo>
                  <a:pt x="10105" y="7062"/>
                  <a:pt x="10105" y="7062"/>
                  <a:pt x="10105" y="7062"/>
                </a:cubicBezTo>
                <a:cubicBezTo>
                  <a:pt x="10078" y="7040"/>
                  <a:pt x="10078" y="7040"/>
                  <a:pt x="10078" y="7040"/>
                </a:cubicBezTo>
                <a:cubicBezTo>
                  <a:pt x="10074" y="7036"/>
                  <a:pt x="10074" y="7036"/>
                  <a:pt x="10074" y="7036"/>
                </a:cubicBezTo>
                <a:cubicBezTo>
                  <a:pt x="10107" y="7036"/>
                  <a:pt x="10107" y="7036"/>
                  <a:pt x="10107" y="7036"/>
                </a:cubicBezTo>
                <a:cubicBezTo>
                  <a:pt x="10192" y="6811"/>
                  <a:pt x="10192" y="6811"/>
                  <a:pt x="10192" y="6811"/>
                </a:cubicBezTo>
                <a:cubicBezTo>
                  <a:pt x="10228" y="6800"/>
                  <a:pt x="10228" y="6800"/>
                  <a:pt x="10228" y="6800"/>
                </a:cubicBezTo>
                <a:cubicBezTo>
                  <a:pt x="10250" y="6711"/>
                  <a:pt x="10250" y="6711"/>
                  <a:pt x="10250" y="6711"/>
                </a:cubicBezTo>
                <a:cubicBezTo>
                  <a:pt x="10286" y="6691"/>
                  <a:pt x="10286" y="6691"/>
                  <a:pt x="10286" y="6691"/>
                </a:cubicBezTo>
                <a:cubicBezTo>
                  <a:pt x="10301" y="6691"/>
                  <a:pt x="10301" y="6691"/>
                  <a:pt x="10301" y="6691"/>
                </a:cubicBezTo>
                <a:cubicBezTo>
                  <a:pt x="10333" y="6664"/>
                  <a:pt x="10333" y="6664"/>
                  <a:pt x="10333" y="6664"/>
                </a:cubicBezTo>
                <a:cubicBezTo>
                  <a:pt x="10333" y="6637"/>
                  <a:pt x="10333" y="6637"/>
                  <a:pt x="10333" y="6637"/>
                </a:cubicBezTo>
                <a:cubicBezTo>
                  <a:pt x="10350" y="6664"/>
                  <a:pt x="10350" y="6664"/>
                  <a:pt x="10350" y="6664"/>
                </a:cubicBezTo>
                <a:cubicBezTo>
                  <a:pt x="10350" y="6599"/>
                  <a:pt x="10350" y="6599"/>
                  <a:pt x="10350" y="6599"/>
                </a:cubicBezTo>
                <a:cubicBezTo>
                  <a:pt x="10417" y="6590"/>
                  <a:pt x="10417" y="6590"/>
                  <a:pt x="10417" y="6590"/>
                </a:cubicBezTo>
                <a:cubicBezTo>
                  <a:pt x="10455" y="6553"/>
                  <a:pt x="10455" y="6553"/>
                  <a:pt x="10455" y="6553"/>
                </a:cubicBezTo>
                <a:cubicBezTo>
                  <a:pt x="10452" y="6548"/>
                  <a:pt x="10452" y="6548"/>
                  <a:pt x="10452" y="6548"/>
                </a:cubicBezTo>
                <a:cubicBezTo>
                  <a:pt x="10452" y="6549"/>
                  <a:pt x="10452" y="6549"/>
                  <a:pt x="10452" y="6549"/>
                </a:cubicBezTo>
                <a:cubicBezTo>
                  <a:pt x="10452" y="6548"/>
                  <a:pt x="10452" y="6548"/>
                  <a:pt x="10452" y="6548"/>
                </a:cubicBezTo>
                <a:cubicBezTo>
                  <a:pt x="10452" y="6548"/>
                  <a:pt x="10452" y="6548"/>
                  <a:pt x="10452" y="6548"/>
                </a:cubicBezTo>
                <a:cubicBezTo>
                  <a:pt x="10526" y="6426"/>
                  <a:pt x="10526" y="6426"/>
                  <a:pt x="10526" y="6426"/>
                </a:cubicBezTo>
                <a:cubicBezTo>
                  <a:pt x="10743" y="6179"/>
                  <a:pt x="10743" y="6179"/>
                  <a:pt x="10743" y="6179"/>
                </a:cubicBezTo>
                <a:cubicBezTo>
                  <a:pt x="10910" y="6016"/>
                  <a:pt x="10910" y="6016"/>
                  <a:pt x="10910" y="6016"/>
                </a:cubicBezTo>
                <a:cubicBezTo>
                  <a:pt x="11142" y="5896"/>
                  <a:pt x="11142" y="5896"/>
                  <a:pt x="11142" y="5896"/>
                </a:cubicBezTo>
                <a:cubicBezTo>
                  <a:pt x="11455" y="5559"/>
                  <a:pt x="11455" y="5559"/>
                  <a:pt x="11455" y="5559"/>
                </a:cubicBezTo>
                <a:cubicBezTo>
                  <a:pt x="11622" y="5290"/>
                  <a:pt x="11622" y="5290"/>
                  <a:pt x="11622" y="5290"/>
                </a:cubicBezTo>
                <a:cubicBezTo>
                  <a:pt x="11638" y="5189"/>
                  <a:pt x="11638" y="5189"/>
                  <a:pt x="11638" y="5189"/>
                </a:cubicBezTo>
                <a:cubicBezTo>
                  <a:pt x="11734" y="5069"/>
                  <a:pt x="11734" y="5069"/>
                  <a:pt x="11734" y="5069"/>
                </a:cubicBezTo>
                <a:cubicBezTo>
                  <a:pt x="11743" y="4995"/>
                  <a:pt x="11743" y="4995"/>
                  <a:pt x="11743" y="4995"/>
                </a:cubicBezTo>
                <a:cubicBezTo>
                  <a:pt x="11792" y="4958"/>
                  <a:pt x="11792" y="4958"/>
                  <a:pt x="11792" y="4958"/>
                </a:cubicBezTo>
                <a:cubicBezTo>
                  <a:pt x="11828" y="4857"/>
                  <a:pt x="11828" y="4857"/>
                  <a:pt x="11828" y="4857"/>
                </a:cubicBezTo>
                <a:cubicBezTo>
                  <a:pt x="11901" y="4768"/>
                  <a:pt x="11901" y="4768"/>
                  <a:pt x="11901" y="4768"/>
                </a:cubicBezTo>
                <a:cubicBezTo>
                  <a:pt x="11913" y="4610"/>
                  <a:pt x="11913" y="4610"/>
                  <a:pt x="11913" y="4610"/>
                </a:cubicBezTo>
                <a:cubicBezTo>
                  <a:pt x="11975" y="4586"/>
                  <a:pt x="11975" y="4586"/>
                  <a:pt x="11975" y="4586"/>
                </a:cubicBezTo>
                <a:cubicBezTo>
                  <a:pt x="11986" y="4610"/>
                  <a:pt x="11986" y="4610"/>
                  <a:pt x="11986" y="4610"/>
                </a:cubicBezTo>
                <a:cubicBezTo>
                  <a:pt x="11986" y="4586"/>
                  <a:pt x="11986" y="4586"/>
                  <a:pt x="11986" y="4586"/>
                </a:cubicBezTo>
                <a:cubicBezTo>
                  <a:pt x="11951" y="4574"/>
                  <a:pt x="11951" y="4574"/>
                  <a:pt x="11951" y="4574"/>
                </a:cubicBezTo>
                <a:lnTo>
                  <a:pt x="11951" y="4586"/>
                </a:lnTo>
                <a:close/>
                <a:moveTo>
                  <a:pt x="9714" y="2688"/>
                </a:moveTo>
                <a:cubicBezTo>
                  <a:pt x="9710" y="2685"/>
                  <a:pt x="9710" y="2685"/>
                  <a:pt x="9710" y="2685"/>
                </a:cubicBezTo>
                <a:cubicBezTo>
                  <a:pt x="9710" y="2686"/>
                  <a:pt x="9711" y="2687"/>
                  <a:pt x="9711" y="2688"/>
                </a:cubicBezTo>
                <a:lnTo>
                  <a:pt x="9714" y="2688"/>
                </a:lnTo>
                <a:close/>
                <a:moveTo>
                  <a:pt x="10188" y="7062"/>
                </a:moveTo>
                <a:cubicBezTo>
                  <a:pt x="10179" y="7062"/>
                  <a:pt x="10179" y="7062"/>
                  <a:pt x="10179" y="7062"/>
                </a:cubicBezTo>
                <a:cubicBezTo>
                  <a:pt x="10179" y="7124"/>
                  <a:pt x="10179" y="7124"/>
                  <a:pt x="10179" y="7124"/>
                </a:cubicBezTo>
                <a:cubicBezTo>
                  <a:pt x="10152" y="7162"/>
                  <a:pt x="10152" y="7162"/>
                  <a:pt x="10152" y="7162"/>
                </a:cubicBezTo>
                <a:cubicBezTo>
                  <a:pt x="10179" y="7162"/>
                  <a:pt x="10179" y="7162"/>
                  <a:pt x="10179" y="7162"/>
                </a:cubicBezTo>
                <a:cubicBezTo>
                  <a:pt x="10188" y="7124"/>
                  <a:pt x="10188" y="7124"/>
                  <a:pt x="10188" y="7124"/>
                </a:cubicBezTo>
                <a:lnTo>
                  <a:pt x="10188" y="7062"/>
                </a:lnTo>
                <a:close/>
                <a:moveTo>
                  <a:pt x="1288" y="1639"/>
                </a:moveTo>
                <a:cubicBezTo>
                  <a:pt x="1253" y="1612"/>
                  <a:pt x="1253" y="1612"/>
                  <a:pt x="1253" y="1612"/>
                </a:cubicBezTo>
                <a:cubicBezTo>
                  <a:pt x="1242" y="1639"/>
                  <a:pt x="1242" y="1639"/>
                  <a:pt x="1242" y="1639"/>
                </a:cubicBezTo>
                <a:cubicBezTo>
                  <a:pt x="1253" y="1650"/>
                  <a:pt x="1253" y="1650"/>
                  <a:pt x="1253" y="1650"/>
                </a:cubicBezTo>
                <a:lnTo>
                  <a:pt x="1288" y="1639"/>
                </a:lnTo>
                <a:close/>
                <a:moveTo>
                  <a:pt x="10228" y="3673"/>
                </a:moveTo>
                <a:cubicBezTo>
                  <a:pt x="10217" y="3673"/>
                  <a:pt x="10217" y="3673"/>
                  <a:pt x="10217" y="3673"/>
                </a:cubicBezTo>
                <a:cubicBezTo>
                  <a:pt x="10217" y="3684"/>
                  <a:pt x="10217" y="3684"/>
                  <a:pt x="10217" y="3684"/>
                </a:cubicBezTo>
                <a:cubicBezTo>
                  <a:pt x="10228" y="3684"/>
                  <a:pt x="10228" y="3684"/>
                  <a:pt x="10228" y="3684"/>
                </a:cubicBezTo>
                <a:lnTo>
                  <a:pt x="10228" y="3673"/>
                </a:lnTo>
                <a:close/>
                <a:moveTo>
                  <a:pt x="12624" y="7005"/>
                </a:moveTo>
                <a:cubicBezTo>
                  <a:pt x="12604" y="7032"/>
                  <a:pt x="12604" y="7032"/>
                  <a:pt x="12604" y="7032"/>
                </a:cubicBezTo>
                <a:cubicBezTo>
                  <a:pt x="12640" y="7043"/>
                  <a:pt x="12640" y="7043"/>
                  <a:pt x="12640" y="7043"/>
                </a:cubicBezTo>
                <a:lnTo>
                  <a:pt x="12624" y="7005"/>
                </a:lnTo>
                <a:close/>
                <a:moveTo>
                  <a:pt x="9710" y="2684"/>
                </a:moveTo>
                <a:cubicBezTo>
                  <a:pt x="9710" y="2684"/>
                  <a:pt x="9709" y="2684"/>
                  <a:pt x="9709" y="2684"/>
                </a:cubicBezTo>
                <a:cubicBezTo>
                  <a:pt x="9710" y="2685"/>
                  <a:pt x="9710" y="2685"/>
                  <a:pt x="9710" y="2685"/>
                </a:cubicBezTo>
                <a:cubicBezTo>
                  <a:pt x="9710" y="2684"/>
                  <a:pt x="9710" y="2684"/>
                  <a:pt x="9710" y="2684"/>
                </a:cubicBezTo>
                <a:close/>
                <a:moveTo>
                  <a:pt x="1558" y="1685"/>
                </a:moveTo>
                <a:cubicBezTo>
                  <a:pt x="1558" y="1650"/>
                  <a:pt x="1558" y="1650"/>
                  <a:pt x="1558" y="1650"/>
                </a:cubicBezTo>
                <a:cubicBezTo>
                  <a:pt x="1558" y="1639"/>
                  <a:pt x="1558" y="1639"/>
                  <a:pt x="1558" y="1639"/>
                </a:cubicBezTo>
                <a:cubicBezTo>
                  <a:pt x="1493" y="1639"/>
                  <a:pt x="1493" y="1639"/>
                  <a:pt x="1493" y="1639"/>
                </a:cubicBezTo>
                <a:cubicBezTo>
                  <a:pt x="1484" y="1665"/>
                  <a:pt x="1484" y="1665"/>
                  <a:pt x="1484" y="1665"/>
                </a:cubicBezTo>
                <a:cubicBezTo>
                  <a:pt x="1520" y="1703"/>
                  <a:pt x="1520" y="1703"/>
                  <a:pt x="1520" y="1703"/>
                </a:cubicBezTo>
                <a:lnTo>
                  <a:pt x="1558" y="1685"/>
                </a:lnTo>
                <a:close/>
                <a:moveTo>
                  <a:pt x="1774" y="1612"/>
                </a:moveTo>
                <a:cubicBezTo>
                  <a:pt x="1794" y="1565"/>
                  <a:pt x="1794" y="1565"/>
                  <a:pt x="1794" y="1565"/>
                </a:cubicBezTo>
                <a:cubicBezTo>
                  <a:pt x="1794" y="1530"/>
                  <a:pt x="1794" y="1530"/>
                  <a:pt x="1794" y="1530"/>
                </a:cubicBezTo>
                <a:cubicBezTo>
                  <a:pt x="1774" y="1530"/>
                  <a:pt x="1774" y="1530"/>
                  <a:pt x="1774" y="1530"/>
                </a:cubicBezTo>
                <a:cubicBezTo>
                  <a:pt x="1736" y="1612"/>
                  <a:pt x="1736" y="1612"/>
                  <a:pt x="1736" y="1612"/>
                </a:cubicBezTo>
                <a:cubicBezTo>
                  <a:pt x="1709" y="1650"/>
                  <a:pt x="1709" y="1650"/>
                  <a:pt x="1709" y="1650"/>
                </a:cubicBezTo>
                <a:cubicBezTo>
                  <a:pt x="1725" y="1650"/>
                  <a:pt x="1725" y="1650"/>
                  <a:pt x="1725" y="1650"/>
                </a:cubicBezTo>
                <a:lnTo>
                  <a:pt x="1774" y="1612"/>
                </a:lnTo>
                <a:close/>
                <a:moveTo>
                  <a:pt x="10255" y="3746"/>
                </a:moveTo>
                <a:cubicBezTo>
                  <a:pt x="10228" y="3746"/>
                  <a:pt x="10228" y="3746"/>
                  <a:pt x="10228" y="3746"/>
                </a:cubicBezTo>
                <a:cubicBezTo>
                  <a:pt x="10228" y="3726"/>
                  <a:pt x="10228" y="3726"/>
                  <a:pt x="10228" y="3726"/>
                </a:cubicBezTo>
                <a:cubicBezTo>
                  <a:pt x="10217" y="3710"/>
                  <a:pt x="10217" y="3710"/>
                  <a:pt x="10217" y="3710"/>
                </a:cubicBezTo>
                <a:cubicBezTo>
                  <a:pt x="10217" y="3726"/>
                  <a:pt x="10217" y="3726"/>
                  <a:pt x="10217" y="3726"/>
                </a:cubicBezTo>
                <a:cubicBezTo>
                  <a:pt x="10192" y="3726"/>
                  <a:pt x="10192" y="3726"/>
                  <a:pt x="10192" y="3726"/>
                </a:cubicBezTo>
                <a:cubicBezTo>
                  <a:pt x="10217" y="3746"/>
                  <a:pt x="10217" y="3746"/>
                  <a:pt x="10217" y="3746"/>
                </a:cubicBezTo>
                <a:cubicBezTo>
                  <a:pt x="10192" y="3746"/>
                  <a:pt x="10192" y="3746"/>
                  <a:pt x="10192" y="3746"/>
                </a:cubicBezTo>
                <a:cubicBezTo>
                  <a:pt x="10192" y="3761"/>
                  <a:pt x="10192" y="3761"/>
                  <a:pt x="10192" y="3761"/>
                </a:cubicBezTo>
                <a:cubicBezTo>
                  <a:pt x="10266" y="3761"/>
                  <a:pt x="10266" y="3761"/>
                  <a:pt x="10266" y="3761"/>
                </a:cubicBezTo>
                <a:lnTo>
                  <a:pt x="10255" y="3746"/>
                </a:lnTo>
                <a:close/>
                <a:moveTo>
                  <a:pt x="4971" y="6268"/>
                </a:moveTo>
                <a:cubicBezTo>
                  <a:pt x="5008" y="6257"/>
                  <a:pt x="5008" y="6257"/>
                  <a:pt x="5008" y="6257"/>
                </a:cubicBezTo>
                <a:cubicBezTo>
                  <a:pt x="5008" y="6219"/>
                  <a:pt x="5008" y="6219"/>
                  <a:pt x="5008" y="6219"/>
                </a:cubicBezTo>
                <a:cubicBezTo>
                  <a:pt x="4971" y="6230"/>
                  <a:pt x="4971" y="6230"/>
                  <a:pt x="4971" y="6230"/>
                </a:cubicBezTo>
                <a:lnTo>
                  <a:pt x="4971" y="6268"/>
                </a:lnTo>
                <a:close/>
                <a:moveTo>
                  <a:pt x="1841" y="1492"/>
                </a:moveTo>
                <a:cubicBezTo>
                  <a:pt x="1856" y="1438"/>
                  <a:pt x="1856" y="1438"/>
                  <a:pt x="1856" y="1438"/>
                </a:cubicBezTo>
                <a:cubicBezTo>
                  <a:pt x="1810" y="1476"/>
                  <a:pt x="1810" y="1476"/>
                  <a:pt x="1810" y="1476"/>
                </a:cubicBezTo>
                <a:cubicBezTo>
                  <a:pt x="1794" y="1492"/>
                  <a:pt x="1794" y="1492"/>
                  <a:pt x="1794" y="1492"/>
                </a:cubicBezTo>
                <a:cubicBezTo>
                  <a:pt x="1810" y="1519"/>
                  <a:pt x="1810" y="1519"/>
                  <a:pt x="1810" y="1519"/>
                </a:cubicBezTo>
                <a:lnTo>
                  <a:pt x="1841" y="1492"/>
                </a:lnTo>
                <a:close/>
                <a:moveTo>
                  <a:pt x="5729" y="459"/>
                </a:moveTo>
                <a:cubicBezTo>
                  <a:pt x="5702" y="459"/>
                  <a:pt x="5702" y="459"/>
                  <a:pt x="5702" y="459"/>
                </a:cubicBezTo>
                <a:cubicBezTo>
                  <a:pt x="5691" y="467"/>
                  <a:pt x="5691" y="467"/>
                  <a:pt x="5691" y="467"/>
                </a:cubicBezTo>
                <a:lnTo>
                  <a:pt x="5729" y="459"/>
                </a:lnTo>
                <a:close/>
                <a:moveTo>
                  <a:pt x="1137" y="1723"/>
                </a:moveTo>
                <a:cubicBezTo>
                  <a:pt x="1157" y="1685"/>
                  <a:pt x="1157" y="1685"/>
                  <a:pt x="1157" y="1685"/>
                </a:cubicBezTo>
                <a:cubicBezTo>
                  <a:pt x="1121" y="1703"/>
                  <a:pt x="1121" y="1703"/>
                  <a:pt x="1121" y="1703"/>
                </a:cubicBezTo>
                <a:lnTo>
                  <a:pt x="1137" y="1723"/>
                </a:lnTo>
                <a:close/>
                <a:moveTo>
                  <a:pt x="11789" y="8511"/>
                </a:moveTo>
                <a:cubicBezTo>
                  <a:pt x="11751" y="8388"/>
                  <a:pt x="11751" y="8388"/>
                  <a:pt x="11751" y="8388"/>
                </a:cubicBezTo>
                <a:cubicBezTo>
                  <a:pt x="11704" y="8310"/>
                  <a:pt x="11704" y="8310"/>
                  <a:pt x="11704" y="8310"/>
                </a:cubicBezTo>
                <a:cubicBezTo>
                  <a:pt x="11693" y="8263"/>
                  <a:pt x="11693" y="8263"/>
                  <a:pt x="11693" y="8263"/>
                </a:cubicBezTo>
                <a:cubicBezTo>
                  <a:pt x="11657" y="8236"/>
                  <a:pt x="11657" y="8236"/>
                  <a:pt x="11657" y="8236"/>
                </a:cubicBezTo>
                <a:cubicBezTo>
                  <a:pt x="11666" y="8236"/>
                  <a:pt x="11666" y="8236"/>
                  <a:pt x="11666" y="8236"/>
                </a:cubicBezTo>
                <a:cubicBezTo>
                  <a:pt x="11657" y="8199"/>
                  <a:pt x="11657" y="8199"/>
                  <a:pt x="11657" y="8199"/>
                </a:cubicBezTo>
                <a:cubicBezTo>
                  <a:pt x="11635" y="8225"/>
                  <a:pt x="11635" y="8225"/>
                  <a:pt x="11635" y="8225"/>
                </a:cubicBezTo>
                <a:cubicBezTo>
                  <a:pt x="11635" y="8236"/>
                  <a:pt x="11635" y="8236"/>
                  <a:pt x="11635" y="8236"/>
                </a:cubicBezTo>
                <a:cubicBezTo>
                  <a:pt x="11608" y="8263"/>
                  <a:pt x="11608" y="8263"/>
                  <a:pt x="11608" y="8263"/>
                </a:cubicBezTo>
                <a:cubicBezTo>
                  <a:pt x="11608" y="8290"/>
                  <a:pt x="11608" y="8290"/>
                  <a:pt x="11608" y="8290"/>
                </a:cubicBezTo>
                <a:cubicBezTo>
                  <a:pt x="11573" y="8274"/>
                  <a:pt x="11573" y="8274"/>
                  <a:pt x="11573" y="8274"/>
                </a:cubicBezTo>
                <a:cubicBezTo>
                  <a:pt x="11588" y="8310"/>
                  <a:pt x="11588" y="8310"/>
                  <a:pt x="11588" y="8310"/>
                </a:cubicBezTo>
                <a:cubicBezTo>
                  <a:pt x="11608" y="8352"/>
                  <a:pt x="11608" y="8352"/>
                  <a:pt x="11608" y="8352"/>
                </a:cubicBezTo>
                <a:cubicBezTo>
                  <a:pt x="11588" y="8437"/>
                  <a:pt x="11588" y="8437"/>
                  <a:pt x="11588" y="8437"/>
                </a:cubicBezTo>
                <a:cubicBezTo>
                  <a:pt x="11504" y="8473"/>
                  <a:pt x="11504" y="8473"/>
                  <a:pt x="11504" y="8473"/>
                </a:cubicBezTo>
                <a:cubicBezTo>
                  <a:pt x="11504" y="8511"/>
                  <a:pt x="11504" y="8511"/>
                  <a:pt x="11504" y="8511"/>
                </a:cubicBezTo>
                <a:cubicBezTo>
                  <a:pt x="11468" y="8446"/>
                  <a:pt x="11468" y="8446"/>
                  <a:pt x="11468" y="8446"/>
                </a:cubicBezTo>
                <a:cubicBezTo>
                  <a:pt x="11452" y="8473"/>
                  <a:pt x="11452" y="8473"/>
                  <a:pt x="11452" y="8473"/>
                </a:cubicBezTo>
                <a:cubicBezTo>
                  <a:pt x="11430" y="8511"/>
                  <a:pt x="11430" y="8511"/>
                  <a:pt x="11430" y="8511"/>
                </a:cubicBezTo>
                <a:cubicBezTo>
                  <a:pt x="11468" y="8522"/>
                  <a:pt x="11468" y="8522"/>
                  <a:pt x="11468" y="8522"/>
                </a:cubicBezTo>
                <a:cubicBezTo>
                  <a:pt x="11452" y="8538"/>
                  <a:pt x="11452" y="8538"/>
                  <a:pt x="11452" y="8538"/>
                </a:cubicBezTo>
                <a:cubicBezTo>
                  <a:pt x="11468" y="8562"/>
                  <a:pt x="11468" y="8562"/>
                  <a:pt x="11468" y="8562"/>
                </a:cubicBezTo>
                <a:cubicBezTo>
                  <a:pt x="11430" y="8562"/>
                  <a:pt x="11430" y="8562"/>
                  <a:pt x="11430" y="8562"/>
                </a:cubicBezTo>
                <a:cubicBezTo>
                  <a:pt x="11452" y="8573"/>
                  <a:pt x="11452" y="8573"/>
                  <a:pt x="11452" y="8573"/>
                </a:cubicBezTo>
                <a:cubicBezTo>
                  <a:pt x="11419" y="8573"/>
                  <a:pt x="11419" y="8573"/>
                  <a:pt x="11419" y="8573"/>
                </a:cubicBezTo>
                <a:cubicBezTo>
                  <a:pt x="11419" y="8611"/>
                  <a:pt x="11419" y="8611"/>
                  <a:pt x="11419" y="8611"/>
                </a:cubicBezTo>
                <a:cubicBezTo>
                  <a:pt x="11419" y="8638"/>
                  <a:pt x="11419" y="8638"/>
                  <a:pt x="11419" y="8638"/>
                </a:cubicBezTo>
                <a:cubicBezTo>
                  <a:pt x="11430" y="8638"/>
                  <a:pt x="11430" y="8638"/>
                  <a:pt x="11430" y="8638"/>
                </a:cubicBezTo>
                <a:cubicBezTo>
                  <a:pt x="11452" y="8638"/>
                  <a:pt x="11452" y="8638"/>
                  <a:pt x="11452" y="8638"/>
                </a:cubicBezTo>
                <a:cubicBezTo>
                  <a:pt x="11452" y="8647"/>
                  <a:pt x="11452" y="8647"/>
                  <a:pt x="11452" y="8647"/>
                </a:cubicBezTo>
                <a:cubicBezTo>
                  <a:pt x="11430" y="8638"/>
                  <a:pt x="11430" y="8638"/>
                  <a:pt x="11430" y="8638"/>
                </a:cubicBezTo>
                <a:cubicBezTo>
                  <a:pt x="11372" y="8720"/>
                  <a:pt x="11372" y="8720"/>
                  <a:pt x="11372" y="8720"/>
                </a:cubicBezTo>
                <a:cubicBezTo>
                  <a:pt x="11383" y="8658"/>
                  <a:pt x="11383" y="8658"/>
                  <a:pt x="11383" y="8658"/>
                </a:cubicBezTo>
                <a:cubicBezTo>
                  <a:pt x="11372" y="8647"/>
                  <a:pt x="11372" y="8647"/>
                  <a:pt x="11372" y="8647"/>
                </a:cubicBezTo>
                <a:cubicBezTo>
                  <a:pt x="11310" y="8732"/>
                  <a:pt x="11310" y="8732"/>
                  <a:pt x="11310" y="8732"/>
                </a:cubicBezTo>
                <a:cubicBezTo>
                  <a:pt x="11336" y="8774"/>
                  <a:pt x="11336" y="8774"/>
                  <a:pt x="11336" y="8774"/>
                </a:cubicBezTo>
                <a:cubicBezTo>
                  <a:pt x="11298" y="8785"/>
                  <a:pt x="11298" y="8785"/>
                  <a:pt x="11298" y="8785"/>
                </a:cubicBezTo>
                <a:cubicBezTo>
                  <a:pt x="11310" y="8758"/>
                  <a:pt x="11310" y="8758"/>
                  <a:pt x="11310" y="8758"/>
                </a:cubicBezTo>
                <a:cubicBezTo>
                  <a:pt x="11298" y="8732"/>
                  <a:pt x="11298" y="8732"/>
                  <a:pt x="11298" y="8732"/>
                </a:cubicBezTo>
                <a:cubicBezTo>
                  <a:pt x="11187" y="8810"/>
                  <a:pt x="11187" y="8810"/>
                  <a:pt x="11187" y="8810"/>
                </a:cubicBezTo>
                <a:cubicBezTo>
                  <a:pt x="11187" y="8821"/>
                  <a:pt x="11187" y="8821"/>
                  <a:pt x="11187" y="8821"/>
                </a:cubicBezTo>
                <a:cubicBezTo>
                  <a:pt x="11225" y="8859"/>
                  <a:pt x="11225" y="8859"/>
                  <a:pt x="11225" y="8859"/>
                </a:cubicBezTo>
                <a:cubicBezTo>
                  <a:pt x="11187" y="8859"/>
                  <a:pt x="11187" y="8859"/>
                  <a:pt x="11187" y="8859"/>
                </a:cubicBezTo>
                <a:cubicBezTo>
                  <a:pt x="11178" y="8821"/>
                  <a:pt x="11178" y="8821"/>
                  <a:pt x="11178" y="8821"/>
                </a:cubicBezTo>
                <a:cubicBezTo>
                  <a:pt x="11156" y="8821"/>
                  <a:pt x="11156" y="8821"/>
                  <a:pt x="11156" y="8821"/>
                </a:cubicBezTo>
                <a:cubicBezTo>
                  <a:pt x="11156" y="8848"/>
                  <a:pt x="11156" y="8848"/>
                  <a:pt x="11156" y="8848"/>
                </a:cubicBezTo>
                <a:cubicBezTo>
                  <a:pt x="11129" y="8821"/>
                  <a:pt x="11129" y="8821"/>
                  <a:pt x="11129" y="8821"/>
                </a:cubicBezTo>
                <a:cubicBezTo>
                  <a:pt x="11104" y="8821"/>
                  <a:pt x="11104" y="8821"/>
                  <a:pt x="11104" y="8821"/>
                </a:cubicBezTo>
                <a:cubicBezTo>
                  <a:pt x="11093" y="8885"/>
                  <a:pt x="11093" y="8885"/>
                  <a:pt x="11093" y="8885"/>
                </a:cubicBezTo>
                <a:cubicBezTo>
                  <a:pt x="11073" y="8859"/>
                  <a:pt x="11073" y="8859"/>
                  <a:pt x="11073" y="8859"/>
                </a:cubicBezTo>
                <a:cubicBezTo>
                  <a:pt x="11055" y="8859"/>
                  <a:pt x="11055" y="8859"/>
                  <a:pt x="11055" y="8859"/>
                </a:cubicBezTo>
                <a:cubicBezTo>
                  <a:pt x="11055" y="8885"/>
                  <a:pt x="11055" y="8885"/>
                  <a:pt x="11055" y="8885"/>
                </a:cubicBezTo>
                <a:cubicBezTo>
                  <a:pt x="11035" y="8885"/>
                  <a:pt x="11035" y="8885"/>
                  <a:pt x="11035" y="8885"/>
                </a:cubicBezTo>
                <a:cubicBezTo>
                  <a:pt x="11035" y="8859"/>
                  <a:pt x="11035" y="8859"/>
                  <a:pt x="11035" y="8859"/>
                </a:cubicBezTo>
                <a:cubicBezTo>
                  <a:pt x="10973" y="8894"/>
                  <a:pt x="10973" y="8894"/>
                  <a:pt x="10973" y="8894"/>
                </a:cubicBezTo>
                <a:cubicBezTo>
                  <a:pt x="10904" y="8894"/>
                  <a:pt x="10904" y="8894"/>
                  <a:pt x="10904" y="8894"/>
                </a:cubicBezTo>
                <a:cubicBezTo>
                  <a:pt x="10904" y="8979"/>
                  <a:pt x="10904" y="8979"/>
                  <a:pt x="10904" y="8979"/>
                </a:cubicBezTo>
                <a:cubicBezTo>
                  <a:pt x="10819" y="9133"/>
                  <a:pt x="10819" y="9133"/>
                  <a:pt x="10819" y="9133"/>
                </a:cubicBezTo>
                <a:cubicBezTo>
                  <a:pt x="10830" y="9153"/>
                  <a:pt x="10830" y="9153"/>
                  <a:pt x="10830" y="9153"/>
                </a:cubicBezTo>
                <a:cubicBezTo>
                  <a:pt x="10830" y="9269"/>
                  <a:pt x="10830" y="9269"/>
                  <a:pt x="10830" y="9269"/>
                </a:cubicBezTo>
                <a:cubicBezTo>
                  <a:pt x="10866" y="9343"/>
                  <a:pt x="10866" y="9343"/>
                  <a:pt x="10866" y="9343"/>
                </a:cubicBezTo>
                <a:cubicBezTo>
                  <a:pt x="10866" y="9381"/>
                  <a:pt x="10866" y="9381"/>
                  <a:pt x="10866" y="9381"/>
                </a:cubicBezTo>
                <a:cubicBezTo>
                  <a:pt x="10904" y="9443"/>
                  <a:pt x="10904" y="9443"/>
                  <a:pt x="10904" y="9443"/>
                </a:cubicBezTo>
                <a:cubicBezTo>
                  <a:pt x="10893" y="9501"/>
                  <a:pt x="10893" y="9501"/>
                  <a:pt x="10893" y="9501"/>
                </a:cubicBezTo>
                <a:cubicBezTo>
                  <a:pt x="10904" y="9528"/>
                  <a:pt x="10904" y="9528"/>
                  <a:pt x="10904" y="9528"/>
                </a:cubicBezTo>
                <a:cubicBezTo>
                  <a:pt x="10819" y="9675"/>
                  <a:pt x="10819" y="9675"/>
                  <a:pt x="10819" y="9675"/>
                </a:cubicBezTo>
                <a:cubicBezTo>
                  <a:pt x="10792" y="9726"/>
                  <a:pt x="10792" y="9726"/>
                  <a:pt x="10792" y="9726"/>
                </a:cubicBezTo>
                <a:cubicBezTo>
                  <a:pt x="10746" y="9764"/>
                  <a:pt x="10746" y="9764"/>
                  <a:pt x="10746" y="9764"/>
                </a:cubicBezTo>
                <a:cubicBezTo>
                  <a:pt x="10746" y="9811"/>
                  <a:pt x="10746" y="9811"/>
                  <a:pt x="10746" y="9811"/>
                </a:cubicBezTo>
                <a:cubicBezTo>
                  <a:pt x="10734" y="9838"/>
                  <a:pt x="10734" y="9838"/>
                  <a:pt x="10734" y="9838"/>
                </a:cubicBezTo>
                <a:cubicBezTo>
                  <a:pt x="10710" y="9885"/>
                  <a:pt x="10710" y="9885"/>
                  <a:pt x="10710" y="9885"/>
                </a:cubicBezTo>
                <a:cubicBezTo>
                  <a:pt x="10734" y="10012"/>
                  <a:pt x="10734" y="10012"/>
                  <a:pt x="10734" y="10012"/>
                </a:cubicBezTo>
                <a:cubicBezTo>
                  <a:pt x="10772" y="10050"/>
                  <a:pt x="10772" y="10050"/>
                  <a:pt x="10772" y="10050"/>
                </a:cubicBezTo>
                <a:cubicBezTo>
                  <a:pt x="10783" y="10096"/>
                  <a:pt x="10783" y="10096"/>
                  <a:pt x="10783" y="10096"/>
                </a:cubicBezTo>
                <a:cubicBezTo>
                  <a:pt x="10792" y="10123"/>
                  <a:pt x="10792" y="10123"/>
                  <a:pt x="10792" y="10123"/>
                </a:cubicBezTo>
                <a:cubicBezTo>
                  <a:pt x="10783" y="10159"/>
                  <a:pt x="10783" y="10159"/>
                  <a:pt x="10783" y="10159"/>
                </a:cubicBezTo>
                <a:cubicBezTo>
                  <a:pt x="10783" y="10259"/>
                  <a:pt x="10783" y="10259"/>
                  <a:pt x="10783" y="10259"/>
                </a:cubicBezTo>
                <a:cubicBezTo>
                  <a:pt x="10819" y="10306"/>
                  <a:pt x="10819" y="10306"/>
                  <a:pt x="10819" y="10306"/>
                </a:cubicBezTo>
                <a:cubicBezTo>
                  <a:pt x="10830" y="10380"/>
                  <a:pt x="10830" y="10380"/>
                  <a:pt x="10830" y="10380"/>
                </a:cubicBezTo>
                <a:cubicBezTo>
                  <a:pt x="10893" y="10412"/>
                  <a:pt x="10893" y="10412"/>
                  <a:pt x="10893" y="10412"/>
                </a:cubicBezTo>
                <a:cubicBezTo>
                  <a:pt x="10893" y="10406"/>
                  <a:pt x="10893" y="10406"/>
                  <a:pt x="10893" y="10406"/>
                </a:cubicBezTo>
                <a:cubicBezTo>
                  <a:pt x="10904" y="10418"/>
                  <a:pt x="10904" y="10418"/>
                  <a:pt x="10904" y="10418"/>
                </a:cubicBezTo>
                <a:cubicBezTo>
                  <a:pt x="10893" y="10412"/>
                  <a:pt x="10893" y="10412"/>
                  <a:pt x="10893" y="10412"/>
                </a:cubicBezTo>
                <a:cubicBezTo>
                  <a:pt x="10893" y="10418"/>
                  <a:pt x="10893" y="10418"/>
                  <a:pt x="10893" y="10418"/>
                </a:cubicBezTo>
                <a:cubicBezTo>
                  <a:pt x="10951" y="10433"/>
                  <a:pt x="10951" y="10433"/>
                  <a:pt x="10951" y="10433"/>
                </a:cubicBezTo>
                <a:cubicBezTo>
                  <a:pt x="11024" y="10471"/>
                  <a:pt x="11024" y="10471"/>
                  <a:pt x="11024" y="10471"/>
                </a:cubicBezTo>
                <a:cubicBezTo>
                  <a:pt x="11073" y="10471"/>
                  <a:pt x="11073" y="10471"/>
                  <a:pt x="11073" y="10471"/>
                </a:cubicBezTo>
                <a:cubicBezTo>
                  <a:pt x="11178" y="10418"/>
                  <a:pt x="11178" y="10418"/>
                  <a:pt x="11178" y="10418"/>
                </a:cubicBezTo>
                <a:cubicBezTo>
                  <a:pt x="11252" y="10418"/>
                  <a:pt x="11252" y="10418"/>
                  <a:pt x="11252" y="10418"/>
                </a:cubicBezTo>
                <a:cubicBezTo>
                  <a:pt x="11310" y="10371"/>
                  <a:pt x="11310" y="10371"/>
                  <a:pt x="11310" y="10371"/>
                </a:cubicBezTo>
                <a:cubicBezTo>
                  <a:pt x="11394" y="10170"/>
                  <a:pt x="11394" y="10170"/>
                  <a:pt x="11394" y="10170"/>
                </a:cubicBezTo>
                <a:cubicBezTo>
                  <a:pt x="11430" y="9938"/>
                  <a:pt x="11430" y="9938"/>
                  <a:pt x="11430" y="9938"/>
                </a:cubicBezTo>
                <a:cubicBezTo>
                  <a:pt x="11488" y="9811"/>
                  <a:pt x="11488" y="9811"/>
                  <a:pt x="11488" y="9811"/>
                </a:cubicBezTo>
                <a:cubicBezTo>
                  <a:pt x="11550" y="9601"/>
                  <a:pt x="11550" y="9601"/>
                  <a:pt x="11550" y="9601"/>
                </a:cubicBezTo>
                <a:cubicBezTo>
                  <a:pt x="11666" y="9253"/>
                  <a:pt x="11666" y="9253"/>
                  <a:pt x="11666" y="9253"/>
                </a:cubicBezTo>
                <a:cubicBezTo>
                  <a:pt x="11693" y="9142"/>
                  <a:pt x="11693" y="9142"/>
                  <a:pt x="11693" y="9142"/>
                </a:cubicBezTo>
                <a:cubicBezTo>
                  <a:pt x="11666" y="9095"/>
                  <a:pt x="11666" y="9095"/>
                  <a:pt x="11666" y="9095"/>
                </a:cubicBezTo>
                <a:cubicBezTo>
                  <a:pt x="11704" y="9022"/>
                  <a:pt x="11704" y="9022"/>
                  <a:pt x="11704" y="9022"/>
                </a:cubicBezTo>
                <a:cubicBezTo>
                  <a:pt x="11740" y="9006"/>
                  <a:pt x="11740" y="9006"/>
                  <a:pt x="11740" y="9006"/>
                </a:cubicBezTo>
                <a:cubicBezTo>
                  <a:pt x="11731" y="8979"/>
                  <a:pt x="11731" y="8979"/>
                  <a:pt x="11731" y="8979"/>
                </a:cubicBezTo>
                <a:cubicBezTo>
                  <a:pt x="11740" y="8943"/>
                  <a:pt x="11740" y="8943"/>
                  <a:pt x="11740" y="8943"/>
                </a:cubicBezTo>
                <a:cubicBezTo>
                  <a:pt x="11740" y="8894"/>
                  <a:pt x="11740" y="8894"/>
                  <a:pt x="11740" y="8894"/>
                </a:cubicBezTo>
                <a:cubicBezTo>
                  <a:pt x="11731" y="8885"/>
                  <a:pt x="11731" y="8885"/>
                  <a:pt x="11731" y="8885"/>
                </a:cubicBezTo>
                <a:cubicBezTo>
                  <a:pt x="11731" y="8848"/>
                  <a:pt x="11731" y="8848"/>
                  <a:pt x="11731" y="8848"/>
                </a:cubicBezTo>
                <a:cubicBezTo>
                  <a:pt x="11704" y="8785"/>
                  <a:pt x="11704" y="8785"/>
                  <a:pt x="11704" y="8785"/>
                </a:cubicBezTo>
                <a:cubicBezTo>
                  <a:pt x="11731" y="8774"/>
                  <a:pt x="11731" y="8774"/>
                  <a:pt x="11731" y="8774"/>
                </a:cubicBezTo>
                <a:cubicBezTo>
                  <a:pt x="11740" y="8774"/>
                  <a:pt x="11740" y="8774"/>
                  <a:pt x="11740" y="8774"/>
                </a:cubicBezTo>
                <a:cubicBezTo>
                  <a:pt x="11778" y="8848"/>
                  <a:pt x="11778" y="8848"/>
                  <a:pt x="11778" y="8848"/>
                </a:cubicBezTo>
                <a:cubicBezTo>
                  <a:pt x="11816" y="8859"/>
                  <a:pt x="11816" y="8859"/>
                  <a:pt x="11816" y="8859"/>
                </a:cubicBezTo>
                <a:cubicBezTo>
                  <a:pt x="11851" y="8758"/>
                  <a:pt x="11851" y="8758"/>
                  <a:pt x="11851" y="8758"/>
                </a:cubicBezTo>
                <a:cubicBezTo>
                  <a:pt x="11789" y="8638"/>
                  <a:pt x="11789" y="8638"/>
                  <a:pt x="11789" y="8638"/>
                </a:cubicBezTo>
                <a:lnTo>
                  <a:pt x="11789" y="8511"/>
                </a:lnTo>
                <a:close/>
                <a:moveTo>
                  <a:pt x="1137" y="1530"/>
                </a:moveTo>
                <a:cubicBezTo>
                  <a:pt x="1168" y="1576"/>
                  <a:pt x="1168" y="1576"/>
                  <a:pt x="1168" y="1576"/>
                </a:cubicBezTo>
                <a:cubicBezTo>
                  <a:pt x="1168" y="1565"/>
                  <a:pt x="1168" y="1565"/>
                  <a:pt x="1168" y="1565"/>
                </a:cubicBezTo>
                <a:cubicBezTo>
                  <a:pt x="1195" y="1530"/>
                  <a:pt x="1195" y="1530"/>
                  <a:pt x="1195" y="1530"/>
                </a:cubicBezTo>
                <a:cubicBezTo>
                  <a:pt x="1157" y="1519"/>
                  <a:pt x="1157" y="1519"/>
                  <a:pt x="1157" y="1519"/>
                </a:cubicBezTo>
                <a:lnTo>
                  <a:pt x="1137" y="1530"/>
                </a:lnTo>
                <a:close/>
                <a:moveTo>
                  <a:pt x="10746" y="8116"/>
                </a:moveTo>
                <a:cubicBezTo>
                  <a:pt x="10710" y="8116"/>
                  <a:pt x="10710" y="8116"/>
                  <a:pt x="10710" y="8116"/>
                </a:cubicBezTo>
                <a:cubicBezTo>
                  <a:pt x="10710" y="8163"/>
                  <a:pt x="10710" y="8163"/>
                  <a:pt x="10710" y="8163"/>
                </a:cubicBezTo>
                <a:cubicBezTo>
                  <a:pt x="10746" y="8207"/>
                  <a:pt x="10746" y="8207"/>
                  <a:pt x="10746" y="8207"/>
                </a:cubicBezTo>
                <a:lnTo>
                  <a:pt x="10746" y="8116"/>
                </a:lnTo>
                <a:close/>
                <a:moveTo>
                  <a:pt x="10902" y="8227"/>
                </a:moveTo>
                <a:cubicBezTo>
                  <a:pt x="10890" y="8243"/>
                  <a:pt x="10890" y="8243"/>
                  <a:pt x="10890" y="8243"/>
                </a:cubicBezTo>
                <a:cubicBezTo>
                  <a:pt x="10868" y="8243"/>
                  <a:pt x="10868" y="8243"/>
                  <a:pt x="10868" y="8243"/>
                </a:cubicBezTo>
                <a:cubicBezTo>
                  <a:pt x="10917" y="8282"/>
                  <a:pt x="10917" y="8282"/>
                  <a:pt x="10917" y="8282"/>
                </a:cubicBezTo>
                <a:lnTo>
                  <a:pt x="10902" y="8227"/>
                </a:lnTo>
                <a:close/>
                <a:moveTo>
                  <a:pt x="368" y="3687"/>
                </a:moveTo>
                <a:cubicBezTo>
                  <a:pt x="404" y="3687"/>
                  <a:pt x="404" y="3687"/>
                  <a:pt x="404" y="3687"/>
                </a:cubicBezTo>
                <a:cubicBezTo>
                  <a:pt x="416" y="3672"/>
                  <a:pt x="416" y="3672"/>
                  <a:pt x="416" y="3672"/>
                </a:cubicBezTo>
                <a:cubicBezTo>
                  <a:pt x="404" y="3661"/>
                  <a:pt x="404" y="3661"/>
                  <a:pt x="404" y="3661"/>
                </a:cubicBezTo>
                <a:lnTo>
                  <a:pt x="368" y="3687"/>
                </a:lnTo>
                <a:close/>
                <a:moveTo>
                  <a:pt x="10784" y="8266"/>
                </a:moveTo>
                <a:cubicBezTo>
                  <a:pt x="10784" y="8282"/>
                  <a:pt x="10784" y="8282"/>
                  <a:pt x="10784" y="8282"/>
                </a:cubicBezTo>
                <a:cubicBezTo>
                  <a:pt x="10820" y="8282"/>
                  <a:pt x="10820" y="8282"/>
                  <a:pt x="10820" y="8282"/>
                </a:cubicBezTo>
                <a:lnTo>
                  <a:pt x="10784" y="8266"/>
                </a:lnTo>
                <a:close/>
                <a:moveTo>
                  <a:pt x="10370" y="6637"/>
                </a:moveTo>
                <a:cubicBezTo>
                  <a:pt x="10386" y="6626"/>
                  <a:pt x="10386" y="6626"/>
                  <a:pt x="10386" y="6626"/>
                </a:cubicBezTo>
                <a:cubicBezTo>
                  <a:pt x="10370" y="6626"/>
                  <a:pt x="10370" y="6626"/>
                  <a:pt x="10370" y="6626"/>
                </a:cubicBezTo>
                <a:lnTo>
                  <a:pt x="10370" y="6637"/>
                </a:lnTo>
                <a:close/>
                <a:moveTo>
                  <a:pt x="1445" y="4431"/>
                </a:moveTo>
                <a:cubicBezTo>
                  <a:pt x="1472" y="4431"/>
                  <a:pt x="1472" y="4431"/>
                  <a:pt x="1472" y="4431"/>
                </a:cubicBezTo>
                <a:cubicBezTo>
                  <a:pt x="1472" y="4415"/>
                  <a:pt x="1472" y="4415"/>
                  <a:pt x="1472" y="4415"/>
                </a:cubicBezTo>
                <a:cubicBezTo>
                  <a:pt x="1445" y="4415"/>
                  <a:pt x="1445" y="4415"/>
                  <a:pt x="1445" y="4415"/>
                </a:cubicBezTo>
                <a:lnTo>
                  <a:pt x="1445" y="4431"/>
                </a:lnTo>
                <a:close/>
                <a:moveTo>
                  <a:pt x="5340" y="5687"/>
                </a:moveTo>
                <a:cubicBezTo>
                  <a:pt x="5314" y="5687"/>
                  <a:pt x="5314" y="5687"/>
                  <a:pt x="5314" y="5687"/>
                </a:cubicBezTo>
                <a:cubicBezTo>
                  <a:pt x="5294" y="5724"/>
                  <a:pt x="5294" y="5724"/>
                  <a:pt x="5294" y="5724"/>
                </a:cubicBezTo>
                <a:cubicBezTo>
                  <a:pt x="5283" y="5724"/>
                  <a:pt x="5283" y="5724"/>
                  <a:pt x="5283" y="5724"/>
                </a:cubicBezTo>
                <a:cubicBezTo>
                  <a:pt x="5283" y="5759"/>
                  <a:pt x="5283" y="5759"/>
                  <a:pt x="5283" y="5759"/>
                </a:cubicBezTo>
                <a:cubicBezTo>
                  <a:pt x="5314" y="5777"/>
                  <a:pt x="5314" y="5777"/>
                  <a:pt x="5314" y="5777"/>
                </a:cubicBezTo>
                <a:cubicBezTo>
                  <a:pt x="5340" y="5724"/>
                  <a:pt x="5340" y="5724"/>
                  <a:pt x="5340" y="5724"/>
                </a:cubicBezTo>
                <a:lnTo>
                  <a:pt x="5340" y="5687"/>
                </a:lnTo>
                <a:close/>
                <a:moveTo>
                  <a:pt x="5107" y="6014"/>
                </a:moveTo>
                <a:cubicBezTo>
                  <a:pt x="5107" y="6025"/>
                  <a:pt x="5107" y="6025"/>
                  <a:pt x="5107" y="6025"/>
                </a:cubicBezTo>
                <a:cubicBezTo>
                  <a:pt x="5127" y="6014"/>
                  <a:pt x="5127" y="6014"/>
                  <a:pt x="5127" y="6014"/>
                </a:cubicBezTo>
                <a:cubicBezTo>
                  <a:pt x="5107" y="5999"/>
                  <a:pt x="5107" y="5999"/>
                  <a:pt x="5107" y="5999"/>
                </a:cubicBezTo>
                <a:lnTo>
                  <a:pt x="5107" y="6014"/>
                </a:lnTo>
                <a:close/>
                <a:moveTo>
                  <a:pt x="12959" y="9537"/>
                </a:moveTo>
                <a:cubicBezTo>
                  <a:pt x="12931" y="9574"/>
                  <a:pt x="12931" y="9574"/>
                  <a:pt x="12931" y="9574"/>
                </a:cubicBezTo>
                <a:cubicBezTo>
                  <a:pt x="12910" y="9605"/>
                  <a:pt x="12910" y="9605"/>
                  <a:pt x="12910" y="9605"/>
                </a:cubicBezTo>
                <a:cubicBezTo>
                  <a:pt x="12947" y="9631"/>
                  <a:pt x="12947" y="9631"/>
                  <a:pt x="12947" y="9631"/>
                </a:cubicBezTo>
                <a:cubicBezTo>
                  <a:pt x="12959" y="9605"/>
                  <a:pt x="12959" y="9605"/>
                  <a:pt x="12959" y="9605"/>
                </a:cubicBezTo>
                <a:cubicBezTo>
                  <a:pt x="12982" y="9594"/>
                  <a:pt x="12982" y="9594"/>
                  <a:pt x="12982" y="9594"/>
                </a:cubicBezTo>
                <a:lnTo>
                  <a:pt x="12959" y="9537"/>
                </a:lnTo>
                <a:close/>
                <a:moveTo>
                  <a:pt x="11011" y="8365"/>
                </a:moveTo>
                <a:cubicBezTo>
                  <a:pt x="11021" y="8324"/>
                  <a:pt x="11021" y="8324"/>
                  <a:pt x="11021" y="8324"/>
                </a:cubicBezTo>
                <a:cubicBezTo>
                  <a:pt x="11011" y="8313"/>
                  <a:pt x="11011" y="8313"/>
                  <a:pt x="11011" y="8313"/>
                </a:cubicBezTo>
                <a:lnTo>
                  <a:pt x="11011" y="8365"/>
                </a:lnTo>
                <a:close/>
                <a:moveTo>
                  <a:pt x="37" y="3549"/>
                </a:moveTo>
                <a:cubicBezTo>
                  <a:pt x="48" y="3560"/>
                  <a:pt x="48" y="3560"/>
                  <a:pt x="48" y="3560"/>
                </a:cubicBezTo>
                <a:cubicBezTo>
                  <a:pt x="75" y="3549"/>
                  <a:pt x="75" y="3549"/>
                  <a:pt x="75" y="3549"/>
                </a:cubicBezTo>
                <a:cubicBezTo>
                  <a:pt x="48" y="3540"/>
                  <a:pt x="48" y="3540"/>
                  <a:pt x="48" y="3540"/>
                </a:cubicBezTo>
                <a:lnTo>
                  <a:pt x="37" y="3549"/>
                </a:lnTo>
                <a:close/>
                <a:moveTo>
                  <a:pt x="1409" y="4415"/>
                </a:moveTo>
                <a:cubicBezTo>
                  <a:pt x="1397" y="4415"/>
                  <a:pt x="1397" y="4415"/>
                  <a:pt x="1397" y="4415"/>
                </a:cubicBezTo>
                <a:cubicBezTo>
                  <a:pt x="1409" y="4431"/>
                  <a:pt x="1409" y="4431"/>
                  <a:pt x="1409" y="4431"/>
                </a:cubicBezTo>
                <a:lnTo>
                  <a:pt x="1409" y="4415"/>
                </a:lnTo>
                <a:close/>
                <a:moveTo>
                  <a:pt x="1445" y="4462"/>
                </a:moveTo>
                <a:cubicBezTo>
                  <a:pt x="1409" y="4489"/>
                  <a:pt x="1409" y="4489"/>
                  <a:pt x="1409" y="4489"/>
                </a:cubicBezTo>
                <a:cubicBezTo>
                  <a:pt x="1433" y="4500"/>
                  <a:pt x="1433" y="4500"/>
                  <a:pt x="1433" y="4500"/>
                </a:cubicBezTo>
                <a:cubicBezTo>
                  <a:pt x="1445" y="4500"/>
                  <a:pt x="1445" y="4500"/>
                  <a:pt x="1445" y="4500"/>
                </a:cubicBezTo>
                <a:cubicBezTo>
                  <a:pt x="1472" y="4462"/>
                  <a:pt x="1472" y="4462"/>
                  <a:pt x="1472" y="4462"/>
                </a:cubicBezTo>
                <a:cubicBezTo>
                  <a:pt x="1445" y="4489"/>
                  <a:pt x="1445" y="4489"/>
                  <a:pt x="1445" y="4489"/>
                </a:cubicBezTo>
                <a:lnTo>
                  <a:pt x="1445" y="4462"/>
                </a:lnTo>
                <a:close/>
                <a:moveTo>
                  <a:pt x="122" y="3870"/>
                </a:moveTo>
                <a:cubicBezTo>
                  <a:pt x="134" y="3882"/>
                  <a:pt x="134" y="3882"/>
                  <a:pt x="134" y="3882"/>
                </a:cubicBezTo>
                <a:cubicBezTo>
                  <a:pt x="161" y="3870"/>
                  <a:pt x="161" y="3870"/>
                  <a:pt x="161" y="3870"/>
                </a:cubicBezTo>
                <a:cubicBezTo>
                  <a:pt x="134" y="3846"/>
                  <a:pt x="134" y="3846"/>
                  <a:pt x="134" y="3846"/>
                </a:cubicBezTo>
                <a:lnTo>
                  <a:pt x="122" y="3870"/>
                </a:lnTo>
                <a:close/>
                <a:moveTo>
                  <a:pt x="11228" y="7793"/>
                </a:moveTo>
                <a:cubicBezTo>
                  <a:pt x="11177" y="7793"/>
                  <a:pt x="11177" y="7793"/>
                  <a:pt x="11177" y="7793"/>
                </a:cubicBezTo>
                <a:cubicBezTo>
                  <a:pt x="11193" y="7804"/>
                  <a:pt x="11193" y="7804"/>
                  <a:pt x="11193" y="7804"/>
                </a:cubicBezTo>
                <a:lnTo>
                  <a:pt x="11228" y="7793"/>
                </a:lnTo>
                <a:close/>
                <a:moveTo>
                  <a:pt x="161" y="3591"/>
                </a:moveTo>
                <a:cubicBezTo>
                  <a:pt x="208" y="3598"/>
                  <a:pt x="208" y="3598"/>
                  <a:pt x="208" y="3598"/>
                </a:cubicBezTo>
                <a:cubicBezTo>
                  <a:pt x="161" y="3587"/>
                  <a:pt x="161" y="3587"/>
                  <a:pt x="161" y="3587"/>
                </a:cubicBezTo>
                <a:lnTo>
                  <a:pt x="161" y="3591"/>
                </a:lnTo>
                <a:close/>
                <a:moveTo>
                  <a:pt x="5644" y="621"/>
                </a:moveTo>
                <a:cubicBezTo>
                  <a:pt x="5644" y="659"/>
                  <a:pt x="5644" y="659"/>
                  <a:pt x="5644" y="659"/>
                </a:cubicBezTo>
                <a:cubicBezTo>
                  <a:pt x="5653" y="668"/>
                  <a:pt x="5653" y="668"/>
                  <a:pt x="5653" y="668"/>
                </a:cubicBezTo>
                <a:cubicBezTo>
                  <a:pt x="5680" y="632"/>
                  <a:pt x="5680" y="632"/>
                  <a:pt x="5680" y="632"/>
                </a:cubicBezTo>
                <a:lnTo>
                  <a:pt x="5644" y="621"/>
                </a:lnTo>
                <a:close/>
                <a:moveTo>
                  <a:pt x="1472" y="4366"/>
                </a:moveTo>
                <a:cubicBezTo>
                  <a:pt x="1433" y="4366"/>
                  <a:pt x="1433" y="4366"/>
                  <a:pt x="1433" y="4366"/>
                </a:cubicBezTo>
                <a:cubicBezTo>
                  <a:pt x="1445" y="4377"/>
                  <a:pt x="1445" y="4377"/>
                  <a:pt x="1445" y="4377"/>
                </a:cubicBezTo>
                <a:lnTo>
                  <a:pt x="1472" y="4366"/>
                </a:lnTo>
                <a:close/>
                <a:moveTo>
                  <a:pt x="1409" y="4377"/>
                </a:moveTo>
                <a:cubicBezTo>
                  <a:pt x="1433" y="4366"/>
                  <a:pt x="1433" y="4366"/>
                  <a:pt x="1433" y="4366"/>
                </a:cubicBezTo>
                <a:cubicBezTo>
                  <a:pt x="1409" y="4366"/>
                  <a:pt x="1409" y="4366"/>
                  <a:pt x="1409" y="4366"/>
                </a:cubicBezTo>
                <a:lnTo>
                  <a:pt x="1409" y="4377"/>
                </a:lnTo>
                <a:close/>
                <a:moveTo>
                  <a:pt x="1396" y="3061"/>
                </a:moveTo>
                <a:cubicBezTo>
                  <a:pt x="1372" y="3070"/>
                  <a:pt x="1372" y="3070"/>
                  <a:pt x="1372" y="3070"/>
                </a:cubicBezTo>
                <a:cubicBezTo>
                  <a:pt x="1392" y="3092"/>
                  <a:pt x="1392" y="3092"/>
                  <a:pt x="1392" y="3092"/>
                </a:cubicBezTo>
                <a:cubicBezTo>
                  <a:pt x="1396" y="3084"/>
                  <a:pt x="1396" y="3084"/>
                  <a:pt x="1396" y="3084"/>
                </a:cubicBezTo>
                <a:lnTo>
                  <a:pt x="1396" y="3061"/>
                </a:lnTo>
                <a:close/>
                <a:moveTo>
                  <a:pt x="161" y="3598"/>
                </a:moveTo>
                <a:cubicBezTo>
                  <a:pt x="161" y="3591"/>
                  <a:pt x="161" y="3591"/>
                  <a:pt x="161" y="3591"/>
                </a:cubicBezTo>
                <a:cubicBezTo>
                  <a:pt x="134" y="3587"/>
                  <a:pt x="134" y="3587"/>
                  <a:pt x="134" y="3587"/>
                </a:cubicBezTo>
                <a:lnTo>
                  <a:pt x="161" y="3598"/>
                </a:lnTo>
                <a:close/>
                <a:moveTo>
                  <a:pt x="246" y="3846"/>
                </a:moveTo>
                <a:cubicBezTo>
                  <a:pt x="282" y="3870"/>
                  <a:pt x="282" y="3870"/>
                  <a:pt x="282" y="3870"/>
                </a:cubicBezTo>
                <a:cubicBezTo>
                  <a:pt x="294" y="3846"/>
                  <a:pt x="294" y="3846"/>
                  <a:pt x="294" y="3846"/>
                </a:cubicBezTo>
                <a:cubicBezTo>
                  <a:pt x="267" y="3808"/>
                  <a:pt x="267" y="3808"/>
                  <a:pt x="267" y="3808"/>
                </a:cubicBezTo>
                <a:lnTo>
                  <a:pt x="246" y="3846"/>
                </a:lnTo>
                <a:close/>
                <a:moveTo>
                  <a:pt x="10199" y="8910"/>
                </a:moveTo>
                <a:cubicBezTo>
                  <a:pt x="10188" y="8910"/>
                  <a:pt x="10188" y="8910"/>
                  <a:pt x="10188" y="8910"/>
                </a:cubicBezTo>
                <a:cubicBezTo>
                  <a:pt x="10199" y="8936"/>
                  <a:pt x="10199" y="8936"/>
                  <a:pt x="10199" y="8936"/>
                </a:cubicBezTo>
                <a:lnTo>
                  <a:pt x="10199" y="8910"/>
                </a:lnTo>
                <a:close/>
                <a:moveTo>
                  <a:pt x="11504" y="8399"/>
                </a:moveTo>
                <a:cubicBezTo>
                  <a:pt x="11488" y="8437"/>
                  <a:pt x="11488" y="8437"/>
                  <a:pt x="11488" y="8437"/>
                </a:cubicBezTo>
                <a:cubicBezTo>
                  <a:pt x="11504" y="8437"/>
                  <a:pt x="11504" y="8437"/>
                  <a:pt x="11504" y="8437"/>
                </a:cubicBezTo>
                <a:lnTo>
                  <a:pt x="11504" y="8399"/>
                </a:lnTo>
                <a:close/>
                <a:moveTo>
                  <a:pt x="9097" y="10541"/>
                </a:moveTo>
                <a:cubicBezTo>
                  <a:pt x="9113" y="10552"/>
                  <a:pt x="9113" y="10552"/>
                  <a:pt x="9113" y="10552"/>
                </a:cubicBezTo>
                <a:cubicBezTo>
                  <a:pt x="9113" y="10541"/>
                  <a:pt x="9113" y="10541"/>
                  <a:pt x="9113" y="10541"/>
                </a:cubicBezTo>
                <a:lnTo>
                  <a:pt x="9097" y="10541"/>
                </a:lnTo>
                <a:close/>
                <a:moveTo>
                  <a:pt x="5344" y="6389"/>
                </a:moveTo>
                <a:cubicBezTo>
                  <a:pt x="5371" y="6416"/>
                  <a:pt x="5371" y="6416"/>
                  <a:pt x="5371" y="6416"/>
                </a:cubicBezTo>
                <a:cubicBezTo>
                  <a:pt x="5371" y="6378"/>
                  <a:pt x="5371" y="6378"/>
                  <a:pt x="5371" y="6378"/>
                </a:cubicBezTo>
                <a:lnTo>
                  <a:pt x="5344" y="6389"/>
                </a:lnTo>
                <a:close/>
                <a:moveTo>
                  <a:pt x="5104" y="5566"/>
                </a:moveTo>
                <a:cubicBezTo>
                  <a:pt x="5093" y="5539"/>
                  <a:pt x="5093" y="5539"/>
                  <a:pt x="5093" y="5539"/>
                </a:cubicBezTo>
                <a:cubicBezTo>
                  <a:pt x="5082" y="5577"/>
                  <a:pt x="5082" y="5577"/>
                  <a:pt x="5082" y="5577"/>
                </a:cubicBezTo>
                <a:lnTo>
                  <a:pt x="5104" y="5566"/>
                </a:lnTo>
                <a:close/>
                <a:moveTo>
                  <a:pt x="1994" y="5063"/>
                </a:moveTo>
                <a:cubicBezTo>
                  <a:pt x="1969" y="5047"/>
                  <a:pt x="1969" y="5047"/>
                  <a:pt x="1969" y="5047"/>
                </a:cubicBezTo>
                <a:cubicBezTo>
                  <a:pt x="1945" y="5047"/>
                  <a:pt x="1945" y="5047"/>
                  <a:pt x="1945" y="5047"/>
                </a:cubicBezTo>
                <a:cubicBezTo>
                  <a:pt x="1925" y="5072"/>
                  <a:pt x="1925" y="5072"/>
                  <a:pt x="1925" y="5072"/>
                </a:cubicBezTo>
                <a:cubicBezTo>
                  <a:pt x="1994" y="5083"/>
                  <a:pt x="1994" y="5083"/>
                  <a:pt x="1994" y="5083"/>
                </a:cubicBezTo>
                <a:cubicBezTo>
                  <a:pt x="1994" y="5072"/>
                  <a:pt x="1994" y="5072"/>
                  <a:pt x="1994" y="5072"/>
                </a:cubicBezTo>
                <a:lnTo>
                  <a:pt x="1994" y="5063"/>
                </a:lnTo>
                <a:close/>
                <a:moveTo>
                  <a:pt x="5371" y="6479"/>
                </a:moveTo>
                <a:cubicBezTo>
                  <a:pt x="5407" y="6552"/>
                  <a:pt x="5407" y="6552"/>
                  <a:pt x="5407" y="6552"/>
                </a:cubicBezTo>
                <a:cubicBezTo>
                  <a:pt x="5407" y="6537"/>
                  <a:pt x="5407" y="6537"/>
                  <a:pt x="5407" y="6537"/>
                </a:cubicBezTo>
                <a:lnTo>
                  <a:pt x="5371" y="6479"/>
                </a:lnTo>
                <a:close/>
                <a:moveTo>
                  <a:pt x="6228" y="9974"/>
                </a:moveTo>
                <a:cubicBezTo>
                  <a:pt x="6228" y="10027"/>
                  <a:pt x="6228" y="10027"/>
                  <a:pt x="6228" y="10027"/>
                </a:cubicBezTo>
                <a:cubicBezTo>
                  <a:pt x="6216" y="10027"/>
                  <a:pt x="6216" y="10027"/>
                  <a:pt x="6216" y="10027"/>
                </a:cubicBezTo>
                <a:cubicBezTo>
                  <a:pt x="6216" y="10054"/>
                  <a:pt x="6216" y="10054"/>
                  <a:pt x="6216" y="10054"/>
                </a:cubicBezTo>
                <a:cubicBezTo>
                  <a:pt x="6252" y="10054"/>
                  <a:pt x="6252" y="10054"/>
                  <a:pt x="6252" y="10054"/>
                </a:cubicBezTo>
                <a:cubicBezTo>
                  <a:pt x="6242" y="9974"/>
                  <a:pt x="6242" y="9974"/>
                  <a:pt x="6242" y="9974"/>
                </a:cubicBezTo>
                <a:lnTo>
                  <a:pt x="6228" y="9974"/>
                </a:lnTo>
                <a:close/>
                <a:moveTo>
                  <a:pt x="3199" y="5446"/>
                </a:moveTo>
                <a:cubicBezTo>
                  <a:pt x="3329" y="5435"/>
                  <a:pt x="3329" y="5435"/>
                  <a:pt x="3329" y="5435"/>
                </a:cubicBezTo>
                <a:cubicBezTo>
                  <a:pt x="3292" y="5435"/>
                  <a:pt x="3292" y="5435"/>
                  <a:pt x="3292" y="5435"/>
                </a:cubicBezTo>
                <a:lnTo>
                  <a:pt x="3199" y="5446"/>
                </a:lnTo>
                <a:close/>
              </a:path>
            </a:pathLst>
          </a:custGeom>
          <a:solidFill>
            <a:schemeClr val="accent4"/>
          </a:solidFill>
          <a:ln w="3175">
            <a:solidFill>
              <a:schemeClr val="bg1"/>
            </a:solidFill>
          </a:ln>
        </p:spPr>
        <p:txBody>
          <a:bodyPr vert="horz" wrap="square" lIns="121920" tIns="60960" rIns="121920" bIns="60960" numCol="1" anchor="t" anchorCtr="0" compatLnSpc="1">
            <a:prstTxWarp prst="textNoShape">
              <a:avLst/>
            </a:prstTxWarp>
          </a:bodyPr>
          <a:lstStyle/>
          <a:p>
            <a:endParaRPr lang="de-DE" sz="2400">
              <a:solidFill>
                <a:srgbClr val="000000"/>
              </a:solidFill>
            </a:endParaRPr>
          </a:p>
        </p:txBody>
      </p:sp>
      <p:sp>
        <p:nvSpPr>
          <p:cNvPr id="14" name="Freeform 1850"/>
          <p:cNvSpPr>
            <a:spLocks noEditPoints="1"/>
          </p:cNvSpPr>
          <p:nvPr>
            <p:custDataLst>
              <p:tags r:id="rId4"/>
            </p:custDataLst>
          </p:nvPr>
        </p:nvSpPr>
        <p:spPr bwMode="gray">
          <a:xfrm>
            <a:off x="6241618" y="3431093"/>
            <a:ext cx="485729" cy="529769"/>
          </a:xfrm>
          <a:custGeom>
            <a:avLst/>
            <a:gdLst>
              <a:gd name="T0" fmla="*/ 861 w 869"/>
              <a:gd name="T1" fmla="*/ 343 h 1182"/>
              <a:gd name="T2" fmla="*/ 794 w 869"/>
              <a:gd name="T3" fmla="*/ 497 h 1182"/>
              <a:gd name="T4" fmla="*/ 692 w 869"/>
              <a:gd name="T5" fmla="*/ 584 h 1182"/>
              <a:gd name="T6" fmla="*/ 622 w 869"/>
              <a:gd name="T7" fmla="*/ 704 h 1182"/>
              <a:gd name="T8" fmla="*/ 532 w 869"/>
              <a:gd name="T9" fmla="*/ 765 h 1182"/>
              <a:gd name="T10" fmla="*/ 449 w 869"/>
              <a:gd name="T11" fmla="*/ 873 h 1182"/>
              <a:gd name="T12" fmla="*/ 398 w 869"/>
              <a:gd name="T13" fmla="*/ 950 h 1182"/>
              <a:gd name="T14" fmla="*/ 347 w 869"/>
              <a:gd name="T15" fmla="*/ 1089 h 1182"/>
              <a:gd name="T16" fmla="*/ 297 w 869"/>
              <a:gd name="T17" fmla="*/ 1119 h 1182"/>
              <a:gd name="T18" fmla="*/ 281 w 869"/>
              <a:gd name="T19" fmla="*/ 1115 h 1182"/>
              <a:gd name="T20" fmla="*/ 280 w 869"/>
              <a:gd name="T21" fmla="*/ 1091 h 1182"/>
              <a:gd name="T22" fmla="*/ 259 w 869"/>
              <a:gd name="T23" fmla="*/ 1061 h 1182"/>
              <a:gd name="T24" fmla="*/ 278 w 869"/>
              <a:gd name="T25" fmla="*/ 1018 h 1182"/>
              <a:gd name="T26" fmla="*/ 270 w 869"/>
              <a:gd name="T27" fmla="*/ 977 h 1182"/>
              <a:gd name="T28" fmla="*/ 292 w 869"/>
              <a:gd name="T29" fmla="*/ 947 h 1182"/>
              <a:gd name="T30" fmla="*/ 270 w 869"/>
              <a:gd name="T31" fmla="*/ 880 h 1182"/>
              <a:gd name="T32" fmla="*/ 313 w 869"/>
              <a:gd name="T33" fmla="*/ 656 h 1182"/>
              <a:gd name="T34" fmla="*/ 234 w 869"/>
              <a:gd name="T35" fmla="*/ 419 h 1182"/>
              <a:gd name="T36" fmla="*/ 179 w 869"/>
              <a:gd name="T37" fmla="*/ 234 h 1182"/>
              <a:gd name="T38" fmla="*/ 210 w 869"/>
              <a:gd name="T39" fmla="*/ 158 h 1182"/>
              <a:gd name="T40" fmla="*/ 225 w 869"/>
              <a:gd name="T41" fmla="*/ 74 h 1182"/>
              <a:gd name="T42" fmla="*/ 306 w 869"/>
              <a:gd name="T43" fmla="*/ 33 h 1182"/>
              <a:gd name="T44" fmla="*/ 422 w 869"/>
              <a:gd name="T45" fmla="*/ 32 h 1182"/>
              <a:gd name="T46" fmla="*/ 472 w 869"/>
              <a:gd name="T47" fmla="*/ 60 h 1182"/>
              <a:gd name="T48" fmla="*/ 530 w 869"/>
              <a:gd name="T49" fmla="*/ 105 h 1182"/>
              <a:gd name="T50" fmla="*/ 621 w 869"/>
              <a:gd name="T51" fmla="*/ 150 h 1182"/>
              <a:gd name="T52" fmla="*/ 624 w 869"/>
              <a:gd name="T53" fmla="*/ 210 h 1182"/>
              <a:gd name="T54" fmla="*/ 668 w 869"/>
              <a:gd name="T55" fmla="*/ 213 h 1182"/>
              <a:gd name="T56" fmla="*/ 721 w 869"/>
              <a:gd name="T57" fmla="*/ 231 h 1182"/>
              <a:gd name="T58" fmla="*/ 869 w 869"/>
              <a:gd name="T59" fmla="*/ 318 h 1182"/>
              <a:gd name="T60" fmla="*/ 624 w 869"/>
              <a:gd name="T61" fmla="*/ 230 h 1182"/>
              <a:gd name="T62" fmla="*/ 636 w 869"/>
              <a:gd name="T63" fmla="*/ 191 h 1182"/>
              <a:gd name="T64" fmla="*/ 615 w 869"/>
              <a:gd name="T65" fmla="*/ 207 h 1182"/>
              <a:gd name="T66" fmla="*/ 650 w 869"/>
              <a:gd name="T67" fmla="*/ 226 h 1182"/>
              <a:gd name="T68" fmla="*/ 245 w 869"/>
              <a:gd name="T69" fmla="*/ 993 h 1182"/>
              <a:gd name="T70" fmla="*/ 274 w 869"/>
              <a:gd name="T71" fmla="*/ 927 h 1182"/>
              <a:gd name="T72" fmla="*/ 271 w 869"/>
              <a:gd name="T73" fmla="*/ 935 h 1182"/>
              <a:gd name="T74" fmla="*/ 271 w 869"/>
              <a:gd name="T75" fmla="*/ 946 h 1182"/>
              <a:gd name="T76" fmla="*/ 274 w 869"/>
              <a:gd name="T77" fmla="*/ 953 h 1182"/>
              <a:gd name="T78" fmla="*/ 261 w 869"/>
              <a:gd name="T79" fmla="*/ 963 h 1182"/>
              <a:gd name="T80" fmla="*/ 271 w 869"/>
              <a:gd name="T81" fmla="*/ 973 h 1182"/>
              <a:gd name="T82" fmla="*/ 253 w 869"/>
              <a:gd name="T83" fmla="*/ 1014 h 1182"/>
              <a:gd name="T84" fmla="*/ 254 w 869"/>
              <a:gd name="T85" fmla="*/ 1029 h 1182"/>
              <a:gd name="T86" fmla="*/ 247 w 869"/>
              <a:gd name="T87" fmla="*/ 1046 h 1182"/>
              <a:gd name="T88" fmla="*/ 257 w 869"/>
              <a:gd name="T89" fmla="*/ 1042 h 1182"/>
              <a:gd name="T90" fmla="*/ 250 w 869"/>
              <a:gd name="T91" fmla="*/ 1070 h 1182"/>
              <a:gd name="T92" fmla="*/ 257 w 869"/>
              <a:gd name="T93" fmla="*/ 1084 h 1182"/>
              <a:gd name="T94" fmla="*/ 274 w 869"/>
              <a:gd name="T95" fmla="*/ 1102 h 1182"/>
              <a:gd name="T96" fmla="*/ 329 w 869"/>
              <a:gd name="T97" fmla="*/ 1116 h 1182"/>
              <a:gd name="T98" fmla="*/ 321 w 869"/>
              <a:gd name="T99" fmla="*/ 1147 h 1182"/>
              <a:gd name="T100" fmla="*/ 386 w 869"/>
              <a:gd name="T101" fmla="*/ 1163 h 1182"/>
              <a:gd name="T102" fmla="*/ 285 w 869"/>
              <a:gd name="T103" fmla="*/ 1127 h 1182"/>
              <a:gd name="T104" fmla="*/ 276 w 869"/>
              <a:gd name="T105" fmla="*/ 1132 h 1182"/>
              <a:gd name="T106" fmla="*/ 283 w 869"/>
              <a:gd name="T107" fmla="*/ 1143 h 1182"/>
              <a:gd name="T108" fmla="*/ 325 w 869"/>
              <a:gd name="T109" fmla="*/ 1164 h 1182"/>
              <a:gd name="T110" fmla="*/ 344 w 869"/>
              <a:gd name="T111" fmla="*/ 1171 h 1182"/>
              <a:gd name="T112" fmla="*/ 366 w 869"/>
              <a:gd name="T113" fmla="*/ 1175 h 1182"/>
              <a:gd name="T114" fmla="*/ 205 w 869"/>
              <a:gd name="T115" fmla="*/ 158 h 1182"/>
              <a:gd name="T116" fmla="*/ 17 w 869"/>
              <a:gd name="T117" fmla="*/ 211 h 1182"/>
              <a:gd name="T118" fmla="*/ 505 w 869"/>
              <a:gd name="T119" fmla="*/ 1098 h 1182"/>
              <a:gd name="T120" fmla="*/ 478 w 869"/>
              <a:gd name="T121" fmla="*/ 1095 h 1182"/>
              <a:gd name="T122" fmla="*/ 426 w 869"/>
              <a:gd name="T123" fmla="*/ 25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9" h="1182">
                <a:moveTo>
                  <a:pt x="332" y="4"/>
                </a:moveTo>
                <a:lnTo>
                  <a:pt x="329" y="2"/>
                </a:lnTo>
                <a:lnTo>
                  <a:pt x="329" y="0"/>
                </a:lnTo>
                <a:lnTo>
                  <a:pt x="332" y="4"/>
                </a:lnTo>
                <a:close/>
                <a:moveTo>
                  <a:pt x="459" y="6"/>
                </a:moveTo>
                <a:lnTo>
                  <a:pt x="457" y="6"/>
                </a:lnTo>
                <a:lnTo>
                  <a:pt x="456" y="10"/>
                </a:lnTo>
                <a:lnTo>
                  <a:pt x="459" y="10"/>
                </a:lnTo>
                <a:lnTo>
                  <a:pt x="459" y="6"/>
                </a:lnTo>
                <a:close/>
                <a:moveTo>
                  <a:pt x="359" y="6"/>
                </a:moveTo>
                <a:lnTo>
                  <a:pt x="356" y="4"/>
                </a:lnTo>
                <a:lnTo>
                  <a:pt x="359" y="10"/>
                </a:lnTo>
                <a:lnTo>
                  <a:pt x="359" y="6"/>
                </a:lnTo>
                <a:close/>
                <a:moveTo>
                  <a:pt x="351" y="10"/>
                </a:moveTo>
                <a:lnTo>
                  <a:pt x="343" y="4"/>
                </a:lnTo>
                <a:lnTo>
                  <a:pt x="345" y="6"/>
                </a:lnTo>
                <a:lnTo>
                  <a:pt x="351" y="10"/>
                </a:lnTo>
                <a:close/>
                <a:moveTo>
                  <a:pt x="454" y="849"/>
                </a:moveTo>
                <a:lnTo>
                  <a:pt x="454" y="847"/>
                </a:lnTo>
                <a:lnTo>
                  <a:pt x="451" y="845"/>
                </a:lnTo>
                <a:lnTo>
                  <a:pt x="454" y="849"/>
                </a:lnTo>
                <a:close/>
                <a:moveTo>
                  <a:pt x="410" y="1158"/>
                </a:moveTo>
                <a:lnTo>
                  <a:pt x="413" y="1159"/>
                </a:lnTo>
                <a:lnTo>
                  <a:pt x="418" y="1158"/>
                </a:lnTo>
                <a:lnTo>
                  <a:pt x="425" y="1158"/>
                </a:lnTo>
                <a:lnTo>
                  <a:pt x="426" y="1155"/>
                </a:lnTo>
                <a:lnTo>
                  <a:pt x="413" y="1158"/>
                </a:lnTo>
                <a:lnTo>
                  <a:pt x="410" y="1158"/>
                </a:lnTo>
                <a:close/>
                <a:moveTo>
                  <a:pt x="806" y="419"/>
                </a:moveTo>
                <a:lnTo>
                  <a:pt x="805" y="421"/>
                </a:lnTo>
                <a:lnTo>
                  <a:pt x="806" y="421"/>
                </a:lnTo>
                <a:lnTo>
                  <a:pt x="806" y="419"/>
                </a:lnTo>
                <a:close/>
                <a:moveTo>
                  <a:pt x="868" y="318"/>
                </a:moveTo>
                <a:lnTo>
                  <a:pt x="869" y="319"/>
                </a:lnTo>
                <a:lnTo>
                  <a:pt x="868" y="323"/>
                </a:lnTo>
                <a:lnTo>
                  <a:pt x="868" y="324"/>
                </a:lnTo>
                <a:lnTo>
                  <a:pt x="868" y="326"/>
                </a:lnTo>
                <a:lnTo>
                  <a:pt x="861" y="343"/>
                </a:lnTo>
                <a:lnTo>
                  <a:pt x="853" y="352"/>
                </a:lnTo>
                <a:lnTo>
                  <a:pt x="844" y="364"/>
                </a:lnTo>
                <a:lnTo>
                  <a:pt x="837" y="370"/>
                </a:lnTo>
                <a:lnTo>
                  <a:pt x="834" y="371"/>
                </a:lnTo>
                <a:lnTo>
                  <a:pt x="834" y="372"/>
                </a:lnTo>
                <a:lnTo>
                  <a:pt x="832" y="374"/>
                </a:lnTo>
                <a:lnTo>
                  <a:pt x="832" y="376"/>
                </a:lnTo>
                <a:lnTo>
                  <a:pt x="829" y="380"/>
                </a:lnTo>
                <a:lnTo>
                  <a:pt x="830" y="376"/>
                </a:lnTo>
                <a:lnTo>
                  <a:pt x="829" y="376"/>
                </a:lnTo>
                <a:lnTo>
                  <a:pt x="826" y="388"/>
                </a:lnTo>
                <a:lnTo>
                  <a:pt x="818" y="398"/>
                </a:lnTo>
                <a:lnTo>
                  <a:pt x="812" y="406"/>
                </a:lnTo>
                <a:lnTo>
                  <a:pt x="812" y="400"/>
                </a:lnTo>
                <a:lnTo>
                  <a:pt x="810" y="400"/>
                </a:lnTo>
                <a:lnTo>
                  <a:pt x="809" y="398"/>
                </a:lnTo>
                <a:lnTo>
                  <a:pt x="807" y="402"/>
                </a:lnTo>
                <a:lnTo>
                  <a:pt x="807" y="398"/>
                </a:lnTo>
                <a:lnTo>
                  <a:pt x="806" y="400"/>
                </a:lnTo>
                <a:lnTo>
                  <a:pt x="807" y="402"/>
                </a:lnTo>
                <a:lnTo>
                  <a:pt x="809" y="402"/>
                </a:lnTo>
                <a:lnTo>
                  <a:pt x="808" y="406"/>
                </a:lnTo>
                <a:lnTo>
                  <a:pt x="810" y="402"/>
                </a:lnTo>
                <a:lnTo>
                  <a:pt x="810" y="404"/>
                </a:lnTo>
                <a:lnTo>
                  <a:pt x="807" y="407"/>
                </a:lnTo>
                <a:lnTo>
                  <a:pt x="806" y="411"/>
                </a:lnTo>
                <a:lnTo>
                  <a:pt x="806" y="415"/>
                </a:lnTo>
                <a:lnTo>
                  <a:pt x="803" y="411"/>
                </a:lnTo>
                <a:lnTo>
                  <a:pt x="803" y="412"/>
                </a:lnTo>
                <a:lnTo>
                  <a:pt x="806" y="416"/>
                </a:lnTo>
                <a:lnTo>
                  <a:pt x="803" y="423"/>
                </a:lnTo>
                <a:lnTo>
                  <a:pt x="805" y="421"/>
                </a:lnTo>
                <a:lnTo>
                  <a:pt x="803" y="432"/>
                </a:lnTo>
                <a:lnTo>
                  <a:pt x="807" y="451"/>
                </a:lnTo>
                <a:lnTo>
                  <a:pt x="802" y="471"/>
                </a:lnTo>
                <a:lnTo>
                  <a:pt x="802" y="480"/>
                </a:lnTo>
                <a:lnTo>
                  <a:pt x="795" y="488"/>
                </a:lnTo>
                <a:lnTo>
                  <a:pt x="794" y="497"/>
                </a:lnTo>
                <a:lnTo>
                  <a:pt x="794" y="508"/>
                </a:lnTo>
                <a:lnTo>
                  <a:pt x="791" y="511"/>
                </a:lnTo>
                <a:lnTo>
                  <a:pt x="789" y="512"/>
                </a:lnTo>
                <a:lnTo>
                  <a:pt x="785" y="523"/>
                </a:lnTo>
                <a:lnTo>
                  <a:pt x="783" y="521"/>
                </a:lnTo>
                <a:lnTo>
                  <a:pt x="783" y="523"/>
                </a:lnTo>
                <a:lnTo>
                  <a:pt x="785" y="523"/>
                </a:lnTo>
                <a:lnTo>
                  <a:pt x="783" y="528"/>
                </a:lnTo>
                <a:lnTo>
                  <a:pt x="779" y="532"/>
                </a:lnTo>
                <a:lnTo>
                  <a:pt x="777" y="532"/>
                </a:lnTo>
                <a:lnTo>
                  <a:pt x="775" y="539"/>
                </a:lnTo>
                <a:lnTo>
                  <a:pt x="774" y="544"/>
                </a:lnTo>
                <a:lnTo>
                  <a:pt x="775" y="551"/>
                </a:lnTo>
                <a:lnTo>
                  <a:pt x="762" y="556"/>
                </a:lnTo>
                <a:lnTo>
                  <a:pt x="758" y="560"/>
                </a:lnTo>
                <a:lnTo>
                  <a:pt x="758" y="567"/>
                </a:lnTo>
                <a:lnTo>
                  <a:pt x="742" y="567"/>
                </a:lnTo>
                <a:lnTo>
                  <a:pt x="743" y="563"/>
                </a:lnTo>
                <a:lnTo>
                  <a:pt x="742" y="561"/>
                </a:lnTo>
                <a:lnTo>
                  <a:pt x="740" y="563"/>
                </a:lnTo>
                <a:lnTo>
                  <a:pt x="742" y="567"/>
                </a:lnTo>
                <a:lnTo>
                  <a:pt x="740" y="567"/>
                </a:lnTo>
                <a:lnTo>
                  <a:pt x="734" y="568"/>
                </a:lnTo>
                <a:lnTo>
                  <a:pt x="730" y="564"/>
                </a:lnTo>
                <a:lnTo>
                  <a:pt x="724" y="568"/>
                </a:lnTo>
                <a:lnTo>
                  <a:pt x="723" y="567"/>
                </a:lnTo>
                <a:lnTo>
                  <a:pt x="718" y="568"/>
                </a:lnTo>
                <a:lnTo>
                  <a:pt x="718" y="572"/>
                </a:lnTo>
                <a:lnTo>
                  <a:pt x="720" y="572"/>
                </a:lnTo>
                <a:lnTo>
                  <a:pt x="720" y="573"/>
                </a:lnTo>
                <a:lnTo>
                  <a:pt x="715" y="573"/>
                </a:lnTo>
                <a:lnTo>
                  <a:pt x="712" y="575"/>
                </a:lnTo>
                <a:lnTo>
                  <a:pt x="707" y="577"/>
                </a:lnTo>
                <a:lnTo>
                  <a:pt x="707" y="580"/>
                </a:lnTo>
                <a:lnTo>
                  <a:pt x="700" y="580"/>
                </a:lnTo>
                <a:lnTo>
                  <a:pt x="695" y="581"/>
                </a:lnTo>
                <a:lnTo>
                  <a:pt x="696" y="581"/>
                </a:lnTo>
                <a:lnTo>
                  <a:pt x="692" y="584"/>
                </a:lnTo>
                <a:lnTo>
                  <a:pt x="691" y="581"/>
                </a:lnTo>
                <a:lnTo>
                  <a:pt x="691" y="584"/>
                </a:lnTo>
                <a:lnTo>
                  <a:pt x="666" y="601"/>
                </a:lnTo>
                <a:lnTo>
                  <a:pt x="669" y="601"/>
                </a:lnTo>
                <a:lnTo>
                  <a:pt x="668" y="603"/>
                </a:lnTo>
                <a:lnTo>
                  <a:pt x="664" y="608"/>
                </a:lnTo>
                <a:lnTo>
                  <a:pt x="664" y="606"/>
                </a:lnTo>
                <a:lnTo>
                  <a:pt x="664" y="604"/>
                </a:lnTo>
                <a:lnTo>
                  <a:pt x="661" y="606"/>
                </a:lnTo>
                <a:lnTo>
                  <a:pt x="660" y="608"/>
                </a:lnTo>
                <a:lnTo>
                  <a:pt x="656" y="608"/>
                </a:lnTo>
                <a:lnTo>
                  <a:pt x="661" y="609"/>
                </a:lnTo>
                <a:lnTo>
                  <a:pt x="660" y="613"/>
                </a:lnTo>
                <a:lnTo>
                  <a:pt x="656" y="615"/>
                </a:lnTo>
                <a:lnTo>
                  <a:pt x="658" y="615"/>
                </a:lnTo>
                <a:lnTo>
                  <a:pt x="658" y="620"/>
                </a:lnTo>
                <a:lnTo>
                  <a:pt x="656" y="621"/>
                </a:lnTo>
                <a:lnTo>
                  <a:pt x="660" y="620"/>
                </a:lnTo>
                <a:lnTo>
                  <a:pt x="660" y="621"/>
                </a:lnTo>
                <a:lnTo>
                  <a:pt x="658" y="624"/>
                </a:lnTo>
                <a:lnTo>
                  <a:pt x="656" y="629"/>
                </a:lnTo>
                <a:lnTo>
                  <a:pt x="658" y="636"/>
                </a:lnTo>
                <a:lnTo>
                  <a:pt x="660" y="637"/>
                </a:lnTo>
                <a:lnTo>
                  <a:pt x="658" y="637"/>
                </a:lnTo>
                <a:lnTo>
                  <a:pt x="658" y="644"/>
                </a:lnTo>
                <a:lnTo>
                  <a:pt x="658" y="649"/>
                </a:lnTo>
                <a:lnTo>
                  <a:pt x="656" y="660"/>
                </a:lnTo>
                <a:lnTo>
                  <a:pt x="646" y="668"/>
                </a:lnTo>
                <a:lnTo>
                  <a:pt x="641" y="673"/>
                </a:lnTo>
                <a:lnTo>
                  <a:pt x="636" y="682"/>
                </a:lnTo>
                <a:lnTo>
                  <a:pt x="632" y="692"/>
                </a:lnTo>
                <a:lnTo>
                  <a:pt x="626" y="702"/>
                </a:lnTo>
                <a:lnTo>
                  <a:pt x="614" y="714"/>
                </a:lnTo>
                <a:lnTo>
                  <a:pt x="610" y="716"/>
                </a:lnTo>
                <a:lnTo>
                  <a:pt x="615" y="712"/>
                </a:lnTo>
                <a:lnTo>
                  <a:pt x="617" y="709"/>
                </a:lnTo>
                <a:lnTo>
                  <a:pt x="618" y="702"/>
                </a:lnTo>
                <a:lnTo>
                  <a:pt x="622" y="704"/>
                </a:lnTo>
                <a:lnTo>
                  <a:pt x="622" y="701"/>
                </a:lnTo>
                <a:lnTo>
                  <a:pt x="626" y="697"/>
                </a:lnTo>
                <a:lnTo>
                  <a:pt x="626" y="692"/>
                </a:lnTo>
                <a:lnTo>
                  <a:pt x="627" y="692"/>
                </a:lnTo>
                <a:lnTo>
                  <a:pt x="629" y="689"/>
                </a:lnTo>
                <a:lnTo>
                  <a:pt x="627" y="689"/>
                </a:lnTo>
                <a:lnTo>
                  <a:pt x="626" y="690"/>
                </a:lnTo>
                <a:lnTo>
                  <a:pt x="622" y="690"/>
                </a:lnTo>
                <a:lnTo>
                  <a:pt x="622" y="692"/>
                </a:lnTo>
                <a:lnTo>
                  <a:pt x="621" y="692"/>
                </a:lnTo>
                <a:lnTo>
                  <a:pt x="621" y="689"/>
                </a:lnTo>
                <a:lnTo>
                  <a:pt x="618" y="689"/>
                </a:lnTo>
                <a:lnTo>
                  <a:pt x="617" y="685"/>
                </a:lnTo>
                <a:lnTo>
                  <a:pt x="617" y="688"/>
                </a:lnTo>
                <a:lnTo>
                  <a:pt x="618" y="692"/>
                </a:lnTo>
                <a:lnTo>
                  <a:pt x="617" y="700"/>
                </a:lnTo>
                <a:lnTo>
                  <a:pt x="615" y="696"/>
                </a:lnTo>
                <a:lnTo>
                  <a:pt x="614" y="702"/>
                </a:lnTo>
                <a:lnTo>
                  <a:pt x="607" y="708"/>
                </a:lnTo>
                <a:lnTo>
                  <a:pt x="606" y="713"/>
                </a:lnTo>
                <a:lnTo>
                  <a:pt x="602" y="714"/>
                </a:lnTo>
                <a:lnTo>
                  <a:pt x="603" y="718"/>
                </a:lnTo>
                <a:lnTo>
                  <a:pt x="602" y="720"/>
                </a:lnTo>
                <a:lnTo>
                  <a:pt x="603" y="721"/>
                </a:lnTo>
                <a:lnTo>
                  <a:pt x="601" y="729"/>
                </a:lnTo>
                <a:lnTo>
                  <a:pt x="595" y="738"/>
                </a:lnTo>
                <a:lnTo>
                  <a:pt x="586" y="749"/>
                </a:lnTo>
                <a:lnTo>
                  <a:pt x="586" y="749"/>
                </a:lnTo>
                <a:lnTo>
                  <a:pt x="583" y="756"/>
                </a:lnTo>
                <a:lnTo>
                  <a:pt x="574" y="765"/>
                </a:lnTo>
                <a:lnTo>
                  <a:pt x="571" y="764"/>
                </a:lnTo>
                <a:lnTo>
                  <a:pt x="571" y="765"/>
                </a:lnTo>
                <a:lnTo>
                  <a:pt x="563" y="771"/>
                </a:lnTo>
                <a:lnTo>
                  <a:pt x="551" y="768"/>
                </a:lnTo>
                <a:lnTo>
                  <a:pt x="541" y="769"/>
                </a:lnTo>
                <a:lnTo>
                  <a:pt x="539" y="769"/>
                </a:lnTo>
                <a:lnTo>
                  <a:pt x="541" y="768"/>
                </a:lnTo>
                <a:lnTo>
                  <a:pt x="532" y="765"/>
                </a:lnTo>
                <a:lnTo>
                  <a:pt x="529" y="762"/>
                </a:lnTo>
                <a:lnTo>
                  <a:pt x="517" y="762"/>
                </a:lnTo>
                <a:lnTo>
                  <a:pt x="509" y="752"/>
                </a:lnTo>
                <a:lnTo>
                  <a:pt x="509" y="745"/>
                </a:lnTo>
                <a:lnTo>
                  <a:pt x="509" y="738"/>
                </a:lnTo>
                <a:lnTo>
                  <a:pt x="508" y="738"/>
                </a:lnTo>
                <a:lnTo>
                  <a:pt x="507" y="745"/>
                </a:lnTo>
                <a:lnTo>
                  <a:pt x="507" y="749"/>
                </a:lnTo>
                <a:lnTo>
                  <a:pt x="508" y="756"/>
                </a:lnTo>
                <a:lnTo>
                  <a:pt x="508" y="757"/>
                </a:lnTo>
                <a:lnTo>
                  <a:pt x="507" y="760"/>
                </a:lnTo>
                <a:lnTo>
                  <a:pt x="507" y="764"/>
                </a:lnTo>
                <a:lnTo>
                  <a:pt x="521" y="773"/>
                </a:lnTo>
                <a:lnTo>
                  <a:pt x="527" y="778"/>
                </a:lnTo>
                <a:lnTo>
                  <a:pt x="528" y="780"/>
                </a:lnTo>
                <a:lnTo>
                  <a:pt x="523" y="785"/>
                </a:lnTo>
                <a:lnTo>
                  <a:pt x="523" y="788"/>
                </a:lnTo>
                <a:lnTo>
                  <a:pt x="528" y="796"/>
                </a:lnTo>
                <a:lnTo>
                  <a:pt x="530" y="796"/>
                </a:lnTo>
                <a:lnTo>
                  <a:pt x="533" y="796"/>
                </a:lnTo>
                <a:lnTo>
                  <a:pt x="535" y="805"/>
                </a:lnTo>
                <a:lnTo>
                  <a:pt x="521" y="822"/>
                </a:lnTo>
                <a:lnTo>
                  <a:pt x="521" y="828"/>
                </a:lnTo>
                <a:lnTo>
                  <a:pt x="509" y="835"/>
                </a:lnTo>
                <a:lnTo>
                  <a:pt x="486" y="840"/>
                </a:lnTo>
                <a:lnTo>
                  <a:pt x="468" y="844"/>
                </a:lnTo>
                <a:lnTo>
                  <a:pt x="456" y="844"/>
                </a:lnTo>
                <a:lnTo>
                  <a:pt x="448" y="840"/>
                </a:lnTo>
                <a:lnTo>
                  <a:pt x="449" y="844"/>
                </a:lnTo>
                <a:lnTo>
                  <a:pt x="448" y="849"/>
                </a:lnTo>
                <a:lnTo>
                  <a:pt x="453" y="850"/>
                </a:lnTo>
                <a:lnTo>
                  <a:pt x="449" y="850"/>
                </a:lnTo>
                <a:lnTo>
                  <a:pt x="453" y="854"/>
                </a:lnTo>
                <a:lnTo>
                  <a:pt x="451" y="859"/>
                </a:lnTo>
                <a:lnTo>
                  <a:pt x="449" y="859"/>
                </a:lnTo>
                <a:lnTo>
                  <a:pt x="448" y="866"/>
                </a:lnTo>
                <a:lnTo>
                  <a:pt x="446" y="868"/>
                </a:lnTo>
                <a:lnTo>
                  <a:pt x="449" y="873"/>
                </a:lnTo>
                <a:lnTo>
                  <a:pt x="448" y="874"/>
                </a:lnTo>
                <a:lnTo>
                  <a:pt x="451" y="874"/>
                </a:lnTo>
                <a:lnTo>
                  <a:pt x="448" y="880"/>
                </a:lnTo>
                <a:lnTo>
                  <a:pt x="438" y="884"/>
                </a:lnTo>
                <a:lnTo>
                  <a:pt x="426" y="884"/>
                </a:lnTo>
                <a:lnTo>
                  <a:pt x="413" y="878"/>
                </a:lnTo>
                <a:lnTo>
                  <a:pt x="410" y="877"/>
                </a:lnTo>
                <a:lnTo>
                  <a:pt x="407" y="877"/>
                </a:lnTo>
                <a:lnTo>
                  <a:pt x="406" y="878"/>
                </a:lnTo>
                <a:lnTo>
                  <a:pt x="406" y="884"/>
                </a:lnTo>
                <a:lnTo>
                  <a:pt x="407" y="890"/>
                </a:lnTo>
                <a:lnTo>
                  <a:pt x="406" y="898"/>
                </a:lnTo>
                <a:lnTo>
                  <a:pt x="407" y="901"/>
                </a:lnTo>
                <a:lnTo>
                  <a:pt x="415" y="905"/>
                </a:lnTo>
                <a:lnTo>
                  <a:pt x="414" y="908"/>
                </a:lnTo>
                <a:lnTo>
                  <a:pt x="415" y="908"/>
                </a:lnTo>
                <a:lnTo>
                  <a:pt x="421" y="908"/>
                </a:lnTo>
                <a:lnTo>
                  <a:pt x="422" y="905"/>
                </a:lnTo>
                <a:lnTo>
                  <a:pt x="418" y="905"/>
                </a:lnTo>
                <a:lnTo>
                  <a:pt x="426" y="901"/>
                </a:lnTo>
                <a:lnTo>
                  <a:pt x="429" y="906"/>
                </a:lnTo>
                <a:lnTo>
                  <a:pt x="429" y="910"/>
                </a:lnTo>
                <a:lnTo>
                  <a:pt x="427" y="915"/>
                </a:lnTo>
                <a:lnTo>
                  <a:pt x="421" y="916"/>
                </a:lnTo>
                <a:lnTo>
                  <a:pt x="419" y="915"/>
                </a:lnTo>
                <a:lnTo>
                  <a:pt x="419" y="910"/>
                </a:lnTo>
                <a:lnTo>
                  <a:pt x="418" y="909"/>
                </a:lnTo>
                <a:lnTo>
                  <a:pt x="407" y="913"/>
                </a:lnTo>
                <a:lnTo>
                  <a:pt x="407" y="915"/>
                </a:lnTo>
                <a:lnTo>
                  <a:pt x="419" y="918"/>
                </a:lnTo>
                <a:lnTo>
                  <a:pt x="409" y="923"/>
                </a:lnTo>
                <a:lnTo>
                  <a:pt x="402" y="932"/>
                </a:lnTo>
                <a:lnTo>
                  <a:pt x="402" y="933"/>
                </a:lnTo>
                <a:lnTo>
                  <a:pt x="404" y="937"/>
                </a:lnTo>
                <a:lnTo>
                  <a:pt x="402" y="942"/>
                </a:lnTo>
                <a:lnTo>
                  <a:pt x="404" y="944"/>
                </a:lnTo>
                <a:lnTo>
                  <a:pt x="402" y="947"/>
                </a:lnTo>
                <a:lnTo>
                  <a:pt x="398" y="950"/>
                </a:lnTo>
                <a:lnTo>
                  <a:pt x="398" y="954"/>
                </a:lnTo>
                <a:lnTo>
                  <a:pt x="399" y="954"/>
                </a:lnTo>
                <a:lnTo>
                  <a:pt x="399" y="958"/>
                </a:lnTo>
                <a:lnTo>
                  <a:pt x="389" y="957"/>
                </a:lnTo>
                <a:lnTo>
                  <a:pt x="378" y="961"/>
                </a:lnTo>
                <a:lnTo>
                  <a:pt x="368" y="977"/>
                </a:lnTo>
                <a:lnTo>
                  <a:pt x="367" y="981"/>
                </a:lnTo>
                <a:lnTo>
                  <a:pt x="368" y="985"/>
                </a:lnTo>
                <a:lnTo>
                  <a:pt x="380" y="995"/>
                </a:lnTo>
                <a:lnTo>
                  <a:pt x="392" y="998"/>
                </a:lnTo>
                <a:lnTo>
                  <a:pt x="395" y="999"/>
                </a:lnTo>
                <a:lnTo>
                  <a:pt x="395" y="1006"/>
                </a:lnTo>
                <a:lnTo>
                  <a:pt x="394" y="1010"/>
                </a:lnTo>
                <a:lnTo>
                  <a:pt x="393" y="1011"/>
                </a:lnTo>
                <a:lnTo>
                  <a:pt x="392" y="1010"/>
                </a:lnTo>
                <a:lnTo>
                  <a:pt x="389" y="1013"/>
                </a:lnTo>
                <a:lnTo>
                  <a:pt x="393" y="1011"/>
                </a:lnTo>
                <a:lnTo>
                  <a:pt x="395" y="1014"/>
                </a:lnTo>
                <a:lnTo>
                  <a:pt x="392" y="1014"/>
                </a:lnTo>
                <a:lnTo>
                  <a:pt x="392" y="1018"/>
                </a:lnTo>
                <a:lnTo>
                  <a:pt x="375" y="1029"/>
                </a:lnTo>
                <a:lnTo>
                  <a:pt x="368" y="1037"/>
                </a:lnTo>
                <a:lnTo>
                  <a:pt x="367" y="1041"/>
                </a:lnTo>
                <a:lnTo>
                  <a:pt x="364" y="1044"/>
                </a:lnTo>
                <a:lnTo>
                  <a:pt x="367" y="1042"/>
                </a:lnTo>
                <a:lnTo>
                  <a:pt x="366" y="1054"/>
                </a:lnTo>
                <a:lnTo>
                  <a:pt x="364" y="1055"/>
                </a:lnTo>
                <a:lnTo>
                  <a:pt x="357" y="1059"/>
                </a:lnTo>
                <a:lnTo>
                  <a:pt x="352" y="1054"/>
                </a:lnTo>
                <a:lnTo>
                  <a:pt x="347" y="1055"/>
                </a:lnTo>
                <a:lnTo>
                  <a:pt x="352" y="1055"/>
                </a:lnTo>
                <a:lnTo>
                  <a:pt x="355" y="1059"/>
                </a:lnTo>
                <a:lnTo>
                  <a:pt x="347" y="1065"/>
                </a:lnTo>
                <a:lnTo>
                  <a:pt x="345" y="1068"/>
                </a:lnTo>
                <a:lnTo>
                  <a:pt x="344" y="1075"/>
                </a:lnTo>
                <a:lnTo>
                  <a:pt x="340" y="1078"/>
                </a:lnTo>
                <a:lnTo>
                  <a:pt x="344" y="1077"/>
                </a:lnTo>
                <a:lnTo>
                  <a:pt x="347" y="1089"/>
                </a:lnTo>
                <a:lnTo>
                  <a:pt x="337" y="1090"/>
                </a:lnTo>
                <a:lnTo>
                  <a:pt x="347" y="1090"/>
                </a:lnTo>
                <a:lnTo>
                  <a:pt x="355" y="1104"/>
                </a:lnTo>
                <a:lnTo>
                  <a:pt x="355" y="1106"/>
                </a:lnTo>
                <a:lnTo>
                  <a:pt x="356" y="1106"/>
                </a:lnTo>
                <a:lnTo>
                  <a:pt x="355" y="1106"/>
                </a:lnTo>
                <a:lnTo>
                  <a:pt x="355" y="1106"/>
                </a:lnTo>
                <a:lnTo>
                  <a:pt x="354" y="1106"/>
                </a:lnTo>
                <a:lnTo>
                  <a:pt x="341" y="1102"/>
                </a:lnTo>
                <a:lnTo>
                  <a:pt x="339" y="1104"/>
                </a:lnTo>
                <a:lnTo>
                  <a:pt x="339" y="1106"/>
                </a:lnTo>
                <a:lnTo>
                  <a:pt x="337" y="1110"/>
                </a:lnTo>
                <a:lnTo>
                  <a:pt x="333" y="1108"/>
                </a:lnTo>
                <a:lnTo>
                  <a:pt x="317" y="1113"/>
                </a:lnTo>
                <a:lnTo>
                  <a:pt x="317" y="1118"/>
                </a:lnTo>
                <a:lnTo>
                  <a:pt x="317" y="1127"/>
                </a:lnTo>
                <a:lnTo>
                  <a:pt x="317" y="1135"/>
                </a:lnTo>
                <a:lnTo>
                  <a:pt x="312" y="1139"/>
                </a:lnTo>
                <a:lnTo>
                  <a:pt x="298" y="1134"/>
                </a:lnTo>
                <a:lnTo>
                  <a:pt x="293" y="1128"/>
                </a:lnTo>
                <a:lnTo>
                  <a:pt x="297" y="1126"/>
                </a:lnTo>
                <a:lnTo>
                  <a:pt x="298" y="1126"/>
                </a:lnTo>
                <a:lnTo>
                  <a:pt x="300" y="1127"/>
                </a:lnTo>
                <a:lnTo>
                  <a:pt x="297" y="1128"/>
                </a:lnTo>
                <a:lnTo>
                  <a:pt x="298" y="1128"/>
                </a:lnTo>
                <a:lnTo>
                  <a:pt x="300" y="1127"/>
                </a:lnTo>
                <a:lnTo>
                  <a:pt x="300" y="1123"/>
                </a:lnTo>
                <a:lnTo>
                  <a:pt x="304" y="1123"/>
                </a:lnTo>
                <a:lnTo>
                  <a:pt x="304" y="1128"/>
                </a:lnTo>
                <a:lnTo>
                  <a:pt x="300" y="1132"/>
                </a:lnTo>
                <a:lnTo>
                  <a:pt x="304" y="1130"/>
                </a:lnTo>
                <a:lnTo>
                  <a:pt x="305" y="1123"/>
                </a:lnTo>
                <a:lnTo>
                  <a:pt x="309" y="1122"/>
                </a:lnTo>
                <a:lnTo>
                  <a:pt x="313" y="1116"/>
                </a:lnTo>
                <a:lnTo>
                  <a:pt x="313" y="1115"/>
                </a:lnTo>
                <a:lnTo>
                  <a:pt x="306" y="1116"/>
                </a:lnTo>
                <a:lnTo>
                  <a:pt x="300" y="1122"/>
                </a:lnTo>
                <a:lnTo>
                  <a:pt x="297" y="1119"/>
                </a:lnTo>
                <a:lnTo>
                  <a:pt x="292" y="1122"/>
                </a:lnTo>
                <a:lnTo>
                  <a:pt x="298" y="1123"/>
                </a:lnTo>
                <a:lnTo>
                  <a:pt x="293" y="1123"/>
                </a:lnTo>
                <a:lnTo>
                  <a:pt x="294" y="1126"/>
                </a:lnTo>
                <a:lnTo>
                  <a:pt x="293" y="1127"/>
                </a:lnTo>
                <a:lnTo>
                  <a:pt x="290" y="1127"/>
                </a:lnTo>
                <a:lnTo>
                  <a:pt x="294" y="1130"/>
                </a:lnTo>
                <a:lnTo>
                  <a:pt x="281" y="1123"/>
                </a:lnTo>
                <a:lnTo>
                  <a:pt x="281" y="1122"/>
                </a:lnTo>
                <a:lnTo>
                  <a:pt x="286" y="1123"/>
                </a:lnTo>
                <a:lnTo>
                  <a:pt x="290" y="1126"/>
                </a:lnTo>
                <a:lnTo>
                  <a:pt x="288" y="1123"/>
                </a:lnTo>
                <a:lnTo>
                  <a:pt x="290" y="1122"/>
                </a:lnTo>
                <a:lnTo>
                  <a:pt x="286" y="1122"/>
                </a:lnTo>
                <a:lnTo>
                  <a:pt x="288" y="1119"/>
                </a:lnTo>
                <a:lnTo>
                  <a:pt x="286" y="1116"/>
                </a:lnTo>
                <a:lnTo>
                  <a:pt x="290" y="1113"/>
                </a:lnTo>
                <a:lnTo>
                  <a:pt x="293" y="1115"/>
                </a:lnTo>
                <a:lnTo>
                  <a:pt x="298" y="1111"/>
                </a:lnTo>
                <a:lnTo>
                  <a:pt x="304" y="1113"/>
                </a:lnTo>
                <a:lnTo>
                  <a:pt x="308" y="1111"/>
                </a:lnTo>
                <a:lnTo>
                  <a:pt x="308" y="1110"/>
                </a:lnTo>
                <a:lnTo>
                  <a:pt x="298" y="1110"/>
                </a:lnTo>
                <a:lnTo>
                  <a:pt x="294" y="1110"/>
                </a:lnTo>
                <a:lnTo>
                  <a:pt x="288" y="1110"/>
                </a:lnTo>
                <a:lnTo>
                  <a:pt x="286" y="1111"/>
                </a:lnTo>
                <a:lnTo>
                  <a:pt x="290" y="1111"/>
                </a:lnTo>
                <a:lnTo>
                  <a:pt x="285" y="1116"/>
                </a:lnTo>
                <a:lnTo>
                  <a:pt x="286" y="1119"/>
                </a:lnTo>
                <a:lnTo>
                  <a:pt x="283" y="1122"/>
                </a:lnTo>
                <a:lnTo>
                  <a:pt x="278" y="1119"/>
                </a:lnTo>
                <a:lnTo>
                  <a:pt x="279" y="1118"/>
                </a:lnTo>
                <a:lnTo>
                  <a:pt x="274" y="1116"/>
                </a:lnTo>
                <a:lnTo>
                  <a:pt x="278" y="1116"/>
                </a:lnTo>
                <a:lnTo>
                  <a:pt x="280" y="1118"/>
                </a:lnTo>
                <a:lnTo>
                  <a:pt x="281" y="1116"/>
                </a:lnTo>
                <a:lnTo>
                  <a:pt x="276" y="1115"/>
                </a:lnTo>
                <a:lnTo>
                  <a:pt x="281" y="1115"/>
                </a:lnTo>
                <a:lnTo>
                  <a:pt x="283" y="1110"/>
                </a:lnTo>
                <a:lnTo>
                  <a:pt x="286" y="1110"/>
                </a:lnTo>
                <a:lnTo>
                  <a:pt x="283" y="1108"/>
                </a:lnTo>
                <a:lnTo>
                  <a:pt x="281" y="1113"/>
                </a:lnTo>
                <a:lnTo>
                  <a:pt x="280" y="1111"/>
                </a:lnTo>
                <a:lnTo>
                  <a:pt x="274" y="1113"/>
                </a:lnTo>
                <a:lnTo>
                  <a:pt x="274" y="1111"/>
                </a:lnTo>
                <a:lnTo>
                  <a:pt x="276" y="1110"/>
                </a:lnTo>
                <a:lnTo>
                  <a:pt x="274" y="1108"/>
                </a:lnTo>
                <a:lnTo>
                  <a:pt x="276" y="1104"/>
                </a:lnTo>
                <a:lnTo>
                  <a:pt x="274" y="1099"/>
                </a:lnTo>
                <a:lnTo>
                  <a:pt x="276" y="1102"/>
                </a:lnTo>
                <a:lnTo>
                  <a:pt x="280" y="1102"/>
                </a:lnTo>
                <a:lnTo>
                  <a:pt x="281" y="1101"/>
                </a:lnTo>
                <a:lnTo>
                  <a:pt x="281" y="1101"/>
                </a:lnTo>
                <a:lnTo>
                  <a:pt x="281" y="1101"/>
                </a:lnTo>
                <a:lnTo>
                  <a:pt x="285" y="1099"/>
                </a:lnTo>
                <a:lnTo>
                  <a:pt x="285" y="1102"/>
                </a:lnTo>
                <a:lnTo>
                  <a:pt x="288" y="1104"/>
                </a:lnTo>
                <a:lnTo>
                  <a:pt x="288" y="1099"/>
                </a:lnTo>
                <a:lnTo>
                  <a:pt x="286" y="1102"/>
                </a:lnTo>
                <a:lnTo>
                  <a:pt x="286" y="1099"/>
                </a:lnTo>
                <a:lnTo>
                  <a:pt x="288" y="1098"/>
                </a:lnTo>
                <a:lnTo>
                  <a:pt x="290" y="1098"/>
                </a:lnTo>
                <a:lnTo>
                  <a:pt x="293" y="1098"/>
                </a:lnTo>
                <a:lnTo>
                  <a:pt x="293" y="1094"/>
                </a:lnTo>
                <a:lnTo>
                  <a:pt x="290" y="1089"/>
                </a:lnTo>
                <a:lnTo>
                  <a:pt x="281" y="1087"/>
                </a:lnTo>
                <a:lnTo>
                  <a:pt x="292" y="1094"/>
                </a:lnTo>
                <a:lnTo>
                  <a:pt x="290" y="1094"/>
                </a:lnTo>
                <a:lnTo>
                  <a:pt x="281" y="1091"/>
                </a:lnTo>
                <a:lnTo>
                  <a:pt x="281" y="1092"/>
                </a:lnTo>
                <a:lnTo>
                  <a:pt x="285" y="1094"/>
                </a:lnTo>
                <a:lnTo>
                  <a:pt x="283" y="1095"/>
                </a:lnTo>
                <a:lnTo>
                  <a:pt x="286" y="1095"/>
                </a:lnTo>
                <a:lnTo>
                  <a:pt x="283" y="1098"/>
                </a:lnTo>
                <a:lnTo>
                  <a:pt x="281" y="1099"/>
                </a:lnTo>
                <a:lnTo>
                  <a:pt x="280" y="1091"/>
                </a:lnTo>
                <a:lnTo>
                  <a:pt x="281" y="1101"/>
                </a:lnTo>
                <a:lnTo>
                  <a:pt x="281" y="1101"/>
                </a:lnTo>
                <a:lnTo>
                  <a:pt x="276" y="1099"/>
                </a:lnTo>
                <a:lnTo>
                  <a:pt x="274" y="1094"/>
                </a:lnTo>
                <a:lnTo>
                  <a:pt x="280" y="1099"/>
                </a:lnTo>
                <a:lnTo>
                  <a:pt x="277" y="1093"/>
                </a:lnTo>
                <a:lnTo>
                  <a:pt x="278" y="1092"/>
                </a:lnTo>
                <a:lnTo>
                  <a:pt x="276" y="1092"/>
                </a:lnTo>
                <a:lnTo>
                  <a:pt x="277" y="1093"/>
                </a:lnTo>
                <a:lnTo>
                  <a:pt x="274" y="1094"/>
                </a:lnTo>
                <a:lnTo>
                  <a:pt x="273" y="1091"/>
                </a:lnTo>
                <a:lnTo>
                  <a:pt x="271" y="1091"/>
                </a:lnTo>
                <a:lnTo>
                  <a:pt x="271" y="1086"/>
                </a:lnTo>
                <a:lnTo>
                  <a:pt x="276" y="1091"/>
                </a:lnTo>
                <a:lnTo>
                  <a:pt x="273" y="1082"/>
                </a:lnTo>
                <a:lnTo>
                  <a:pt x="274" y="1084"/>
                </a:lnTo>
                <a:lnTo>
                  <a:pt x="274" y="1080"/>
                </a:lnTo>
                <a:lnTo>
                  <a:pt x="271" y="1082"/>
                </a:lnTo>
                <a:lnTo>
                  <a:pt x="271" y="1084"/>
                </a:lnTo>
                <a:lnTo>
                  <a:pt x="270" y="1086"/>
                </a:lnTo>
                <a:lnTo>
                  <a:pt x="268" y="1082"/>
                </a:lnTo>
                <a:lnTo>
                  <a:pt x="266" y="1082"/>
                </a:lnTo>
                <a:lnTo>
                  <a:pt x="265" y="1075"/>
                </a:lnTo>
                <a:lnTo>
                  <a:pt x="266" y="1077"/>
                </a:lnTo>
                <a:lnTo>
                  <a:pt x="268" y="1075"/>
                </a:lnTo>
                <a:lnTo>
                  <a:pt x="273" y="1075"/>
                </a:lnTo>
                <a:lnTo>
                  <a:pt x="274" y="1070"/>
                </a:lnTo>
                <a:lnTo>
                  <a:pt x="278" y="1071"/>
                </a:lnTo>
                <a:lnTo>
                  <a:pt x="278" y="1070"/>
                </a:lnTo>
                <a:lnTo>
                  <a:pt x="274" y="1068"/>
                </a:lnTo>
                <a:lnTo>
                  <a:pt x="276" y="1066"/>
                </a:lnTo>
                <a:lnTo>
                  <a:pt x="273" y="1068"/>
                </a:lnTo>
                <a:lnTo>
                  <a:pt x="273" y="1074"/>
                </a:lnTo>
                <a:lnTo>
                  <a:pt x="270" y="1074"/>
                </a:lnTo>
                <a:lnTo>
                  <a:pt x="266" y="1067"/>
                </a:lnTo>
                <a:lnTo>
                  <a:pt x="271" y="1068"/>
                </a:lnTo>
                <a:lnTo>
                  <a:pt x="266" y="1066"/>
                </a:lnTo>
                <a:lnTo>
                  <a:pt x="259" y="1061"/>
                </a:lnTo>
                <a:lnTo>
                  <a:pt x="261" y="1059"/>
                </a:lnTo>
                <a:lnTo>
                  <a:pt x="265" y="1058"/>
                </a:lnTo>
                <a:lnTo>
                  <a:pt x="266" y="1061"/>
                </a:lnTo>
                <a:lnTo>
                  <a:pt x="273" y="1063"/>
                </a:lnTo>
                <a:lnTo>
                  <a:pt x="268" y="1061"/>
                </a:lnTo>
                <a:lnTo>
                  <a:pt x="265" y="1056"/>
                </a:lnTo>
                <a:lnTo>
                  <a:pt x="266" y="1056"/>
                </a:lnTo>
                <a:lnTo>
                  <a:pt x="271" y="1058"/>
                </a:lnTo>
                <a:lnTo>
                  <a:pt x="266" y="1054"/>
                </a:lnTo>
                <a:lnTo>
                  <a:pt x="265" y="1053"/>
                </a:lnTo>
                <a:lnTo>
                  <a:pt x="270" y="1051"/>
                </a:lnTo>
                <a:lnTo>
                  <a:pt x="266" y="1051"/>
                </a:lnTo>
                <a:lnTo>
                  <a:pt x="265" y="1050"/>
                </a:lnTo>
                <a:lnTo>
                  <a:pt x="271" y="1047"/>
                </a:lnTo>
                <a:lnTo>
                  <a:pt x="273" y="1050"/>
                </a:lnTo>
                <a:lnTo>
                  <a:pt x="274" y="1051"/>
                </a:lnTo>
                <a:lnTo>
                  <a:pt x="271" y="1047"/>
                </a:lnTo>
                <a:lnTo>
                  <a:pt x="268" y="1046"/>
                </a:lnTo>
                <a:lnTo>
                  <a:pt x="270" y="1042"/>
                </a:lnTo>
                <a:lnTo>
                  <a:pt x="270" y="1039"/>
                </a:lnTo>
                <a:lnTo>
                  <a:pt x="273" y="1038"/>
                </a:lnTo>
                <a:lnTo>
                  <a:pt x="270" y="1038"/>
                </a:lnTo>
                <a:lnTo>
                  <a:pt x="266" y="1047"/>
                </a:lnTo>
                <a:lnTo>
                  <a:pt x="265" y="1046"/>
                </a:lnTo>
                <a:lnTo>
                  <a:pt x="263" y="1032"/>
                </a:lnTo>
                <a:lnTo>
                  <a:pt x="265" y="1030"/>
                </a:lnTo>
                <a:lnTo>
                  <a:pt x="265" y="1029"/>
                </a:lnTo>
                <a:lnTo>
                  <a:pt x="266" y="1025"/>
                </a:lnTo>
                <a:lnTo>
                  <a:pt x="270" y="1027"/>
                </a:lnTo>
                <a:lnTo>
                  <a:pt x="266" y="1023"/>
                </a:lnTo>
                <a:lnTo>
                  <a:pt x="268" y="1023"/>
                </a:lnTo>
                <a:lnTo>
                  <a:pt x="266" y="1021"/>
                </a:lnTo>
                <a:lnTo>
                  <a:pt x="265" y="1017"/>
                </a:lnTo>
                <a:lnTo>
                  <a:pt x="273" y="1017"/>
                </a:lnTo>
                <a:lnTo>
                  <a:pt x="276" y="1022"/>
                </a:lnTo>
                <a:lnTo>
                  <a:pt x="278" y="1019"/>
                </a:lnTo>
                <a:lnTo>
                  <a:pt x="280" y="1019"/>
                </a:lnTo>
                <a:lnTo>
                  <a:pt x="278" y="1018"/>
                </a:lnTo>
                <a:lnTo>
                  <a:pt x="274" y="1014"/>
                </a:lnTo>
                <a:lnTo>
                  <a:pt x="281" y="1017"/>
                </a:lnTo>
                <a:lnTo>
                  <a:pt x="278" y="1014"/>
                </a:lnTo>
                <a:lnTo>
                  <a:pt x="274" y="1011"/>
                </a:lnTo>
                <a:lnTo>
                  <a:pt x="274" y="1010"/>
                </a:lnTo>
                <a:lnTo>
                  <a:pt x="274" y="1006"/>
                </a:lnTo>
                <a:lnTo>
                  <a:pt x="273" y="1011"/>
                </a:lnTo>
                <a:lnTo>
                  <a:pt x="271" y="1014"/>
                </a:lnTo>
                <a:lnTo>
                  <a:pt x="259" y="1011"/>
                </a:lnTo>
                <a:lnTo>
                  <a:pt x="261" y="1007"/>
                </a:lnTo>
                <a:lnTo>
                  <a:pt x="265" y="1007"/>
                </a:lnTo>
                <a:lnTo>
                  <a:pt x="266" y="1011"/>
                </a:lnTo>
                <a:lnTo>
                  <a:pt x="266" y="1010"/>
                </a:lnTo>
                <a:lnTo>
                  <a:pt x="270" y="1007"/>
                </a:lnTo>
                <a:lnTo>
                  <a:pt x="265" y="1007"/>
                </a:lnTo>
                <a:lnTo>
                  <a:pt x="261" y="1005"/>
                </a:lnTo>
                <a:lnTo>
                  <a:pt x="265" y="1001"/>
                </a:lnTo>
                <a:lnTo>
                  <a:pt x="268" y="1001"/>
                </a:lnTo>
                <a:lnTo>
                  <a:pt x="271" y="998"/>
                </a:lnTo>
                <a:lnTo>
                  <a:pt x="268" y="995"/>
                </a:lnTo>
                <a:lnTo>
                  <a:pt x="266" y="993"/>
                </a:lnTo>
                <a:lnTo>
                  <a:pt x="261" y="993"/>
                </a:lnTo>
                <a:lnTo>
                  <a:pt x="263" y="994"/>
                </a:lnTo>
                <a:lnTo>
                  <a:pt x="254" y="993"/>
                </a:lnTo>
                <a:lnTo>
                  <a:pt x="253" y="989"/>
                </a:lnTo>
                <a:lnTo>
                  <a:pt x="248" y="992"/>
                </a:lnTo>
                <a:lnTo>
                  <a:pt x="247" y="990"/>
                </a:lnTo>
                <a:lnTo>
                  <a:pt x="245" y="992"/>
                </a:lnTo>
                <a:lnTo>
                  <a:pt x="245" y="990"/>
                </a:lnTo>
                <a:lnTo>
                  <a:pt x="245" y="987"/>
                </a:lnTo>
                <a:lnTo>
                  <a:pt x="251" y="983"/>
                </a:lnTo>
                <a:lnTo>
                  <a:pt x="251" y="986"/>
                </a:lnTo>
                <a:lnTo>
                  <a:pt x="253" y="981"/>
                </a:lnTo>
                <a:lnTo>
                  <a:pt x="258" y="979"/>
                </a:lnTo>
                <a:lnTo>
                  <a:pt x="259" y="973"/>
                </a:lnTo>
                <a:lnTo>
                  <a:pt x="265" y="973"/>
                </a:lnTo>
                <a:lnTo>
                  <a:pt x="268" y="973"/>
                </a:lnTo>
                <a:lnTo>
                  <a:pt x="270" y="977"/>
                </a:lnTo>
                <a:lnTo>
                  <a:pt x="271" y="979"/>
                </a:lnTo>
                <a:lnTo>
                  <a:pt x="265" y="982"/>
                </a:lnTo>
                <a:lnTo>
                  <a:pt x="270" y="981"/>
                </a:lnTo>
                <a:lnTo>
                  <a:pt x="271" y="981"/>
                </a:lnTo>
                <a:lnTo>
                  <a:pt x="273" y="982"/>
                </a:lnTo>
                <a:lnTo>
                  <a:pt x="270" y="987"/>
                </a:lnTo>
                <a:lnTo>
                  <a:pt x="273" y="989"/>
                </a:lnTo>
                <a:lnTo>
                  <a:pt x="278" y="979"/>
                </a:lnTo>
                <a:lnTo>
                  <a:pt x="274" y="983"/>
                </a:lnTo>
                <a:lnTo>
                  <a:pt x="274" y="979"/>
                </a:lnTo>
                <a:lnTo>
                  <a:pt x="274" y="977"/>
                </a:lnTo>
                <a:lnTo>
                  <a:pt x="280" y="971"/>
                </a:lnTo>
                <a:lnTo>
                  <a:pt x="283" y="970"/>
                </a:lnTo>
                <a:lnTo>
                  <a:pt x="280" y="970"/>
                </a:lnTo>
                <a:lnTo>
                  <a:pt x="276" y="971"/>
                </a:lnTo>
                <a:lnTo>
                  <a:pt x="278" y="966"/>
                </a:lnTo>
                <a:lnTo>
                  <a:pt x="281" y="963"/>
                </a:lnTo>
                <a:lnTo>
                  <a:pt x="285" y="966"/>
                </a:lnTo>
                <a:lnTo>
                  <a:pt x="288" y="965"/>
                </a:lnTo>
                <a:lnTo>
                  <a:pt x="281" y="962"/>
                </a:lnTo>
                <a:lnTo>
                  <a:pt x="278" y="963"/>
                </a:lnTo>
                <a:lnTo>
                  <a:pt x="278" y="962"/>
                </a:lnTo>
                <a:lnTo>
                  <a:pt x="281" y="959"/>
                </a:lnTo>
                <a:lnTo>
                  <a:pt x="280" y="956"/>
                </a:lnTo>
                <a:lnTo>
                  <a:pt x="281" y="956"/>
                </a:lnTo>
                <a:lnTo>
                  <a:pt x="280" y="954"/>
                </a:lnTo>
                <a:lnTo>
                  <a:pt x="281" y="953"/>
                </a:lnTo>
                <a:lnTo>
                  <a:pt x="280" y="953"/>
                </a:lnTo>
                <a:lnTo>
                  <a:pt x="278" y="951"/>
                </a:lnTo>
                <a:lnTo>
                  <a:pt x="281" y="949"/>
                </a:lnTo>
                <a:lnTo>
                  <a:pt x="281" y="946"/>
                </a:lnTo>
                <a:lnTo>
                  <a:pt x="281" y="945"/>
                </a:lnTo>
                <a:lnTo>
                  <a:pt x="283" y="946"/>
                </a:lnTo>
                <a:lnTo>
                  <a:pt x="285" y="946"/>
                </a:lnTo>
                <a:lnTo>
                  <a:pt x="290" y="947"/>
                </a:lnTo>
                <a:lnTo>
                  <a:pt x="288" y="951"/>
                </a:lnTo>
                <a:lnTo>
                  <a:pt x="288" y="953"/>
                </a:lnTo>
                <a:lnTo>
                  <a:pt x="292" y="947"/>
                </a:lnTo>
                <a:lnTo>
                  <a:pt x="292" y="946"/>
                </a:lnTo>
                <a:lnTo>
                  <a:pt x="290" y="947"/>
                </a:lnTo>
                <a:lnTo>
                  <a:pt x="281" y="941"/>
                </a:lnTo>
                <a:lnTo>
                  <a:pt x="283" y="939"/>
                </a:lnTo>
                <a:lnTo>
                  <a:pt x="281" y="937"/>
                </a:lnTo>
                <a:lnTo>
                  <a:pt x="281" y="935"/>
                </a:lnTo>
                <a:lnTo>
                  <a:pt x="283" y="935"/>
                </a:lnTo>
                <a:lnTo>
                  <a:pt x="283" y="938"/>
                </a:lnTo>
                <a:lnTo>
                  <a:pt x="285" y="934"/>
                </a:lnTo>
                <a:lnTo>
                  <a:pt x="288" y="934"/>
                </a:lnTo>
                <a:lnTo>
                  <a:pt x="288" y="932"/>
                </a:lnTo>
                <a:lnTo>
                  <a:pt x="285" y="932"/>
                </a:lnTo>
                <a:lnTo>
                  <a:pt x="283" y="927"/>
                </a:lnTo>
                <a:lnTo>
                  <a:pt x="285" y="925"/>
                </a:lnTo>
                <a:lnTo>
                  <a:pt x="286" y="923"/>
                </a:lnTo>
                <a:lnTo>
                  <a:pt x="288" y="920"/>
                </a:lnTo>
                <a:lnTo>
                  <a:pt x="290" y="920"/>
                </a:lnTo>
                <a:lnTo>
                  <a:pt x="288" y="911"/>
                </a:lnTo>
                <a:lnTo>
                  <a:pt x="288" y="910"/>
                </a:lnTo>
                <a:lnTo>
                  <a:pt x="293" y="911"/>
                </a:lnTo>
                <a:lnTo>
                  <a:pt x="288" y="905"/>
                </a:lnTo>
                <a:lnTo>
                  <a:pt x="292" y="902"/>
                </a:lnTo>
                <a:lnTo>
                  <a:pt x="294" y="908"/>
                </a:lnTo>
                <a:lnTo>
                  <a:pt x="293" y="899"/>
                </a:lnTo>
                <a:lnTo>
                  <a:pt x="290" y="899"/>
                </a:lnTo>
                <a:lnTo>
                  <a:pt x="288" y="897"/>
                </a:lnTo>
                <a:lnTo>
                  <a:pt x="290" y="896"/>
                </a:lnTo>
                <a:lnTo>
                  <a:pt x="294" y="894"/>
                </a:lnTo>
                <a:lnTo>
                  <a:pt x="292" y="894"/>
                </a:lnTo>
                <a:lnTo>
                  <a:pt x="286" y="890"/>
                </a:lnTo>
                <a:lnTo>
                  <a:pt x="285" y="890"/>
                </a:lnTo>
                <a:lnTo>
                  <a:pt x="285" y="894"/>
                </a:lnTo>
                <a:lnTo>
                  <a:pt x="281" y="896"/>
                </a:lnTo>
                <a:lnTo>
                  <a:pt x="274" y="896"/>
                </a:lnTo>
                <a:lnTo>
                  <a:pt x="278" y="890"/>
                </a:lnTo>
                <a:lnTo>
                  <a:pt x="274" y="893"/>
                </a:lnTo>
                <a:lnTo>
                  <a:pt x="271" y="890"/>
                </a:lnTo>
                <a:lnTo>
                  <a:pt x="270" y="880"/>
                </a:lnTo>
                <a:lnTo>
                  <a:pt x="274" y="872"/>
                </a:lnTo>
                <a:lnTo>
                  <a:pt x="274" y="866"/>
                </a:lnTo>
                <a:lnTo>
                  <a:pt x="274" y="865"/>
                </a:lnTo>
                <a:lnTo>
                  <a:pt x="274" y="862"/>
                </a:lnTo>
                <a:lnTo>
                  <a:pt x="280" y="861"/>
                </a:lnTo>
                <a:lnTo>
                  <a:pt x="281" y="853"/>
                </a:lnTo>
                <a:lnTo>
                  <a:pt x="276" y="834"/>
                </a:lnTo>
                <a:lnTo>
                  <a:pt x="278" y="826"/>
                </a:lnTo>
                <a:lnTo>
                  <a:pt x="274" y="821"/>
                </a:lnTo>
                <a:lnTo>
                  <a:pt x="276" y="817"/>
                </a:lnTo>
                <a:lnTo>
                  <a:pt x="274" y="814"/>
                </a:lnTo>
                <a:lnTo>
                  <a:pt x="276" y="810"/>
                </a:lnTo>
                <a:lnTo>
                  <a:pt x="280" y="810"/>
                </a:lnTo>
                <a:lnTo>
                  <a:pt x="283" y="809"/>
                </a:lnTo>
                <a:lnTo>
                  <a:pt x="283" y="802"/>
                </a:lnTo>
                <a:lnTo>
                  <a:pt x="285" y="802"/>
                </a:lnTo>
                <a:lnTo>
                  <a:pt x="288" y="789"/>
                </a:lnTo>
                <a:lnTo>
                  <a:pt x="292" y="786"/>
                </a:lnTo>
                <a:lnTo>
                  <a:pt x="292" y="782"/>
                </a:lnTo>
                <a:lnTo>
                  <a:pt x="297" y="773"/>
                </a:lnTo>
                <a:lnTo>
                  <a:pt x="301" y="761"/>
                </a:lnTo>
                <a:lnTo>
                  <a:pt x="300" y="756"/>
                </a:lnTo>
                <a:lnTo>
                  <a:pt x="304" y="750"/>
                </a:lnTo>
                <a:lnTo>
                  <a:pt x="306" y="749"/>
                </a:lnTo>
                <a:lnTo>
                  <a:pt x="305" y="738"/>
                </a:lnTo>
                <a:lnTo>
                  <a:pt x="306" y="737"/>
                </a:lnTo>
                <a:lnTo>
                  <a:pt x="309" y="730"/>
                </a:lnTo>
                <a:lnTo>
                  <a:pt x="309" y="726"/>
                </a:lnTo>
                <a:lnTo>
                  <a:pt x="308" y="724"/>
                </a:lnTo>
                <a:lnTo>
                  <a:pt x="308" y="714"/>
                </a:lnTo>
                <a:lnTo>
                  <a:pt x="305" y="697"/>
                </a:lnTo>
                <a:lnTo>
                  <a:pt x="305" y="689"/>
                </a:lnTo>
                <a:lnTo>
                  <a:pt x="309" y="689"/>
                </a:lnTo>
                <a:lnTo>
                  <a:pt x="312" y="684"/>
                </a:lnTo>
                <a:lnTo>
                  <a:pt x="312" y="675"/>
                </a:lnTo>
                <a:lnTo>
                  <a:pt x="308" y="672"/>
                </a:lnTo>
                <a:lnTo>
                  <a:pt x="308" y="665"/>
                </a:lnTo>
                <a:lnTo>
                  <a:pt x="313" y="656"/>
                </a:lnTo>
                <a:lnTo>
                  <a:pt x="315" y="648"/>
                </a:lnTo>
                <a:lnTo>
                  <a:pt x="317" y="644"/>
                </a:lnTo>
                <a:lnTo>
                  <a:pt x="317" y="637"/>
                </a:lnTo>
                <a:lnTo>
                  <a:pt x="317" y="633"/>
                </a:lnTo>
                <a:lnTo>
                  <a:pt x="317" y="632"/>
                </a:lnTo>
                <a:lnTo>
                  <a:pt x="321" y="621"/>
                </a:lnTo>
                <a:lnTo>
                  <a:pt x="321" y="616"/>
                </a:lnTo>
                <a:lnTo>
                  <a:pt x="320" y="612"/>
                </a:lnTo>
                <a:lnTo>
                  <a:pt x="325" y="605"/>
                </a:lnTo>
                <a:lnTo>
                  <a:pt x="321" y="595"/>
                </a:lnTo>
                <a:lnTo>
                  <a:pt x="324" y="581"/>
                </a:lnTo>
                <a:lnTo>
                  <a:pt x="325" y="576"/>
                </a:lnTo>
                <a:lnTo>
                  <a:pt x="324" y="575"/>
                </a:lnTo>
                <a:lnTo>
                  <a:pt x="321" y="575"/>
                </a:lnTo>
                <a:lnTo>
                  <a:pt x="321" y="568"/>
                </a:lnTo>
                <a:lnTo>
                  <a:pt x="325" y="568"/>
                </a:lnTo>
                <a:lnTo>
                  <a:pt x="327" y="564"/>
                </a:lnTo>
                <a:lnTo>
                  <a:pt x="328" y="545"/>
                </a:lnTo>
                <a:lnTo>
                  <a:pt x="329" y="540"/>
                </a:lnTo>
                <a:lnTo>
                  <a:pt x="328" y="531"/>
                </a:lnTo>
                <a:lnTo>
                  <a:pt x="329" y="517"/>
                </a:lnTo>
                <a:lnTo>
                  <a:pt x="327" y="499"/>
                </a:lnTo>
                <a:lnTo>
                  <a:pt x="327" y="492"/>
                </a:lnTo>
                <a:lnTo>
                  <a:pt x="325" y="491"/>
                </a:lnTo>
                <a:lnTo>
                  <a:pt x="328" y="490"/>
                </a:lnTo>
                <a:lnTo>
                  <a:pt x="328" y="489"/>
                </a:lnTo>
                <a:lnTo>
                  <a:pt x="324" y="490"/>
                </a:lnTo>
                <a:lnTo>
                  <a:pt x="311" y="479"/>
                </a:lnTo>
                <a:lnTo>
                  <a:pt x="308" y="472"/>
                </a:lnTo>
                <a:lnTo>
                  <a:pt x="303" y="471"/>
                </a:lnTo>
                <a:lnTo>
                  <a:pt x="293" y="464"/>
                </a:lnTo>
                <a:lnTo>
                  <a:pt x="273" y="455"/>
                </a:lnTo>
                <a:lnTo>
                  <a:pt x="269" y="452"/>
                </a:lnTo>
                <a:lnTo>
                  <a:pt x="254" y="443"/>
                </a:lnTo>
                <a:lnTo>
                  <a:pt x="246" y="435"/>
                </a:lnTo>
                <a:lnTo>
                  <a:pt x="241" y="431"/>
                </a:lnTo>
                <a:lnTo>
                  <a:pt x="235" y="423"/>
                </a:lnTo>
                <a:lnTo>
                  <a:pt x="234" y="419"/>
                </a:lnTo>
                <a:lnTo>
                  <a:pt x="233" y="419"/>
                </a:lnTo>
                <a:lnTo>
                  <a:pt x="234" y="418"/>
                </a:lnTo>
                <a:lnTo>
                  <a:pt x="235" y="418"/>
                </a:lnTo>
                <a:lnTo>
                  <a:pt x="235" y="411"/>
                </a:lnTo>
                <a:lnTo>
                  <a:pt x="233" y="406"/>
                </a:lnTo>
                <a:lnTo>
                  <a:pt x="227" y="395"/>
                </a:lnTo>
                <a:lnTo>
                  <a:pt x="222" y="390"/>
                </a:lnTo>
                <a:lnTo>
                  <a:pt x="221" y="383"/>
                </a:lnTo>
                <a:lnTo>
                  <a:pt x="214" y="378"/>
                </a:lnTo>
                <a:lnTo>
                  <a:pt x="214" y="371"/>
                </a:lnTo>
                <a:lnTo>
                  <a:pt x="207" y="362"/>
                </a:lnTo>
                <a:lnTo>
                  <a:pt x="200" y="343"/>
                </a:lnTo>
                <a:lnTo>
                  <a:pt x="199" y="341"/>
                </a:lnTo>
                <a:lnTo>
                  <a:pt x="198" y="334"/>
                </a:lnTo>
                <a:lnTo>
                  <a:pt x="195" y="330"/>
                </a:lnTo>
                <a:lnTo>
                  <a:pt x="188" y="324"/>
                </a:lnTo>
                <a:lnTo>
                  <a:pt x="183" y="310"/>
                </a:lnTo>
                <a:lnTo>
                  <a:pt x="179" y="305"/>
                </a:lnTo>
                <a:lnTo>
                  <a:pt x="161" y="294"/>
                </a:lnTo>
                <a:lnTo>
                  <a:pt x="161" y="291"/>
                </a:lnTo>
                <a:lnTo>
                  <a:pt x="164" y="291"/>
                </a:lnTo>
                <a:lnTo>
                  <a:pt x="165" y="287"/>
                </a:lnTo>
                <a:lnTo>
                  <a:pt x="164" y="285"/>
                </a:lnTo>
                <a:lnTo>
                  <a:pt x="161" y="281"/>
                </a:lnTo>
                <a:lnTo>
                  <a:pt x="163" y="277"/>
                </a:lnTo>
                <a:lnTo>
                  <a:pt x="157" y="273"/>
                </a:lnTo>
                <a:lnTo>
                  <a:pt x="159" y="267"/>
                </a:lnTo>
                <a:lnTo>
                  <a:pt x="165" y="259"/>
                </a:lnTo>
                <a:lnTo>
                  <a:pt x="173" y="252"/>
                </a:lnTo>
                <a:lnTo>
                  <a:pt x="173" y="252"/>
                </a:lnTo>
                <a:lnTo>
                  <a:pt x="174" y="251"/>
                </a:lnTo>
                <a:lnTo>
                  <a:pt x="174" y="251"/>
                </a:lnTo>
                <a:lnTo>
                  <a:pt x="174" y="251"/>
                </a:lnTo>
                <a:lnTo>
                  <a:pt x="178" y="251"/>
                </a:lnTo>
                <a:lnTo>
                  <a:pt x="182" y="240"/>
                </a:lnTo>
                <a:lnTo>
                  <a:pt x="179" y="237"/>
                </a:lnTo>
                <a:lnTo>
                  <a:pt x="182" y="231"/>
                </a:lnTo>
                <a:lnTo>
                  <a:pt x="179" y="234"/>
                </a:lnTo>
                <a:lnTo>
                  <a:pt x="179" y="237"/>
                </a:lnTo>
                <a:lnTo>
                  <a:pt x="179" y="240"/>
                </a:lnTo>
                <a:lnTo>
                  <a:pt x="176" y="240"/>
                </a:lnTo>
                <a:lnTo>
                  <a:pt x="178" y="237"/>
                </a:lnTo>
                <a:lnTo>
                  <a:pt x="173" y="242"/>
                </a:lnTo>
                <a:lnTo>
                  <a:pt x="164" y="237"/>
                </a:lnTo>
                <a:lnTo>
                  <a:pt x="163" y="234"/>
                </a:lnTo>
                <a:lnTo>
                  <a:pt x="166" y="234"/>
                </a:lnTo>
                <a:lnTo>
                  <a:pt x="166" y="230"/>
                </a:lnTo>
                <a:lnTo>
                  <a:pt x="164" y="225"/>
                </a:lnTo>
                <a:lnTo>
                  <a:pt x="166" y="222"/>
                </a:lnTo>
                <a:lnTo>
                  <a:pt x="163" y="215"/>
                </a:lnTo>
                <a:lnTo>
                  <a:pt x="164" y="215"/>
                </a:lnTo>
                <a:lnTo>
                  <a:pt x="168" y="215"/>
                </a:lnTo>
                <a:lnTo>
                  <a:pt x="171" y="209"/>
                </a:lnTo>
                <a:lnTo>
                  <a:pt x="170" y="206"/>
                </a:lnTo>
                <a:lnTo>
                  <a:pt x="176" y="199"/>
                </a:lnTo>
                <a:lnTo>
                  <a:pt x="178" y="194"/>
                </a:lnTo>
                <a:lnTo>
                  <a:pt x="176" y="189"/>
                </a:lnTo>
                <a:lnTo>
                  <a:pt x="176" y="187"/>
                </a:lnTo>
                <a:lnTo>
                  <a:pt x="194" y="182"/>
                </a:lnTo>
                <a:lnTo>
                  <a:pt x="197" y="178"/>
                </a:lnTo>
                <a:lnTo>
                  <a:pt x="197" y="178"/>
                </a:lnTo>
                <a:lnTo>
                  <a:pt x="195" y="175"/>
                </a:lnTo>
                <a:lnTo>
                  <a:pt x="191" y="174"/>
                </a:lnTo>
                <a:lnTo>
                  <a:pt x="195" y="171"/>
                </a:lnTo>
                <a:lnTo>
                  <a:pt x="200" y="173"/>
                </a:lnTo>
                <a:lnTo>
                  <a:pt x="200" y="170"/>
                </a:lnTo>
                <a:lnTo>
                  <a:pt x="198" y="166"/>
                </a:lnTo>
                <a:lnTo>
                  <a:pt x="200" y="162"/>
                </a:lnTo>
                <a:lnTo>
                  <a:pt x="202" y="161"/>
                </a:lnTo>
                <a:lnTo>
                  <a:pt x="203" y="161"/>
                </a:lnTo>
                <a:lnTo>
                  <a:pt x="205" y="161"/>
                </a:lnTo>
                <a:lnTo>
                  <a:pt x="207" y="161"/>
                </a:lnTo>
                <a:lnTo>
                  <a:pt x="209" y="161"/>
                </a:lnTo>
                <a:lnTo>
                  <a:pt x="207" y="158"/>
                </a:lnTo>
                <a:lnTo>
                  <a:pt x="209" y="157"/>
                </a:lnTo>
                <a:lnTo>
                  <a:pt x="210" y="158"/>
                </a:lnTo>
                <a:lnTo>
                  <a:pt x="210" y="157"/>
                </a:lnTo>
                <a:lnTo>
                  <a:pt x="211" y="158"/>
                </a:lnTo>
                <a:lnTo>
                  <a:pt x="211" y="157"/>
                </a:lnTo>
                <a:lnTo>
                  <a:pt x="217" y="149"/>
                </a:lnTo>
                <a:lnTo>
                  <a:pt x="217" y="146"/>
                </a:lnTo>
                <a:lnTo>
                  <a:pt x="222" y="142"/>
                </a:lnTo>
                <a:lnTo>
                  <a:pt x="223" y="138"/>
                </a:lnTo>
                <a:lnTo>
                  <a:pt x="220" y="139"/>
                </a:lnTo>
                <a:lnTo>
                  <a:pt x="219" y="138"/>
                </a:lnTo>
                <a:lnTo>
                  <a:pt x="220" y="137"/>
                </a:lnTo>
                <a:lnTo>
                  <a:pt x="220" y="135"/>
                </a:lnTo>
                <a:lnTo>
                  <a:pt x="219" y="138"/>
                </a:lnTo>
                <a:lnTo>
                  <a:pt x="217" y="137"/>
                </a:lnTo>
                <a:lnTo>
                  <a:pt x="215" y="135"/>
                </a:lnTo>
                <a:lnTo>
                  <a:pt x="217" y="135"/>
                </a:lnTo>
                <a:lnTo>
                  <a:pt x="220" y="133"/>
                </a:lnTo>
                <a:lnTo>
                  <a:pt x="217" y="131"/>
                </a:lnTo>
                <a:lnTo>
                  <a:pt x="219" y="127"/>
                </a:lnTo>
                <a:lnTo>
                  <a:pt x="219" y="118"/>
                </a:lnTo>
                <a:lnTo>
                  <a:pt x="217" y="114"/>
                </a:lnTo>
                <a:lnTo>
                  <a:pt x="215" y="112"/>
                </a:lnTo>
                <a:lnTo>
                  <a:pt x="220" y="109"/>
                </a:lnTo>
                <a:lnTo>
                  <a:pt x="217" y="101"/>
                </a:lnTo>
                <a:lnTo>
                  <a:pt x="219" y="97"/>
                </a:lnTo>
                <a:lnTo>
                  <a:pt x="210" y="86"/>
                </a:lnTo>
                <a:lnTo>
                  <a:pt x="211" y="82"/>
                </a:lnTo>
                <a:lnTo>
                  <a:pt x="211" y="81"/>
                </a:lnTo>
                <a:lnTo>
                  <a:pt x="211" y="77"/>
                </a:lnTo>
                <a:lnTo>
                  <a:pt x="215" y="81"/>
                </a:lnTo>
                <a:lnTo>
                  <a:pt x="219" y="79"/>
                </a:lnTo>
                <a:lnTo>
                  <a:pt x="219" y="77"/>
                </a:lnTo>
                <a:lnTo>
                  <a:pt x="220" y="74"/>
                </a:lnTo>
                <a:lnTo>
                  <a:pt x="220" y="73"/>
                </a:lnTo>
                <a:lnTo>
                  <a:pt x="217" y="65"/>
                </a:lnTo>
                <a:lnTo>
                  <a:pt x="219" y="64"/>
                </a:lnTo>
                <a:lnTo>
                  <a:pt x="223" y="70"/>
                </a:lnTo>
                <a:lnTo>
                  <a:pt x="225" y="73"/>
                </a:lnTo>
                <a:lnTo>
                  <a:pt x="225" y="74"/>
                </a:lnTo>
                <a:lnTo>
                  <a:pt x="227" y="76"/>
                </a:lnTo>
                <a:lnTo>
                  <a:pt x="227" y="66"/>
                </a:lnTo>
                <a:lnTo>
                  <a:pt x="225" y="65"/>
                </a:lnTo>
                <a:lnTo>
                  <a:pt x="233" y="58"/>
                </a:lnTo>
                <a:lnTo>
                  <a:pt x="237" y="54"/>
                </a:lnTo>
                <a:lnTo>
                  <a:pt x="244" y="50"/>
                </a:lnTo>
                <a:lnTo>
                  <a:pt x="245" y="48"/>
                </a:lnTo>
                <a:lnTo>
                  <a:pt x="244" y="46"/>
                </a:lnTo>
                <a:lnTo>
                  <a:pt x="246" y="33"/>
                </a:lnTo>
                <a:lnTo>
                  <a:pt x="250" y="30"/>
                </a:lnTo>
                <a:lnTo>
                  <a:pt x="250" y="29"/>
                </a:lnTo>
                <a:lnTo>
                  <a:pt x="254" y="28"/>
                </a:lnTo>
                <a:lnTo>
                  <a:pt x="256" y="24"/>
                </a:lnTo>
                <a:lnTo>
                  <a:pt x="262" y="26"/>
                </a:lnTo>
                <a:lnTo>
                  <a:pt x="265" y="26"/>
                </a:lnTo>
                <a:lnTo>
                  <a:pt x="261" y="28"/>
                </a:lnTo>
                <a:lnTo>
                  <a:pt x="261" y="29"/>
                </a:lnTo>
                <a:lnTo>
                  <a:pt x="264" y="30"/>
                </a:lnTo>
                <a:lnTo>
                  <a:pt x="268" y="21"/>
                </a:lnTo>
                <a:lnTo>
                  <a:pt x="281" y="22"/>
                </a:lnTo>
                <a:lnTo>
                  <a:pt x="289" y="16"/>
                </a:lnTo>
                <a:lnTo>
                  <a:pt x="296" y="12"/>
                </a:lnTo>
                <a:lnTo>
                  <a:pt x="297" y="8"/>
                </a:lnTo>
                <a:lnTo>
                  <a:pt x="297" y="6"/>
                </a:lnTo>
                <a:lnTo>
                  <a:pt x="299" y="6"/>
                </a:lnTo>
                <a:lnTo>
                  <a:pt x="301" y="8"/>
                </a:lnTo>
                <a:lnTo>
                  <a:pt x="305" y="4"/>
                </a:lnTo>
                <a:lnTo>
                  <a:pt x="312" y="5"/>
                </a:lnTo>
                <a:lnTo>
                  <a:pt x="312" y="10"/>
                </a:lnTo>
                <a:lnTo>
                  <a:pt x="311" y="12"/>
                </a:lnTo>
                <a:lnTo>
                  <a:pt x="312" y="12"/>
                </a:lnTo>
                <a:lnTo>
                  <a:pt x="311" y="12"/>
                </a:lnTo>
                <a:lnTo>
                  <a:pt x="311" y="12"/>
                </a:lnTo>
                <a:lnTo>
                  <a:pt x="310" y="12"/>
                </a:lnTo>
                <a:lnTo>
                  <a:pt x="310" y="13"/>
                </a:lnTo>
                <a:lnTo>
                  <a:pt x="302" y="16"/>
                </a:lnTo>
                <a:lnTo>
                  <a:pt x="306" y="30"/>
                </a:lnTo>
                <a:lnTo>
                  <a:pt x="306" y="33"/>
                </a:lnTo>
                <a:lnTo>
                  <a:pt x="298" y="44"/>
                </a:lnTo>
                <a:lnTo>
                  <a:pt x="305" y="52"/>
                </a:lnTo>
                <a:lnTo>
                  <a:pt x="305" y="54"/>
                </a:lnTo>
                <a:lnTo>
                  <a:pt x="306" y="57"/>
                </a:lnTo>
                <a:lnTo>
                  <a:pt x="312" y="54"/>
                </a:lnTo>
                <a:lnTo>
                  <a:pt x="316" y="52"/>
                </a:lnTo>
                <a:lnTo>
                  <a:pt x="316" y="44"/>
                </a:lnTo>
                <a:lnTo>
                  <a:pt x="308" y="32"/>
                </a:lnTo>
                <a:lnTo>
                  <a:pt x="308" y="29"/>
                </a:lnTo>
                <a:lnTo>
                  <a:pt x="308" y="27"/>
                </a:lnTo>
                <a:lnTo>
                  <a:pt x="324" y="21"/>
                </a:lnTo>
                <a:lnTo>
                  <a:pt x="330" y="18"/>
                </a:lnTo>
                <a:lnTo>
                  <a:pt x="330" y="16"/>
                </a:lnTo>
                <a:lnTo>
                  <a:pt x="333" y="18"/>
                </a:lnTo>
                <a:lnTo>
                  <a:pt x="336" y="18"/>
                </a:lnTo>
                <a:lnTo>
                  <a:pt x="333" y="15"/>
                </a:lnTo>
                <a:lnTo>
                  <a:pt x="327" y="15"/>
                </a:lnTo>
                <a:lnTo>
                  <a:pt x="327" y="12"/>
                </a:lnTo>
                <a:lnTo>
                  <a:pt x="328" y="8"/>
                </a:lnTo>
                <a:lnTo>
                  <a:pt x="332" y="6"/>
                </a:lnTo>
                <a:lnTo>
                  <a:pt x="333" y="8"/>
                </a:lnTo>
                <a:lnTo>
                  <a:pt x="337" y="18"/>
                </a:lnTo>
                <a:lnTo>
                  <a:pt x="341" y="16"/>
                </a:lnTo>
                <a:lnTo>
                  <a:pt x="348" y="18"/>
                </a:lnTo>
                <a:lnTo>
                  <a:pt x="356" y="24"/>
                </a:lnTo>
                <a:lnTo>
                  <a:pt x="359" y="27"/>
                </a:lnTo>
                <a:lnTo>
                  <a:pt x="357" y="29"/>
                </a:lnTo>
                <a:lnTo>
                  <a:pt x="357" y="32"/>
                </a:lnTo>
                <a:lnTo>
                  <a:pt x="360" y="33"/>
                </a:lnTo>
                <a:lnTo>
                  <a:pt x="389" y="32"/>
                </a:lnTo>
                <a:lnTo>
                  <a:pt x="390" y="32"/>
                </a:lnTo>
                <a:lnTo>
                  <a:pt x="390" y="33"/>
                </a:lnTo>
                <a:lnTo>
                  <a:pt x="395" y="37"/>
                </a:lnTo>
                <a:lnTo>
                  <a:pt x="406" y="41"/>
                </a:lnTo>
                <a:lnTo>
                  <a:pt x="410" y="41"/>
                </a:lnTo>
                <a:lnTo>
                  <a:pt x="419" y="33"/>
                </a:lnTo>
                <a:lnTo>
                  <a:pt x="427" y="33"/>
                </a:lnTo>
                <a:lnTo>
                  <a:pt x="422" y="32"/>
                </a:lnTo>
                <a:lnTo>
                  <a:pt x="419" y="33"/>
                </a:lnTo>
                <a:lnTo>
                  <a:pt x="419" y="30"/>
                </a:lnTo>
                <a:lnTo>
                  <a:pt x="429" y="32"/>
                </a:lnTo>
                <a:lnTo>
                  <a:pt x="436" y="30"/>
                </a:lnTo>
                <a:lnTo>
                  <a:pt x="454" y="30"/>
                </a:lnTo>
                <a:lnTo>
                  <a:pt x="450" y="32"/>
                </a:lnTo>
                <a:lnTo>
                  <a:pt x="448" y="33"/>
                </a:lnTo>
                <a:lnTo>
                  <a:pt x="441" y="33"/>
                </a:lnTo>
                <a:lnTo>
                  <a:pt x="441" y="36"/>
                </a:lnTo>
                <a:lnTo>
                  <a:pt x="444" y="40"/>
                </a:lnTo>
                <a:lnTo>
                  <a:pt x="438" y="41"/>
                </a:lnTo>
                <a:lnTo>
                  <a:pt x="441" y="41"/>
                </a:lnTo>
                <a:lnTo>
                  <a:pt x="444" y="41"/>
                </a:lnTo>
                <a:lnTo>
                  <a:pt x="444" y="40"/>
                </a:lnTo>
                <a:lnTo>
                  <a:pt x="444" y="37"/>
                </a:lnTo>
                <a:lnTo>
                  <a:pt x="448" y="46"/>
                </a:lnTo>
                <a:lnTo>
                  <a:pt x="450" y="42"/>
                </a:lnTo>
                <a:lnTo>
                  <a:pt x="450" y="48"/>
                </a:lnTo>
                <a:lnTo>
                  <a:pt x="450" y="44"/>
                </a:lnTo>
                <a:lnTo>
                  <a:pt x="453" y="44"/>
                </a:lnTo>
                <a:lnTo>
                  <a:pt x="450" y="42"/>
                </a:lnTo>
                <a:lnTo>
                  <a:pt x="450" y="41"/>
                </a:lnTo>
                <a:lnTo>
                  <a:pt x="454" y="42"/>
                </a:lnTo>
                <a:lnTo>
                  <a:pt x="457" y="48"/>
                </a:lnTo>
                <a:lnTo>
                  <a:pt x="456" y="44"/>
                </a:lnTo>
                <a:lnTo>
                  <a:pt x="460" y="44"/>
                </a:lnTo>
                <a:lnTo>
                  <a:pt x="460" y="42"/>
                </a:lnTo>
                <a:lnTo>
                  <a:pt x="464" y="48"/>
                </a:lnTo>
                <a:lnTo>
                  <a:pt x="468" y="48"/>
                </a:lnTo>
                <a:lnTo>
                  <a:pt x="472" y="52"/>
                </a:lnTo>
                <a:lnTo>
                  <a:pt x="472" y="53"/>
                </a:lnTo>
                <a:lnTo>
                  <a:pt x="468" y="57"/>
                </a:lnTo>
                <a:lnTo>
                  <a:pt x="469" y="54"/>
                </a:lnTo>
                <a:lnTo>
                  <a:pt x="467" y="61"/>
                </a:lnTo>
                <a:lnTo>
                  <a:pt x="468" y="60"/>
                </a:lnTo>
                <a:lnTo>
                  <a:pt x="472" y="57"/>
                </a:lnTo>
                <a:lnTo>
                  <a:pt x="469" y="60"/>
                </a:lnTo>
                <a:lnTo>
                  <a:pt x="472" y="60"/>
                </a:lnTo>
                <a:lnTo>
                  <a:pt x="469" y="61"/>
                </a:lnTo>
                <a:lnTo>
                  <a:pt x="466" y="61"/>
                </a:lnTo>
                <a:lnTo>
                  <a:pt x="465" y="64"/>
                </a:lnTo>
                <a:lnTo>
                  <a:pt x="460" y="64"/>
                </a:lnTo>
                <a:lnTo>
                  <a:pt x="460" y="65"/>
                </a:lnTo>
                <a:lnTo>
                  <a:pt x="462" y="66"/>
                </a:lnTo>
                <a:lnTo>
                  <a:pt x="468" y="65"/>
                </a:lnTo>
                <a:lnTo>
                  <a:pt x="468" y="66"/>
                </a:lnTo>
                <a:lnTo>
                  <a:pt x="469" y="64"/>
                </a:lnTo>
                <a:lnTo>
                  <a:pt x="476" y="65"/>
                </a:lnTo>
                <a:lnTo>
                  <a:pt x="477" y="64"/>
                </a:lnTo>
                <a:lnTo>
                  <a:pt x="480" y="64"/>
                </a:lnTo>
                <a:lnTo>
                  <a:pt x="483" y="65"/>
                </a:lnTo>
                <a:lnTo>
                  <a:pt x="483" y="65"/>
                </a:lnTo>
                <a:lnTo>
                  <a:pt x="483" y="65"/>
                </a:lnTo>
                <a:lnTo>
                  <a:pt x="484" y="65"/>
                </a:lnTo>
                <a:lnTo>
                  <a:pt x="484" y="65"/>
                </a:lnTo>
                <a:lnTo>
                  <a:pt x="485" y="66"/>
                </a:lnTo>
                <a:lnTo>
                  <a:pt x="485" y="65"/>
                </a:lnTo>
                <a:lnTo>
                  <a:pt x="486" y="66"/>
                </a:lnTo>
                <a:lnTo>
                  <a:pt x="489" y="66"/>
                </a:lnTo>
                <a:lnTo>
                  <a:pt x="498" y="73"/>
                </a:lnTo>
                <a:lnTo>
                  <a:pt x="507" y="84"/>
                </a:lnTo>
                <a:lnTo>
                  <a:pt x="507" y="89"/>
                </a:lnTo>
                <a:lnTo>
                  <a:pt x="507" y="90"/>
                </a:lnTo>
                <a:lnTo>
                  <a:pt x="504" y="98"/>
                </a:lnTo>
                <a:lnTo>
                  <a:pt x="508" y="90"/>
                </a:lnTo>
                <a:lnTo>
                  <a:pt x="509" y="90"/>
                </a:lnTo>
                <a:lnTo>
                  <a:pt x="515" y="93"/>
                </a:lnTo>
                <a:lnTo>
                  <a:pt x="520" y="98"/>
                </a:lnTo>
                <a:lnTo>
                  <a:pt x="521" y="101"/>
                </a:lnTo>
                <a:lnTo>
                  <a:pt x="523" y="100"/>
                </a:lnTo>
                <a:lnTo>
                  <a:pt x="526" y="102"/>
                </a:lnTo>
                <a:lnTo>
                  <a:pt x="528" y="105"/>
                </a:lnTo>
                <a:lnTo>
                  <a:pt x="528" y="106"/>
                </a:lnTo>
                <a:lnTo>
                  <a:pt x="528" y="106"/>
                </a:lnTo>
                <a:lnTo>
                  <a:pt x="528" y="106"/>
                </a:lnTo>
                <a:lnTo>
                  <a:pt x="530" y="105"/>
                </a:lnTo>
                <a:lnTo>
                  <a:pt x="544" y="109"/>
                </a:lnTo>
                <a:lnTo>
                  <a:pt x="547" y="109"/>
                </a:lnTo>
                <a:lnTo>
                  <a:pt x="547" y="106"/>
                </a:lnTo>
                <a:lnTo>
                  <a:pt x="547" y="105"/>
                </a:lnTo>
                <a:lnTo>
                  <a:pt x="554" y="105"/>
                </a:lnTo>
                <a:lnTo>
                  <a:pt x="558" y="106"/>
                </a:lnTo>
                <a:lnTo>
                  <a:pt x="558" y="109"/>
                </a:lnTo>
                <a:lnTo>
                  <a:pt x="562" y="106"/>
                </a:lnTo>
                <a:lnTo>
                  <a:pt x="558" y="105"/>
                </a:lnTo>
                <a:lnTo>
                  <a:pt x="559" y="105"/>
                </a:lnTo>
                <a:lnTo>
                  <a:pt x="575" y="109"/>
                </a:lnTo>
                <a:lnTo>
                  <a:pt x="575" y="111"/>
                </a:lnTo>
                <a:lnTo>
                  <a:pt x="575" y="110"/>
                </a:lnTo>
                <a:lnTo>
                  <a:pt x="578" y="109"/>
                </a:lnTo>
                <a:lnTo>
                  <a:pt x="583" y="112"/>
                </a:lnTo>
                <a:lnTo>
                  <a:pt x="592" y="114"/>
                </a:lnTo>
                <a:lnTo>
                  <a:pt x="605" y="126"/>
                </a:lnTo>
                <a:lnTo>
                  <a:pt x="606" y="129"/>
                </a:lnTo>
                <a:lnTo>
                  <a:pt x="605" y="130"/>
                </a:lnTo>
                <a:lnTo>
                  <a:pt x="606" y="130"/>
                </a:lnTo>
                <a:lnTo>
                  <a:pt x="606" y="129"/>
                </a:lnTo>
                <a:lnTo>
                  <a:pt x="606" y="126"/>
                </a:lnTo>
                <a:lnTo>
                  <a:pt x="609" y="127"/>
                </a:lnTo>
                <a:lnTo>
                  <a:pt x="610" y="133"/>
                </a:lnTo>
                <a:lnTo>
                  <a:pt x="610" y="137"/>
                </a:lnTo>
                <a:lnTo>
                  <a:pt x="601" y="150"/>
                </a:lnTo>
                <a:lnTo>
                  <a:pt x="597" y="161"/>
                </a:lnTo>
                <a:lnTo>
                  <a:pt x="595" y="163"/>
                </a:lnTo>
                <a:lnTo>
                  <a:pt x="597" y="161"/>
                </a:lnTo>
                <a:lnTo>
                  <a:pt x="601" y="150"/>
                </a:lnTo>
                <a:lnTo>
                  <a:pt x="610" y="137"/>
                </a:lnTo>
                <a:lnTo>
                  <a:pt x="613" y="134"/>
                </a:lnTo>
                <a:lnTo>
                  <a:pt x="614" y="137"/>
                </a:lnTo>
                <a:lnTo>
                  <a:pt x="613" y="131"/>
                </a:lnTo>
                <a:lnTo>
                  <a:pt x="617" y="134"/>
                </a:lnTo>
                <a:lnTo>
                  <a:pt x="618" y="138"/>
                </a:lnTo>
                <a:lnTo>
                  <a:pt x="621" y="138"/>
                </a:lnTo>
                <a:lnTo>
                  <a:pt x="621" y="150"/>
                </a:lnTo>
                <a:lnTo>
                  <a:pt x="626" y="165"/>
                </a:lnTo>
                <a:lnTo>
                  <a:pt x="629" y="171"/>
                </a:lnTo>
                <a:lnTo>
                  <a:pt x="630" y="171"/>
                </a:lnTo>
                <a:lnTo>
                  <a:pt x="634" y="171"/>
                </a:lnTo>
                <a:lnTo>
                  <a:pt x="638" y="173"/>
                </a:lnTo>
                <a:lnTo>
                  <a:pt x="638" y="179"/>
                </a:lnTo>
                <a:lnTo>
                  <a:pt x="638" y="182"/>
                </a:lnTo>
                <a:lnTo>
                  <a:pt x="629" y="190"/>
                </a:lnTo>
                <a:lnTo>
                  <a:pt x="624" y="197"/>
                </a:lnTo>
                <a:lnTo>
                  <a:pt x="622" y="197"/>
                </a:lnTo>
                <a:lnTo>
                  <a:pt x="617" y="202"/>
                </a:lnTo>
                <a:lnTo>
                  <a:pt x="610" y="210"/>
                </a:lnTo>
                <a:lnTo>
                  <a:pt x="610" y="215"/>
                </a:lnTo>
                <a:lnTo>
                  <a:pt x="613" y="210"/>
                </a:lnTo>
                <a:lnTo>
                  <a:pt x="615" y="209"/>
                </a:lnTo>
                <a:lnTo>
                  <a:pt x="618" y="207"/>
                </a:lnTo>
                <a:lnTo>
                  <a:pt x="618" y="206"/>
                </a:lnTo>
                <a:lnTo>
                  <a:pt x="621" y="203"/>
                </a:lnTo>
                <a:lnTo>
                  <a:pt x="622" y="206"/>
                </a:lnTo>
                <a:lnTo>
                  <a:pt x="618" y="209"/>
                </a:lnTo>
                <a:lnTo>
                  <a:pt x="618" y="210"/>
                </a:lnTo>
                <a:lnTo>
                  <a:pt x="618" y="214"/>
                </a:lnTo>
                <a:lnTo>
                  <a:pt x="618" y="213"/>
                </a:lnTo>
                <a:lnTo>
                  <a:pt x="617" y="218"/>
                </a:lnTo>
                <a:lnTo>
                  <a:pt x="615" y="219"/>
                </a:lnTo>
                <a:lnTo>
                  <a:pt x="617" y="216"/>
                </a:lnTo>
                <a:lnTo>
                  <a:pt x="614" y="219"/>
                </a:lnTo>
                <a:lnTo>
                  <a:pt x="607" y="223"/>
                </a:lnTo>
                <a:lnTo>
                  <a:pt x="607" y="221"/>
                </a:lnTo>
                <a:lnTo>
                  <a:pt x="606" y="223"/>
                </a:lnTo>
                <a:lnTo>
                  <a:pt x="602" y="221"/>
                </a:lnTo>
                <a:lnTo>
                  <a:pt x="595" y="225"/>
                </a:lnTo>
                <a:lnTo>
                  <a:pt x="602" y="225"/>
                </a:lnTo>
                <a:lnTo>
                  <a:pt x="602" y="226"/>
                </a:lnTo>
                <a:lnTo>
                  <a:pt x="617" y="219"/>
                </a:lnTo>
                <a:lnTo>
                  <a:pt x="621" y="214"/>
                </a:lnTo>
                <a:lnTo>
                  <a:pt x="624" y="214"/>
                </a:lnTo>
                <a:lnTo>
                  <a:pt x="624" y="210"/>
                </a:lnTo>
                <a:lnTo>
                  <a:pt x="626" y="209"/>
                </a:lnTo>
                <a:lnTo>
                  <a:pt x="626" y="207"/>
                </a:lnTo>
                <a:lnTo>
                  <a:pt x="626" y="203"/>
                </a:lnTo>
                <a:lnTo>
                  <a:pt x="629" y="202"/>
                </a:lnTo>
                <a:lnTo>
                  <a:pt x="630" y="202"/>
                </a:lnTo>
                <a:lnTo>
                  <a:pt x="642" y="203"/>
                </a:lnTo>
                <a:lnTo>
                  <a:pt x="649" y="202"/>
                </a:lnTo>
                <a:lnTo>
                  <a:pt x="661" y="203"/>
                </a:lnTo>
                <a:lnTo>
                  <a:pt x="660" y="214"/>
                </a:lnTo>
                <a:lnTo>
                  <a:pt x="652" y="223"/>
                </a:lnTo>
                <a:lnTo>
                  <a:pt x="649" y="225"/>
                </a:lnTo>
                <a:lnTo>
                  <a:pt x="644" y="225"/>
                </a:lnTo>
                <a:lnTo>
                  <a:pt x="641" y="227"/>
                </a:lnTo>
                <a:lnTo>
                  <a:pt x="641" y="225"/>
                </a:lnTo>
                <a:lnTo>
                  <a:pt x="638" y="227"/>
                </a:lnTo>
                <a:lnTo>
                  <a:pt x="636" y="226"/>
                </a:lnTo>
                <a:lnTo>
                  <a:pt x="630" y="227"/>
                </a:lnTo>
                <a:lnTo>
                  <a:pt x="629" y="227"/>
                </a:lnTo>
                <a:lnTo>
                  <a:pt x="630" y="230"/>
                </a:lnTo>
                <a:lnTo>
                  <a:pt x="636" y="227"/>
                </a:lnTo>
                <a:lnTo>
                  <a:pt x="638" y="230"/>
                </a:lnTo>
                <a:lnTo>
                  <a:pt x="642" y="230"/>
                </a:lnTo>
                <a:lnTo>
                  <a:pt x="648" y="226"/>
                </a:lnTo>
                <a:lnTo>
                  <a:pt x="644" y="234"/>
                </a:lnTo>
                <a:lnTo>
                  <a:pt x="644" y="239"/>
                </a:lnTo>
                <a:lnTo>
                  <a:pt x="649" y="230"/>
                </a:lnTo>
                <a:lnTo>
                  <a:pt x="652" y="227"/>
                </a:lnTo>
                <a:lnTo>
                  <a:pt x="656" y="223"/>
                </a:lnTo>
                <a:lnTo>
                  <a:pt x="658" y="223"/>
                </a:lnTo>
                <a:lnTo>
                  <a:pt x="661" y="226"/>
                </a:lnTo>
                <a:lnTo>
                  <a:pt x="661" y="223"/>
                </a:lnTo>
                <a:lnTo>
                  <a:pt x="660" y="223"/>
                </a:lnTo>
                <a:lnTo>
                  <a:pt x="660" y="219"/>
                </a:lnTo>
                <a:lnTo>
                  <a:pt x="662" y="221"/>
                </a:lnTo>
                <a:lnTo>
                  <a:pt x="662" y="215"/>
                </a:lnTo>
                <a:lnTo>
                  <a:pt x="662" y="214"/>
                </a:lnTo>
                <a:lnTo>
                  <a:pt x="666" y="210"/>
                </a:lnTo>
                <a:lnTo>
                  <a:pt x="668" y="213"/>
                </a:lnTo>
                <a:lnTo>
                  <a:pt x="671" y="209"/>
                </a:lnTo>
                <a:lnTo>
                  <a:pt x="671" y="213"/>
                </a:lnTo>
                <a:lnTo>
                  <a:pt x="674" y="209"/>
                </a:lnTo>
                <a:lnTo>
                  <a:pt x="676" y="213"/>
                </a:lnTo>
                <a:lnTo>
                  <a:pt x="676" y="209"/>
                </a:lnTo>
                <a:lnTo>
                  <a:pt x="681" y="210"/>
                </a:lnTo>
                <a:lnTo>
                  <a:pt x="683" y="210"/>
                </a:lnTo>
                <a:lnTo>
                  <a:pt x="683" y="214"/>
                </a:lnTo>
                <a:lnTo>
                  <a:pt x="684" y="210"/>
                </a:lnTo>
                <a:lnTo>
                  <a:pt x="685" y="213"/>
                </a:lnTo>
                <a:lnTo>
                  <a:pt x="688" y="213"/>
                </a:lnTo>
                <a:lnTo>
                  <a:pt x="688" y="215"/>
                </a:lnTo>
                <a:lnTo>
                  <a:pt x="690" y="215"/>
                </a:lnTo>
                <a:lnTo>
                  <a:pt x="691" y="214"/>
                </a:lnTo>
                <a:lnTo>
                  <a:pt x="691" y="214"/>
                </a:lnTo>
                <a:lnTo>
                  <a:pt x="695" y="214"/>
                </a:lnTo>
                <a:lnTo>
                  <a:pt x="692" y="218"/>
                </a:lnTo>
                <a:lnTo>
                  <a:pt x="696" y="218"/>
                </a:lnTo>
                <a:lnTo>
                  <a:pt x="696" y="219"/>
                </a:lnTo>
                <a:lnTo>
                  <a:pt x="697" y="215"/>
                </a:lnTo>
                <a:lnTo>
                  <a:pt x="700" y="219"/>
                </a:lnTo>
                <a:lnTo>
                  <a:pt x="701" y="218"/>
                </a:lnTo>
                <a:lnTo>
                  <a:pt x="703" y="221"/>
                </a:lnTo>
                <a:lnTo>
                  <a:pt x="703" y="219"/>
                </a:lnTo>
                <a:lnTo>
                  <a:pt x="707" y="221"/>
                </a:lnTo>
                <a:lnTo>
                  <a:pt x="707" y="225"/>
                </a:lnTo>
                <a:lnTo>
                  <a:pt x="708" y="221"/>
                </a:lnTo>
                <a:lnTo>
                  <a:pt x="708" y="226"/>
                </a:lnTo>
                <a:lnTo>
                  <a:pt x="709" y="226"/>
                </a:lnTo>
                <a:lnTo>
                  <a:pt x="709" y="223"/>
                </a:lnTo>
                <a:lnTo>
                  <a:pt x="713" y="223"/>
                </a:lnTo>
                <a:lnTo>
                  <a:pt x="715" y="223"/>
                </a:lnTo>
                <a:lnTo>
                  <a:pt x="713" y="225"/>
                </a:lnTo>
                <a:lnTo>
                  <a:pt x="716" y="225"/>
                </a:lnTo>
                <a:lnTo>
                  <a:pt x="716" y="226"/>
                </a:lnTo>
                <a:lnTo>
                  <a:pt x="718" y="227"/>
                </a:lnTo>
                <a:lnTo>
                  <a:pt x="720" y="227"/>
                </a:lnTo>
                <a:lnTo>
                  <a:pt x="721" y="231"/>
                </a:lnTo>
                <a:lnTo>
                  <a:pt x="718" y="237"/>
                </a:lnTo>
                <a:lnTo>
                  <a:pt x="721" y="233"/>
                </a:lnTo>
                <a:lnTo>
                  <a:pt x="723" y="237"/>
                </a:lnTo>
                <a:lnTo>
                  <a:pt x="720" y="239"/>
                </a:lnTo>
                <a:lnTo>
                  <a:pt x="718" y="247"/>
                </a:lnTo>
                <a:lnTo>
                  <a:pt x="716" y="251"/>
                </a:lnTo>
                <a:lnTo>
                  <a:pt x="721" y="245"/>
                </a:lnTo>
                <a:lnTo>
                  <a:pt x="723" y="239"/>
                </a:lnTo>
                <a:lnTo>
                  <a:pt x="726" y="237"/>
                </a:lnTo>
                <a:lnTo>
                  <a:pt x="728" y="239"/>
                </a:lnTo>
                <a:lnTo>
                  <a:pt x="723" y="243"/>
                </a:lnTo>
                <a:lnTo>
                  <a:pt x="724" y="243"/>
                </a:lnTo>
                <a:lnTo>
                  <a:pt x="724" y="245"/>
                </a:lnTo>
                <a:lnTo>
                  <a:pt x="730" y="239"/>
                </a:lnTo>
                <a:lnTo>
                  <a:pt x="736" y="239"/>
                </a:lnTo>
                <a:lnTo>
                  <a:pt x="736" y="237"/>
                </a:lnTo>
                <a:lnTo>
                  <a:pt x="738" y="237"/>
                </a:lnTo>
                <a:lnTo>
                  <a:pt x="748" y="239"/>
                </a:lnTo>
                <a:lnTo>
                  <a:pt x="755" y="243"/>
                </a:lnTo>
                <a:lnTo>
                  <a:pt x="758" y="243"/>
                </a:lnTo>
                <a:lnTo>
                  <a:pt x="762" y="242"/>
                </a:lnTo>
                <a:lnTo>
                  <a:pt x="763" y="245"/>
                </a:lnTo>
                <a:lnTo>
                  <a:pt x="767" y="245"/>
                </a:lnTo>
                <a:lnTo>
                  <a:pt x="770" y="247"/>
                </a:lnTo>
                <a:lnTo>
                  <a:pt x="770" y="245"/>
                </a:lnTo>
                <a:lnTo>
                  <a:pt x="782" y="243"/>
                </a:lnTo>
                <a:lnTo>
                  <a:pt x="789" y="243"/>
                </a:lnTo>
                <a:lnTo>
                  <a:pt x="812" y="258"/>
                </a:lnTo>
                <a:lnTo>
                  <a:pt x="826" y="270"/>
                </a:lnTo>
                <a:lnTo>
                  <a:pt x="830" y="273"/>
                </a:lnTo>
                <a:lnTo>
                  <a:pt x="832" y="276"/>
                </a:lnTo>
                <a:lnTo>
                  <a:pt x="837" y="278"/>
                </a:lnTo>
                <a:lnTo>
                  <a:pt x="838" y="279"/>
                </a:lnTo>
                <a:lnTo>
                  <a:pt x="850" y="279"/>
                </a:lnTo>
                <a:lnTo>
                  <a:pt x="859" y="282"/>
                </a:lnTo>
                <a:lnTo>
                  <a:pt x="865" y="300"/>
                </a:lnTo>
                <a:lnTo>
                  <a:pt x="868" y="310"/>
                </a:lnTo>
                <a:lnTo>
                  <a:pt x="869" y="318"/>
                </a:lnTo>
                <a:lnTo>
                  <a:pt x="868" y="318"/>
                </a:lnTo>
                <a:close/>
                <a:moveTo>
                  <a:pt x="438" y="37"/>
                </a:moveTo>
                <a:lnTo>
                  <a:pt x="439" y="37"/>
                </a:lnTo>
                <a:lnTo>
                  <a:pt x="439" y="36"/>
                </a:lnTo>
                <a:lnTo>
                  <a:pt x="438" y="36"/>
                </a:lnTo>
                <a:lnTo>
                  <a:pt x="438" y="37"/>
                </a:lnTo>
                <a:close/>
                <a:moveTo>
                  <a:pt x="171" y="262"/>
                </a:moveTo>
                <a:lnTo>
                  <a:pt x="173" y="262"/>
                </a:lnTo>
                <a:lnTo>
                  <a:pt x="174" y="262"/>
                </a:lnTo>
                <a:lnTo>
                  <a:pt x="171" y="262"/>
                </a:lnTo>
                <a:lnTo>
                  <a:pt x="171" y="262"/>
                </a:lnTo>
                <a:close/>
                <a:moveTo>
                  <a:pt x="175" y="268"/>
                </a:moveTo>
                <a:lnTo>
                  <a:pt x="175" y="268"/>
                </a:lnTo>
                <a:lnTo>
                  <a:pt x="171" y="269"/>
                </a:lnTo>
                <a:lnTo>
                  <a:pt x="172" y="269"/>
                </a:lnTo>
                <a:lnTo>
                  <a:pt x="175" y="268"/>
                </a:lnTo>
                <a:close/>
                <a:moveTo>
                  <a:pt x="293" y="1102"/>
                </a:moveTo>
                <a:lnTo>
                  <a:pt x="292" y="1104"/>
                </a:lnTo>
                <a:lnTo>
                  <a:pt x="286" y="1108"/>
                </a:lnTo>
                <a:lnTo>
                  <a:pt x="293" y="1104"/>
                </a:lnTo>
                <a:lnTo>
                  <a:pt x="293" y="1102"/>
                </a:lnTo>
                <a:close/>
                <a:moveTo>
                  <a:pt x="624" y="218"/>
                </a:moveTo>
                <a:lnTo>
                  <a:pt x="627" y="215"/>
                </a:lnTo>
                <a:lnTo>
                  <a:pt x="624" y="215"/>
                </a:lnTo>
                <a:lnTo>
                  <a:pt x="624" y="218"/>
                </a:lnTo>
                <a:close/>
                <a:moveTo>
                  <a:pt x="624" y="223"/>
                </a:moveTo>
                <a:lnTo>
                  <a:pt x="626" y="227"/>
                </a:lnTo>
                <a:lnTo>
                  <a:pt x="627" y="227"/>
                </a:lnTo>
                <a:lnTo>
                  <a:pt x="624" y="223"/>
                </a:lnTo>
                <a:close/>
                <a:moveTo>
                  <a:pt x="614" y="234"/>
                </a:moveTo>
                <a:lnTo>
                  <a:pt x="615" y="237"/>
                </a:lnTo>
                <a:lnTo>
                  <a:pt x="614" y="231"/>
                </a:lnTo>
                <a:lnTo>
                  <a:pt x="617" y="227"/>
                </a:lnTo>
                <a:lnTo>
                  <a:pt x="621" y="231"/>
                </a:lnTo>
                <a:lnTo>
                  <a:pt x="621" y="237"/>
                </a:lnTo>
                <a:lnTo>
                  <a:pt x="622" y="231"/>
                </a:lnTo>
                <a:lnTo>
                  <a:pt x="626" y="234"/>
                </a:lnTo>
                <a:lnTo>
                  <a:pt x="624" y="230"/>
                </a:lnTo>
                <a:lnTo>
                  <a:pt x="624" y="231"/>
                </a:lnTo>
                <a:lnTo>
                  <a:pt x="622" y="231"/>
                </a:lnTo>
                <a:lnTo>
                  <a:pt x="621" y="231"/>
                </a:lnTo>
                <a:lnTo>
                  <a:pt x="618" y="227"/>
                </a:lnTo>
                <a:lnTo>
                  <a:pt x="615" y="226"/>
                </a:lnTo>
                <a:lnTo>
                  <a:pt x="614" y="231"/>
                </a:lnTo>
                <a:lnTo>
                  <a:pt x="614" y="234"/>
                </a:lnTo>
                <a:close/>
                <a:moveTo>
                  <a:pt x="297" y="22"/>
                </a:moveTo>
                <a:lnTo>
                  <a:pt x="298" y="21"/>
                </a:lnTo>
                <a:lnTo>
                  <a:pt x="302" y="16"/>
                </a:lnTo>
                <a:lnTo>
                  <a:pt x="301" y="16"/>
                </a:lnTo>
                <a:lnTo>
                  <a:pt x="297" y="22"/>
                </a:lnTo>
                <a:close/>
                <a:moveTo>
                  <a:pt x="735" y="568"/>
                </a:moveTo>
                <a:lnTo>
                  <a:pt x="734" y="568"/>
                </a:lnTo>
                <a:lnTo>
                  <a:pt x="728" y="568"/>
                </a:lnTo>
                <a:lnTo>
                  <a:pt x="735" y="568"/>
                </a:lnTo>
                <a:close/>
                <a:moveTo>
                  <a:pt x="609" y="717"/>
                </a:moveTo>
                <a:lnTo>
                  <a:pt x="610" y="716"/>
                </a:lnTo>
                <a:lnTo>
                  <a:pt x="609" y="717"/>
                </a:lnTo>
                <a:lnTo>
                  <a:pt x="609" y="717"/>
                </a:lnTo>
                <a:close/>
                <a:moveTo>
                  <a:pt x="606" y="718"/>
                </a:moveTo>
                <a:lnTo>
                  <a:pt x="606" y="721"/>
                </a:lnTo>
                <a:lnTo>
                  <a:pt x="607" y="718"/>
                </a:lnTo>
                <a:lnTo>
                  <a:pt x="609" y="717"/>
                </a:lnTo>
                <a:lnTo>
                  <a:pt x="603" y="717"/>
                </a:lnTo>
                <a:lnTo>
                  <a:pt x="606" y="718"/>
                </a:lnTo>
                <a:close/>
                <a:moveTo>
                  <a:pt x="630" y="165"/>
                </a:moveTo>
                <a:lnTo>
                  <a:pt x="629" y="167"/>
                </a:lnTo>
                <a:lnTo>
                  <a:pt x="630" y="171"/>
                </a:lnTo>
                <a:lnTo>
                  <a:pt x="632" y="169"/>
                </a:lnTo>
                <a:lnTo>
                  <a:pt x="630" y="165"/>
                </a:lnTo>
                <a:close/>
                <a:moveTo>
                  <a:pt x="636" y="185"/>
                </a:moveTo>
                <a:lnTo>
                  <a:pt x="634" y="186"/>
                </a:lnTo>
                <a:lnTo>
                  <a:pt x="632" y="189"/>
                </a:lnTo>
                <a:lnTo>
                  <a:pt x="636" y="186"/>
                </a:lnTo>
                <a:lnTo>
                  <a:pt x="636" y="185"/>
                </a:lnTo>
                <a:close/>
                <a:moveTo>
                  <a:pt x="632" y="195"/>
                </a:moveTo>
                <a:lnTo>
                  <a:pt x="636" y="191"/>
                </a:lnTo>
                <a:lnTo>
                  <a:pt x="636" y="190"/>
                </a:lnTo>
                <a:lnTo>
                  <a:pt x="632" y="191"/>
                </a:lnTo>
                <a:lnTo>
                  <a:pt x="632" y="195"/>
                </a:lnTo>
                <a:close/>
                <a:moveTo>
                  <a:pt x="629" y="197"/>
                </a:moveTo>
                <a:lnTo>
                  <a:pt x="632" y="195"/>
                </a:lnTo>
                <a:lnTo>
                  <a:pt x="630" y="190"/>
                </a:lnTo>
                <a:lnTo>
                  <a:pt x="629" y="197"/>
                </a:lnTo>
                <a:close/>
                <a:moveTo>
                  <a:pt x="630" y="199"/>
                </a:moveTo>
                <a:lnTo>
                  <a:pt x="636" y="201"/>
                </a:lnTo>
                <a:lnTo>
                  <a:pt x="642" y="197"/>
                </a:lnTo>
                <a:lnTo>
                  <a:pt x="641" y="195"/>
                </a:lnTo>
                <a:lnTo>
                  <a:pt x="630" y="197"/>
                </a:lnTo>
                <a:lnTo>
                  <a:pt x="630" y="199"/>
                </a:lnTo>
                <a:close/>
                <a:moveTo>
                  <a:pt x="629" y="201"/>
                </a:moveTo>
                <a:lnTo>
                  <a:pt x="629" y="197"/>
                </a:lnTo>
                <a:lnTo>
                  <a:pt x="627" y="197"/>
                </a:lnTo>
                <a:lnTo>
                  <a:pt x="629" y="201"/>
                </a:lnTo>
                <a:close/>
                <a:moveTo>
                  <a:pt x="638" y="201"/>
                </a:moveTo>
                <a:lnTo>
                  <a:pt x="641" y="202"/>
                </a:lnTo>
                <a:lnTo>
                  <a:pt x="644" y="202"/>
                </a:lnTo>
                <a:lnTo>
                  <a:pt x="646" y="202"/>
                </a:lnTo>
                <a:lnTo>
                  <a:pt x="646" y="201"/>
                </a:lnTo>
                <a:lnTo>
                  <a:pt x="642" y="199"/>
                </a:lnTo>
                <a:lnTo>
                  <a:pt x="638" y="201"/>
                </a:lnTo>
                <a:close/>
                <a:moveTo>
                  <a:pt x="624" y="199"/>
                </a:moveTo>
                <a:lnTo>
                  <a:pt x="622" y="201"/>
                </a:lnTo>
                <a:lnTo>
                  <a:pt x="626" y="199"/>
                </a:lnTo>
                <a:lnTo>
                  <a:pt x="624" y="199"/>
                </a:lnTo>
                <a:close/>
                <a:moveTo>
                  <a:pt x="627" y="201"/>
                </a:moveTo>
                <a:lnTo>
                  <a:pt x="626" y="201"/>
                </a:lnTo>
                <a:lnTo>
                  <a:pt x="622" y="201"/>
                </a:lnTo>
                <a:lnTo>
                  <a:pt x="621" y="203"/>
                </a:lnTo>
                <a:lnTo>
                  <a:pt x="624" y="203"/>
                </a:lnTo>
                <a:lnTo>
                  <a:pt x="627" y="201"/>
                </a:lnTo>
                <a:close/>
                <a:moveTo>
                  <a:pt x="618" y="203"/>
                </a:moveTo>
                <a:lnTo>
                  <a:pt x="618" y="202"/>
                </a:lnTo>
                <a:lnTo>
                  <a:pt x="617" y="202"/>
                </a:lnTo>
                <a:lnTo>
                  <a:pt x="615" y="207"/>
                </a:lnTo>
                <a:lnTo>
                  <a:pt x="618" y="203"/>
                </a:lnTo>
                <a:close/>
                <a:moveTo>
                  <a:pt x="624" y="207"/>
                </a:moveTo>
                <a:lnTo>
                  <a:pt x="624" y="206"/>
                </a:lnTo>
                <a:lnTo>
                  <a:pt x="626" y="203"/>
                </a:lnTo>
                <a:lnTo>
                  <a:pt x="622" y="206"/>
                </a:lnTo>
                <a:lnTo>
                  <a:pt x="622" y="209"/>
                </a:lnTo>
                <a:lnTo>
                  <a:pt x="624" y="207"/>
                </a:lnTo>
                <a:close/>
                <a:moveTo>
                  <a:pt x="621" y="210"/>
                </a:moveTo>
                <a:lnTo>
                  <a:pt x="618" y="214"/>
                </a:lnTo>
                <a:lnTo>
                  <a:pt x="622" y="212"/>
                </a:lnTo>
                <a:lnTo>
                  <a:pt x="622" y="213"/>
                </a:lnTo>
                <a:lnTo>
                  <a:pt x="624" y="210"/>
                </a:lnTo>
                <a:lnTo>
                  <a:pt x="624" y="209"/>
                </a:lnTo>
                <a:lnTo>
                  <a:pt x="621" y="210"/>
                </a:lnTo>
                <a:close/>
                <a:moveTo>
                  <a:pt x="668" y="209"/>
                </a:moveTo>
                <a:lnTo>
                  <a:pt x="668" y="210"/>
                </a:lnTo>
                <a:lnTo>
                  <a:pt x="669" y="210"/>
                </a:lnTo>
                <a:lnTo>
                  <a:pt x="668" y="209"/>
                </a:lnTo>
                <a:close/>
                <a:moveTo>
                  <a:pt x="660" y="218"/>
                </a:moveTo>
                <a:lnTo>
                  <a:pt x="661" y="219"/>
                </a:lnTo>
                <a:lnTo>
                  <a:pt x="662" y="215"/>
                </a:lnTo>
                <a:lnTo>
                  <a:pt x="661" y="215"/>
                </a:lnTo>
                <a:lnTo>
                  <a:pt x="660" y="218"/>
                </a:lnTo>
                <a:close/>
                <a:moveTo>
                  <a:pt x="713" y="219"/>
                </a:moveTo>
                <a:lnTo>
                  <a:pt x="713" y="221"/>
                </a:lnTo>
                <a:lnTo>
                  <a:pt x="715" y="219"/>
                </a:lnTo>
                <a:lnTo>
                  <a:pt x="713" y="219"/>
                </a:lnTo>
                <a:close/>
                <a:moveTo>
                  <a:pt x="606" y="223"/>
                </a:moveTo>
                <a:lnTo>
                  <a:pt x="603" y="223"/>
                </a:lnTo>
                <a:lnTo>
                  <a:pt x="602" y="226"/>
                </a:lnTo>
                <a:lnTo>
                  <a:pt x="607" y="223"/>
                </a:lnTo>
                <a:lnTo>
                  <a:pt x="606" y="223"/>
                </a:lnTo>
                <a:close/>
                <a:moveTo>
                  <a:pt x="718" y="225"/>
                </a:moveTo>
                <a:lnTo>
                  <a:pt x="716" y="226"/>
                </a:lnTo>
                <a:lnTo>
                  <a:pt x="718" y="226"/>
                </a:lnTo>
                <a:lnTo>
                  <a:pt x="718" y="225"/>
                </a:lnTo>
                <a:close/>
                <a:moveTo>
                  <a:pt x="652" y="225"/>
                </a:moveTo>
                <a:lnTo>
                  <a:pt x="650" y="226"/>
                </a:lnTo>
                <a:lnTo>
                  <a:pt x="652" y="227"/>
                </a:lnTo>
                <a:lnTo>
                  <a:pt x="652" y="225"/>
                </a:lnTo>
                <a:close/>
                <a:moveTo>
                  <a:pt x="650" y="226"/>
                </a:moveTo>
                <a:lnTo>
                  <a:pt x="649" y="230"/>
                </a:lnTo>
                <a:lnTo>
                  <a:pt x="650" y="227"/>
                </a:lnTo>
                <a:lnTo>
                  <a:pt x="650" y="226"/>
                </a:lnTo>
                <a:close/>
                <a:moveTo>
                  <a:pt x="756" y="242"/>
                </a:moveTo>
                <a:lnTo>
                  <a:pt x="758" y="243"/>
                </a:lnTo>
                <a:lnTo>
                  <a:pt x="758" y="242"/>
                </a:lnTo>
                <a:lnTo>
                  <a:pt x="756" y="242"/>
                </a:lnTo>
                <a:close/>
                <a:moveTo>
                  <a:pt x="720" y="245"/>
                </a:moveTo>
                <a:lnTo>
                  <a:pt x="721" y="242"/>
                </a:lnTo>
                <a:lnTo>
                  <a:pt x="720" y="243"/>
                </a:lnTo>
                <a:lnTo>
                  <a:pt x="720" y="245"/>
                </a:lnTo>
                <a:close/>
                <a:moveTo>
                  <a:pt x="723" y="572"/>
                </a:moveTo>
                <a:lnTo>
                  <a:pt x="726" y="569"/>
                </a:lnTo>
                <a:lnTo>
                  <a:pt x="724" y="568"/>
                </a:lnTo>
                <a:lnTo>
                  <a:pt x="723" y="569"/>
                </a:lnTo>
                <a:lnTo>
                  <a:pt x="723" y="572"/>
                </a:lnTo>
                <a:close/>
                <a:moveTo>
                  <a:pt x="707" y="581"/>
                </a:moveTo>
                <a:lnTo>
                  <a:pt x="709" y="584"/>
                </a:lnTo>
                <a:lnTo>
                  <a:pt x="709" y="580"/>
                </a:lnTo>
                <a:lnTo>
                  <a:pt x="708" y="579"/>
                </a:lnTo>
                <a:lnTo>
                  <a:pt x="707" y="581"/>
                </a:lnTo>
                <a:close/>
                <a:moveTo>
                  <a:pt x="669" y="599"/>
                </a:moveTo>
                <a:lnTo>
                  <a:pt x="669" y="601"/>
                </a:lnTo>
                <a:lnTo>
                  <a:pt x="672" y="597"/>
                </a:lnTo>
                <a:lnTo>
                  <a:pt x="669" y="599"/>
                </a:lnTo>
                <a:close/>
                <a:moveTo>
                  <a:pt x="660" y="648"/>
                </a:moveTo>
                <a:lnTo>
                  <a:pt x="661" y="644"/>
                </a:lnTo>
                <a:lnTo>
                  <a:pt x="661" y="641"/>
                </a:lnTo>
                <a:lnTo>
                  <a:pt x="660" y="641"/>
                </a:lnTo>
                <a:lnTo>
                  <a:pt x="660" y="648"/>
                </a:lnTo>
                <a:close/>
                <a:moveTo>
                  <a:pt x="246" y="995"/>
                </a:moveTo>
                <a:lnTo>
                  <a:pt x="247" y="995"/>
                </a:lnTo>
                <a:lnTo>
                  <a:pt x="250" y="994"/>
                </a:lnTo>
                <a:lnTo>
                  <a:pt x="248" y="992"/>
                </a:lnTo>
                <a:lnTo>
                  <a:pt x="245" y="993"/>
                </a:lnTo>
                <a:lnTo>
                  <a:pt x="246" y="995"/>
                </a:lnTo>
                <a:close/>
                <a:moveTo>
                  <a:pt x="245" y="993"/>
                </a:moveTo>
                <a:lnTo>
                  <a:pt x="245" y="993"/>
                </a:lnTo>
                <a:lnTo>
                  <a:pt x="245" y="992"/>
                </a:lnTo>
                <a:lnTo>
                  <a:pt x="245" y="993"/>
                </a:lnTo>
                <a:close/>
                <a:moveTo>
                  <a:pt x="266" y="1021"/>
                </a:moveTo>
                <a:lnTo>
                  <a:pt x="266" y="1021"/>
                </a:lnTo>
                <a:lnTo>
                  <a:pt x="266" y="1022"/>
                </a:lnTo>
                <a:lnTo>
                  <a:pt x="266" y="1021"/>
                </a:lnTo>
                <a:close/>
                <a:moveTo>
                  <a:pt x="294" y="1111"/>
                </a:moveTo>
                <a:lnTo>
                  <a:pt x="294" y="1110"/>
                </a:lnTo>
                <a:lnTo>
                  <a:pt x="292" y="1111"/>
                </a:lnTo>
                <a:lnTo>
                  <a:pt x="294" y="1111"/>
                </a:lnTo>
                <a:close/>
                <a:moveTo>
                  <a:pt x="266" y="1021"/>
                </a:moveTo>
                <a:lnTo>
                  <a:pt x="263" y="1017"/>
                </a:lnTo>
                <a:lnTo>
                  <a:pt x="259" y="1017"/>
                </a:lnTo>
                <a:lnTo>
                  <a:pt x="261" y="1019"/>
                </a:lnTo>
                <a:lnTo>
                  <a:pt x="261" y="1022"/>
                </a:lnTo>
                <a:lnTo>
                  <a:pt x="261" y="1023"/>
                </a:lnTo>
                <a:lnTo>
                  <a:pt x="265" y="1022"/>
                </a:lnTo>
                <a:lnTo>
                  <a:pt x="263" y="1020"/>
                </a:lnTo>
                <a:lnTo>
                  <a:pt x="266" y="1021"/>
                </a:lnTo>
                <a:close/>
                <a:moveTo>
                  <a:pt x="195" y="749"/>
                </a:moveTo>
                <a:lnTo>
                  <a:pt x="198" y="748"/>
                </a:lnTo>
                <a:lnTo>
                  <a:pt x="196" y="748"/>
                </a:lnTo>
                <a:lnTo>
                  <a:pt x="195" y="749"/>
                </a:lnTo>
                <a:close/>
                <a:moveTo>
                  <a:pt x="270" y="896"/>
                </a:moveTo>
                <a:lnTo>
                  <a:pt x="270" y="897"/>
                </a:lnTo>
                <a:lnTo>
                  <a:pt x="271" y="896"/>
                </a:lnTo>
                <a:lnTo>
                  <a:pt x="270" y="896"/>
                </a:lnTo>
                <a:close/>
                <a:moveTo>
                  <a:pt x="270" y="897"/>
                </a:moveTo>
                <a:lnTo>
                  <a:pt x="270" y="901"/>
                </a:lnTo>
                <a:lnTo>
                  <a:pt x="268" y="905"/>
                </a:lnTo>
                <a:lnTo>
                  <a:pt x="266" y="910"/>
                </a:lnTo>
                <a:lnTo>
                  <a:pt x="268" y="911"/>
                </a:lnTo>
                <a:lnTo>
                  <a:pt x="268" y="917"/>
                </a:lnTo>
                <a:lnTo>
                  <a:pt x="265" y="923"/>
                </a:lnTo>
                <a:lnTo>
                  <a:pt x="274" y="927"/>
                </a:lnTo>
                <a:lnTo>
                  <a:pt x="273" y="922"/>
                </a:lnTo>
                <a:lnTo>
                  <a:pt x="278" y="922"/>
                </a:lnTo>
                <a:lnTo>
                  <a:pt x="276" y="918"/>
                </a:lnTo>
                <a:lnTo>
                  <a:pt x="274" y="917"/>
                </a:lnTo>
                <a:lnTo>
                  <a:pt x="278" y="917"/>
                </a:lnTo>
                <a:lnTo>
                  <a:pt x="278" y="914"/>
                </a:lnTo>
                <a:lnTo>
                  <a:pt x="273" y="911"/>
                </a:lnTo>
                <a:lnTo>
                  <a:pt x="273" y="910"/>
                </a:lnTo>
                <a:lnTo>
                  <a:pt x="273" y="908"/>
                </a:lnTo>
                <a:lnTo>
                  <a:pt x="274" y="910"/>
                </a:lnTo>
                <a:lnTo>
                  <a:pt x="276" y="910"/>
                </a:lnTo>
                <a:lnTo>
                  <a:pt x="276" y="909"/>
                </a:lnTo>
                <a:lnTo>
                  <a:pt x="278" y="911"/>
                </a:lnTo>
                <a:lnTo>
                  <a:pt x="278" y="908"/>
                </a:lnTo>
                <a:lnTo>
                  <a:pt x="275" y="908"/>
                </a:lnTo>
                <a:lnTo>
                  <a:pt x="274" y="906"/>
                </a:lnTo>
                <a:lnTo>
                  <a:pt x="280" y="906"/>
                </a:lnTo>
                <a:lnTo>
                  <a:pt x="280" y="905"/>
                </a:lnTo>
                <a:lnTo>
                  <a:pt x="278" y="902"/>
                </a:lnTo>
                <a:lnTo>
                  <a:pt x="278" y="901"/>
                </a:lnTo>
                <a:lnTo>
                  <a:pt x="278" y="899"/>
                </a:lnTo>
                <a:lnTo>
                  <a:pt x="278" y="897"/>
                </a:lnTo>
                <a:lnTo>
                  <a:pt x="274" y="896"/>
                </a:lnTo>
                <a:lnTo>
                  <a:pt x="271" y="897"/>
                </a:lnTo>
                <a:lnTo>
                  <a:pt x="270" y="897"/>
                </a:lnTo>
                <a:close/>
                <a:moveTo>
                  <a:pt x="293" y="901"/>
                </a:moveTo>
                <a:lnTo>
                  <a:pt x="292" y="902"/>
                </a:lnTo>
                <a:lnTo>
                  <a:pt x="293" y="902"/>
                </a:lnTo>
                <a:lnTo>
                  <a:pt x="293" y="901"/>
                </a:lnTo>
                <a:close/>
                <a:moveTo>
                  <a:pt x="283" y="905"/>
                </a:moveTo>
                <a:lnTo>
                  <a:pt x="283" y="906"/>
                </a:lnTo>
                <a:lnTo>
                  <a:pt x="285" y="905"/>
                </a:lnTo>
                <a:lnTo>
                  <a:pt x="283" y="905"/>
                </a:lnTo>
                <a:close/>
                <a:moveTo>
                  <a:pt x="258" y="932"/>
                </a:moveTo>
                <a:lnTo>
                  <a:pt x="261" y="930"/>
                </a:lnTo>
                <a:lnTo>
                  <a:pt x="257" y="930"/>
                </a:lnTo>
                <a:lnTo>
                  <a:pt x="258" y="932"/>
                </a:lnTo>
                <a:close/>
                <a:moveTo>
                  <a:pt x="271" y="935"/>
                </a:moveTo>
                <a:lnTo>
                  <a:pt x="273" y="935"/>
                </a:lnTo>
                <a:lnTo>
                  <a:pt x="273" y="934"/>
                </a:lnTo>
                <a:lnTo>
                  <a:pt x="268" y="934"/>
                </a:lnTo>
                <a:lnTo>
                  <a:pt x="268" y="935"/>
                </a:lnTo>
                <a:lnTo>
                  <a:pt x="270" y="937"/>
                </a:lnTo>
                <a:lnTo>
                  <a:pt x="271" y="935"/>
                </a:lnTo>
                <a:close/>
                <a:moveTo>
                  <a:pt x="274" y="937"/>
                </a:moveTo>
                <a:lnTo>
                  <a:pt x="274" y="941"/>
                </a:lnTo>
                <a:lnTo>
                  <a:pt x="276" y="939"/>
                </a:lnTo>
                <a:lnTo>
                  <a:pt x="274" y="937"/>
                </a:lnTo>
                <a:close/>
                <a:moveTo>
                  <a:pt x="271" y="941"/>
                </a:moveTo>
                <a:lnTo>
                  <a:pt x="270" y="941"/>
                </a:lnTo>
                <a:lnTo>
                  <a:pt x="268" y="942"/>
                </a:lnTo>
                <a:lnTo>
                  <a:pt x="270" y="945"/>
                </a:lnTo>
                <a:lnTo>
                  <a:pt x="271" y="942"/>
                </a:lnTo>
                <a:lnTo>
                  <a:pt x="271" y="941"/>
                </a:lnTo>
                <a:close/>
                <a:moveTo>
                  <a:pt x="265" y="941"/>
                </a:moveTo>
                <a:lnTo>
                  <a:pt x="265" y="942"/>
                </a:lnTo>
                <a:lnTo>
                  <a:pt x="266" y="941"/>
                </a:lnTo>
                <a:lnTo>
                  <a:pt x="265" y="941"/>
                </a:lnTo>
                <a:close/>
                <a:moveTo>
                  <a:pt x="274" y="942"/>
                </a:moveTo>
                <a:lnTo>
                  <a:pt x="273" y="942"/>
                </a:lnTo>
                <a:lnTo>
                  <a:pt x="274" y="945"/>
                </a:lnTo>
                <a:lnTo>
                  <a:pt x="274" y="942"/>
                </a:lnTo>
                <a:close/>
                <a:moveTo>
                  <a:pt x="273" y="942"/>
                </a:moveTo>
                <a:lnTo>
                  <a:pt x="271" y="945"/>
                </a:lnTo>
                <a:lnTo>
                  <a:pt x="273" y="945"/>
                </a:lnTo>
                <a:lnTo>
                  <a:pt x="273" y="942"/>
                </a:lnTo>
                <a:close/>
                <a:moveTo>
                  <a:pt x="270" y="945"/>
                </a:moveTo>
                <a:lnTo>
                  <a:pt x="268" y="945"/>
                </a:lnTo>
                <a:lnTo>
                  <a:pt x="271" y="946"/>
                </a:lnTo>
                <a:lnTo>
                  <a:pt x="271" y="945"/>
                </a:lnTo>
                <a:lnTo>
                  <a:pt x="270" y="945"/>
                </a:lnTo>
                <a:close/>
                <a:moveTo>
                  <a:pt x="274" y="946"/>
                </a:moveTo>
                <a:lnTo>
                  <a:pt x="274" y="945"/>
                </a:lnTo>
                <a:lnTo>
                  <a:pt x="273" y="946"/>
                </a:lnTo>
                <a:lnTo>
                  <a:pt x="274" y="946"/>
                </a:lnTo>
                <a:close/>
                <a:moveTo>
                  <a:pt x="271" y="946"/>
                </a:moveTo>
                <a:lnTo>
                  <a:pt x="271" y="947"/>
                </a:lnTo>
                <a:lnTo>
                  <a:pt x="273" y="946"/>
                </a:lnTo>
                <a:lnTo>
                  <a:pt x="271" y="946"/>
                </a:lnTo>
                <a:close/>
                <a:moveTo>
                  <a:pt x="261" y="947"/>
                </a:moveTo>
                <a:lnTo>
                  <a:pt x="265" y="949"/>
                </a:lnTo>
                <a:lnTo>
                  <a:pt x="268" y="949"/>
                </a:lnTo>
                <a:lnTo>
                  <a:pt x="266" y="947"/>
                </a:lnTo>
                <a:lnTo>
                  <a:pt x="265" y="946"/>
                </a:lnTo>
                <a:lnTo>
                  <a:pt x="261" y="947"/>
                </a:lnTo>
                <a:close/>
                <a:moveTo>
                  <a:pt x="271" y="947"/>
                </a:moveTo>
                <a:lnTo>
                  <a:pt x="268" y="946"/>
                </a:lnTo>
                <a:lnTo>
                  <a:pt x="270" y="949"/>
                </a:lnTo>
                <a:lnTo>
                  <a:pt x="271" y="949"/>
                </a:lnTo>
                <a:lnTo>
                  <a:pt x="271" y="947"/>
                </a:lnTo>
                <a:close/>
                <a:moveTo>
                  <a:pt x="273" y="949"/>
                </a:moveTo>
                <a:lnTo>
                  <a:pt x="274" y="953"/>
                </a:lnTo>
                <a:lnTo>
                  <a:pt x="276" y="951"/>
                </a:lnTo>
                <a:lnTo>
                  <a:pt x="274" y="949"/>
                </a:lnTo>
                <a:lnTo>
                  <a:pt x="273" y="949"/>
                </a:lnTo>
                <a:close/>
                <a:moveTo>
                  <a:pt x="258" y="949"/>
                </a:moveTo>
                <a:lnTo>
                  <a:pt x="258" y="951"/>
                </a:lnTo>
                <a:lnTo>
                  <a:pt x="259" y="949"/>
                </a:lnTo>
                <a:lnTo>
                  <a:pt x="258" y="949"/>
                </a:lnTo>
                <a:close/>
                <a:moveTo>
                  <a:pt x="266" y="953"/>
                </a:moveTo>
                <a:lnTo>
                  <a:pt x="271" y="951"/>
                </a:lnTo>
                <a:lnTo>
                  <a:pt x="270" y="949"/>
                </a:lnTo>
                <a:lnTo>
                  <a:pt x="265" y="951"/>
                </a:lnTo>
                <a:lnTo>
                  <a:pt x="266" y="953"/>
                </a:lnTo>
                <a:close/>
                <a:moveTo>
                  <a:pt x="261" y="949"/>
                </a:moveTo>
                <a:lnTo>
                  <a:pt x="259" y="951"/>
                </a:lnTo>
                <a:lnTo>
                  <a:pt x="263" y="951"/>
                </a:lnTo>
                <a:lnTo>
                  <a:pt x="261" y="949"/>
                </a:lnTo>
                <a:close/>
                <a:moveTo>
                  <a:pt x="263" y="953"/>
                </a:moveTo>
                <a:lnTo>
                  <a:pt x="261" y="953"/>
                </a:lnTo>
                <a:lnTo>
                  <a:pt x="265" y="954"/>
                </a:lnTo>
                <a:lnTo>
                  <a:pt x="263" y="953"/>
                </a:lnTo>
                <a:close/>
                <a:moveTo>
                  <a:pt x="276" y="953"/>
                </a:moveTo>
                <a:lnTo>
                  <a:pt x="274" y="953"/>
                </a:lnTo>
                <a:lnTo>
                  <a:pt x="274" y="954"/>
                </a:lnTo>
                <a:lnTo>
                  <a:pt x="276" y="953"/>
                </a:lnTo>
                <a:close/>
                <a:moveTo>
                  <a:pt x="273" y="956"/>
                </a:moveTo>
                <a:lnTo>
                  <a:pt x="271" y="953"/>
                </a:lnTo>
                <a:lnTo>
                  <a:pt x="271" y="954"/>
                </a:lnTo>
                <a:lnTo>
                  <a:pt x="273" y="956"/>
                </a:lnTo>
                <a:close/>
                <a:moveTo>
                  <a:pt x="270" y="954"/>
                </a:moveTo>
                <a:lnTo>
                  <a:pt x="271" y="953"/>
                </a:lnTo>
                <a:lnTo>
                  <a:pt x="268" y="954"/>
                </a:lnTo>
                <a:lnTo>
                  <a:pt x="270" y="954"/>
                </a:lnTo>
                <a:close/>
                <a:moveTo>
                  <a:pt x="253" y="954"/>
                </a:moveTo>
                <a:lnTo>
                  <a:pt x="253" y="956"/>
                </a:lnTo>
                <a:lnTo>
                  <a:pt x="254" y="954"/>
                </a:lnTo>
                <a:lnTo>
                  <a:pt x="253" y="953"/>
                </a:lnTo>
                <a:lnTo>
                  <a:pt x="253" y="954"/>
                </a:lnTo>
                <a:close/>
                <a:moveTo>
                  <a:pt x="266" y="958"/>
                </a:moveTo>
                <a:lnTo>
                  <a:pt x="271" y="956"/>
                </a:lnTo>
                <a:lnTo>
                  <a:pt x="268" y="954"/>
                </a:lnTo>
                <a:lnTo>
                  <a:pt x="265" y="958"/>
                </a:lnTo>
                <a:lnTo>
                  <a:pt x="266" y="958"/>
                </a:lnTo>
                <a:close/>
                <a:moveTo>
                  <a:pt x="263" y="962"/>
                </a:moveTo>
                <a:lnTo>
                  <a:pt x="265" y="963"/>
                </a:lnTo>
                <a:lnTo>
                  <a:pt x="266" y="962"/>
                </a:lnTo>
                <a:lnTo>
                  <a:pt x="265" y="959"/>
                </a:lnTo>
                <a:lnTo>
                  <a:pt x="263" y="962"/>
                </a:lnTo>
                <a:close/>
                <a:moveTo>
                  <a:pt x="272" y="962"/>
                </a:moveTo>
                <a:lnTo>
                  <a:pt x="274" y="963"/>
                </a:lnTo>
                <a:lnTo>
                  <a:pt x="274" y="959"/>
                </a:lnTo>
                <a:lnTo>
                  <a:pt x="273" y="958"/>
                </a:lnTo>
                <a:lnTo>
                  <a:pt x="266" y="959"/>
                </a:lnTo>
                <a:lnTo>
                  <a:pt x="266" y="962"/>
                </a:lnTo>
                <a:lnTo>
                  <a:pt x="268" y="962"/>
                </a:lnTo>
                <a:lnTo>
                  <a:pt x="270" y="965"/>
                </a:lnTo>
                <a:lnTo>
                  <a:pt x="273" y="963"/>
                </a:lnTo>
                <a:lnTo>
                  <a:pt x="272" y="962"/>
                </a:lnTo>
                <a:close/>
                <a:moveTo>
                  <a:pt x="265" y="965"/>
                </a:moveTo>
                <a:lnTo>
                  <a:pt x="265" y="963"/>
                </a:lnTo>
                <a:lnTo>
                  <a:pt x="261" y="963"/>
                </a:lnTo>
                <a:lnTo>
                  <a:pt x="265" y="965"/>
                </a:lnTo>
                <a:close/>
                <a:moveTo>
                  <a:pt x="261" y="969"/>
                </a:moveTo>
                <a:lnTo>
                  <a:pt x="263" y="969"/>
                </a:lnTo>
                <a:lnTo>
                  <a:pt x="263" y="965"/>
                </a:lnTo>
                <a:lnTo>
                  <a:pt x="261" y="969"/>
                </a:lnTo>
                <a:close/>
                <a:moveTo>
                  <a:pt x="273" y="969"/>
                </a:moveTo>
                <a:lnTo>
                  <a:pt x="273" y="966"/>
                </a:lnTo>
                <a:lnTo>
                  <a:pt x="272" y="966"/>
                </a:lnTo>
                <a:lnTo>
                  <a:pt x="273" y="965"/>
                </a:lnTo>
                <a:lnTo>
                  <a:pt x="270" y="965"/>
                </a:lnTo>
                <a:lnTo>
                  <a:pt x="268" y="969"/>
                </a:lnTo>
                <a:lnTo>
                  <a:pt x="270" y="966"/>
                </a:lnTo>
                <a:lnTo>
                  <a:pt x="273" y="969"/>
                </a:lnTo>
                <a:close/>
                <a:moveTo>
                  <a:pt x="273" y="970"/>
                </a:moveTo>
                <a:lnTo>
                  <a:pt x="274" y="971"/>
                </a:lnTo>
                <a:lnTo>
                  <a:pt x="276" y="966"/>
                </a:lnTo>
                <a:lnTo>
                  <a:pt x="274" y="966"/>
                </a:lnTo>
                <a:lnTo>
                  <a:pt x="273" y="970"/>
                </a:lnTo>
                <a:close/>
                <a:moveTo>
                  <a:pt x="266" y="970"/>
                </a:moveTo>
                <a:lnTo>
                  <a:pt x="265" y="966"/>
                </a:lnTo>
                <a:lnTo>
                  <a:pt x="263" y="969"/>
                </a:lnTo>
                <a:lnTo>
                  <a:pt x="263" y="971"/>
                </a:lnTo>
                <a:lnTo>
                  <a:pt x="266" y="970"/>
                </a:lnTo>
                <a:close/>
                <a:moveTo>
                  <a:pt x="270" y="969"/>
                </a:moveTo>
                <a:lnTo>
                  <a:pt x="268" y="969"/>
                </a:lnTo>
                <a:lnTo>
                  <a:pt x="270" y="971"/>
                </a:lnTo>
                <a:lnTo>
                  <a:pt x="271" y="970"/>
                </a:lnTo>
                <a:lnTo>
                  <a:pt x="270" y="969"/>
                </a:lnTo>
                <a:close/>
                <a:moveTo>
                  <a:pt x="259" y="971"/>
                </a:moveTo>
                <a:lnTo>
                  <a:pt x="261" y="971"/>
                </a:lnTo>
                <a:lnTo>
                  <a:pt x="261" y="969"/>
                </a:lnTo>
                <a:lnTo>
                  <a:pt x="259" y="970"/>
                </a:lnTo>
                <a:lnTo>
                  <a:pt x="259" y="971"/>
                </a:lnTo>
                <a:close/>
                <a:moveTo>
                  <a:pt x="271" y="973"/>
                </a:moveTo>
                <a:lnTo>
                  <a:pt x="270" y="971"/>
                </a:lnTo>
                <a:lnTo>
                  <a:pt x="268" y="973"/>
                </a:lnTo>
                <a:lnTo>
                  <a:pt x="270" y="975"/>
                </a:lnTo>
                <a:lnTo>
                  <a:pt x="271" y="973"/>
                </a:lnTo>
                <a:close/>
                <a:moveTo>
                  <a:pt x="253" y="975"/>
                </a:moveTo>
                <a:lnTo>
                  <a:pt x="254" y="977"/>
                </a:lnTo>
                <a:lnTo>
                  <a:pt x="253" y="977"/>
                </a:lnTo>
                <a:lnTo>
                  <a:pt x="254" y="979"/>
                </a:lnTo>
                <a:lnTo>
                  <a:pt x="258" y="977"/>
                </a:lnTo>
                <a:lnTo>
                  <a:pt x="259" y="973"/>
                </a:lnTo>
                <a:lnTo>
                  <a:pt x="257" y="975"/>
                </a:lnTo>
                <a:lnTo>
                  <a:pt x="253" y="975"/>
                </a:lnTo>
                <a:close/>
                <a:moveTo>
                  <a:pt x="273" y="977"/>
                </a:moveTo>
                <a:lnTo>
                  <a:pt x="274" y="977"/>
                </a:lnTo>
                <a:lnTo>
                  <a:pt x="273" y="975"/>
                </a:lnTo>
                <a:lnTo>
                  <a:pt x="274" y="975"/>
                </a:lnTo>
                <a:lnTo>
                  <a:pt x="274" y="973"/>
                </a:lnTo>
                <a:lnTo>
                  <a:pt x="271" y="975"/>
                </a:lnTo>
                <a:lnTo>
                  <a:pt x="271" y="977"/>
                </a:lnTo>
                <a:lnTo>
                  <a:pt x="273" y="975"/>
                </a:lnTo>
                <a:lnTo>
                  <a:pt x="273" y="977"/>
                </a:lnTo>
                <a:close/>
                <a:moveTo>
                  <a:pt x="273" y="981"/>
                </a:moveTo>
                <a:lnTo>
                  <a:pt x="274" y="979"/>
                </a:lnTo>
                <a:lnTo>
                  <a:pt x="271" y="977"/>
                </a:lnTo>
                <a:lnTo>
                  <a:pt x="273" y="981"/>
                </a:lnTo>
                <a:close/>
                <a:moveTo>
                  <a:pt x="268" y="999"/>
                </a:moveTo>
                <a:lnTo>
                  <a:pt x="271" y="998"/>
                </a:lnTo>
                <a:lnTo>
                  <a:pt x="268" y="998"/>
                </a:lnTo>
                <a:lnTo>
                  <a:pt x="268" y="999"/>
                </a:lnTo>
                <a:close/>
                <a:moveTo>
                  <a:pt x="263" y="998"/>
                </a:moveTo>
                <a:lnTo>
                  <a:pt x="263" y="999"/>
                </a:lnTo>
                <a:lnTo>
                  <a:pt x="265" y="998"/>
                </a:lnTo>
                <a:lnTo>
                  <a:pt x="263" y="998"/>
                </a:lnTo>
                <a:close/>
                <a:moveTo>
                  <a:pt x="254" y="1011"/>
                </a:moveTo>
                <a:lnTo>
                  <a:pt x="257" y="1011"/>
                </a:lnTo>
                <a:lnTo>
                  <a:pt x="253" y="1010"/>
                </a:lnTo>
                <a:lnTo>
                  <a:pt x="254" y="1011"/>
                </a:lnTo>
                <a:close/>
                <a:moveTo>
                  <a:pt x="253" y="1014"/>
                </a:moveTo>
                <a:lnTo>
                  <a:pt x="254" y="1014"/>
                </a:lnTo>
                <a:lnTo>
                  <a:pt x="253" y="1010"/>
                </a:lnTo>
                <a:lnTo>
                  <a:pt x="250" y="1011"/>
                </a:lnTo>
                <a:lnTo>
                  <a:pt x="253" y="1014"/>
                </a:lnTo>
                <a:close/>
                <a:moveTo>
                  <a:pt x="273" y="1014"/>
                </a:moveTo>
                <a:lnTo>
                  <a:pt x="266" y="1014"/>
                </a:lnTo>
                <a:lnTo>
                  <a:pt x="263" y="1014"/>
                </a:lnTo>
                <a:lnTo>
                  <a:pt x="265" y="1017"/>
                </a:lnTo>
                <a:lnTo>
                  <a:pt x="271" y="1014"/>
                </a:lnTo>
                <a:lnTo>
                  <a:pt x="273" y="1014"/>
                </a:lnTo>
                <a:close/>
                <a:moveTo>
                  <a:pt x="254" y="1017"/>
                </a:moveTo>
                <a:lnTo>
                  <a:pt x="257" y="1018"/>
                </a:lnTo>
                <a:lnTo>
                  <a:pt x="258" y="1017"/>
                </a:lnTo>
                <a:lnTo>
                  <a:pt x="258" y="1014"/>
                </a:lnTo>
                <a:lnTo>
                  <a:pt x="251" y="1017"/>
                </a:lnTo>
                <a:lnTo>
                  <a:pt x="254" y="1017"/>
                </a:lnTo>
                <a:close/>
                <a:moveTo>
                  <a:pt x="251" y="1018"/>
                </a:moveTo>
                <a:lnTo>
                  <a:pt x="254" y="1025"/>
                </a:lnTo>
                <a:lnTo>
                  <a:pt x="258" y="1023"/>
                </a:lnTo>
                <a:lnTo>
                  <a:pt x="258" y="1019"/>
                </a:lnTo>
                <a:lnTo>
                  <a:pt x="251" y="1018"/>
                </a:lnTo>
                <a:close/>
                <a:moveTo>
                  <a:pt x="263" y="1029"/>
                </a:moveTo>
                <a:lnTo>
                  <a:pt x="261" y="1029"/>
                </a:lnTo>
                <a:lnTo>
                  <a:pt x="261" y="1025"/>
                </a:lnTo>
                <a:lnTo>
                  <a:pt x="259" y="1018"/>
                </a:lnTo>
                <a:lnTo>
                  <a:pt x="258" y="1023"/>
                </a:lnTo>
                <a:lnTo>
                  <a:pt x="259" y="1025"/>
                </a:lnTo>
                <a:lnTo>
                  <a:pt x="257" y="1025"/>
                </a:lnTo>
                <a:lnTo>
                  <a:pt x="254" y="1027"/>
                </a:lnTo>
                <a:lnTo>
                  <a:pt x="254" y="1029"/>
                </a:lnTo>
                <a:lnTo>
                  <a:pt x="261" y="1030"/>
                </a:lnTo>
                <a:lnTo>
                  <a:pt x="263" y="1029"/>
                </a:lnTo>
                <a:close/>
                <a:moveTo>
                  <a:pt x="263" y="1023"/>
                </a:moveTo>
                <a:lnTo>
                  <a:pt x="266" y="1025"/>
                </a:lnTo>
                <a:lnTo>
                  <a:pt x="265" y="1022"/>
                </a:lnTo>
                <a:lnTo>
                  <a:pt x="263" y="1023"/>
                </a:lnTo>
                <a:close/>
                <a:moveTo>
                  <a:pt x="263" y="1027"/>
                </a:moveTo>
                <a:lnTo>
                  <a:pt x="266" y="1025"/>
                </a:lnTo>
                <a:lnTo>
                  <a:pt x="263" y="1025"/>
                </a:lnTo>
                <a:lnTo>
                  <a:pt x="263" y="1027"/>
                </a:lnTo>
                <a:close/>
                <a:moveTo>
                  <a:pt x="253" y="1034"/>
                </a:moveTo>
                <a:lnTo>
                  <a:pt x="254" y="1029"/>
                </a:lnTo>
                <a:lnTo>
                  <a:pt x="251" y="1032"/>
                </a:lnTo>
                <a:lnTo>
                  <a:pt x="253" y="1034"/>
                </a:lnTo>
                <a:close/>
                <a:moveTo>
                  <a:pt x="245" y="1030"/>
                </a:moveTo>
                <a:lnTo>
                  <a:pt x="246" y="1032"/>
                </a:lnTo>
                <a:lnTo>
                  <a:pt x="251" y="1030"/>
                </a:lnTo>
                <a:lnTo>
                  <a:pt x="250" y="1029"/>
                </a:lnTo>
                <a:lnTo>
                  <a:pt x="250" y="1025"/>
                </a:lnTo>
                <a:lnTo>
                  <a:pt x="251" y="1029"/>
                </a:lnTo>
                <a:lnTo>
                  <a:pt x="251" y="1030"/>
                </a:lnTo>
                <a:lnTo>
                  <a:pt x="253" y="1029"/>
                </a:lnTo>
                <a:lnTo>
                  <a:pt x="253" y="1027"/>
                </a:lnTo>
                <a:lnTo>
                  <a:pt x="250" y="1017"/>
                </a:lnTo>
                <a:lnTo>
                  <a:pt x="247" y="1017"/>
                </a:lnTo>
                <a:lnTo>
                  <a:pt x="246" y="1018"/>
                </a:lnTo>
                <a:lnTo>
                  <a:pt x="246" y="1023"/>
                </a:lnTo>
                <a:lnTo>
                  <a:pt x="250" y="1022"/>
                </a:lnTo>
                <a:lnTo>
                  <a:pt x="246" y="1025"/>
                </a:lnTo>
                <a:lnTo>
                  <a:pt x="245" y="1029"/>
                </a:lnTo>
                <a:lnTo>
                  <a:pt x="247" y="1029"/>
                </a:lnTo>
                <a:lnTo>
                  <a:pt x="246" y="1030"/>
                </a:lnTo>
                <a:lnTo>
                  <a:pt x="245" y="1030"/>
                </a:lnTo>
                <a:close/>
                <a:moveTo>
                  <a:pt x="254" y="1032"/>
                </a:moveTo>
                <a:lnTo>
                  <a:pt x="258" y="1030"/>
                </a:lnTo>
                <a:lnTo>
                  <a:pt x="254" y="1029"/>
                </a:lnTo>
                <a:lnTo>
                  <a:pt x="254" y="1032"/>
                </a:lnTo>
                <a:close/>
                <a:moveTo>
                  <a:pt x="263" y="1042"/>
                </a:moveTo>
                <a:lnTo>
                  <a:pt x="263" y="1032"/>
                </a:lnTo>
                <a:lnTo>
                  <a:pt x="263" y="1030"/>
                </a:lnTo>
                <a:lnTo>
                  <a:pt x="261" y="1030"/>
                </a:lnTo>
                <a:lnTo>
                  <a:pt x="258" y="1030"/>
                </a:lnTo>
                <a:lnTo>
                  <a:pt x="254" y="1034"/>
                </a:lnTo>
                <a:lnTo>
                  <a:pt x="258" y="1039"/>
                </a:lnTo>
                <a:lnTo>
                  <a:pt x="257" y="1042"/>
                </a:lnTo>
                <a:lnTo>
                  <a:pt x="253" y="1041"/>
                </a:lnTo>
                <a:lnTo>
                  <a:pt x="253" y="1044"/>
                </a:lnTo>
                <a:lnTo>
                  <a:pt x="250" y="1042"/>
                </a:lnTo>
                <a:lnTo>
                  <a:pt x="247" y="1042"/>
                </a:lnTo>
                <a:lnTo>
                  <a:pt x="247" y="1046"/>
                </a:lnTo>
                <a:lnTo>
                  <a:pt x="251" y="1046"/>
                </a:lnTo>
                <a:lnTo>
                  <a:pt x="250" y="1050"/>
                </a:lnTo>
                <a:lnTo>
                  <a:pt x="246" y="1050"/>
                </a:lnTo>
                <a:lnTo>
                  <a:pt x="246" y="1053"/>
                </a:lnTo>
                <a:lnTo>
                  <a:pt x="247" y="1053"/>
                </a:lnTo>
                <a:lnTo>
                  <a:pt x="253" y="1054"/>
                </a:lnTo>
                <a:lnTo>
                  <a:pt x="254" y="1054"/>
                </a:lnTo>
                <a:lnTo>
                  <a:pt x="254" y="1047"/>
                </a:lnTo>
                <a:lnTo>
                  <a:pt x="257" y="1047"/>
                </a:lnTo>
                <a:lnTo>
                  <a:pt x="257" y="1051"/>
                </a:lnTo>
                <a:lnTo>
                  <a:pt x="257" y="1056"/>
                </a:lnTo>
                <a:lnTo>
                  <a:pt x="259" y="1054"/>
                </a:lnTo>
                <a:lnTo>
                  <a:pt x="259" y="1056"/>
                </a:lnTo>
                <a:lnTo>
                  <a:pt x="257" y="1056"/>
                </a:lnTo>
                <a:lnTo>
                  <a:pt x="258" y="1058"/>
                </a:lnTo>
                <a:lnTo>
                  <a:pt x="263" y="1056"/>
                </a:lnTo>
                <a:lnTo>
                  <a:pt x="265" y="1051"/>
                </a:lnTo>
                <a:lnTo>
                  <a:pt x="263" y="1050"/>
                </a:lnTo>
                <a:lnTo>
                  <a:pt x="261" y="1051"/>
                </a:lnTo>
                <a:lnTo>
                  <a:pt x="263" y="1042"/>
                </a:lnTo>
                <a:close/>
                <a:moveTo>
                  <a:pt x="251" y="1035"/>
                </a:moveTo>
                <a:lnTo>
                  <a:pt x="254" y="1035"/>
                </a:lnTo>
                <a:lnTo>
                  <a:pt x="253" y="1034"/>
                </a:lnTo>
                <a:lnTo>
                  <a:pt x="250" y="1032"/>
                </a:lnTo>
                <a:lnTo>
                  <a:pt x="251" y="1035"/>
                </a:lnTo>
                <a:close/>
                <a:moveTo>
                  <a:pt x="250" y="1034"/>
                </a:moveTo>
                <a:lnTo>
                  <a:pt x="245" y="1034"/>
                </a:lnTo>
                <a:lnTo>
                  <a:pt x="247" y="1038"/>
                </a:lnTo>
                <a:lnTo>
                  <a:pt x="250" y="1035"/>
                </a:lnTo>
                <a:lnTo>
                  <a:pt x="245" y="1041"/>
                </a:lnTo>
                <a:lnTo>
                  <a:pt x="246" y="1042"/>
                </a:lnTo>
                <a:lnTo>
                  <a:pt x="251" y="1039"/>
                </a:lnTo>
                <a:lnTo>
                  <a:pt x="251" y="1038"/>
                </a:lnTo>
                <a:lnTo>
                  <a:pt x="250" y="1034"/>
                </a:lnTo>
                <a:close/>
                <a:moveTo>
                  <a:pt x="254" y="1038"/>
                </a:moveTo>
                <a:lnTo>
                  <a:pt x="253" y="1038"/>
                </a:lnTo>
                <a:lnTo>
                  <a:pt x="251" y="1039"/>
                </a:lnTo>
                <a:lnTo>
                  <a:pt x="257" y="1042"/>
                </a:lnTo>
                <a:lnTo>
                  <a:pt x="257" y="1039"/>
                </a:lnTo>
                <a:lnTo>
                  <a:pt x="254" y="1038"/>
                </a:lnTo>
                <a:close/>
                <a:moveTo>
                  <a:pt x="263" y="1050"/>
                </a:moveTo>
                <a:lnTo>
                  <a:pt x="266" y="1047"/>
                </a:lnTo>
                <a:lnTo>
                  <a:pt x="263" y="1046"/>
                </a:lnTo>
                <a:lnTo>
                  <a:pt x="263" y="1050"/>
                </a:lnTo>
                <a:close/>
                <a:moveTo>
                  <a:pt x="258" y="1061"/>
                </a:moveTo>
                <a:lnTo>
                  <a:pt x="258" y="1059"/>
                </a:lnTo>
                <a:lnTo>
                  <a:pt x="254" y="1061"/>
                </a:lnTo>
                <a:lnTo>
                  <a:pt x="254" y="1059"/>
                </a:lnTo>
                <a:lnTo>
                  <a:pt x="253" y="1058"/>
                </a:lnTo>
                <a:lnTo>
                  <a:pt x="250" y="1058"/>
                </a:lnTo>
                <a:lnTo>
                  <a:pt x="253" y="1061"/>
                </a:lnTo>
                <a:lnTo>
                  <a:pt x="250" y="1059"/>
                </a:lnTo>
                <a:lnTo>
                  <a:pt x="247" y="1066"/>
                </a:lnTo>
                <a:lnTo>
                  <a:pt x="251" y="1063"/>
                </a:lnTo>
                <a:lnTo>
                  <a:pt x="250" y="1066"/>
                </a:lnTo>
                <a:lnTo>
                  <a:pt x="251" y="1067"/>
                </a:lnTo>
                <a:lnTo>
                  <a:pt x="254" y="1063"/>
                </a:lnTo>
                <a:lnTo>
                  <a:pt x="258" y="1061"/>
                </a:lnTo>
                <a:close/>
                <a:moveTo>
                  <a:pt x="258" y="1067"/>
                </a:moveTo>
                <a:lnTo>
                  <a:pt x="261" y="1066"/>
                </a:lnTo>
                <a:lnTo>
                  <a:pt x="258" y="1066"/>
                </a:lnTo>
                <a:lnTo>
                  <a:pt x="258" y="1067"/>
                </a:lnTo>
                <a:close/>
                <a:moveTo>
                  <a:pt x="261" y="1070"/>
                </a:moveTo>
                <a:lnTo>
                  <a:pt x="266" y="1074"/>
                </a:lnTo>
                <a:lnTo>
                  <a:pt x="268" y="1074"/>
                </a:lnTo>
                <a:lnTo>
                  <a:pt x="265" y="1067"/>
                </a:lnTo>
                <a:lnTo>
                  <a:pt x="261" y="1066"/>
                </a:lnTo>
                <a:lnTo>
                  <a:pt x="259" y="1067"/>
                </a:lnTo>
                <a:lnTo>
                  <a:pt x="263" y="1068"/>
                </a:lnTo>
                <a:lnTo>
                  <a:pt x="261" y="1070"/>
                </a:lnTo>
                <a:close/>
                <a:moveTo>
                  <a:pt x="250" y="1074"/>
                </a:moveTo>
                <a:lnTo>
                  <a:pt x="251" y="1068"/>
                </a:lnTo>
                <a:lnTo>
                  <a:pt x="253" y="1067"/>
                </a:lnTo>
                <a:lnTo>
                  <a:pt x="251" y="1067"/>
                </a:lnTo>
                <a:lnTo>
                  <a:pt x="247" y="1067"/>
                </a:lnTo>
                <a:lnTo>
                  <a:pt x="250" y="1070"/>
                </a:lnTo>
                <a:lnTo>
                  <a:pt x="246" y="1070"/>
                </a:lnTo>
                <a:lnTo>
                  <a:pt x="250" y="1074"/>
                </a:lnTo>
                <a:close/>
                <a:moveTo>
                  <a:pt x="261" y="1068"/>
                </a:moveTo>
                <a:lnTo>
                  <a:pt x="259" y="1067"/>
                </a:lnTo>
                <a:lnTo>
                  <a:pt x="259" y="1068"/>
                </a:lnTo>
                <a:lnTo>
                  <a:pt x="261" y="1068"/>
                </a:lnTo>
                <a:close/>
                <a:moveTo>
                  <a:pt x="254" y="1074"/>
                </a:moveTo>
                <a:lnTo>
                  <a:pt x="254" y="1070"/>
                </a:lnTo>
                <a:lnTo>
                  <a:pt x="253" y="1071"/>
                </a:lnTo>
                <a:lnTo>
                  <a:pt x="254" y="1074"/>
                </a:lnTo>
                <a:close/>
                <a:moveTo>
                  <a:pt x="259" y="1071"/>
                </a:moveTo>
                <a:lnTo>
                  <a:pt x="261" y="1075"/>
                </a:lnTo>
                <a:lnTo>
                  <a:pt x="259" y="1075"/>
                </a:lnTo>
                <a:lnTo>
                  <a:pt x="258" y="1071"/>
                </a:lnTo>
                <a:lnTo>
                  <a:pt x="257" y="1071"/>
                </a:lnTo>
                <a:lnTo>
                  <a:pt x="257" y="1075"/>
                </a:lnTo>
                <a:lnTo>
                  <a:pt x="257" y="1078"/>
                </a:lnTo>
                <a:lnTo>
                  <a:pt x="259" y="1080"/>
                </a:lnTo>
                <a:lnTo>
                  <a:pt x="263" y="1077"/>
                </a:lnTo>
                <a:lnTo>
                  <a:pt x="265" y="1078"/>
                </a:lnTo>
                <a:lnTo>
                  <a:pt x="265" y="1075"/>
                </a:lnTo>
                <a:lnTo>
                  <a:pt x="265" y="1074"/>
                </a:lnTo>
                <a:lnTo>
                  <a:pt x="259" y="1071"/>
                </a:lnTo>
                <a:close/>
                <a:moveTo>
                  <a:pt x="261" y="1078"/>
                </a:moveTo>
                <a:lnTo>
                  <a:pt x="263" y="1082"/>
                </a:lnTo>
                <a:lnTo>
                  <a:pt x="265" y="1080"/>
                </a:lnTo>
                <a:lnTo>
                  <a:pt x="263" y="1078"/>
                </a:lnTo>
                <a:lnTo>
                  <a:pt x="261" y="1078"/>
                </a:lnTo>
                <a:close/>
                <a:moveTo>
                  <a:pt x="257" y="1080"/>
                </a:moveTo>
                <a:lnTo>
                  <a:pt x="257" y="1078"/>
                </a:lnTo>
                <a:lnTo>
                  <a:pt x="254" y="1080"/>
                </a:lnTo>
                <a:lnTo>
                  <a:pt x="257" y="1080"/>
                </a:lnTo>
                <a:close/>
                <a:moveTo>
                  <a:pt x="259" y="1084"/>
                </a:moveTo>
                <a:lnTo>
                  <a:pt x="261" y="1086"/>
                </a:lnTo>
                <a:lnTo>
                  <a:pt x="261" y="1084"/>
                </a:lnTo>
                <a:lnTo>
                  <a:pt x="261" y="1082"/>
                </a:lnTo>
                <a:lnTo>
                  <a:pt x="258" y="1082"/>
                </a:lnTo>
                <a:lnTo>
                  <a:pt x="257" y="1084"/>
                </a:lnTo>
                <a:lnTo>
                  <a:pt x="258" y="1084"/>
                </a:lnTo>
                <a:lnTo>
                  <a:pt x="254" y="1087"/>
                </a:lnTo>
                <a:lnTo>
                  <a:pt x="259" y="1084"/>
                </a:lnTo>
                <a:close/>
                <a:moveTo>
                  <a:pt x="273" y="1086"/>
                </a:moveTo>
                <a:lnTo>
                  <a:pt x="273" y="1082"/>
                </a:lnTo>
                <a:lnTo>
                  <a:pt x="271" y="1084"/>
                </a:lnTo>
                <a:lnTo>
                  <a:pt x="273" y="1086"/>
                </a:lnTo>
                <a:close/>
                <a:moveTo>
                  <a:pt x="251" y="1084"/>
                </a:moveTo>
                <a:lnTo>
                  <a:pt x="250" y="1091"/>
                </a:lnTo>
                <a:lnTo>
                  <a:pt x="253" y="1089"/>
                </a:lnTo>
                <a:lnTo>
                  <a:pt x="254" y="1084"/>
                </a:lnTo>
                <a:lnTo>
                  <a:pt x="251" y="1084"/>
                </a:lnTo>
                <a:close/>
                <a:moveTo>
                  <a:pt x="268" y="1084"/>
                </a:moveTo>
                <a:lnTo>
                  <a:pt x="266" y="1084"/>
                </a:lnTo>
                <a:lnTo>
                  <a:pt x="266" y="1086"/>
                </a:lnTo>
                <a:lnTo>
                  <a:pt x="268" y="1087"/>
                </a:lnTo>
                <a:lnTo>
                  <a:pt x="268" y="1084"/>
                </a:lnTo>
                <a:close/>
                <a:moveTo>
                  <a:pt x="270" y="1094"/>
                </a:moveTo>
                <a:lnTo>
                  <a:pt x="271" y="1092"/>
                </a:lnTo>
                <a:lnTo>
                  <a:pt x="268" y="1089"/>
                </a:lnTo>
                <a:lnTo>
                  <a:pt x="266" y="1092"/>
                </a:lnTo>
                <a:lnTo>
                  <a:pt x="270" y="1094"/>
                </a:lnTo>
                <a:close/>
                <a:moveTo>
                  <a:pt x="254" y="1098"/>
                </a:moveTo>
                <a:lnTo>
                  <a:pt x="254" y="1101"/>
                </a:lnTo>
                <a:lnTo>
                  <a:pt x="258" y="1094"/>
                </a:lnTo>
                <a:lnTo>
                  <a:pt x="257" y="1094"/>
                </a:lnTo>
                <a:lnTo>
                  <a:pt x="254" y="1098"/>
                </a:lnTo>
                <a:close/>
                <a:moveTo>
                  <a:pt x="257" y="1091"/>
                </a:moveTo>
                <a:lnTo>
                  <a:pt x="258" y="1094"/>
                </a:lnTo>
                <a:lnTo>
                  <a:pt x="258" y="1091"/>
                </a:lnTo>
                <a:lnTo>
                  <a:pt x="257" y="1091"/>
                </a:lnTo>
                <a:close/>
                <a:moveTo>
                  <a:pt x="273" y="1092"/>
                </a:moveTo>
                <a:lnTo>
                  <a:pt x="271" y="1091"/>
                </a:lnTo>
                <a:lnTo>
                  <a:pt x="273" y="1094"/>
                </a:lnTo>
                <a:lnTo>
                  <a:pt x="273" y="1092"/>
                </a:lnTo>
                <a:close/>
                <a:moveTo>
                  <a:pt x="265" y="1095"/>
                </a:moveTo>
                <a:lnTo>
                  <a:pt x="268" y="1098"/>
                </a:lnTo>
                <a:lnTo>
                  <a:pt x="274" y="1102"/>
                </a:lnTo>
                <a:lnTo>
                  <a:pt x="273" y="1099"/>
                </a:lnTo>
                <a:lnTo>
                  <a:pt x="268" y="1095"/>
                </a:lnTo>
                <a:lnTo>
                  <a:pt x="263" y="1092"/>
                </a:lnTo>
                <a:lnTo>
                  <a:pt x="265" y="1095"/>
                </a:lnTo>
                <a:close/>
                <a:moveTo>
                  <a:pt x="261" y="1094"/>
                </a:moveTo>
                <a:lnTo>
                  <a:pt x="258" y="1094"/>
                </a:lnTo>
                <a:lnTo>
                  <a:pt x="257" y="1101"/>
                </a:lnTo>
                <a:lnTo>
                  <a:pt x="261" y="1094"/>
                </a:lnTo>
                <a:close/>
                <a:moveTo>
                  <a:pt x="258" y="1101"/>
                </a:moveTo>
                <a:lnTo>
                  <a:pt x="258" y="1102"/>
                </a:lnTo>
                <a:lnTo>
                  <a:pt x="261" y="1099"/>
                </a:lnTo>
                <a:lnTo>
                  <a:pt x="258" y="1101"/>
                </a:lnTo>
                <a:close/>
                <a:moveTo>
                  <a:pt x="268" y="1101"/>
                </a:moveTo>
                <a:lnTo>
                  <a:pt x="266" y="1099"/>
                </a:lnTo>
                <a:lnTo>
                  <a:pt x="263" y="1101"/>
                </a:lnTo>
                <a:lnTo>
                  <a:pt x="268" y="1102"/>
                </a:lnTo>
                <a:lnTo>
                  <a:pt x="266" y="1102"/>
                </a:lnTo>
                <a:lnTo>
                  <a:pt x="268" y="1106"/>
                </a:lnTo>
                <a:lnTo>
                  <a:pt x="271" y="1104"/>
                </a:lnTo>
                <a:lnTo>
                  <a:pt x="270" y="1103"/>
                </a:lnTo>
                <a:lnTo>
                  <a:pt x="273" y="1106"/>
                </a:lnTo>
                <a:lnTo>
                  <a:pt x="274" y="1106"/>
                </a:lnTo>
                <a:lnTo>
                  <a:pt x="273" y="1104"/>
                </a:lnTo>
                <a:lnTo>
                  <a:pt x="268" y="1101"/>
                </a:lnTo>
                <a:close/>
                <a:moveTo>
                  <a:pt x="258" y="1102"/>
                </a:moveTo>
                <a:lnTo>
                  <a:pt x="258" y="1104"/>
                </a:lnTo>
                <a:lnTo>
                  <a:pt x="261" y="1102"/>
                </a:lnTo>
                <a:lnTo>
                  <a:pt x="258" y="1102"/>
                </a:lnTo>
                <a:close/>
                <a:moveTo>
                  <a:pt x="274" y="1106"/>
                </a:moveTo>
                <a:lnTo>
                  <a:pt x="270" y="1110"/>
                </a:lnTo>
                <a:lnTo>
                  <a:pt x="271" y="1113"/>
                </a:lnTo>
                <a:lnTo>
                  <a:pt x="274" y="1111"/>
                </a:lnTo>
                <a:lnTo>
                  <a:pt x="274" y="1108"/>
                </a:lnTo>
                <a:lnTo>
                  <a:pt x="274" y="1106"/>
                </a:lnTo>
                <a:close/>
                <a:moveTo>
                  <a:pt x="332" y="1115"/>
                </a:moveTo>
                <a:lnTo>
                  <a:pt x="328" y="1113"/>
                </a:lnTo>
                <a:lnTo>
                  <a:pt x="325" y="1115"/>
                </a:lnTo>
                <a:lnTo>
                  <a:pt x="329" y="1116"/>
                </a:lnTo>
                <a:lnTo>
                  <a:pt x="328" y="1119"/>
                </a:lnTo>
                <a:lnTo>
                  <a:pt x="327" y="1119"/>
                </a:lnTo>
                <a:lnTo>
                  <a:pt x="325" y="1118"/>
                </a:lnTo>
                <a:lnTo>
                  <a:pt x="325" y="1119"/>
                </a:lnTo>
                <a:lnTo>
                  <a:pt x="325" y="1127"/>
                </a:lnTo>
                <a:lnTo>
                  <a:pt x="328" y="1128"/>
                </a:lnTo>
                <a:lnTo>
                  <a:pt x="333" y="1127"/>
                </a:lnTo>
                <a:lnTo>
                  <a:pt x="340" y="1127"/>
                </a:lnTo>
                <a:lnTo>
                  <a:pt x="341" y="1130"/>
                </a:lnTo>
                <a:lnTo>
                  <a:pt x="332" y="1134"/>
                </a:lnTo>
                <a:lnTo>
                  <a:pt x="328" y="1138"/>
                </a:lnTo>
                <a:lnTo>
                  <a:pt x="329" y="1143"/>
                </a:lnTo>
                <a:lnTo>
                  <a:pt x="347" y="1150"/>
                </a:lnTo>
                <a:lnTo>
                  <a:pt x="344" y="1151"/>
                </a:lnTo>
                <a:lnTo>
                  <a:pt x="344" y="1152"/>
                </a:lnTo>
                <a:lnTo>
                  <a:pt x="342" y="1152"/>
                </a:lnTo>
                <a:lnTo>
                  <a:pt x="341" y="1154"/>
                </a:lnTo>
                <a:lnTo>
                  <a:pt x="340" y="1156"/>
                </a:lnTo>
                <a:lnTo>
                  <a:pt x="340" y="1155"/>
                </a:lnTo>
                <a:lnTo>
                  <a:pt x="341" y="1154"/>
                </a:lnTo>
                <a:lnTo>
                  <a:pt x="341" y="1152"/>
                </a:lnTo>
                <a:lnTo>
                  <a:pt x="342" y="1152"/>
                </a:lnTo>
                <a:lnTo>
                  <a:pt x="344" y="1151"/>
                </a:lnTo>
                <a:lnTo>
                  <a:pt x="333" y="1147"/>
                </a:lnTo>
                <a:lnTo>
                  <a:pt x="336" y="1152"/>
                </a:lnTo>
                <a:lnTo>
                  <a:pt x="329" y="1146"/>
                </a:lnTo>
                <a:lnTo>
                  <a:pt x="328" y="1147"/>
                </a:lnTo>
                <a:lnTo>
                  <a:pt x="329" y="1150"/>
                </a:lnTo>
                <a:lnTo>
                  <a:pt x="328" y="1150"/>
                </a:lnTo>
                <a:lnTo>
                  <a:pt x="317" y="1144"/>
                </a:lnTo>
                <a:lnTo>
                  <a:pt x="317" y="1146"/>
                </a:lnTo>
                <a:lnTo>
                  <a:pt x="321" y="1147"/>
                </a:lnTo>
                <a:lnTo>
                  <a:pt x="325" y="1150"/>
                </a:lnTo>
                <a:lnTo>
                  <a:pt x="328" y="1152"/>
                </a:lnTo>
                <a:lnTo>
                  <a:pt x="327" y="1152"/>
                </a:lnTo>
                <a:lnTo>
                  <a:pt x="321" y="1150"/>
                </a:lnTo>
                <a:lnTo>
                  <a:pt x="320" y="1152"/>
                </a:lnTo>
                <a:lnTo>
                  <a:pt x="321" y="1147"/>
                </a:lnTo>
                <a:lnTo>
                  <a:pt x="317" y="1147"/>
                </a:lnTo>
                <a:lnTo>
                  <a:pt x="317" y="1147"/>
                </a:lnTo>
                <a:lnTo>
                  <a:pt x="317" y="1151"/>
                </a:lnTo>
                <a:lnTo>
                  <a:pt x="309" y="1150"/>
                </a:lnTo>
                <a:lnTo>
                  <a:pt x="306" y="1150"/>
                </a:lnTo>
                <a:lnTo>
                  <a:pt x="308" y="1151"/>
                </a:lnTo>
                <a:lnTo>
                  <a:pt x="306" y="1151"/>
                </a:lnTo>
                <a:lnTo>
                  <a:pt x="305" y="1150"/>
                </a:lnTo>
                <a:lnTo>
                  <a:pt x="304" y="1150"/>
                </a:lnTo>
                <a:lnTo>
                  <a:pt x="306" y="1152"/>
                </a:lnTo>
                <a:lnTo>
                  <a:pt x="305" y="1152"/>
                </a:lnTo>
                <a:lnTo>
                  <a:pt x="301" y="1151"/>
                </a:lnTo>
                <a:lnTo>
                  <a:pt x="300" y="1151"/>
                </a:lnTo>
                <a:lnTo>
                  <a:pt x="301" y="1155"/>
                </a:lnTo>
                <a:lnTo>
                  <a:pt x="305" y="1155"/>
                </a:lnTo>
                <a:lnTo>
                  <a:pt x="308" y="1156"/>
                </a:lnTo>
                <a:lnTo>
                  <a:pt x="309" y="1152"/>
                </a:lnTo>
                <a:lnTo>
                  <a:pt x="312" y="1156"/>
                </a:lnTo>
                <a:lnTo>
                  <a:pt x="317" y="1155"/>
                </a:lnTo>
                <a:lnTo>
                  <a:pt x="315" y="1158"/>
                </a:lnTo>
                <a:lnTo>
                  <a:pt x="324" y="1155"/>
                </a:lnTo>
                <a:lnTo>
                  <a:pt x="317" y="1158"/>
                </a:lnTo>
                <a:lnTo>
                  <a:pt x="320" y="1160"/>
                </a:lnTo>
                <a:lnTo>
                  <a:pt x="325" y="1158"/>
                </a:lnTo>
                <a:lnTo>
                  <a:pt x="327" y="1156"/>
                </a:lnTo>
                <a:lnTo>
                  <a:pt x="327" y="1158"/>
                </a:lnTo>
                <a:lnTo>
                  <a:pt x="327" y="1160"/>
                </a:lnTo>
                <a:lnTo>
                  <a:pt x="336" y="1158"/>
                </a:lnTo>
                <a:lnTo>
                  <a:pt x="337" y="1156"/>
                </a:lnTo>
                <a:lnTo>
                  <a:pt x="337" y="1158"/>
                </a:lnTo>
                <a:lnTo>
                  <a:pt x="345" y="1162"/>
                </a:lnTo>
                <a:lnTo>
                  <a:pt x="351" y="1160"/>
                </a:lnTo>
                <a:lnTo>
                  <a:pt x="348" y="1158"/>
                </a:lnTo>
                <a:lnTo>
                  <a:pt x="352" y="1160"/>
                </a:lnTo>
                <a:lnTo>
                  <a:pt x="352" y="1159"/>
                </a:lnTo>
                <a:lnTo>
                  <a:pt x="353" y="1159"/>
                </a:lnTo>
                <a:lnTo>
                  <a:pt x="378" y="1159"/>
                </a:lnTo>
                <a:lnTo>
                  <a:pt x="386" y="1163"/>
                </a:lnTo>
                <a:lnTo>
                  <a:pt x="394" y="1159"/>
                </a:lnTo>
                <a:lnTo>
                  <a:pt x="402" y="1162"/>
                </a:lnTo>
                <a:lnTo>
                  <a:pt x="406" y="1155"/>
                </a:lnTo>
                <a:lnTo>
                  <a:pt x="398" y="1155"/>
                </a:lnTo>
                <a:lnTo>
                  <a:pt x="389" y="1152"/>
                </a:lnTo>
                <a:lnTo>
                  <a:pt x="368" y="1139"/>
                </a:lnTo>
                <a:lnTo>
                  <a:pt x="368" y="1138"/>
                </a:lnTo>
                <a:lnTo>
                  <a:pt x="363" y="1131"/>
                </a:lnTo>
                <a:lnTo>
                  <a:pt x="359" y="1125"/>
                </a:lnTo>
                <a:lnTo>
                  <a:pt x="353" y="1123"/>
                </a:lnTo>
                <a:lnTo>
                  <a:pt x="353" y="1122"/>
                </a:lnTo>
                <a:lnTo>
                  <a:pt x="355" y="1120"/>
                </a:lnTo>
                <a:lnTo>
                  <a:pt x="359" y="1122"/>
                </a:lnTo>
                <a:lnTo>
                  <a:pt x="357" y="1118"/>
                </a:lnTo>
                <a:lnTo>
                  <a:pt x="352" y="1111"/>
                </a:lnTo>
                <a:lnTo>
                  <a:pt x="352" y="1111"/>
                </a:lnTo>
                <a:lnTo>
                  <a:pt x="352" y="1111"/>
                </a:lnTo>
                <a:lnTo>
                  <a:pt x="352" y="1111"/>
                </a:lnTo>
                <a:lnTo>
                  <a:pt x="352" y="1111"/>
                </a:lnTo>
                <a:lnTo>
                  <a:pt x="348" y="1110"/>
                </a:lnTo>
                <a:lnTo>
                  <a:pt x="344" y="1113"/>
                </a:lnTo>
                <a:lnTo>
                  <a:pt x="340" y="1108"/>
                </a:lnTo>
                <a:lnTo>
                  <a:pt x="337" y="1110"/>
                </a:lnTo>
                <a:lnTo>
                  <a:pt x="336" y="1115"/>
                </a:lnTo>
                <a:lnTo>
                  <a:pt x="332" y="1115"/>
                </a:lnTo>
                <a:close/>
                <a:moveTo>
                  <a:pt x="285" y="1127"/>
                </a:moveTo>
                <a:lnTo>
                  <a:pt x="280" y="1126"/>
                </a:lnTo>
                <a:lnTo>
                  <a:pt x="281" y="1126"/>
                </a:lnTo>
                <a:lnTo>
                  <a:pt x="278" y="1122"/>
                </a:lnTo>
                <a:lnTo>
                  <a:pt x="278" y="1126"/>
                </a:lnTo>
                <a:lnTo>
                  <a:pt x="276" y="1119"/>
                </a:lnTo>
                <a:lnTo>
                  <a:pt x="265" y="1118"/>
                </a:lnTo>
                <a:lnTo>
                  <a:pt x="259" y="1113"/>
                </a:lnTo>
                <a:lnTo>
                  <a:pt x="259" y="1115"/>
                </a:lnTo>
                <a:lnTo>
                  <a:pt x="265" y="1122"/>
                </a:lnTo>
                <a:lnTo>
                  <a:pt x="271" y="1119"/>
                </a:lnTo>
                <a:lnTo>
                  <a:pt x="278" y="1127"/>
                </a:lnTo>
                <a:lnTo>
                  <a:pt x="285" y="1127"/>
                </a:lnTo>
                <a:close/>
                <a:moveTo>
                  <a:pt x="278" y="1128"/>
                </a:moveTo>
                <a:lnTo>
                  <a:pt x="276" y="1128"/>
                </a:lnTo>
                <a:lnTo>
                  <a:pt x="273" y="1128"/>
                </a:lnTo>
                <a:lnTo>
                  <a:pt x="278" y="1132"/>
                </a:lnTo>
                <a:lnTo>
                  <a:pt x="280" y="1130"/>
                </a:lnTo>
                <a:lnTo>
                  <a:pt x="278" y="1128"/>
                </a:lnTo>
                <a:close/>
                <a:moveTo>
                  <a:pt x="286" y="1134"/>
                </a:moveTo>
                <a:lnTo>
                  <a:pt x="286" y="1128"/>
                </a:lnTo>
                <a:lnTo>
                  <a:pt x="285" y="1128"/>
                </a:lnTo>
                <a:lnTo>
                  <a:pt x="283" y="1128"/>
                </a:lnTo>
                <a:lnTo>
                  <a:pt x="283" y="1130"/>
                </a:lnTo>
                <a:lnTo>
                  <a:pt x="278" y="1128"/>
                </a:lnTo>
                <a:lnTo>
                  <a:pt x="281" y="1132"/>
                </a:lnTo>
                <a:lnTo>
                  <a:pt x="286" y="1134"/>
                </a:lnTo>
                <a:close/>
                <a:moveTo>
                  <a:pt x="294" y="1139"/>
                </a:moveTo>
                <a:lnTo>
                  <a:pt x="298" y="1138"/>
                </a:lnTo>
                <a:lnTo>
                  <a:pt x="294" y="1134"/>
                </a:lnTo>
                <a:lnTo>
                  <a:pt x="293" y="1135"/>
                </a:lnTo>
                <a:lnTo>
                  <a:pt x="293" y="1132"/>
                </a:lnTo>
                <a:lnTo>
                  <a:pt x="290" y="1132"/>
                </a:lnTo>
                <a:lnTo>
                  <a:pt x="288" y="1128"/>
                </a:lnTo>
                <a:lnTo>
                  <a:pt x="286" y="1134"/>
                </a:lnTo>
                <a:lnTo>
                  <a:pt x="281" y="1134"/>
                </a:lnTo>
                <a:lnTo>
                  <a:pt x="281" y="1138"/>
                </a:lnTo>
                <a:lnTo>
                  <a:pt x="283" y="1140"/>
                </a:lnTo>
                <a:lnTo>
                  <a:pt x="285" y="1138"/>
                </a:lnTo>
                <a:lnTo>
                  <a:pt x="290" y="1138"/>
                </a:lnTo>
                <a:lnTo>
                  <a:pt x="288" y="1140"/>
                </a:lnTo>
                <a:lnTo>
                  <a:pt x="285" y="1143"/>
                </a:lnTo>
                <a:lnTo>
                  <a:pt x="288" y="1144"/>
                </a:lnTo>
                <a:lnTo>
                  <a:pt x="294" y="1143"/>
                </a:lnTo>
                <a:lnTo>
                  <a:pt x="294" y="1139"/>
                </a:lnTo>
                <a:close/>
                <a:moveTo>
                  <a:pt x="276" y="1132"/>
                </a:moveTo>
                <a:lnTo>
                  <a:pt x="278" y="1134"/>
                </a:lnTo>
                <a:lnTo>
                  <a:pt x="276" y="1135"/>
                </a:lnTo>
                <a:lnTo>
                  <a:pt x="281" y="1134"/>
                </a:lnTo>
                <a:lnTo>
                  <a:pt x="278" y="1132"/>
                </a:lnTo>
                <a:lnTo>
                  <a:pt x="276" y="1132"/>
                </a:lnTo>
                <a:close/>
                <a:moveTo>
                  <a:pt x="274" y="1130"/>
                </a:moveTo>
                <a:lnTo>
                  <a:pt x="273" y="1128"/>
                </a:lnTo>
                <a:lnTo>
                  <a:pt x="273" y="1132"/>
                </a:lnTo>
                <a:lnTo>
                  <a:pt x="274" y="1130"/>
                </a:lnTo>
                <a:close/>
                <a:moveTo>
                  <a:pt x="317" y="1143"/>
                </a:moveTo>
                <a:lnTo>
                  <a:pt x="324" y="1146"/>
                </a:lnTo>
                <a:lnTo>
                  <a:pt x="321" y="1139"/>
                </a:lnTo>
                <a:lnTo>
                  <a:pt x="324" y="1140"/>
                </a:lnTo>
                <a:lnTo>
                  <a:pt x="325" y="1140"/>
                </a:lnTo>
                <a:lnTo>
                  <a:pt x="324" y="1132"/>
                </a:lnTo>
                <a:lnTo>
                  <a:pt x="320" y="1134"/>
                </a:lnTo>
                <a:lnTo>
                  <a:pt x="321" y="1138"/>
                </a:lnTo>
                <a:lnTo>
                  <a:pt x="317" y="1138"/>
                </a:lnTo>
                <a:lnTo>
                  <a:pt x="317" y="1143"/>
                </a:lnTo>
                <a:close/>
                <a:moveTo>
                  <a:pt x="305" y="1146"/>
                </a:moveTo>
                <a:lnTo>
                  <a:pt x="301" y="1140"/>
                </a:lnTo>
                <a:lnTo>
                  <a:pt x="305" y="1144"/>
                </a:lnTo>
                <a:lnTo>
                  <a:pt x="308" y="1146"/>
                </a:lnTo>
                <a:lnTo>
                  <a:pt x="309" y="1145"/>
                </a:lnTo>
                <a:lnTo>
                  <a:pt x="308" y="1144"/>
                </a:lnTo>
                <a:lnTo>
                  <a:pt x="309" y="1143"/>
                </a:lnTo>
                <a:lnTo>
                  <a:pt x="309" y="1145"/>
                </a:lnTo>
                <a:lnTo>
                  <a:pt x="309" y="1147"/>
                </a:lnTo>
                <a:lnTo>
                  <a:pt x="313" y="1150"/>
                </a:lnTo>
                <a:lnTo>
                  <a:pt x="317" y="1146"/>
                </a:lnTo>
                <a:lnTo>
                  <a:pt x="315" y="1143"/>
                </a:lnTo>
                <a:lnTo>
                  <a:pt x="312" y="1140"/>
                </a:lnTo>
                <a:lnTo>
                  <a:pt x="306" y="1139"/>
                </a:lnTo>
                <a:lnTo>
                  <a:pt x="306" y="1141"/>
                </a:lnTo>
                <a:lnTo>
                  <a:pt x="305" y="1139"/>
                </a:lnTo>
                <a:lnTo>
                  <a:pt x="301" y="1138"/>
                </a:lnTo>
                <a:lnTo>
                  <a:pt x="300" y="1140"/>
                </a:lnTo>
                <a:lnTo>
                  <a:pt x="297" y="1139"/>
                </a:lnTo>
                <a:lnTo>
                  <a:pt x="298" y="1143"/>
                </a:lnTo>
                <a:lnTo>
                  <a:pt x="304" y="1147"/>
                </a:lnTo>
                <a:lnTo>
                  <a:pt x="305" y="1146"/>
                </a:lnTo>
                <a:close/>
                <a:moveTo>
                  <a:pt x="281" y="1144"/>
                </a:moveTo>
                <a:lnTo>
                  <a:pt x="283" y="1143"/>
                </a:lnTo>
                <a:lnTo>
                  <a:pt x="278" y="1143"/>
                </a:lnTo>
                <a:lnTo>
                  <a:pt x="281" y="1144"/>
                </a:lnTo>
                <a:close/>
                <a:moveTo>
                  <a:pt x="293" y="1146"/>
                </a:moveTo>
                <a:lnTo>
                  <a:pt x="297" y="1146"/>
                </a:lnTo>
                <a:lnTo>
                  <a:pt x="298" y="1144"/>
                </a:lnTo>
                <a:lnTo>
                  <a:pt x="297" y="1143"/>
                </a:lnTo>
                <a:lnTo>
                  <a:pt x="293" y="1146"/>
                </a:lnTo>
                <a:close/>
                <a:moveTo>
                  <a:pt x="327" y="1146"/>
                </a:moveTo>
                <a:lnTo>
                  <a:pt x="328" y="1146"/>
                </a:lnTo>
                <a:lnTo>
                  <a:pt x="324" y="1144"/>
                </a:lnTo>
                <a:lnTo>
                  <a:pt x="327" y="1146"/>
                </a:lnTo>
                <a:close/>
                <a:moveTo>
                  <a:pt x="293" y="1150"/>
                </a:moveTo>
                <a:lnTo>
                  <a:pt x="297" y="1147"/>
                </a:lnTo>
                <a:lnTo>
                  <a:pt x="293" y="1147"/>
                </a:lnTo>
                <a:lnTo>
                  <a:pt x="293" y="1150"/>
                </a:lnTo>
                <a:close/>
                <a:moveTo>
                  <a:pt x="301" y="1158"/>
                </a:moveTo>
                <a:lnTo>
                  <a:pt x="301" y="1156"/>
                </a:lnTo>
                <a:lnTo>
                  <a:pt x="300" y="1155"/>
                </a:lnTo>
                <a:lnTo>
                  <a:pt x="301" y="1158"/>
                </a:lnTo>
                <a:close/>
                <a:moveTo>
                  <a:pt x="308" y="1160"/>
                </a:moveTo>
                <a:lnTo>
                  <a:pt x="315" y="1162"/>
                </a:lnTo>
                <a:lnTo>
                  <a:pt x="317" y="1162"/>
                </a:lnTo>
                <a:lnTo>
                  <a:pt x="309" y="1158"/>
                </a:lnTo>
                <a:lnTo>
                  <a:pt x="308" y="1160"/>
                </a:lnTo>
                <a:close/>
                <a:moveTo>
                  <a:pt x="333" y="1160"/>
                </a:moveTo>
                <a:lnTo>
                  <a:pt x="332" y="1162"/>
                </a:lnTo>
                <a:lnTo>
                  <a:pt x="332" y="1163"/>
                </a:lnTo>
                <a:lnTo>
                  <a:pt x="344" y="1162"/>
                </a:lnTo>
                <a:lnTo>
                  <a:pt x="333" y="1160"/>
                </a:lnTo>
                <a:close/>
                <a:moveTo>
                  <a:pt x="325" y="1160"/>
                </a:moveTo>
                <a:lnTo>
                  <a:pt x="321" y="1162"/>
                </a:lnTo>
                <a:lnTo>
                  <a:pt x="317" y="1162"/>
                </a:lnTo>
                <a:lnTo>
                  <a:pt x="315" y="1163"/>
                </a:lnTo>
                <a:lnTo>
                  <a:pt x="320" y="1164"/>
                </a:lnTo>
                <a:lnTo>
                  <a:pt x="321" y="1164"/>
                </a:lnTo>
                <a:lnTo>
                  <a:pt x="324" y="1167"/>
                </a:lnTo>
                <a:lnTo>
                  <a:pt x="325" y="1167"/>
                </a:lnTo>
                <a:lnTo>
                  <a:pt x="325" y="1164"/>
                </a:lnTo>
                <a:lnTo>
                  <a:pt x="327" y="1164"/>
                </a:lnTo>
                <a:lnTo>
                  <a:pt x="327" y="1163"/>
                </a:lnTo>
                <a:lnTo>
                  <a:pt x="320" y="1163"/>
                </a:lnTo>
                <a:lnTo>
                  <a:pt x="325" y="1160"/>
                </a:lnTo>
                <a:close/>
                <a:moveTo>
                  <a:pt x="374" y="1168"/>
                </a:moveTo>
                <a:lnTo>
                  <a:pt x="375" y="1164"/>
                </a:lnTo>
                <a:lnTo>
                  <a:pt x="372" y="1162"/>
                </a:lnTo>
                <a:lnTo>
                  <a:pt x="360" y="1160"/>
                </a:lnTo>
                <a:lnTo>
                  <a:pt x="356" y="1162"/>
                </a:lnTo>
                <a:lnTo>
                  <a:pt x="359" y="1162"/>
                </a:lnTo>
                <a:lnTo>
                  <a:pt x="360" y="1168"/>
                </a:lnTo>
                <a:lnTo>
                  <a:pt x="364" y="1167"/>
                </a:lnTo>
                <a:lnTo>
                  <a:pt x="364" y="1168"/>
                </a:lnTo>
                <a:lnTo>
                  <a:pt x="367" y="1168"/>
                </a:lnTo>
                <a:lnTo>
                  <a:pt x="368" y="1167"/>
                </a:lnTo>
                <a:lnTo>
                  <a:pt x="371" y="1167"/>
                </a:lnTo>
                <a:lnTo>
                  <a:pt x="371" y="1168"/>
                </a:lnTo>
                <a:lnTo>
                  <a:pt x="374" y="1168"/>
                </a:lnTo>
                <a:close/>
                <a:moveTo>
                  <a:pt x="351" y="1168"/>
                </a:moveTo>
                <a:lnTo>
                  <a:pt x="359" y="1168"/>
                </a:lnTo>
                <a:lnTo>
                  <a:pt x="357" y="1167"/>
                </a:lnTo>
                <a:lnTo>
                  <a:pt x="352" y="1167"/>
                </a:lnTo>
                <a:lnTo>
                  <a:pt x="351" y="1167"/>
                </a:lnTo>
                <a:lnTo>
                  <a:pt x="345" y="1163"/>
                </a:lnTo>
                <a:lnTo>
                  <a:pt x="352" y="1167"/>
                </a:lnTo>
                <a:lnTo>
                  <a:pt x="357" y="1163"/>
                </a:lnTo>
                <a:lnTo>
                  <a:pt x="353" y="1162"/>
                </a:lnTo>
                <a:lnTo>
                  <a:pt x="333" y="1163"/>
                </a:lnTo>
                <a:lnTo>
                  <a:pt x="329" y="1164"/>
                </a:lnTo>
                <a:lnTo>
                  <a:pt x="333" y="1168"/>
                </a:lnTo>
                <a:lnTo>
                  <a:pt x="339" y="1167"/>
                </a:lnTo>
                <a:lnTo>
                  <a:pt x="336" y="1168"/>
                </a:lnTo>
                <a:lnTo>
                  <a:pt x="339" y="1170"/>
                </a:lnTo>
                <a:lnTo>
                  <a:pt x="340" y="1170"/>
                </a:lnTo>
                <a:lnTo>
                  <a:pt x="339" y="1171"/>
                </a:lnTo>
                <a:lnTo>
                  <a:pt x="340" y="1174"/>
                </a:lnTo>
                <a:lnTo>
                  <a:pt x="344" y="1174"/>
                </a:lnTo>
                <a:lnTo>
                  <a:pt x="344" y="1171"/>
                </a:lnTo>
                <a:lnTo>
                  <a:pt x="341" y="1171"/>
                </a:lnTo>
                <a:lnTo>
                  <a:pt x="340" y="1168"/>
                </a:lnTo>
                <a:lnTo>
                  <a:pt x="341" y="1167"/>
                </a:lnTo>
                <a:lnTo>
                  <a:pt x="340" y="1167"/>
                </a:lnTo>
                <a:lnTo>
                  <a:pt x="344" y="1164"/>
                </a:lnTo>
                <a:lnTo>
                  <a:pt x="345" y="1168"/>
                </a:lnTo>
                <a:lnTo>
                  <a:pt x="348" y="1167"/>
                </a:lnTo>
                <a:lnTo>
                  <a:pt x="348" y="1170"/>
                </a:lnTo>
                <a:lnTo>
                  <a:pt x="351" y="1170"/>
                </a:lnTo>
                <a:lnTo>
                  <a:pt x="347" y="1171"/>
                </a:lnTo>
                <a:lnTo>
                  <a:pt x="348" y="1174"/>
                </a:lnTo>
                <a:lnTo>
                  <a:pt x="356" y="1174"/>
                </a:lnTo>
                <a:lnTo>
                  <a:pt x="360" y="1179"/>
                </a:lnTo>
                <a:lnTo>
                  <a:pt x="362" y="1175"/>
                </a:lnTo>
                <a:lnTo>
                  <a:pt x="359" y="1171"/>
                </a:lnTo>
                <a:lnTo>
                  <a:pt x="351" y="1168"/>
                </a:lnTo>
                <a:close/>
                <a:moveTo>
                  <a:pt x="375" y="1163"/>
                </a:moveTo>
                <a:lnTo>
                  <a:pt x="380" y="1164"/>
                </a:lnTo>
                <a:lnTo>
                  <a:pt x="378" y="1163"/>
                </a:lnTo>
                <a:lnTo>
                  <a:pt x="375" y="1163"/>
                </a:lnTo>
                <a:close/>
                <a:moveTo>
                  <a:pt x="383" y="1168"/>
                </a:moveTo>
                <a:lnTo>
                  <a:pt x="386" y="1167"/>
                </a:lnTo>
                <a:lnTo>
                  <a:pt x="382" y="1167"/>
                </a:lnTo>
                <a:lnTo>
                  <a:pt x="383" y="1168"/>
                </a:lnTo>
                <a:close/>
                <a:moveTo>
                  <a:pt x="375" y="1170"/>
                </a:moveTo>
                <a:lnTo>
                  <a:pt x="379" y="1170"/>
                </a:lnTo>
                <a:lnTo>
                  <a:pt x="379" y="1168"/>
                </a:lnTo>
                <a:lnTo>
                  <a:pt x="378" y="1168"/>
                </a:lnTo>
                <a:lnTo>
                  <a:pt x="375" y="1170"/>
                </a:lnTo>
                <a:close/>
                <a:moveTo>
                  <a:pt x="332" y="1170"/>
                </a:moveTo>
                <a:lnTo>
                  <a:pt x="332" y="1168"/>
                </a:lnTo>
                <a:lnTo>
                  <a:pt x="329" y="1168"/>
                </a:lnTo>
                <a:lnTo>
                  <a:pt x="332" y="1170"/>
                </a:lnTo>
                <a:close/>
                <a:moveTo>
                  <a:pt x="336" y="1171"/>
                </a:moveTo>
                <a:lnTo>
                  <a:pt x="337" y="1170"/>
                </a:lnTo>
                <a:lnTo>
                  <a:pt x="336" y="1170"/>
                </a:lnTo>
                <a:lnTo>
                  <a:pt x="336" y="1171"/>
                </a:lnTo>
                <a:close/>
                <a:moveTo>
                  <a:pt x="366" y="1175"/>
                </a:moveTo>
                <a:lnTo>
                  <a:pt x="368" y="1174"/>
                </a:lnTo>
                <a:lnTo>
                  <a:pt x="367" y="1174"/>
                </a:lnTo>
                <a:lnTo>
                  <a:pt x="366" y="1175"/>
                </a:lnTo>
                <a:close/>
                <a:moveTo>
                  <a:pt x="372" y="1175"/>
                </a:moveTo>
                <a:lnTo>
                  <a:pt x="368" y="1176"/>
                </a:lnTo>
                <a:lnTo>
                  <a:pt x="368" y="1179"/>
                </a:lnTo>
                <a:lnTo>
                  <a:pt x="372" y="1180"/>
                </a:lnTo>
                <a:lnTo>
                  <a:pt x="374" y="1179"/>
                </a:lnTo>
                <a:lnTo>
                  <a:pt x="372" y="1175"/>
                </a:lnTo>
                <a:close/>
                <a:moveTo>
                  <a:pt x="375" y="1182"/>
                </a:moveTo>
                <a:lnTo>
                  <a:pt x="375" y="1180"/>
                </a:lnTo>
                <a:lnTo>
                  <a:pt x="374" y="1182"/>
                </a:lnTo>
                <a:lnTo>
                  <a:pt x="375" y="1182"/>
                </a:lnTo>
                <a:close/>
                <a:moveTo>
                  <a:pt x="367" y="1182"/>
                </a:moveTo>
                <a:lnTo>
                  <a:pt x="368" y="1180"/>
                </a:lnTo>
                <a:lnTo>
                  <a:pt x="364" y="1180"/>
                </a:lnTo>
                <a:lnTo>
                  <a:pt x="367" y="1182"/>
                </a:lnTo>
                <a:close/>
                <a:moveTo>
                  <a:pt x="372" y="1180"/>
                </a:moveTo>
                <a:lnTo>
                  <a:pt x="371" y="1180"/>
                </a:lnTo>
                <a:lnTo>
                  <a:pt x="374" y="1182"/>
                </a:lnTo>
                <a:lnTo>
                  <a:pt x="374" y="1180"/>
                </a:lnTo>
                <a:lnTo>
                  <a:pt x="372" y="1180"/>
                </a:lnTo>
                <a:close/>
                <a:moveTo>
                  <a:pt x="304" y="4"/>
                </a:moveTo>
                <a:lnTo>
                  <a:pt x="305" y="4"/>
                </a:lnTo>
                <a:lnTo>
                  <a:pt x="305" y="4"/>
                </a:lnTo>
                <a:lnTo>
                  <a:pt x="304" y="4"/>
                </a:lnTo>
                <a:close/>
                <a:moveTo>
                  <a:pt x="219" y="133"/>
                </a:moveTo>
                <a:lnTo>
                  <a:pt x="217" y="131"/>
                </a:lnTo>
                <a:lnTo>
                  <a:pt x="215" y="133"/>
                </a:lnTo>
                <a:lnTo>
                  <a:pt x="219" y="133"/>
                </a:lnTo>
                <a:close/>
                <a:moveTo>
                  <a:pt x="213" y="151"/>
                </a:moveTo>
                <a:lnTo>
                  <a:pt x="215" y="151"/>
                </a:lnTo>
                <a:lnTo>
                  <a:pt x="215" y="150"/>
                </a:lnTo>
                <a:lnTo>
                  <a:pt x="213" y="151"/>
                </a:lnTo>
                <a:close/>
                <a:moveTo>
                  <a:pt x="205" y="158"/>
                </a:moveTo>
                <a:lnTo>
                  <a:pt x="207" y="161"/>
                </a:lnTo>
                <a:lnTo>
                  <a:pt x="207" y="158"/>
                </a:lnTo>
                <a:lnTo>
                  <a:pt x="205" y="158"/>
                </a:lnTo>
                <a:close/>
                <a:moveTo>
                  <a:pt x="17" y="194"/>
                </a:moveTo>
                <a:lnTo>
                  <a:pt x="17" y="195"/>
                </a:lnTo>
                <a:lnTo>
                  <a:pt x="18" y="195"/>
                </a:lnTo>
                <a:lnTo>
                  <a:pt x="17" y="194"/>
                </a:lnTo>
                <a:close/>
                <a:moveTo>
                  <a:pt x="10" y="206"/>
                </a:moveTo>
                <a:lnTo>
                  <a:pt x="6" y="204"/>
                </a:lnTo>
                <a:lnTo>
                  <a:pt x="6" y="201"/>
                </a:lnTo>
                <a:lnTo>
                  <a:pt x="3" y="198"/>
                </a:lnTo>
                <a:lnTo>
                  <a:pt x="0" y="201"/>
                </a:lnTo>
                <a:lnTo>
                  <a:pt x="3" y="201"/>
                </a:lnTo>
                <a:lnTo>
                  <a:pt x="3" y="204"/>
                </a:lnTo>
                <a:lnTo>
                  <a:pt x="9" y="209"/>
                </a:lnTo>
                <a:lnTo>
                  <a:pt x="6" y="211"/>
                </a:lnTo>
                <a:lnTo>
                  <a:pt x="5" y="211"/>
                </a:lnTo>
                <a:lnTo>
                  <a:pt x="2" y="215"/>
                </a:lnTo>
                <a:lnTo>
                  <a:pt x="3" y="215"/>
                </a:lnTo>
                <a:lnTo>
                  <a:pt x="6" y="215"/>
                </a:lnTo>
                <a:lnTo>
                  <a:pt x="10" y="215"/>
                </a:lnTo>
                <a:lnTo>
                  <a:pt x="11" y="211"/>
                </a:lnTo>
                <a:lnTo>
                  <a:pt x="10" y="209"/>
                </a:lnTo>
                <a:lnTo>
                  <a:pt x="10" y="206"/>
                </a:lnTo>
                <a:close/>
                <a:moveTo>
                  <a:pt x="15" y="204"/>
                </a:moveTo>
                <a:lnTo>
                  <a:pt x="11" y="202"/>
                </a:lnTo>
                <a:lnTo>
                  <a:pt x="11" y="206"/>
                </a:lnTo>
                <a:lnTo>
                  <a:pt x="15" y="206"/>
                </a:lnTo>
                <a:lnTo>
                  <a:pt x="17" y="204"/>
                </a:lnTo>
                <a:lnTo>
                  <a:pt x="15" y="204"/>
                </a:lnTo>
                <a:close/>
                <a:moveTo>
                  <a:pt x="3" y="207"/>
                </a:moveTo>
                <a:lnTo>
                  <a:pt x="2" y="204"/>
                </a:lnTo>
                <a:lnTo>
                  <a:pt x="0" y="206"/>
                </a:lnTo>
                <a:lnTo>
                  <a:pt x="2" y="207"/>
                </a:lnTo>
                <a:lnTo>
                  <a:pt x="3" y="207"/>
                </a:lnTo>
                <a:close/>
                <a:moveTo>
                  <a:pt x="17" y="211"/>
                </a:moveTo>
                <a:lnTo>
                  <a:pt x="21" y="213"/>
                </a:lnTo>
                <a:lnTo>
                  <a:pt x="22" y="211"/>
                </a:lnTo>
                <a:lnTo>
                  <a:pt x="22" y="209"/>
                </a:lnTo>
                <a:lnTo>
                  <a:pt x="17" y="207"/>
                </a:lnTo>
                <a:lnTo>
                  <a:pt x="17" y="211"/>
                </a:lnTo>
                <a:close/>
                <a:moveTo>
                  <a:pt x="33" y="215"/>
                </a:moveTo>
                <a:lnTo>
                  <a:pt x="34" y="215"/>
                </a:lnTo>
                <a:lnTo>
                  <a:pt x="37" y="211"/>
                </a:lnTo>
                <a:lnTo>
                  <a:pt x="30" y="215"/>
                </a:lnTo>
                <a:lnTo>
                  <a:pt x="33" y="215"/>
                </a:lnTo>
                <a:close/>
                <a:moveTo>
                  <a:pt x="18" y="222"/>
                </a:moveTo>
                <a:lnTo>
                  <a:pt x="18" y="219"/>
                </a:lnTo>
                <a:lnTo>
                  <a:pt x="17" y="219"/>
                </a:lnTo>
                <a:lnTo>
                  <a:pt x="18" y="222"/>
                </a:lnTo>
                <a:close/>
                <a:moveTo>
                  <a:pt x="179" y="242"/>
                </a:moveTo>
                <a:lnTo>
                  <a:pt x="178" y="242"/>
                </a:lnTo>
                <a:lnTo>
                  <a:pt x="175" y="242"/>
                </a:lnTo>
                <a:lnTo>
                  <a:pt x="173" y="247"/>
                </a:lnTo>
                <a:lnTo>
                  <a:pt x="175" y="247"/>
                </a:lnTo>
                <a:lnTo>
                  <a:pt x="179" y="242"/>
                </a:lnTo>
                <a:close/>
                <a:moveTo>
                  <a:pt x="484" y="1083"/>
                </a:moveTo>
                <a:lnTo>
                  <a:pt x="480" y="1082"/>
                </a:lnTo>
                <a:lnTo>
                  <a:pt x="480" y="1085"/>
                </a:lnTo>
                <a:lnTo>
                  <a:pt x="482" y="1085"/>
                </a:lnTo>
                <a:lnTo>
                  <a:pt x="484" y="1083"/>
                </a:lnTo>
                <a:close/>
                <a:moveTo>
                  <a:pt x="516" y="1085"/>
                </a:moveTo>
                <a:lnTo>
                  <a:pt x="510" y="1085"/>
                </a:lnTo>
                <a:lnTo>
                  <a:pt x="508" y="1087"/>
                </a:lnTo>
                <a:lnTo>
                  <a:pt x="512" y="1089"/>
                </a:lnTo>
                <a:lnTo>
                  <a:pt x="519" y="1089"/>
                </a:lnTo>
                <a:lnTo>
                  <a:pt x="516" y="1085"/>
                </a:lnTo>
                <a:close/>
                <a:moveTo>
                  <a:pt x="496" y="1092"/>
                </a:moveTo>
                <a:lnTo>
                  <a:pt x="492" y="1095"/>
                </a:lnTo>
                <a:lnTo>
                  <a:pt x="488" y="1101"/>
                </a:lnTo>
                <a:lnTo>
                  <a:pt x="493" y="1106"/>
                </a:lnTo>
                <a:lnTo>
                  <a:pt x="493" y="1101"/>
                </a:lnTo>
                <a:lnTo>
                  <a:pt x="498" y="1103"/>
                </a:lnTo>
                <a:lnTo>
                  <a:pt x="498" y="1101"/>
                </a:lnTo>
                <a:lnTo>
                  <a:pt x="495" y="1098"/>
                </a:lnTo>
                <a:lnTo>
                  <a:pt x="496" y="1098"/>
                </a:lnTo>
                <a:lnTo>
                  <a:pt x="500" y="1101"/>
                </a:lnTo>
                <a:lnTo>
                  <a:pt x="505" y="1099"/>
                </a:lnTo>
                <a:lnTo>
                  <a:pt x="505" y="1098"/>
                </a:lnTo>
                <a:lnTo>
                  <a:pt x="500" y="1095"/>
                </a:lnTo>
                <a:lnTo>
                  <a:pt x="500" y="1094"/>
                </a:lnTo>
                <a:lnTo>
                  <a:pt x="498" y="1092"/>
                </a:lnTo>
                <a:lnTo>
                  <a:pt x="496" y="1092"/>
                </a:lnTo>
                <a:close/>
                <a:moveTo>
                  <a:pt x="507" y="1087"/>
                </a:moveTo>
                <a:lnTo>
                  <a:pt x="510" y="1085"/>
                </a:lnTo>
                <a:lnTo>
                  <a:pt x="508" y="1083"/>
                </a:lnTo>
                <a:lnTo>
                  <a:pt x="502" y="1083"/>
                </a:lnTo>
                <a:lnTo>
                  <a:pt x="502" y="1085"/>
                </a:lnTo>
                <a:lnTo>
                  <a:pt x="498" y="1085"/>
                </a:lnTo>
                <a:lnTo>
                  <a:pt x="500" y="1087"/>
                </a:lnTo>
                <a:lnTo>
                  <a:pt x="498" y="1089"/>
                </a:lnTo>
                <a:lnTo>
                  <a:pt x="498" y="1087"/>
                </a:lnTo>
                <a:lnTo>
                  <a:pt x="496" y="1089"/>
                </a:lnTo>
                <a:lnTo>
                  <a:pt x="498" y="1091"/>
                </a:lnTo>
                <a:lnTo>
                  <a:pt x="500" y="1094"/>
                </a:lnTo>
                <a:lnTo>
                  <a:pt x="504" y="1095"/>
                </a:lnTo>
                <a:lnTo>
                  <a:pt x="508" y="1095"/>
                </a:lnTo>
                <a:lnTo>
                  <a:pt x="512" y="1094"/>
                </a:lnTo>
                <a:lnTo>
                  <a:pt x="510" y="1092"/>
                </a:lnTo>
                <a:lnTo>
                  <a:pt x="519" y="1092"/>
                </a:lnTo>
                <a:lnTo>
                  <a:pt x="519" y="1091"/>
                </a:lnTo>
                <a:lnTo>
                  <a:pt x="512" y="1089"/>
                </a:lnTo>
                <a:lnTo>
                  <a:pt x="512" y="1091"/>
                </a:lnTo>
                <a:lnTo>
                  <a:pt x="507" y="1087"/>
                </a:lnTo>
                <a:close/>
                <a:moveTo>
                  <a:pt x="493" y="1083"/>
                </a:moveTo>
                <a:lnTo>
                  <a:pt x="493" y="1085"/>
                </a:lnTo>
                <a:lnTo>
                  <a:pt x="492" y="1087"/>
                </a:lnTo>
                <a:lnTo>
                  <a:pt x="484" y="1085"/>
                </a:lnTo>
                <a:lnTo>
                  <a:pt x="484" y="1087"/>
                </a:lnTo>
                <a:lnTo>
                  <a:pt x="482" y="1087"/>
                </a:lnTo>
                <a:lnTo>
                  <a:pt x="474" y="1085"/>
                </a:lnTo>
                <a:lnTo>
                  <a:pt x="482" y="1091"/>
                </a:lnTo>
                <a:lnTo>
                  <a:pt x="474" y="1092"/>
                </a:lnTo>
                <a:lnTo>
                  <a:pt x="474" y="1094"/>
                </a:lnTo>
                <a:lnTo>
                  <a:pt x="480" y="1092"/>
                </a:lnTo>
                <a:lnTo>
                  <a:pt x="482" y="1092"/>
                </a:lnTo>
                <a:lnTo>
                  <a:pt x="478" y="1095"/>
                </a:lnTo>
                <a:lnTo>
                  <a:pt x="478" y="1098"/>
                </a:lnTo>
                <a:lnTo>
                  <a:pt x="473" y="1098"/>
                </a:lnTo>
                <a:lnTo>
                  <a:pt x="470" y="1099"/>
                </a:lnTo>
                <a:lnTo>
                  <a:pt x="474" y="1103"/>
                </a:lnTo>
                <a:lnTo>
                  <a:pt x="480" y="1101"/>
                </a:lnTo>
                <a:lnTo>
                  <a:pt x="482" y="1098"/>
                </a:lnTo>
                <a:lnTo>
                  <a:pt x="485" y="1098"/>
                </a:lnTo>
                <a:lnTo>
                  <a:pt x="496" y="1085"/>
                </a:lnTo>
                <a:lnTo>
                  <a:pt x="493" y="1083"/>
                </a:lnTo>
                <a:close/>
                <a:moveTo>
                  <a:pt x="472" y="1098"/>
                </a:moveTo>
                <a:lnTo>
                  <a:pt x="470" y="1094"/>
                </a:lnTo>
                <a:lnTo>
                  <a:pt x="468" y="1094"/>
                </a:lnTo>
                <a:lnTo>
                  <a:pt x="466" y="1094"/>
                </a:lnTo>
                <a:lnTo>
                  <a:pt x="470" y="1098"/>
                </a:lnTo>
                <a:lnTo>
                  <a:pt x="472" y="1098"/>
                </a:lnTo>
                <a:close/>
                <a:moveTo>
                  <a:pt x="465" y="1095"/>
                </a:moveTo>
                <a:lnTo>
                  <a:pt x="466" y="1094"/>
                </a:lnTo>
                <a:lnTo>
                  <a:pt x="465" y="1094"/>
                </a:lnTo>
                <a:lnTo>
                  <a:pt x="465" y="1095"/>
                </a:lnTo>
                <a:close/>
                <a:moveTo>
                  <a:pt x="508" y="1099"/>
                </a:moveTo>
                <a:lnTo>
                  <a:pt x="508" y="1098"/>
                </a:lnTo>
                <a:lnTo>
                  <a:pt x="507" y="1099"/>
                </a:lnTo>
                <a:lnTo>
                  <a:pt x="508" y="1099"/>
                </a:lnTo>
                <a:close/>
                <a:moveTo>
                  <a:pt x="476" y="21"/>
                </a:moveTo>
                <a:lnTo>
                  <a:pt x="472" y="24"/>
                </a:lnTo>
                <a:lnTo>
                  <a:pt x="476" y="22"/>
                </a:lnTo>
                <a:lnTo>
                  <a:pt x="476" y="21"/>
                </a:lnTo>
                <a:close/>
                <a:moveTo>
                  <a:pt x="461" y="33"/>
                </a:moveTo>
                <a:lnTo>
                  <a:pt x="461" y="38"/>
                </a:lnTo>
                <a:lnTo>
                  <a:pt x="454" y="41"/>
                </a:lnTo>
                <a:lnTo>
                  <a:pt x="468" y="40"/>
                </a:lnTo>
                <a:lnTo>
                  <a:pt x="468" y="30"/>
                </a:lnTo>
                <a:lnTo>
                  <a:pt x="469" y="29"/>
                </a:lnTo>
                <a:lnTo>
                  <a:pt x="468" y="29"/>
                </a:lnTo>
                <a:lnTo>
                  <a:pt x="457" y="30"/>
                </a:lnTo>
                <a:lnTo>
                  <a:pt x="461" y="33"/>
                </a:lnTo>
                <a:close/>
                <a:moveTo>
                  <a:pt x="422" y="29"/>
                </a:moveTo>
                <a:lnTo>
                  <a:pt x="426" y="25"/>
                </a:lnTo>
                <a:lnTo>
                  <a:pt x="425" y="24"/>
                </a:lnTo>
                <a:lnTo>
                  <a:pt x="422" y="25"/>
                </a:lnTo>
                <a:lnTo>
                  <a:pt x="419" y="24"/>
                </a:lnTo>
                <a:lnTo>
                  <a:pt x="418" y="25"/>
                </a:lnTo>
                <a:lnTo>
                  <a:pt x="418" y="27"/>
                </a:lnTo>
                <a:lnTo>
                  <a:pt x="421" y="27"/>
                </a:lnTo>
                <a:lnTo>
                  <a:pt x="422" y="29"/>
                </a:lnTo>
                <a:close/>
                <a:moveTo>
                  <a:pt x="469" y="57"/>
                </a:moveTo>
                <a:lnTo>
                  <a:pt x="472" y="57"/>
                </a:lnTo>
                <a:lnTo>
                  <a:pt x="472" y="54"/>
                </a:lnTo>
                <a:lnTo>
                  <a:pt x="469" y="57"/>
                </a:lnTo>
                <a:close/>
                <a:moveTo>
                  <a:pt x="465" y="65"/>
                </a:moveTo>
                <a:lnTo>
                  <a:pt x="464" y="65"/>
                </a:lnTo>
                <a:lnTo>
                  <a:pt x="465" y="65"/>
                </a:lnTo>
                <a:lnTo>
                  <a:pt x="469" y="64"/>
                </a:lnTo>
                <a:lnTo>
                  <a:pt x="467" y="64"/>
                </a:lnTo>
                <a:lnTo>
                  <a:pt x="468" y="64"/>
                </a:lnTo>
                <a:lnTo>
                  <a:pt x="469" y="61"/>
                </a:lnTo>
                <a:lnTo>
                  <a:pt x="465" y="64"/>
                </a:lnTo>
                <a:lnTo>
                  <a:pt x="465" y="65"/>
                </a:lnTo>
                <a:close/>
              </a:path>
            </a:pathLst>
          </a:custGeom>
          <a:solidFill>
            <a:schemeClr val="accent2"/>
          </a:solidFill>
          <a:ln w="3175">
            <a:solidFill>
              <a:schemeClr val="bg1"/>
            </a:solidFill>
          </a:ln>
        </p:spPr>
        <p:txBody>
          <a:bodyPr vert="horz" wrap="square" lIns="121920" tIns="60960" rIns="121920" bIns="60960" numCol="1" anchor="t" anchorCtr="0" compatLnSpc="1">
            <a:prstTxWarp prst="textNoShape">
              <a:avLst/>
            </a:prstTxWarp>
          </a:bodyPr>
          <a:lstStyle/>
          <a:p>
            <a:endParaRPr lang="de-DE" sz="2400">
              <a:solidFill>
                <a:srgbClr val="000000"/>
              </a:solidFill>
            </a:endParaRPr>
          </a:p>
        </p:txBody>
      </p:sp>
      <p:pic>
        <p:nvPicPr>
          <p:cNvPr id="15" name="Picture 12"/>
          <p:cNvPicPr>
            <a:picLocks noChangeAspect="1" noChangeArrowheads="1"/>
          </p:cNvPicPr>
          <p:nvPr>
            <p:custDataLst>
              <p:tags r:id="rId5"/>
            </p:custDataLst>
          </p:nvPr>
        </p:nvPicPr>
        <p:blipFill>
          <a:blip r:embed="rId12" cstate="email">
            <a:extLst>
              <a:ext uri="{28A0092B-C50C-407E-A947-70E740481C1C}">
                <a14:useLocalDpi xmlns:a14="http://schemas.microsoft.com/office/drawing/2010/main"/>
              </a:ext>
            </a:extLst>
          </a:blip>
          <a:srcRect/>
          <a:stretch>
            <a:fillRect/>
          </a:stretch>
        </p:blipFill>
        <p:spPr bwMode="gray">
          <a:xfrm>
            <a:off x="7123796" y="4158915"/>
            <a:ext cx="498981" cy="332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3"/>
          <p:cNvPicPr>
            <a:picLocks noChangeAspect="1" noChangeArrowheads="1"/>
          </p:cNvPicPr>
          <p:nvPr>
            <p:custDataLst>
              <p:tags r:id="rId6"/>
            </p:custDataLst>
          </p:nvPr>
        </p:nvPicPr>
        <p:blipFill>
          <a:blip r:embed="rId13" cstate="email">
            <a:extLst>
              <a:ext uri="{28A0092B-C50C-407E-A947-70E740481C1C}">
                <a14:useLocalDpi xmlns:a14="http://schemas.microsoft.com/office/drawing/2010/main"/>
              </a:ext>
            </a:extLst>
          </a:blip>
          <a:srcRect/>
          <a:stretch>
            <a:fillRect/>
          </a:stretch>
        </p:blipFill>
        <p:spPr bwMode="gray">
          <a:xfrm>
            <a:off x="6867994" y="4726126"/>
            <a:ext cx="498981" cy="332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descr="Afbeeldingsresultaat voor vlag bangladesh"/>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603803" y="5418109"/>
            <a:ext cx="499224" cy="29953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 name="Chart 17"/>
          <p:cNvGraphicFramePr/>
          <p:nvPr>
            <p:extLst>
              <p:ext uri="{D42A27DB-BD31-4B8C-83A1-F6EECF244321}">
                <p14:modId xmlns:p14="http://schemas.microsoft.com/office/powerpoint/2010/main" val="316691292"/>
              </p:ext>
            </p:extLst>
          </p:nvPr>
        </p:nvGraphicFramePr>
        <p:xfrm>
          <a:off x="628456" y="1872668"/>
          <a:ext cx="5079582" cy="3217310"/>
        </p:xfrm>
        <a:graphic>
          <a:graphicData uri="http://schemas.openxmlformats.org/drawingml/2006/chart">
            <c:chart xmlns:c="http://schemas.openxmlformats.org/drawingml/2006/chart" xmlns:r="http://schemas.openxmlformats.org/officeDocument/2006/relationships" r:id="rId15"/>
          </a:graphicData>
        </a:graphic>
      </p:graphicFrame>
      <p:sp>
        <p:nvSpPr>
          <p:cNvPr id="19" name="Right Arrow 18"/>
          <p:cNvSpPr/>
          <p:nvPr/>
        </p:nvSpPr>
        <p:spPr bwMode="gray">
          <a:xfrm rot="20529943">
            <a:off x="4604693" y="3750745"/>
            <a:ext cx="1125987" cy="411969"/>
          </a:xfrm>
          <a:prstGeom prst="rightArrow">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smtClean="0">
              <a:solidFill>
                <a:schemeClr val="tx1"/>
              </a:solidFill>
              <a:latin typeface="Arial" pitchFamily="34" charset="0"/>
              <a:cs typeface="Arial" pitchFamily="34" charset="0"/>
            </a:endParaRPr>
          </a:p>
        </p:txBody>
      </p:sp>
      <p:sp>
        <p:nvSpPr>
          <p:cNvPr id="2" name="Left Brace 1"/>
          <p:cNvSpPr/>
          <p:nvPr/>
        </p:nvSpPr>
        <p:spPr>
          <a:xfrm>
            <a:off x="5878887" y="1479538"/>
            <a:ext cx="362732" cy="4535918"/>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923608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581414" y="6203891"/>
            <a:ext cx="6370595" cy="276999"/>
          </a:xfrm>
          <a:prstGeom prst="rect">
            <a:avLst/>
          </a:prstGeom>
          <a:noFill/>
        </p:spPr>
        <p:txBody>
          <a:bodyPr wrap="square" rtlCol="0">
            <a:spAutoFit/>
          </a:bodyPr>
          <a:lstStyle/>
          <a:p>
            <a:pPr algn="ctr"/>
            <a:r>
              <a:rPr lang="nl-BE" sz="1200" dirty="0">
                <a:solidFill>
                  <a:srgbClr val="003366"/>
                </a:solidFill>
                <a:latin typeface="Verdana" panose="020B0604030504040204" pitchFamily="34" charset="0"/>
                <a:ea typeface="Verdana" panose="020B0604030504040204" pitchFamily="34" charset="0"/>
                <a:cs typeface="Verdana" panose="020B0604030504040204" pitchFamily="34" charset="0"/>
              </a:rPr>
              <a:t>Source: </a:t>
            </a:r>
            <a:r>
              <a:rPr lang="nl-BE" sz="1200" i="1" dirty="0" smtClean="0">
                <a:solidFill>
                  <a:srgbClr val="003366"/>
                </a:solidFill>
                <a:latin typeface="Verdana" panose="020B0604030504040204" pitchFamily="34" charset="0"/>
                <a:ea typeface="Verdana" panose="020B0604030504040204" pitchFamily="34" charset="0"/>
                <a:cs typeface="Verdana" panose="020B0604030504040204" pitchFamily="34" charset="0"/>
              </a:rPr>
              <a:t>GfK/CBC </a:t>
            </a:r>
            <a:r>
              <a:rPr lang="nl-BE" sz="1200" i="1" dirty="0" err="1" smtClean="0">
                <a:solidFill>
                  <a:srgbClr val="003366"/>
                </a:solidFill>
                <a:latin typeface="Verdana" panose="020B0604030504040204" pitchFamily="34" charset="0"/>
                <a:ea typeface="Verdana" panose="020B0604030504040204" pitchFamily="34" charset="0"/>
                <a:cs typeface="Verdana" panose="020B0604030504040204" pitchFamily="34" charset="0"/>
              </a:rPr>
              <a:t>Banque</a:t>
            </a:r>
            <a:r>
              <a:rPr lang="nl-BE" sz="1200" i="1" dirty="0" smtClean="0">
                <a:solidFill>
                  <a:srgbClr val="003366"/>
                </a:solidFill>
                <a:latin typeface="Verdana" panose="020B0604030504040204" pitchFamily="34" charset="0"/>
                <a:ea typeface="Verdana" panose="020B0604030504040204" pitchFamily="34" charset="0"/>
                <a:cs typeface="Verdana" panose="020B0604030504040204" pitchFamily="34" charset="0"/>
              </a:rPr>
              <a:t> &amp; Assurance</a:t>
            </a:r>
            <a:endParaRPr lang="en-GB" sz="1200" i="1" dirty="0" err="1">
              <a:solidFill>
                <a:srgbClr val="003366"/>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21" name="Chart 20"/>
          <p:cNvGraphicFramePr/>
          <p:nvPr>
            <p:extLst>
              <p:ext uri="{D42A27DB-BD31-4B8C-83A1-F6EECF244321}">
                <p14:modId xmlns:p14="http://schemas.microsoft.com/office/powerpoint/2010/main" val="236145696"/>
              </p:ext>
            </p:extLst>
          </p:nvPr>
        </p:nvGraphicFramePr>
        <p:xfrm>
          <a:off x="3898083" y="3540554"/>
          <a:ext cx="3791378" cy="2903075"/>
        </p:xfrm>
        <a:graphic>
          <a:graphicData uri="http://schemas.openxmlformats.org/drawingml/2006/chart">
            <c:chart xmlns:c="http://schemas.openxmlformats.org/drawingml/2006/chart" xmlns:r="http://schemas.openxmlformats.org/officeDocument/2006/relationships" r:id="rId2"/>
          </a:graphicData>
        </a:graphic>
      </p:graphicFrame>
      <p:sp>
        <p:nvSpPr>
          <p:cNvPr id="23" name="Title 2"/>
          <p:cNvSpPr>
            <a:spLocks noGrp="1"/>
          </p:cNvSpPr>
          <p:nvPr>
            <p:ph type="title"/>
          </p:nvPr>
        </p:nvSpPr>
        <p:spPr>
          <a:xfrm>
            <a:off x="691819" y="500675"/>
            <a:ext cx="10972800" cy="720080"/>
          </a:xfrm>
        </p:spPr>
        <p:txBody>
          <a:bodyPr>
            <a:noAutofit/>
          </a:bodyPr>
          <a:lstStyle/>
          <a:p>
            <a:r>
              <a:rPr lang="fr-BE" sz="2800" b="1" dirty="0" smtClean="0">
                <a:solidFill>
                  <a:srgbClr val="00B0F0"/>
                </a:solidFill>
                <a:latin typeface="Verdana" panose="020B0604030504040204" pitchFamily="34" charset="0"/>
                <a:ea typeface="Verdana" panose="020B0604030504040204" pitchFamily="34" charset="0"/>
                <a:cs typeface="Verdana" panose="020B0604030504040204" pitchFamily="34" charset="0"/>
              </a:rPr>
              <a:t>71% des entreprises qui exportent en $ et/ou en ¥ couvrent le risque de change</a:t>
            </a:r>
            <a:endParaRPr lang="fr-BE" sz="2800" b="1" dirty="0">
              <a:solidFill>
                <a:srgbClr val="00B0F0"/>
              </a:solidFill>
              <a:latin typeface="Verdana" panose="020B0604030504040204" pitchFamily="34" charset="0"/>
              <a:ea typeface="Verdana" panose="020B0604030504040204" pitchFamily="34" charset="0"/>
              <a:cs typeface="Verdana" panose="020B0604030504040204" pitchFamily="34" charset="0"/>
            </a:endParaRPr>
          </a:p>
        </p:txBody>
      </p:sp>
      <p:pic>
        <p:nvPicPr>
          <p:cNvPr id="9" name="Picture 8"/>
          <p:cNvPicPr>
            <a:picLocks noChangeAspect="1"/>
          </p:cNvPicPr>
          <p:nvPr/>
        </p:nvPicPr>
        <p:blipFill>
          <a:blip r:embed="rId3"/>
          <a:stretch>
            <a:fillRect/>
          </a:stretch>
        </p:blipFill>
        <p:spPr>
          <a:xfrm>
            <a:off x="1938357" y="1470187"/>
            <a:ext cx="8117371" cy="2162269"/>
          </a:xfrm>
          <a:prstGeom prst="rect">
            <a:avLst/>
          </a:prstGeom>
        </p:spPr>
      </p:pic>
      <p:sp>
        <p:nvSpPr>
          <p:cNvPr id="27" name="TextBox 4"/>
          <p:cNvSpPr txBox="1"/>
          <p:nvPr/>
        </p:nvSpPr>
        <p:spPr>
          <a:xfrm>
            <a:off x="7351060" y="4349930"/>
            <a:ext cx="2142621" cy="58477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BE" sz="1600" b="1" noProof="0" dirty="0" smtClean="0">
                <a:solidFill>
                  <a:srgbClr val="00B0F0"/>
                </a:solidFill>
                <a:latin typeface="Verdana" panose="020B0604030504040204" pitchFamily="34" charset="0"/>
                <a:ea typeface="Verdana" panose="020B0604030504040204" pitchFamily="34" charset="0"/>
                <a:cs typeface="Verdana" panose="020B0604030504040204" pitchFamily="34" charset="0"/>
              </a:rPr>
              <a:t>Couvre le risque de change</a:t>
            </a:r>
            <a:endParaRPr lang="fr-BE" sz="1600" b="1" noProof="0" dirty="0">
              <a:solidFill>
                <a:srgbClr val="00B0F0"/>
              </a:solidFill>
              <a:latin typeface="Verdana" panose="020B0604030504040204" pitchFamily="34" charset="0"/>
              <a:ea typeface="Verdana" panose="020B0604030504040204" pitchFamily="34" charset="0"/>
              <a:cs typeface="Verdana" panose="020B0604030504040204" pitchFamily="34" charset="0"/>
            </a:endParaRPr>
          </a:p>
        </p:txBody>
      </p:sp>
      <p:sp>
        <p:nvSpPr>
          <p:cNvPr id="28" name="TextBox 4"/>
          <p:cNvSpPr txBox="1"/>
          <p:nvPr/>
        </p:nvSpPr>
        <p:spPr>
          <a:xfrm>
            <a:off x="2402386" y="4349930"/>
            <a:ext cx="2142621" cy="83099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BE" sz="1600" b="1" noProof="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Ne couvre pas  le risque de change</a:t>
            </a:r>
            <a:endParaRPr lang="fr-BE" sz="1600" b="1" noProof="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1" name="Straight Arrow Connector 10"/>
          <p:cNvCxnSpPr/>
          <p:nvPr/>
        </p:nvCxnSpPr>
        <p:spPr>
          <a:xfrm>
            <a:off x="6178220" y="3652021"/>
            <a:ext cx="124372" cy="22543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7147249" y="3295370"/>
            <a:ext cx="975112" cy="58208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2206171" y="3914712"/>
            <a:ext cx="7849557" cy="19944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01376" y="6014009"/>
            <a:ext cx="6096000" cy="646331"/>
          </a:xfrm>
          <a:prstGeom prst="rect">
            <a:avLst/>
          </a:prstGeom>
        </p:spPr>
        <p:txBody>
          <a:bodyPr>
            <a:spAutoFit/>
          </a:bodyPr>
          <a:lstStyle/>
          <a:p>
            <a:r>
              <a:rPr lang="fr-FR" sz="1200" i="1" dirty="0" smtClean="0">
                <a:solidFill>
                  <a:srgbClr val="002060"/>
                </a:solidFill>
              </a:rPr>
              <a:t>Dans quelles devises exportez-vous? </a:t>
            </a:r>
          </a:p>
          <a:p>
            <a:r>
              <a:rPr lang="fr-FR" sz="1200" i="1" dirty="0" smtClean="0">
                <a:solidFill>
                  <a:srgbClr val="002060"/>
                </a:solidFill>
              </a:rPr>
              <a:t>Couvrez-vous votre risque de change?</a:t>
            </a:r>
          </a:p>
          <a:p>
            <a:r>
              <a:rPr lang="fr-FR" sz="1200" i="1" dirty="0" smtClean="0">
                <a:solidFill>
                  <a:srgbClr val="002060"/>
                </a:solidFill>
              </a:rPr>
              <a:t>Base</a:t>
            </a:r>
            <a:r>
              <a:rPr lang="fr-FR" sz="1200" i="1" dirty="0">
                <a:solidFill>
                  <a:srgbClr val="002060"/>
                </a:solidFill>
              </a:rPr>
              <a:t>: entreprises qui exportent (n=114)</a:t>
            </a:r>
          </a:p>
        </p:txBody>
      </p:sp>
    </p:spTree>
    <p:extLst>
      <p:ext uri="{BB962C8B-B14F-4D97-AF65-F5344CB8AC3E}">
        <p14:creationId xmlns:p14="http://schemas.microsoft.com/office/powerpoint/2010/main" val="28370211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3385743" y="1065283"/>
            <a:ext cx="5089199" cy="4759669"/>
            <a:chOff x="529568" y="1239655"/>
            <a:chExt cx="2031024" cy="1815657"/>
          </a:xfrm>
        </p:grpSpPr>
        <p:pic>
          <p:nvPicPr>
            <p:cNvPr id="23" name="Picture 15" descr="empty speechbubbl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082" y="1239655"/>
              <a:ext cx="1997510" cy="1815657"/>
            </a:xfrm>
            <a:prstGeom prst="rect">
              <a:avLst/>
            </a:prstGeom>
          </p:spPr>
        </p:pic>
        <p:sp>
          <p:nvSpPr>
            <p:cNvPr id="24" name="TextBox 5"/>
            <p:cNvSpPr txBox="1"/>
            <p:nvPr/>
          </p:nvSpPr>
          <p:spPr>
            <a:xfrm>
              <a:off x="529568" y="1613284"/>
              <a:ext cx="1910769" cy="974475"/>
            </a:xfrm>
            <a:prstGeom prst="rect">
              <a:avLst/>
            </a:prstGeom>
            <a:noFill/>
          </p:spPr>
          <p:txBody>
            <a:bodyPr wrap="square" rtlCol="0">
              <a:spAutoFit/>
            </a:bodyPr>
            <a:lstStyle/>
            <a:p>
              <a:pPr algn="ctr"/>
              <a:r>
                <a:rPr lang="en-US" sz="4000" dirty="0" smtClean="0">
                  <a:solidFill>
                    <a:schemeClr val="bg1"/>
                  </a:solidFill>
                  <a:latin typeface="ITC Lubalin Graph Std Demi"/>
                  <a:cs typeface="ITC Lubalin Graph Std Demi"/>
                </a:rPr>
                <a:t>Focus </a:t>
              </a:r>
              <a:r>
                <a:rPr lang="en-US" sz="4000" dirty="0" err="1" smtClean="0">
                  <a:solidFill>
                    <a:schemeClr val="bg1"/>
                  </a:solidFill>
                  <a:latin typeface="ITC Lubalin Graph Std Demi"/>
                  <a:cs typeface="ITC Lubalin Graph Std Demi"/>
                </a:rPr>
                <a:t>sur</a:t>
              </a:r>
              <a:r>
                <a:rPr lang="en-US" sz="4000" dirty="0" smtClean="0">
                  <a:solidFill>
                    <a:schemeClr val="bg1"/>
                  </a:solidFill>
                  <a:latin typeface="ITC Lubalin Graph Std Demi"/>
                  <a:cs typeface="ITC Lubalin Graph Std Demi"/>
                </a:rPr>
                <a:t> les entreprises qui n’exportent </a:t>
              </a:r>
              <a:br>
                <a:rPr lang="en-US" sz="4000" dirty="0" smtClean="0">
                  <a:solidFill>
                    <a:schemeClr val="bg1"/>
                  </a:solidFill>
                  <a:latin typeface="ITC Lubalin Graph Std Demi"/>
                  <a:cs typeface="ITC Lubalin Graph Std Demi"/>
                </a:rPr>
              </a:br>
              <a:r>
                <a:rPr lang="en-US" sz="4000" dirty="0" smtClean="0">
                  <a:solidFill>
                    <a:schemeClr val="bg1"/>
                  </a:solidFill>
                  <a:latin typeface="ITC Lubalin Graph Std Demi"/>
                  <a:cs typeface="ITC Lubalin Graph Std Demi"/>
                </a:rPr>
                <a:t>pas (encore)</a:t>
              </a:r>
              <a:endParaRPr lang="en-US" sz="4000" dirty="0">
                <a:solidFill>
                  <a:schemeClr val="bg1"/>
                </a:solidFill>
                <a:latin typeface="ITC Lubalin Graph Std Demi"/>
                <a:cs typeface="ITC Lubalin Graph Std Demi"/>
              </a:endParaRPr>
            </a:p>
          </p:txBody>
        </p:sp>
      </p:grpSp>
    </p:spTree>
    <p:extLst>
      <p:ext uri="{BB962C8B-B14F-4D97-AF65-F5344CB8AC3E}">
        <p14:creationId xmlns:p14="http://schemas.microsoft.com/office/powerpoint/2010/main" val="2760758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BE" sz="2800" dirty="0" smtClean="0"/>
              <a:t>Intérêt pour l’exportation à court terme et dans l’UE</a:t>
            </a:r>
            <a:endParaRPr lang="fr-BE" sz="2800" dirty="0"/>
          </a:p>
        </p:txBody>
      </p:sp>
      <p:sp>
        <p:nvSpPr>
          <p:cNvPr id="5" name="TextBox 4"/>
          <p:cNvSpPr txBox="1"/>
          <p:nvPr/>
        </p:nvSpPr>
        <p:spPr>
          <a:xfrm>
            <a:off x="2581414" y="6203891"/>
            <a:ext cx="6370595" cy="276999"/>
          </a:xfrm>
          <a:prstGeom prst="rect">
            <a:avLst/>
          </a:prstGeom>
          <a:noFill/>
        </p:spPr>
        <p:txBody>
          <a:bodyPr wrap="square" rtlCol="0">
            <a:spAutoFit/>
          </a:bodyPr>
          <a:lstStyle/>
          <a:p>
            <a:pPr algn="ctr"/>
            <a:r>
              <a:rPr lang="nl-BE" sz="1200" dirty="0">
                <a:solidFill>
                  <a:srgbClr val="003366"/>
                </a:solidFill>
                <a:latin typeface="Verdana" panose="020B0604030504040204" pitchFamily="34" charset="0"/>
                <a:ea typeface="Verdana" panose="020B0604030504040204" pitchFamily="34" charset="0"/>
                <a:cs typeface="Verdana" panose="020B0604030504040204" pitchFamily="34" charset="0"/>
              </a:rPr>
              <a:t>Source: </a:t>
            </a:r>
            <a:r>
              <a:rPr lang="nl-BE" sz="1200" i="1" dirty="0" smtClean="0">
                <a:solidFill>
                  <a:srgbClr val="003366"/>
                </a:solidFill>
                <a:latin typeface="Verdana" panose="020B0604030504040204" pitchFamily="34" charset="0"/>
                <a:ea typeface="Verdana" panose="020B0604030504040204" pitchFamily="34" charset="0"/>
                <a:cs typeface="Verdana" panose="020B0604030504040204" pitchFamily="34" charset="0"/>
              </a:rPr>
              <a:t>GfK/CBC </a:t>
            </a:r>
            <a:r>
              <a:rPr lang="nl-BE" sz="1200" i="1" dirty="0" err="1" smtClean="0">
                <a:solidFill>
                  <a:srgbClr val="003366"/>
                </a:solidFill>
                <a:latin typeface="Verdana" panose="020B0604030504040204" pitchFamily="34" charset="0"/>
                <a:ea typeface="Verdana" panose="020B0604030504040204" pitchFamily="34" charset="0"/>
                <a:cs typeface="Verdana" panose="020B0604030504040204" pitchFamily="34" charset="0"/>
              </a:rPr>
              <a:t>Banque</a:t>
            </a:r>
            <a:r>
              <a:rPr lang="nl-BE" sz="1200" i="1" dirty="0" smtClean="0">
                <a:solidFill>
                  <a:srgbClr val="003366"/>
                </a:solidFill>
                <a:latin typeface="Verdana" panose="020B0604030504040204" pitchFamily="34" charset="0"/>
                <a:ea typeface="Verdana" panose="020B0604030504040204" pitchFamily="34" charset="0"/>
                <a:cs typeface="Verdana" panose="020B0604030504040204" pitchFamily="34" charset="0"/>
              </a:rPr>
              <a:t> &amp; Assurance</a:t>
            </a:r>
            <a:endParaRPr lang="en-GB" sz="1200" i="1" dirty="0" err="1">
              <a:solidFill>
                <a:srgbClr val="003366"/>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p:cNvSpPr/>
          <p:nvPr/>
        </p:nvSpPr>
        <p:spPr>
          <a:xfrm>
            <a:off x="1071282" y="5567937"/>
            <a:ext cx="6096000" cy="646331"/>
          </a:xfrm>
          <a:prstGeom prst="rect">
            <a:avLst/>
          </a:prstGeom>
        </p:spPr>
        <p:txBody>
          <a:bodyPr>
            <a:spAutoFit/>
          </a:bodyPr>
          <a:lstStyle/>
          <a:p>
            <a:r>
              <a:rPr lang="fr-FR" sz="1200" i="1" dirty="0" smtClean="0">
                <a:solidFill>
                  <a:srgbClr val="002060"/>
                </a:solidFill>
              </a:rPr>
              <a:t>Avez-vous </a:t>
            </a:r>
            <a:r>
              <a:rPr lang="fr-FR" sz="1200" i="1" dirty="0">
                <a:solidFill>
                  <a:srgbClr val="002060"/>
                </a:solidFill>
              </a:rPr>
              <a:t>l‘intention de développer votre activité au sein de l‘Union européenne? </a:t>
            </a:r>
            <a:endParaRPr lang="fr-FR" sz="1200" i="1" dirty="0" smtClean="0">
              <a:solidFill>
                <a:srgbClr val="002060"/>
              </a:solidFill>
            </a:endParaRPr>
          </a:p>
          <a:p>
            <a:r>
              <a:rPr lang="fr-FR" sz="1200" i="1" dirty="0" smtClean="0">
                <a:solidFill>
                  <a:srgbClr val="002060"/>
                </a:solidFill>
              </a:rPr>
              <a:t>Avez-vous </a:t>
            </a:r>
            <a:r>
              <a:rPr lang="fr-FR" sz="1200" i="1" dirty="0">
                <a:solidFill>
                  <a:srgbClr val="002060"/>
                </a:solidFill>
              </a:rPr>
              <a:t>l‘intention de développer votre activité en dehors de l‘Union européenne? </a:t>
            </a:r>
            <a:endParaRPr lang="fr-FR" sz="1200" i="1" dirty="0" smtClean="0">
              <a:solidFill>
                <a:srgbClr val="002060"/>
              </a:solidFill>
            </a:endParaRPr>
          </a:p>
          <a:p>
            <a:r>
              <a:rPr lang="fr-FR" sz="1200" i="1" dirty="0" smtClean="0">
                <a:solidFill>
                  <a:srgbClr val="002060"/>
                </a:solidFill>
              </a:rPr>
              <a:t>Base</a:t>
            </a:r>
            <a:r>
              <a:rPr lang="fr-FR" sz="1200" i="1" dirty="0">
                <a:solidFill>
                  <a:srgbClr val="002060"/>
                </a:solidFill>
              </a:rPr>
              <a:t>: Entreprises qui n‘exportent pas </a:t>
            </a:r>
            <a:r>
              <a:rPr lang="fr-FR" sz="1200" i="1" dirty="0" smtClean="0">
                <a:solidFill>
                  <a:srgbClr val="002060"/>
                </a:solidFill>
              </a:rPr>
              <a:t>encore </a:t>
            </a:r>
            <a:r>
              <a:rPr lang="fr-FR" sz="1200" i="1" dirty="0">
                <a:solidFill>
                  <a:srgbClr val="002060"/>
                </a:solidFill>
              </a:rPr>
              <a:t>(n=36)</a:t>
            </a:r>
          </a:p>
        </p:txBody>
      </p:sp>
      <p:graphicFrame>
        <p:nvGraphicFramePr>
          <p:cNvPr id="9" name="Chart 8"/>
          <p:cNvGraphicFramePr/>
          <p:nvPr>
            <p:extLst>
              <p:ext uri="{D42A27DB-BD31-4B8C-83A1-F6EECF244321}">
                <p14:modId xmlns:p14="http://schemas.microsoft.com/office/powerpoint/2010/main" val="71660601"/>
              </p:ext>
            </p:extLst>
          </p:nvPr>
        </p:nvGraphicFramePr>
        <p:xfrm>
          <a:off x="4554748" y="2379151"/>
          <a:ext cx="7242629" cy="27510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extLst>
              <p:ext uri="{D42A27DB-BD31-4B8C-83A1-F6EECF244321}">
                <p14:modId xmlns:p14="http://schemas.microsoft.com/office/powerpoint/2010/main" val="4163547428"/>
              </p:ext>
            </p:extLst>
          </p:nvPr>
        </p:nvGraphicFramePr>
        <p:xfrm>
          <a:off x="-662317" y="2379151"/>
          <a:ext cx="7242629" cy="2751049"/>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2" descr="Afbeeldingsresultaat voor e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6693" y="1629547"/>
            <a:ext cx="881147" cy="58890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7437203" y="1629547"/>
            <a:ext cx="878111" cy="589010"/>
            <a:chOff x="4114803" y="1525598"/>
            <a:chExt cx="878111" cy="589010"/>
          </a:xfrm>
        </p:grpSpPr>
        <p:pic>
          <p:nvPicPr>
            <p:cNvPr id="12" name="Picture 2" descr="Afbeeldingsresultaat voor e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3" y="1527735"/>
              <a:ext cx="878111" cy="586873"/>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a:off x="4114803" y="1525598"/>
              <a:ext cx="878111" cy="588903"/>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203021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1819" y="500675"/>
            <a:ext cx="11267952" cy="720080"/>
          </a:xfrm>
        </p:spPr>
        <p:txBody>
          <a:bodyPr/>
          <a:lstStyle/>
          <a:p>
            <a:r>
              <a:rPr lang="fr-BE" sz="2800" dirty="0" smtClean="0"/>
              <a:t>2 entreprises sur 10 ont déjà réfléchi au montant à investir pour se lancer dans l’exportation</a:t>
            </a:r>
            <a:endParaRPr lang="fr-BE" sz="2800" dirty="0"/>
          </a:p>
        </p:txBody>
      </p:sp>
      <p:sp>
        <p:nvSpPr>
          <p:cNvPr id="5" name="TextBox 4"/>
          <p:cNvSpPr txBox="1"/>
          <p:nvPr/>
        </p:nvSpPr>
        <p:spPr>
          <a:xfrm>
            <a:off x="2581414" y="6203891"/>
            <a:ext cx="6370595" cy="276999"/>
          </a:xfrm>
          <a:prstGeom prst="rect">
            <a:avLst/>
          </a:prstGeom>
          <a:noFill/>
        </p:spPr>
        <p:txBody>
          <a:bodyPr wrap="square" rtlCol="0">
            <a:spAutoFit/>
          </a:bodyPr>
          <a:lstStyle/>
          <a:p>
            <a:pPr algn="ctr"/>
            <a:r>
              <a:rPr lang="nl-BE" sz="1200" dirty="0">
                <a:solidFill>
                  <a:srgbClr val="003366"/>
                </a:solidFill>
                <a:latin typeface="Verdana" panose="020B0604030504040204" pitchFamily="34" charset="0"/>
                <a:ea typeface="Verdana" panose="020B0604030504040204" pitchFamily="34" charset="0"/>
                <a:cs typeface="Verdana" panose="020B0604030504040204" pitchFamily="34" charset="0"/>
              </a:rPr>
              <a:t>Source: </a:t>
            </a:r>
            <a:r>
              <a:rPr lang="nl-BE" sz="1200" i="1" dirty="0" smtClean="0">
                <a:solidFill>
                  <a:srgbClr val="003366"/>
                </a:solidFill>
                <a:latin typeface="Verdana" panose="020B0604030504040204" pitchFamily="34" charset="0"/>
                <a:ea typeface="Verdana" panose="020B0604030504040204" pitchFamily="34" charset="0"/>
                <a:cs typeface="Verdana" panose="020B0604030504040204" pitchFamily="34" charset="0"/>
              </a:rPr>
              <a:t>GfK/CBC </a:t>
            </a:r>
            <a:r>
              <a:rPr lang="nl-BE" sz="1200" i="1" dirty="0" err="1" smtClean="0">
                <a:solidFill>
                  <a:srgbClr val="003366"/>
                </a:solidFill>
                <a:latin typeface="Verdana" panose="020B0604030504040204" pitchFamily="34" charset="0"/>
                <a:ea typeface="Verdana" panose="020B0604030504040204" pitchFamily="34" charset="0"/>
                <a:cs typeface="Verdana" panose="020B0604030504040204" pitchFamily="34" charset="0"/>
              </a:rPr>
              <a:t>Banque</a:t>
            </a:r>
            <a:r>
              <a:rPr lang="nl-BE" sz="1200" i="1" dirty="0" smtClean="0">
                <a:solidFill>
                  <a:srgbClr val="003366"/>
                </a:solidFill>
                <a:latin typeface="Verdana" panose="020B0604030504040204" pitchFamily="34" charset="0"/>
                <a:ea typeface="Verdana" panose="020B0604030504040204" pitchFamily="34" charset="0"/>
                <a:cs typeface="Verdana" panose="020B0604030504040204" pitchFamily="34" charset="0"/>
              </a:rPr>
              <a:t> &amp; Assurance</a:t>
            </a:r>
            <a:endParaRPr lang="en-GB" sz="1200" i="1" dirty="0" err="1">
              <a:solidFill>
                <a:srgbClr val="003366"/>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p:cNvSpPr/>
          <p:nvPr/>
        </p:nvSpPr>
        <p:spPr>
          <a:xfrm>
            <a:off x="1071281" y="5625993"/>
            <a:ext cx="6643431" cy="461665"/>
          </a:xfrm>
          <a:prstGeom prst="rect">
            <a:avLst/>
          </a:prstGeom>
        </p:spPr>
        <p:txBody>
          <a:bodyPr wrap="square">
            <a:spAutoFit/>
          </a:bodyPr>
          <a:lstStyle/>
          <a:p>
            <a:r>
              <a:rPr lang="fr-FR" sz="1200" i="1" dirty="0" smtClean="0">
                <a:solidFill>
                  <a:srgbClr val="002060"/>
                </a:solidFill>
              </a:rPr>
              <a:t>Avez-vous </a:t>
            </a:r>
            <a:r>
              <a:rPr lang="fr-FR" sz="1200" i="1" dirty="0">
                <a:solidFill>
                  <a:srgbClr val="002060"/>
                </a:solidFill>
              </a:rPr>
              <a:t>déjà évalué le montant à investir dans le développement à l‘export de vos produits/services</a:t>
            </a:r>
            <a:r>
              <a:rPr lang="fr-FR" sz="1200" i="1" dirty="0" smtClean="0">
                <a:solidFill>
                  <a:srgbClr val="002060"/>
                </a:solidFill>
              </a:rPr>
              <a:t>?</a:t>
            </a:r>
          </a:p>
          <a:p>
            <a:r>
              <a:rPr lang="fr-FR" sz="1200" i="1" dirty="0">
                <a:solidFill>
                  <a:srgbClr val="002060"/>
                </a:solidFill>
              </a:rPr>
              <a:t>Base: Entreprises qui n‘exportent pas </a:t>
            </a:r>
            <a:r>
              <a:rPr lang="fr-FR" sz="1200" i="1" dirty="0" smtClean="0">
                <a:solidFill>
                  <a:srgbClr val="002060"/>
                </a:solidFill>
              </a:rPr>
              <a:t>encore </a:t>
            </a:r>
            <a:r>
              <a:rPr lang="fr-FR" sz="1200" i="1" dirty="0">
                <a:solidFill>
                  <a:srgbClr val="002060"/>
                </a:solidFill>
              </a:rPr>
              <a:t>(n=36)</a:t>
            </a:r>
          </a:p>
        </p:txBody>
      </p:sp>
      <p:graphicFrame>
        <p:nvGraphicFramePr>
          <p:cNvPr id="10" name="Chart 9"/>
          <p:cNvGraphicFramePr/>
          <p:nvPr>
            <p:extLst>
              <p:ext uri="{D42A27DB-BD31-4B8C-83A1-F6EECF244321}">
                <p14:modId xmlns:p14="http://schemas.microsoft.com/office/powerpoint/2010/main" val="4162898401"/>
              </p:ext>
            </p:extLst>
          </p:nvPr>
        </p:nvGraphicFramePr>
        <p:xfrm>
          <a:off x="3940223" y="1115701"/>
          <a:ext cx="4981175" cy="4510292"/>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4"/>
          <p:cNvSpPr txBox="1"/>
          <p:nvPr/>
        </p:nvSpPr>
        <p:spPr>
          <a:xfrm>
            <a:off x="3091913" y="2118862"/>
            <a:ext cx="2815032"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BE" sz="1800" b="1" noProof="0" dirty="0" smtClean="0">
                <a:solidFill>
                  <a:srgbClr val="00B0F0"/>
                </a:solidFill>
                <a:latin typeface="Verdana" panose="020B0604030504040204" pitchFamily="34" charset="0"/>
                <a:ea typeface="Verdana" panose="020B0604030504040204" pitchFamily="34" charset="0"/>
                <a:cs typeface="Verdana" panose="020B0604030504040204" pitchFamily="34" charset="0"/>
              </a:rPr>
              <a:t>Oui, en interne</a:t>
            </a:r>
            <a:endParaRPr lang="fr-BE" sz="1800" b="1" noProof="0" dirty="0">
              <a:solidFill>
                <a:srgbClr val="00B0F0"/>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Box 4"/>
          <p:cNvSpPr txBox="1"/>
          <p:nvPr/>
        </p:nvSpPr>
        <p:spPr>
          <a:xfrm>
            <a:off x="7714713" y="4230690"/>
            <a:ext cx="2815032"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BE" sz="1800" b="1" noProof="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Non</a:t>
            </a:r>
            <a:endParaRPr lang="fr-BE" sz="1800" b="1" noProof="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098511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BE" sz="2800" dirty="0" smtClean="0"/>
              <a:t>Moyens de financement privilégiés</a:t>
            </a:r>
            <a:endParaRPr lang="fr-BE" sz="2800" dirty="0"/>
          </a:p>
        </p:txBody>
      </p:sp>
      <p:sp>
        <p:nvSpPr>
          <p:cNvPr id="5" name="TextBox 4"/>
          <p:cNvSpPr txBox="1"/>
          <p:nvPr/>
        </p:nvSpPr>
        <p:spPr>
          <a:xfrm>
            <a:off x="2581414" y="6203891"/>
            <a:ext cx="6370595" cy="276999"/>
          </a:xfrm>
          <a:prstGeom prst="rect">
            <a:avLst/>
          </a:prstGeom>
          <a:noFill/>
        </p:spPr>
        <p:txBody>
          <a:bodyPr wrap="square" rtlCol="0">
            <a:spAutoFit/>
          </a:bodyPr>
          <a:lstStyle/>
          <a:p>
            <a:pPr algn="ctr"/>
            <a:r>
              <a:rPr lang="nl-BE" sz="1200" dirty="0">
                <a:solidFill>
                  <a:srgbClr val="003366"/>
                </a:solidFill>
                <a:latin typeface="Verdana" panose="020B0604030504040204" pitchFamily="34" charset="0"/>
                <a:ea typeface="Verdana" panose="020B0604030504040204" pitchFamily="34" charset="0"/>
                <a:cs typeface="Verdana" panose="020B0604030504040204" pitchFamily="34" charset="0"/>
              </a:rPr>
              <a:t>Source: </a:t>
            </a:r>
            <a:r>
              <a:rPr lang="nl-BE" sz="1200" i="1" dirty="0" smtClean="0">
                <a:solidFill>
                  <a:srgbClr val="003366"/>
                </a:solidFill>
                <a:latin typeface="Verdana" panose="020B0604030504040204" pitchFamily="34" charset="0"/>
                <a:ea typeface="Verdana" panose="020B0604030504040204" pitchFamily="34" charset="0"/>
                <a:cs typeface="Verdana" panose="020B0604030504040204" pitchFamily="34" charset="0"/>
              </a:rPr>
              <a:t>GfK/CBC </a:t>
            </a:r>
            <a:r>
              <a:rPr lang="nl-BE" sz="1200" i="1" dirty="0" err="1" smtClean="0">
                <a:solidFill>
                  <a:srgbClr val="003366"/>
                </a:solidFill>
                <a:latin typeface="Verdana" panose="020B0604030504040204" pitchFamily="34" charset="0"/>
                <a:ea typeface="Verdana" panose="020B0604030504040204" pitchFamily="34" charset="0"/>
                <a:cs typeface="Verdana" panose="020B0604030504040204" pitchFamily="34" charset="0"/>
              </a:rPr>
              <a:t>Banque</a:t>
            </a:r>
            <a:r>
              <a:rPr lang="nl-BE" sz="1200" i="1" dirty="0" smtClean="0">
                <a:solidFill>
                  <a:srgbClr val="003366"/>
                </a:solidFill>
                <a:latin typeface="Verdana" panose="020B0604030504040204" pitchFamily="34" charset="0"/>
                <a:ea typeface="Verdana" panose="020B0604030504040204" pitchFamily="34" charset="0"/>
                <a:cs typeface="Verdana" panose="020B0604030504040204" pitchFamily="34" charset="0"/>
              </a:rPr>
              <a:t> &amp; Assurance</a:t>
            </a:r>
            <a:endParaRPr lang="en-GB" sz="1200" i="1" dirty="0" err="1">
              <a:solidFill>
                <a:srgbClr val="003366"/>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p:cNvSpPr/>
          <p:nvPr/>
        </p:nvSpPr>
        <p:spPr>
          <a:xfrm>
            <a:off x="1071282" y="5625993"/>
            <a:ext cx="6096000" cy="461665"/>
          </a:xfrm>
          <a:prstGeom prst="rect">
            <a:avLst/>
          </a:prstGeom>
        </p:spPr>
        <p:txBody>
          <a:bodyPr>
            <a:spAutoFit/>
          </a:bodyPr>
          <a:lstStyle/>
          <a:p>
            <a:r>
              <a:rPr lang="fr-FR" sz="1200" i="1" dirty="0" smtClean="0">
                <a:solidFill>
                  <a:srgbClr val="002060"/>
                </a:solidFill>
              </a:rPr>
              <a:t>Comment </a:t>
            </a:r>
            <a:r>
              <a:rPr lang="fr-FR" sz="1200" i="1" dirty="0">
                <a:solidFill>
                  <a:srgbClr val="002060"/>
                </a:solidFill>
              </a:rPr>
              <a:t>compteriez-vous financer ces activités? </a:t>
            </a:r>
            <a:endParaRPr lang="fr-FR" sz="1200" i="1" dirty="0" smtClean="0">
              <a:solidFill>
                <a:srgbClr val="002060"/>
              </a:solidFill>
            </a:endParaRPr>
          </a:p>
          <a:p>
            <a:r>
              <a:rPr lang="fr-FR" sz="1200" i="1" dirty="0" smtClean="0">
                <a:solidFill>
                  <a:srgbClr val="002060"/>
                </a:solidFill>
              </a:rPr>
              <a:t>Base</a:t>
            </a:r>
            <a:r>
              <a:rPr lang="fr-FR" sz="1200" i="1" dirty="0">
                <a:solidFill>
                  <a:srgbClr val="002060"/>
                </a:solidFill>
              </a:rPr>
              <a:t>: Entreprises qui n‘exportent pas </a:t>
            </a:r>
            <a:r>
              <a:rPr lang="fr-FR" sz="1200" i="1" dirty="0" smtClean="0">
                <a:solidFill>
                  <a:srgbClr val="002060"/>
                </a:solidFill>
              </a:rPr>
              <a:t>encore </a:t>
            </a:r>
            <a:r>
              <a:rPr lang="fr-FR" sz="1200" i="1" dirty="0">
                <a:solidFill>
                  <a:srgbClr val="002060"/>
                </a:solidFill>
              </a:rPr>
              <a:t>(n=36)</a:t>
            </a:r>
          </a:p>
        </p:txBody>
      </p:sp>
      <p:graphicFrame>
        <p:nvGraphicFramePr>
          <p:cNvPr id="7" name="Chart 6"/>
          <p:cNvGraphicFramePr/>
          <p:nvPr>
            <p:extLst>
              <p:ext uri="{D42A27DB-BD31-4B8C-83A1-F6EECF244321}">
                <p14:modId xmlns:p14="http://schemas.microsoft.com/office/powerpoint/2010/main" val="411424841"/>
              </p:ext>
            </p:extLst>
          </p:nvPr>
        </p:nvGraphicFramePr>
        <p:xfrm>
          <a:off x="1465942" y="1648469"/>
          <a:ext cx="9173029" cy="35476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07214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BE" sz="2800" dirty="0" smtClean="0"/>
              <a:t>Attentes des entreprises qui exportent vis-à-vis de leur banquier</a:t>
            </a:r>
            <a:endParaRPr lang="fr-BE" sz="2800" dirty="0"/>
          </a:p>
        </p:txBody>
      </p:sp>
      <p:sp>
        <p:nvSpPr>
          <p:cNvPr id="5" name="TextBox 4"/>
          <p:cNvSpPr txBox="1"/>
          <p:nvPr/>
        </p:nvSpPr>
        <p:spPr>
          <a:xfrm>
            <a:off x="2581414" y="6203891"/>
            <a:ext cx="6370595" cy="276999"/>
          </a:xfrm>
          <a:prstGeom prst="rect">
            <a:avLst/>
          </a:prstGeom>
          <a:noFill/>
        </p:spPr>
        <p:txBody>
          <a:bodyPr wrap="square" rtlCol="0">
            <a:spAutoFit/>
          </a:bodyPr>
          <a:lstStyle/>
          <a:p>
            <a:pPr algn="ctr"/>
            <a:r>
              <a:rPr lang="nl-BE" sz="1200" dirty="0">
                <a:solidFill>
                  <a:srgbClr val="003366"/>
                </a:solidFill>
                <a:latin typeface="Verdana" panose="020B0604030504040204" pitchFamily="34" charset="0"/>
                <a:ea typeface="Verdana" panose="020B0604030504040204" pitchFamily="34" charset="0"/>
                <a:cs typeface="Verdana" panose="020B0604030504040204" pitchFamily="34" charset="0"/>
              </a:rPr>
              <a:t>Source: </a:t>
            </a:r>
            <a:r>
              <a:rPr lang="nl-BE" sz="1200" i="1" dirty="0" smtClean="0">
                <a:solidFill>
                  <a:srgbClr val="003366"/>
                </a:solidFill>
                <a:latin typeface="Verdana" panose="020B0604030504040204" pitchFamily="34" charset="0"/>
                <a:ea typeface="Verdana" panose="020B0604030504040204" pitchFamily="34" charset="0"/>
                <a:cs typeface="Verdana" panose="020B0604030504040204" pitchFamily="34" charset="0"/>
              </a:rPr>
              <a:t>GfK/CBC </a:t>
            </a:r>
            <a:r>
              <a:rPr lang="nl-BE" sz="1200" i="1" dirty="0" err="1" smtClean="0">
                <a:solidFill>
                  <a:srgbClr val="003366"/>
                </a:solidFill>
                <a:latin typeface="Verdana" panose="020B0604030504040204" pitchFamily="34" charset="0"/>
                <a:ea typeface="Verdana" panose="020B0604030504040204" pitchFamily="34" charset="0"/>
                <a:cs typeface="Verdana" panose="020B0604030504040204" pitchFamily="34" charset="0"/>
              </a:rPr>
              <a:t>Banque</a:t>
            </a:r>
            <a:r>
              <a:rPr lang="nl-BE" sz="1200" i="1" dirty="0" smtClean="0">
                <a:solidFill>
                  <a:srgbClr val="003366"/>
                </a:solidFill>
                <a:latin typeface="Verdana" panose="020B0604030504040204" pitchFamily="34" charset="0"/>
                <a:ea typeface="Verdana" panose="020B0604030504040204" pitchFamily="34" charset="0"/>
                <a:cs typeface="Verdana" panose="020B0604030504040204" pitchFamily="34" charset="0"/>
              </a:rPr>
              <a:t> &amp; Assurance</a:t>
            </a:r>
            <a:endParaRPr lang="en-GB" sz="1200" i="1" dirty="0" err="1">
              <a:solidFill>
                <a:srgbClr val="003366"/>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p:cNvSpPr/>
          <p:nvPr/>
        </p:nvSpPr>
        <p:spPr>
          <a:xfrm>
            <a:off x="1071282" y="5713077"/>
            <a:ext cx="6096000" cy="461665"/>
          </a:xfrm>
          <a:prstGeom prst="rect">
            <a:avLst/>
          </a:prstGeom>
        </p:spPr>
        <p:txBody>
          <a:bodyPr>
            <a:spAutoFit/>
          </a:bodyPr>
          <a:lstStyle/>
          <a:p>
            <a:r>
              <a:rPr lang="fr-FR" sz="1200" i="1" dirty="0" smtClean="0">
                <a:solidFill>
                  <a:srgbClr val="002060"/>
                </a:solidFill>
              </a:rPr>
              <a:t>Qu‘attendez-vous </a:t>
            </a:r>
            <a:r>
              <a:rPr lang="fr-FR" sz="1200" i="1" dirty="0">
                <a:solidFill>
                  <a:srgbClr val="002060"/>
                </a:solidFill>
              </a:rPr>
              <a:t>de votre banquier par rapport à </a:t>
            </a:r>
            <a:r>
              <a:rPr lang="fr-FR" sz="1200" i="1" dirty="0" smtClean="0">
                <a:solidFill>
                  <a:srgbClr val="002060"/>
                </a:solidFill>
              </a:rPr>
              <a:t>l‘exportation</a:t>
            </a:r>
            <a:r>
              <a:rPr lang="fr-FR" sz="1200" i="1" dirty="0">
                <a:solidFill>
                  <a:srgbClr val="002060"/>
                </a:solidFill>
              </a:rPr>
              <a:t>? </a:t>
            </a:r>
            <a:endParaRPr lang="fr-FR" sz="1200" i="1" dirty="0" smtClean="0">
              <a:solidFill>
                <a:srgbClr val="002060"/>
              </a:solidFill>
            </a:endParaRPr>
          </a:p>
          <a:p>
            <a:r>
              <a:rPr lang="fr-FR" sz="1200" i="1" dirty="0" smtClean="0">
                <a:solidFill>
                  <a:srgbClr val="002060"/>
                </a:solidFill>
              </a:rPr>
              <a:t>Base</a:t>
            </a:r>
            <a:r>
              <a:rPr lang="fr-FR" sz="1200" i="1" dirty="0">
                <a:solidFill>
                  <a:srgbClr val="002060"/>
                </a:solidFill>
              </a:rPr>
              <a:t>: entreprises qui exportent (n=114)</a:t>
            </a:r>
          </a:p>
        </p:txBody>
      </p:sp>
      <p:graphicFrame>
        <p:nvGraphicFramePr>
          <p:cNvPr id="7" name="Chart 6"/>
          <p:cNvGraphicFramePr/>
          <p:nvPr>
            <p:extLst>
              <p:ext uri="{D42A27DB-BD31-4B8C-83A1-F6EECF244321}">
                <p14:modId xmlns:p14="http://schemas.microsoft.com/office/powerpoint/2010/main" val="2418645129"/>
              </p:ext>
            </p:extLst>
          </p:nvPr>
        </p:nvGraphicFramePr>
        <p:xfrm>
          <a:off x="1354043" y="1406771"/>
          <a:ext cx="9212358" cy="41202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577091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704" y="0"/>
            <a:ext cx="12673408" cy="7008779"/>
          </a:xfrm>
          <a:prstGeom prst="rect">
            <a:avLst/>
          </a:prstGeom>
          <a:solidFill>
            <a:srgbClr val="0021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sz="2400"/>
          </a:p>
        </p:txBody>
      </p:sp>
      <p:pic>
        <p:nvPicPr>
          <p:cNvPr id="9" name="Image 8"/>
          <p:cNvPicPr>
            <a:picLocks noChangeAspect="1"/>
          </p:cNvPicPr>
          <p:nvPr/>
        </p:nvPicPr>
        <p:blipFill>
          <a:blip r:embed="rId3"/>
          <a:stretch>
            <a:fillRect/>
          </a:stretch>
        </p:blipFill>
        <p:spPr>
          <a:xfrm>
            <a:off x="3791744" y="1316765"/>
            <a:ext cx="4995333" cy="4504267"/>
          </a:xfrm>
          <a:prstGeom prst="rect">
            <a:avLst/>
          </a:prstGeom>
        </p:spPr>
      </p:pic>
      <p:sp>
        <p:nvSpPr>
          <p:cNvPr id="11" name="ZoneTexte 10"/>
          <p:cNvSpPr txBox="1"/>
          <p:nvPr/>
        </p:nvSpPr>
        <p:spPr>
          <a:xfrm>
            <a:off x="3883491" y="2473241"/>
            <a:ext cx="4267200" cy="1938992"/>
          </a:xfrm>
          <a:prstGeom prst="rect">
            <a:avLst/>
          </a:prstGeom>
          <a:noFill/>
        </p:spPr>
        <p:txBody>
          <a:bodyPr wrap="square" rtlCol="0">
            <a:spAutoFit/>
          </a:bodyPr>
          <a:lstStyle/>
          <a:p>
            <a:pPr algn="ctr">
              <a:spcAft>
                <a:spcPts val="800"/>
              </a:spcAft>
            </a:pPr>
            <a:r>
              <a:rPr lang="fr-FR" sz="4000" dirty="0">
                <a:solidFill>
                  <a:schemeClr val="bg1"/>
                </a:solidFill>
                <a:latin typeface="Rockwell" panose="02060603020205020403" pitchFamily="18" charset="0"/>
                <a:cs typeface="Verdana"/>
              </a:rPr>
              <a:t>Exporter : barrières, défis et croissances </a:t>
            </a:r>
            <a:endParaRPr lang="fr-FR" sz="4000" dirty="0" smtClean="0">
              <a:solidFill>
                <a:schemeClr val="bg1"/>
              </a:solidFill>
              <a:latin typeface="Rockwell" panose="02060603020205020403" pitchFamily="18" charset="0"/>
              <a:cs typeface="Verdana"/>
            </a:endParaRPr>
          </a:p>
        </p:txBody>
      </p:sp>
      <p:pic>
        <p:nvPicPr>
          <p:cNvPr id="7" name="Picture 6" descr="CBC_CW_RGB.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6907" y="6122821"/>
            <a:ext cx="637227" cy="498113"/>
          </a:xfrm>
          <a:prstGeom prst="rect">
            <a:avLst/>
          </a:prstGeom>
        </p:spPr>
      </p:pic>
      <p:sp>
        <p:nvSpPr>
          <p:cNvPr id="3" name="ZoneTexte 2"/>
          <p:cNvSpPr txBox="1"/>
          <p:nvPr/>
        </p:nvSpPr>
        <p:spPr>
          <a:xfrm>
            <a:off x="382555" y="6279502"/>
            <a:ext cx="8966718" cy="338554"/>
          </a:xfrm>
          <a:prstGeom prst="rect">
            <a:avLst/>
          </a:prstGeom>
          <a:noFill/>
        </p:spPr>
        <p:txBody>
          <a:bodyPr wrap="square" rtlCol="0">
            <a:spAutoFit/>
          </a:bodyPr>
          <a:lstStyle/>
          <a:p>
            <a:r>
              <a:rPr lang="fr-FR" sz="1600" dirty="0" smtClean="0">
                <a:solidFill>
                  <a:schemeClr val="bg1"/>
                </a:solidFill>
              </a:rPr>
              <a:t>René </a:t>
            </a:r>
            <a:r>
              <a:rPr lang="fr-FR" sz="1600" dirty="0" err="1">
                <a:solidFill>
                  <a:schemeClr val="bg1"/>
                </a:solidFill>
              </a:rPr>
              <a:t>Branders</a:t>
            </a:r>
            <a:r>
              <a:rPr lang="fr-FR" sz="1600" dirty="0">
                <a:solidFill>
                  <a:schemeClr val="bg1"/>
                </a:solidFill>
              </a:rPr>
              <a:t>, CEO de FIB </a:t>
            </a:r>
            <a:r>
              <a:rPr lang="fr-FR" sz="1600" dirty="0" err="1" smtClean="0">
                <a:solidFill>
                  <a:schemeClr val="bg1"/>
                </a:solidFill>
              </a:rPr>
              <a:t>Belgium</a:t>
            </a:r>
            <a:r>
              <a:rPr lang="fr-FR" sz="1600" dirty="0" smtClean="0">
                <a:solidFill>
                  <a:schemeClr val="bg1"/>
                </a:solidFill>
              </a:rPr>
              <a:t> </a:t>
            </a:r>
            <a:r>
              <a:rPr lang="fr-FR" sz="1600" dirty="0">
                <a:solidFill>
                  <a:schemeClr val="bg1"/>
                </a:solidFill>
              </a:rPr>
              <a:t>et Président de la Chambre de commerce du Brabant Wallon </a:t>
            </a:r>
          </a:p>
        </p:txBody>
      </p:sp>
    </p:spTree>
    <p:extLst>
      <p:ext uri="{BB962C8B-B14F-4D97-AF65-F5344CB8AC3E}">
        <p14:creationId xmlns:p14="http://schemas.microsoft.com/office/powerpoint/2010/main" val="3581992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normAutofit/>
          </a:bodyPr>
          <a:lstStyle/>
          <a:p>
            <a:pPr marL="609585" indent="-609585">
              <a:lnSpc>
                <a:spcPct val="100000"/>
              </a:lnSpc>
              <a:buAutoNum type="arabicPeriod"/>
            </a:pPr>
            <a:r>
              <a:rPr lang="fr-FR" dirty="0"/>
              <a:t>Introduction et présentation des résultats de l’Observatoire « Les entreprises belges et </a:t>
            </a:r>
            <a:r>
              <a:rPr lang="fr-FR" dirty="0" smtClean="0"/>
              <a:t>l’exportation » </a:t>
            </a:r>
            <a:r>
              <a:rPr lang="fr-FR" dirty="0"/>
              <a:t>- Olivier Morel, Directeur Général du marché des Professionnels et Entreprises de </a:t>
            </a:r>
            <a:r>
              <a:rPr lang="fr-FR" dirty="0" smtClean="0"/>
              <a:t>CBC Banque &amp; Assurance</a:t>
            </a:r>
            <a:br>
              <a:rPr lang="fr-FR" dirty="0" smtClean="0"/>
            </a:br>
            <a:endParaRPr lang="fr-FR" dirty="0"/>
          </a:p>
          <a:p>
            <a:pPr marL="609585" indent="-609585">
              <a:lnSpc>
                <a:spcPct val="100000"/>
              </a:lnSpc>
              <a:buAutoNum type="arabicPeriod"/>
            </a:pPr>
            <a:r>
              <a:rPr lang="fr-FR" dirty="0"/>
              <a:t>« Exporter : barrières, défis et croissances » -  René </a:t>
            </a:r>
            <a:r>
              <a:rPr lang="fr-FR" dirty="0" err="1"/>
              <a:t>Branders</a:t>
            </a:r>
            <a:r>
              <a:rPr lang="fr-FR" dirty="0"/>
              <a:t>, CEO de FIB </a:t>
            </a:r>
            <a:r>
              <a:rPr lang="fr-FR" dirty="0" err="1"/>
              <a:t>Belgium</a:t>
            </a:r>
            <a:r>
              <a:rPr lang="fr-FR" dirty="0"/>
              <a:t> (Four Industriel Belge) et Président de la Chambre de commerce du Brabant </a:t>
            </a:r>
            <a:r>
              <a:rPr lang="fr-FR" dirty="0" smtClean="0"/>
              <a:t>Wallon</a:t>
            </a:r>
            <a:br>
              <a:rPr lang="fr-FR" dirty="0" smtClean="0"/>
            </a:br>
            <a:endParaRPr lang="fr-FR" dirty="0"/>
          </a:p>
          <a:p>
            <a:pPr marL="609585" indent="-609585">
              <a:lnSpc>
                <a:spcPct val="100000"/>
              </a:lnSpc>
              <a:buAutoNum type="arabicPeriod"/>
            </a:pPr>
            <a:r>
              <a:rPr lang="fr-FR" dirty="0" smtClean="0"/>
              <a:t>Conclusion par Christine </a:t>
            </a:r>
            <a:r>
              <a:rPr lang="fr-FR" dirty="0"/>
              <a:t>Deleye, Responsable Commerce Extérieur et Paiements chez </a:t>
            </a:r>
            <a:r>
              <a:rPr lang="fr-FR" dirty="0" smtClean="0"/>
              <a:t>CBC Banque &amp; </a:t>
            </a:r>
            <a:r>
              <a:rPr lang="fr-FR" dirty="0"/>
              <a:t>Assurance</a:t>
            </a:r>
          </a:p>
          <a:p>
            <a:pPr marL="609585" indent="-609585">
              <a:buAutoNum type="arabicPeriod"/>
            </a:pPr>
            <a:endParaRPr lang="en-US" dirty="0"/>
          </a:p>
        </p:txBody>
      </p:sp>
      <p:sp>
        <p:nvSpPr>
          <p:cNvPr id="3" name="Title 2"/>
          <p:cNvSpPr>
            <a:spLocks noGrp="1"/>
          </p:cNvSpPr>
          <p:nvPr>
            <p:ph type="title"/>
          </p:nvPr>
        </p:nvSpPr>
        <p:spPr/>
        <p:txBody>
          <a:bodyPr/>
          <a:lstStyle/>
          <a:p>
            <a:r>
              <a:rPr lang="fr-BE" dirty="0" smtClean="0"/>
              <a:t>Agenda</a:t>
            </a:r>
            <a:endParaRPr lang="fr-BE" dirty="0"/>
          </a:p>
        </p:txBody>
      </p:sp>
      <p:sp>
        <p:nvSpPr>
          <p:cNvPr id="5" name="TextBox 4"/>
          <p:cNvSpPr txBox="1"/>
          <p:nvPr/>
        </p:nvSpPr>
        <p:spPr>
          <a:xfrm>
            <a:off x="11603722" y="6375482"/>
            <a:ext cx="184731" cy="461665"/>
          </a:xfrm>
          <a:prstGeom prst="rect">
            <a:avLst/>
          </a:prstGeom>
          <a:noFill/>
        </p:spPr>
        <p:txBody>
          <a:bodyPr wrap="none" rtlCol="0">
            <a:spAutoFit/>
          </a:bodyPr>
          <a:lstStyle/>
          <a:p>
            <a:endParaRPr lang="en-US" sz="2400" dirty="0"/>
          </a:p>
        </p:txBody>
      </p:sp>
      <p:sp>
        <p:nvSpPr>
          <p:cNvPr id="7" name="TextBox 6"/>
          <p:cNvSpPr txBox="1"/>
          <p:nvPr/>
        </p:nvSpPr>
        <p:spPr>
          <a:xfrm>
            <a:off x="10968754" y="6400386"/>
            <a:ext cx="184731" cy="461665"/>
          </a:xfrm>
          <a:prstGeom prst="rect">
            <a:avLst/>
          </a:prstGeom>
          <a:noFill/>
        </p:spPr>
        <p:txBody>
          <a:bodyPr wrap="none" rtlCol="0">
            <a:spAutoFit/>
          </a:bodyPr>
          <a:lstStyle/>
          <a:p>
            <a:endParaRPr lang="en-US" sz="2400" dirty="0"/>
          </a:p>
        </p:txBody>
      </p:sp>
      <p:pic>
        <p:nvPicPr>
          <p:cNvPr id="9" name="Picture 8" descr="CBC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5313" y="6156298"/>
            <a:ext cx="614655" cy="480469"/>
          </a:xfrm>
          <a:prstGeom prst="rect">
            <a:avLst/>
          </a:prstGeom>
        </p:spPr>
      </p:pic>
    </p:spTree>
    <p:extLst>
      <p:ext uri="{BB962C8B-B14F-4D97-AF65-F5344CB8AC3E}">
        <p14:creationId xmlns:p14="http://schemas.microsoft.com/office/powerpoint/2010/main" val="41777982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normAutofit/>
          </a:bodyPr>
          <a:lstStyle/>
          <a:p>
            <a:pPr marL="0" indent="0" algn="ctr">
              <a:lnSpc>
                <a:spcPct val="100000"/>
              </a:lnSpc>
            </a:pPr>
            <a:r>
              <a:rPr lang="fr-FR" sz="3200" dirty="0"/>
              <a:t>Une expérience n’est pas une </a:t>
            </a:r>
            <a:r>
              <a:rPr lang="fr-FR" sz="3200" dirty="0" smtClean="0"/>
              <a:t>vérité, </a:t>
            </a:r>
            <a:br>
              <a:rPr lang="fr-FR" sz="3200" dirty="0" smtClean="0"/>
            </a:br>
            <a:r>
              <a:rPr lang="fr-FR" sz="3200" dirty="0" smtClean="0"/>
              <a:t>mais peut-être </a:t>
            </a:r>
            <a:r>
              <a:rPr lang="fr-FR" sz="3200" dirty="0"/>
              <a:t>y mène-t-elle?</a:t>
            </a:r>
          </a:p>
          <a:p>
            <a:pPr marL="609585" indent="-609585">
              <a:lnSpc>
                <a:spcPct val="100000"/>
              </a:lnSpc>
              <a:buAutoNum type="arabicPeriod"/>
            </a:pPr>
            <a:endParaRPr lang="fr-FR" dirty="0"/>
          </a:p>
          <a:p>
            <a:pPr marL="609585" indent="-609585">
              <a:lnSpc>
                <a:spcPct val="100000"/>
              </a:lnSpc>
              <a:buAutoNum type="arabicPeriod"/>
            </a:pPr>
            <a:endParaRPr lang="en-US" dirty="0"/>
          </a:p>
        </p:txBody>
      </p:sp>
      <p:sp>
        <p:nvSpPr>
          <p:cNvPr id="3" name="Title 2"/>
          <p:cNvSpPr>
            <a:spLocks noGrp="1"/>
          </p:cNvSpPr>
          <p:nvPr>
            <p:ph type="title"/>
          </p:nvPr>
        </p:nvSpPr>
        <p:spPr/>
        <p:txBody>
          <a:bodyPr/>
          <a:lstStyle/>
          <a:p>
            <a:r>
              <a:rPr lang="fr-FR" dirty="0"/>
              <a:t>FIB </a:t>
            </a:r>
            <a:r>
              <a:rPr lang="fr-FR" dirty="0" err="1"/>
              <a:t>Belgium</a:t>
            </a:r>
            <a:r>
              <a:rPr lang="fr-FR" dirty="0"/>
              <a:t>: une vie à l’export</a:t>
            </a:r>
            <a:endParaRPr lang="fr-BE" dirty="0"/>
          </a:p>
        </p:txBody>
      </p:sp>
      <p:sp>
        <p:nvSpPr>
          <p:cNvPr id="5" name="TextBox 4"/>
          <p:cNvSpPr txBox="1"/>
          <p:nvPr/>
        </p:nvSpPr>
        <p:spPr>
          <a:xfrm>
            <a:off x="11603722" y="6375482"/>
            <a:ext cx="184731" cy="461665"/>
          </a:xfrm>
          <a:prstGeom prst="rect">
            <a:avLst/>
          </a:prstGeom>
          <a:noFill/>
        </p:spPr>
        <p:txBody>
          <a:bodyPr wrap="none" rtlCol="0">
            <a:spAutoFit/>
          </a:bodyPr>
          <a:lstStyle/>
          <a:p>
            <a:endParaRPr lang="en-US" sz="2400" dirty="0"/>
          </a:p>
        </p:txBody>
      </p:sp>
      <p:sp>
        <p:nvSpPr>
          <p:cNvPr id="7" name="TextBox 6"/>
          <p:cNvSpPr txBox="1"/>
          <p:nvPr/>
        </p:nvSpPr>
        <p:spPr>
          <a:xfrm>
            <a:off x="10968754" y="6400386"/>
            <a:ext cx="184731" cy="461665"/>
          </a:xfrm>
          <a:prstGeom prst="rect">
            <a:avLst/>
          </a:prstGeom>
          <a:noFill/>
        </p:spPr>
        <p:txBody>
          <a:bodyPr wrap="none" rtlCol="0">
            <a:spAutoFit/>
          </a:bodyPr>
          <a:lstStyle/>
          <a:p>
            <a:endParaRPr lang="en-US" sz="2400" dirty="0"/>
          </a:p>
        </p:txBody>
      </p:sp>
      <p:pic>
        <p:nvPicPr>
          <p:cNvPr id="9" name="Picture 8" descr="CBC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5313" y="6156298"/>
            <a:ext cx="614655" cy="480469"/>
          </a:xfrm>
          <a:prstGeom prst="rect">
            <a:avLst/>
          </a:prstGeom>
        </p:spPr>
      </p:pic>
      <p:pic>
        <p:nvPicPr>
          <p:cNvPr id="8"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424940">
            <a:off x="4837589" y="3108946"/>
            <a:ext cx="2248133" cy="2997511"/>
          </a:xfrm>
          <a:prstGeom prst="rect">
            <a:avLst/>
          </a:prstGeom>
        </p:spPr>
      </p:pic>
      <p:pic>
        <p:nvPicPr>
          <p:cNvPr id="10" name="Picture 5"/>
          <p:cNvPicPr>
            <a:picLocks noChangeArrowheads="1"/>
          </p:cNvPicPr>
          <p:nvPr/>
        </p:nvPicPr>
        <p:blipFill>
          <a:blip r:embed="rId5" cstate="screen">
            <a:clrChange>
              <a:clrFrom>
                <a:srgbClr val="FFFDFC"/>
              </a:clrFrom>
              <a:clrTo>
                <a:srgbClr val="FFFDFC">
                  <a:alpha val="0"/>
                </a:srgbClr>
              </a:clrTo>
            </a:clrChange>
            <a:extLst>
              <a:ext uri="{28A0092B-C50C-407E-A947-70E740481C1C}">
                <a14:useLocalDpi xmlns:a14="http://schemas.microsoft.com/office/drawing/2010/main"/>
              </a:ext>
            </a:extLst>
          </a:blip>
          <a:stretch>
            <a:fillRect/>
          </a:stretch>
        </p:blipFill>
        <p:spPr bwMode="auto">
          <a:xfrm>
            <a:off x="772680" y="5880371"/>
            <a:ext cx="518436" cy="665876"/>
          </a:xfrm>
          <a:prstGeom prst="rect">
            <a:avLst/>
          </a:prstGeom>
          <a:noFill/>
          <a:ln w="12700">
            <a:noFill/>
            <a:miter lim="800000"/>
            <a:headEnd/>
            <a:tailEnd/>
          </a:ln>
        </p:spPr>
      </p:pic>
    </p:spTree>
    <p:extLst>
      <p:ext uri="{BB962C8B-B14F-4D97-AF65-F5344CB8AC3E}">
        <p14:creationId xmlns:p14="http://schemas.microsoft.com/office/powerpoint/2010/main" val="4448477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dirty="0" smtClean="0"/>
              <a:t>60 </a:t>
            </a:r>
            <a:r>
              <a:rPr lang="fr-FR" dirty="0"/>
              <a:t>pays au compteur, </a:t>
            </a:r>
            <a:r>
              <a:rPr lang="fr-FR" dirty="0" smtClean="0"/>
              <a:t>plus </a:t>
            </a:r>
            <a:r>
              <a:rPr lang="fr-FR" dirty="0"/>
              <a:t>de 95% à l’exportation</a:t>
            </a:r>
            <a:endParaRPr lang="fr-BE" dirty="0"/>
          </a:p>
        </p:txBody>
      </p:sp>
      <p:sp>
        <p:nvSpPr>
          <p:cNvPr id="5" name="TextBox 4"/>
          <p:cNvSpPr txBox="1"/>
          <p:nvPr/>
        </p:nvSpPr>
        <p:spPr>
          <a:xfrm>
            <a:off x="11603722" y="6375482"/>
            <a:ext cx="184731" cy="461665"/>
          </a:xfrm>
          <a:prstGeom prst="rect">
            <a:avLst/>
          </a:prstGeom>
          <a:noFill/>
        </p:spPr>
        <p:txBody>
          <a:bodyPr wrap="none" rtlCol="0">
            <a:spAutoFit/>
          </a:bodyPr>
          <a:lstStyle/>
          <a:p>
            <a:endParaRPr lang="en-US" sz="2400" dirty="0"/>
          </a:p>
        </p:txBody>
      </p:sp>
      <p:sp>
        <p:nvSpPr>
          <p:cNvPr id="7" name="TextBox 6"/>
          <p:cNvSpPr txBox="1"/>
          <p:nvPr/>
        </p:nvSpPr>
        <p:spPr>
          <a:xfrm>
            <a:off x="10968754" y="6400386"/>
            <a:ext cx="184731" cy="461665"/>
          </a:xfrm>
          <a:prstGeom prst="rect">
            <a:avLst/>
          </a:prstGeom>
          <a:noFill/>
        </p:spPr>
        <p:txBody>
          <a:bodyPr wrap="none" rtlCol="0">
            <a:spAutoFit/>
          </a:bodyPr>
          <a:lstStyle/>
          <a:p>
            <a:endParaRPr lang="en-US" sz="2400" dirty="0"/>
          </a:p>
        </p:txBody>
      </p:sp>
      <p:pic>
        <p:nvPicPr>
          <p:cNvPr id="9" name="Picture 8" descr="CBC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5313" y="6156298"/>
            <a:ext cx="614655" cy="480469"/>
          </a:xfrm>
          <a:prstGeom prst="rect">
            <a:avLst/>
          </a:prstGeom>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263" y="1318744"/>
            <a:ext cx="7632708" cy="4983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44934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normAutofit/>
          </a:bodyPr>
          <a:lstStyle/>
          <a:p>
            <a:pPr marL="342900" indent="-342900">
              <a:lnSpc>
                <a:spcPct val="100000"/>
              </a:lnSpc>
              <a:buFont typeface="Arial" panose="020B0604020202020204" pitchFamily="34" charset="0"/>
              <a:buChar char="•"/>
            </a:pPr>
            <a:r>
              <a:rPr lang="fr-FR" dirty="0"/>
              <a:t>Taux de pénétration en tréfilerie</a:t>
            </a:r>
            <a:r>
              <a:rPr lang="fr-FR" dirty="0" smtClean="0"/>
              <a:t>: 87</a:t>
            </a:r>
            <a:r>
              <a:rPr lang="fr-FR" dirty="0"/>
              <a:t>% </a:t>
            </a:r>
            <a:r>
              <a:rPr lang="fr-FR" dirty="0" smtClean="0"/>
              <a:t>du marché mondial</a:t>
            </a:r>
          </a:p>
          <a:p>
            <a:pPr marL="342900" indent="-342900">
              <a:lnSpc>
                <a:spcPct val="100000"/>
              </a:lnSpc>
              <a:buFont typeface="Arial" panose="020B0604020202020204" pitchFamily="34" charset="0"/>
              <a:buChar char="•"/>
            </a:pPr>
            <a:r>
              <a:rPr lang="fr-FR" dirty="0" smtClean="0"/>
              <a:t>Galvanisation </a:t>
            </a:r>
            <a:r>
              <a:rPr lang="fr-FR" dirty="0"/>
              <a:t>de pièces: nouveau </a:t>
            </a:r>
            <a:r>
              <a:rPr lang="fr-FR" dirty="0" smtClean="0"/>
              <a:t>segment depuis </a:t>
            </a:r>
            <a:r>
              <a:rPr lang="fr-FR" dirty="0"/>
              <a:t>3 ans</a:t>
            </a:r>
          </a:p>
          <a:p>
            <a:pPr marL="0" indent="0">
              <a:lnSpc>
                <a:spcPct val="100000"/>
              </a:lnSpc>
            </a:pPr>
            <a:endParaRPr lang="en-US" dirty="0"/>
          </a:p>
        </p:txBody>
      </p:sp>
      <p:sp>
        <p:nvSpPr>
          <p:cNvPr id="3" name="Title 2"/>
          <p:cNvSpPr>
            <a:spLocks noGrp="1"/>
          </p:cNvSpPr>
          <p:nvPr>
            <p:ph type="title"/>
          </p:nvPr>
        </p:nvSpPr>
        <p:spPr/>
        <p:txBody>
          <a:bodyPr/>
          <a:lstStyle/>
          <a:p>
            <a:r>
              <a:rPr lang="fr-FR" dirty="0"/>
              <a:t>Equipementier pour l’industrie du fil métallique et la </a:t>
            </a:r>
            <a:r>
              <a:rPr lang="fr-FR" dirty="0" smtClean="0"/>
              <a:t>galvanisation </a:t>
            </a:r>
            <a:r>
              <a:rPr lang="fr-FR" dirty="0"/>
              <a:t>de pièces</a:t>
            </a:r>
            <a:endParaRPr lang="fr-BE" dirty="0"/>
          </a:p>
        </p:txBody>
      </p:sp>
      <p:sp>
        <p:nvSpPr>
          <p:cNvPr id="5" name="TextBox 4"/>
          <p:cNvSpPr txBox="1"/>
          <p:nvPr/>
        </p:nvSpPr>
        <p:spPr>
          <a:xfrm>
            <a:off x="11603722" y="6375482"/>
            <a:ext cx="184731" cy="461665"/>
          </a:xfrm>
          <a:prstGeom prst="rect">
            <a:avLst/>
          </a:prstGeom>
          <a:noFill/>
        </p:spPr>
        <p:txBody>
          <a:bodyPr wrap="none" rtlCol="0">
            <a:spAutoFit/>
          </a:bodyPr>
          <a:lstStyle/>
          <a:p>
            <a:endParaRPr lang="en-US" sz="2400" dirty="0"/>
          </a:p>
        </p:txBody>
      </p:sp>
      <p:sp>
        <p:nvSpPr>
          <p:cNvPr id="7" name="TextBox 6"/>
          <p:cNvSpPr txBox="1"/>
          <p:nvPr/>
        </p:nvSpPr>
        <p:spPr>
          <a:xfrm>
            <a:off x="10968754" y="6400386"/>
            <a:ext cx="184731" cy="461665"/>
          </a:xfrm>
          <a:prstGeom prst="rect">
            <a:avLst/>
          </a:prstGeom>
          <a:noFill/>
        </p:spPr>
        <p:txBody>
          <a:bodyPr wrap="none" rtlCol="0">
            <a:spAutoFit/>
          </a:bodyPr>
          <a:lstStyle/>
          <a:p>
            <a:endParaRPr lang="en-US" sz="2400" dirty="0"/>
          </a:p>
        </p:txBody>
      </p:sp>
      <p:pic>
        <p:nvPicPr>
          <p:cNvPr id="9" name="Picture 8" descr="CBC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5313" y="6156298"/>
            <a:ext cx="614655" cy="480469"/>
          </a:xfrm>
          <a:prstGeom prst="rect">
            <a:avLst/>
          </a:prstGeom>
        </p:spPr>
      </p:pic>
      <p:pic>
        <p:nvPicPr>
          <p:cNvPr id="8" name="Picture 5"/>
          <p:cNvPicPr>
            <a:picLocks noChangeArrowheads="1"/>
          </p:cNvPicPr>
          <p:nvPr/>
        </p:nvPicPr>
        <p:blipFill>
          <a:blip r:embed="rId4" cstate="screen">
            <a:clrChange>
              <a:clrFrom>
                <a:srgbClr val="FFFDFC"/>
              </a:clrFrom>
              <a:clrTo>
                <a:srgbClr val="FFFDFC">
                  <a:alpha val="0"/>
                </a:srgbClr>
              </a:clrTo>
            </a:clrChange>
            <a:extLst>
              <a:ext uri="{28A0092B-C50C-407E-A947-70E740481C1C}">
                <a14:useLocalDpi xmlns:a14="http://schemas.microsoft.com/office/drawing/2010/main"/>
              </a:ext>
            </a:extLst>
          </a:blip>
          <a:stretch>
            <a:fillRect/>
          </a:stretch>
        </p:blipFill>
        <p:spPr bwMode="auto">
          <a:xfrm>
            <a:off x="828136" y="5759162"/>
            <a:ext cx="518436" cy="665876"/>
          </a:xfrm>
          <a:prstGeom prst="rect">
            <a:avLst/>
          </a:prstGeom>
          <a:noFill/>
          <a:ln w="12700">
            <a:noFill/>
            <a:miter lim="800000"/>
            <a:headEnd/>
            <a:tailEnd/>
          </a:ln>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2600" y="3181273"/>
            <a:ext cx="6387427" cy="2782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64786" y="2779026"/>
            <a:ext cx="1826501" cy="2750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06042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dirty="0"/>
              <a:t>Le fil métallique: une pléthore d’applications souvent méconnues</a:t>
            </a:r>
            <a:endParaRPr lang="fr-BE" dirty="0"/>
          </a:p>
        </p:txBody>
      </p:sp>
      <p:sp>
        <p:nvSpPr>
          <p:cNvPr id="5" name="TextBox 4"/>
          <p:cNvSpPr txBox="1"/>
          <p:nvPr/>
        </p:nvSpPr>
        <p:spPr>
          <a:xfrm>
            <a:off x="11603722" y="6375482"/>
            <a:ext cx="184731" cy="461665"/>
          </a:xfrm>
          <a:prstGeom prst="rect">
            <a:avLst/>
          </a:prstGeom>
          <a:noFill/>
        </p:spPr>
        <p:txBody>
          <a:bodyPr wrap="none" rtlCol="0">
            <a:spAutoFit/>
          </a:bodyPr>
          <a:lstStyle/>
          <a:p>
            <a:endParaRPr lang="en-US" sz="2400" dirty="0"/>
          </a:p>
        </p:txBody>
      </p:sp>
      <p:sp>
        <p:nvSpPr>
          <p:cNvPr id="7" name="TextBox 6"/>
          <p:cNvSpPr txBox="1"/>
          <p:nvPr/>
        </p:nvSpPr>
        <p:spPr>
          <a:xfrm>
            <a:off x="10968754" y="6400386"/>
            <a:ext cx="184731" cy="461665"/>
          </a:xfrm>
          <a:prstGeom prst="rect">
            <a:avLst/>
          </a:prstGeom>
          <a:noFill/>
        </p:spPr>
        <p:txBody>
          <a:bodyPr wrap="none" rtlCol="0">
            <a:spAutoFit/>
          </a:bodyPr>
          <a:lstStyle/>
          <a:p>
            <a:endParaRPr lang="en-US" sz="2400" dirty="0"/>
          </a:p>
        </p:txBody>
      </p:sp>
      <p:pic>
        <p:nvPicPr>
          <p:cNvPr id="9" name="Picture 8" descr="CBC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5313" y="6156298"/>
            <a:ext cx="614655" cy="480469"/>
          </a:xfrm>
          <a:prstGeom prst="rect">
            <a:avLst/>
          </a:prstGeom>
        </p:spPr>
      </p:pic>
      <p:pic>
        <p:nvPicPr>
          <p:cNvPr id="8" name="Picture 5"/>
          <p:cNvPicPr>
            <a:picLocks noChangeArrowheads="1"/>
          </p:cNvPicPr>
          <p:nvPr/>
        </p:nvPicPr>
        <p:blipFill>
          <a:blip r:embed="rId4" cstate="screen">
            <a:clrChange>
              <a:clrFrom>
                <a:srgbClr val="FFFDFC"/>
              </a:clrFrom>
              <a:clrTo>
                <a:srgbClr val="FFFDFC">
                  <a:alpha val="0"/>
                </a:srgbClr>
              </a:clrTo>
            </a:clrChange>
            <a:extLst>
              <a:ext uri="{28A0092B-C50C-407E-A947-70E740481C1C}">
                <a14:useLocalDpi xmlns:a14="http://schemas.microsoft.com/office/drawing/2010/main"/>
              </a:ext>
            </a:extLst>
          </a:blip>
          <a:stretch>
            <a:fillRect/>
          </a:stretch>
        </p:blipFill>
        <p:spPr bwMode="auto">
          <a:xfrm>
            <a:off x="828136" y="5759162"/>
            <a:ext cx="518436" cy="665876"/>
          </a:xfrm>
          <a:prstGeom prst="rect">
            <a:avLst/>
          </a:prstGeom>
          <a:noFill/>
          <a:ln w="12700">
            <a:noFill/>
            <a:miter lim="800000"/>
            <a:headEnd/>
            <a:tailEnd/>
          </a:ln>
        </p:spPr>
      </p:pic>
      <p:pic>
        <p:nvPicPr>
          <p:cNvPr id="10" name="Picture 2"/>
          <p:cNvPicPr>
            <a:picLocks noChangeAspect="1" noChangeArrowheads="1"/>
          </p:cNvPicPr>
          <p:nvPr/>
        </p:nvPicPr>
        <p:blipFill>
          <a:blip r:embed="rId5" cstate="print"/>
          <a:srcRect/>
          <a:stretch>
            <a:fillRect/>
          </a:stretch>
        </p:blipFill>
        <p:spPr bwMode="auto">
          <a:xfrm>
            <a:off x="1717314" y="1847781"/>
            <a:ext cx="2890375" cy="1512405"/>
          </a:xfrm>
          <a:prstGeom prst="rect">
            <a:avLst/>
          </a:prstGeom>
          <a:noFill/>
          <a:ln w="9525">
            <a:noFill/>
            <a:miter lim="800000"/>
            <a:headEnd/>
            <a:tailEnd/>
          </a:ln>
        </p:spPr>
      </p:pic>
      <p:pic>
        <p:nvPicPr>
          <p:cNvPr id="11" name="Picture 6" descr="http://www.skistory.com/F/transports/photos/C24-20.jpg"/>
          <p:cNvPicPr>
            <a:picLocks noChangeAspect="1" noChangeArrowheads="1"/>
          </p:cNvPicPr>
          <p:nvPr/>
        </p:nvPicPr>
        <p:blipFill>
          <a:blip r:embed="rId6" cstate="print"/>
          <a:srcRect/>
          <a:stretch>
            <a:fillRect/>
          </a:stretch>
        </p:blipFill>
        <p:spPr bwMode="auto">
          <a:xfrm>
            <a:off x="8840120" y="1792862"/>
            <a:ext cx="1456390" cy="2086248"/>
          </a:xfrm>
          <a:prstGeom prst="rect">
            <a:avLst/>
          </a:prstGeom>
          <a:noFill/>
          <a:ln w="9525">
            <a:noFill/>
            <a:miter lim="800000"/>
            <a:headEnd/>
            <a:tailEnd/>
          </a:ln>
        </p:spPr>
      </p:pic>
      <p:pic>
        <p:nvPicPr>
          <p:cNvPr id="12" name="Picture 2" descr="Lignes à haute tension."/>
          <p:cNvPicPr>
            <a:picLocks noChangeAspect="1" noChangeArrowheads="1"/>
          </p:cNvPicPr>
          <p:nvPr/>
        </p:nvPicPr>
        <p:blipFill>
          <a:blip r:embed="rId7" cstate="print"/>
          <a:srcRect/>
          <a:stretch>
            <a:fillRect/>
          </a:stretch>
        </p:blipFill>
        <p:spPr bwMode="auto">
          <a:xfrm>
            <a:off x="5328313" y="1798132"/>
            <a:ext cx="2055127" cy="1288345"/>
          </a:xfrm>
          <a:prstGeom prst="rect">
            <a:avLst/>
          </a:prstGeom>
          <a:noFill/>
          <a:ln w="9525">
            <a:noFill/>
            <a:miter lim="800000"/>
            <a:headEnd/>
            <a:tailEnd/>
          </a:ln>
        </p:spPr>
      </p:pic>
      <p:pic>
        <p:nvPicPr>
          <p:cNvPr id="13" name="Picture 6" descr="http://tbn0.google.com/images?q=tbn:x4kQBm8TSKTxOM:http://jpsueur.blog.lemonde.fr/files/2007/04/tgv-est.1175756869.jpg">
            <a:hlinkClick r:id="rId8"/>
          </p:cNvPr>
          <p:cNvPicPr>
            <a:picLocks noChangeAspect="1" noChangeArrowheads="1"/>
          </p:cNvPicPr>
          <p:nvPr/>
        </p:nvPicPr>
        <p:blipFill>
          <a:blip r:embed="rId9" cstate="print"/>
          <a:srcRect/>
          <a:stretch>
            <a:fillRect/>
          </a:stretch>
        </p:blipFill>
        <p:spPr bwMode="auto">
          <a:xfrm>
            <a:off x="6293358" y="3400498"/>
            <a:ext cx="1592258" cy="2379187"/>
          </a:xfrm>
          <a:prstGeom prst="rect">
            <a:avLst/>
          </a:prstGeom>
          <a:noFill/>
          <a:ln w="9525">
            <a:noFill/>
            <a:miter lim="800000"/>
            <a:headEnd/>
            <a:tailEnd/>
          </a:ln>
        </p:spPr>
      </p:pic>
      <p:pic>
        <p:nvPicPr>
          <p:cNvPr id="14" name="Picture 2" descr="http://tbn0.google.com/images?q=tbn:OFs0giAdxI7pSM:http://chouchoudenantes.c.h.pic.centerblog.net/0md4qk10.jpg">
            <a:hlinkClick r:id="rId10"/>
          </p:cNvPr>
          <p:cNvPicPr>
            <a:picLocks noChangeAspect="1" noChangeArrowheads="1"/>
          </p:cNvPicPr>
          <p:nvPr/>
        </p:nvPicPr>
        <p:blipFill>
          <a:blip r:embed="rId11" cstate="print"/>
          <a:srcRect/>
          <a:stretch>
            <a:fillRect/>
          </a:stretch>
        </p:blipFill>
        <p:spPr bwMode="auto">
          <a:xfrm>
            <a:off x="3704405" y="4211264"/>
            <a:ext cx="2082514" cy="1568420"/>
          </a:xfrm>
          <a:prstGeom prst="rect">
            <a:avLst/>
          </a:prstGeom>
          <a:noFill/>
          <a:ln w="9525">
            <a:noFill/>
            <a:miter lim="800000"/>
            <a:headEnd/>
            <a:tailEnd/>
          </a:ln>
        </p:spPr>
      </p:pic>
      <p:pic>
        <p:nvPicPr>
          <p:cNvPr id="15" name="Picture 6" descr="http://tbn0.google.com/images?q=tbn:JK7lT9mltdCslM:http://www.sephora.fr/assets/dyn/product/P31014/P31014_hero.jpg">
            <a:hlinkClick r:id="rId12"/>
          </p:cNvPr>
          <p:cNvPicPr>
            <a:picLocks noChangeAspect="1" noChangeArrowheads="1"/>
          </p:cNvPicPr>
          <p:nvPr/>
        </p:nvPicPr>
        <p:blipFill>
          <a:blip r:embed="rId13" cstate="print"/>
          <a:srcRect/>
          <a:stretch>
            <a:fillRect/>
          </a:stretch>
        </p:blipFill>
        <p:spPr bwMode="auto">
          <a:xfrm>
            <a:off x="1734805" y="4040358"/>
            <a:ext cx="1612781" cy="1612780"/>
          </a:xfrm>
          <a:prstGeom prst="rect">
            <a:avLst/>
          </a:prstGeom>
          <a:noFill/>
          <a:ln w="9525">
            <a:noFill/>
            <a:miter lim="800000"/>
            <a:headEnd/>
            <a:tailEnd/>
          </a:ln>
        </p:spPr>
      </p:pic>
      <p:pic>
        <p:nvPicPr>
          <p:cNvPr id="16"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310050" y="4276674"/>
            <a:ext cx="2004015" cy="1503011"/>
          </a:xfrm>
          <a:prstGeom prst="rect">
            <a:avLst/>
          </a:prstGeom>
        </p:spPr>
      </p:pic>
    </p:spTree>
    <p:extLst>
      <p:ext uri="{BB962C8B-B14F-4D97-AF65-F5344CB8AC3E}">
        <p14:creationId xmlns:p14="http://schemas.microsoft.com/office/powerpoint/2010/main" val="16196740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691819" y="1427844"/>
            <a:ext cx="10972800" cy="4521365"/>
          </a:xfrm>
        </p:spPr>
        <p:txBody>
          <a:bodyPr>
            <a:normAutofit fontScale="92500"/>
          </a:bodyPr>
          <a:lstStyle/>
          <a:p>
            <a:pPr marL="342900" indent="-342900">
              <a:lnSpc>
                <a:spcPct val="100000"/>
              </a:lnSpc>
              <a:buFont typeface="Arial" panose="020B0604020202020204" pitchFamily="34" charset="0"/>
              <a:buChar char="•"/>
            </a:pPr>
            <a:r>
              <a:rPr lang="fr-FR" dirty="0"/>
              <a:t>Viser la </a:t>
            </a:r>
            <a:r>
              <a:rPr lang="fr-FR" dirty="0">
                <a:solidFill>
                  <a:srgbClr val="00B0F0"/>
                </a:solidFill>
              </a:rPr>
              <a:t>croissance</a:t>
            </a:r>
            <a:r>
              <a:rPr lang="fr-FR" dirty="0"/>
              <a:t> sur des marchés en </a:t>
            </a:r>
            <a:r>
              <a:rPr lang="fr-FR" dirty="0">
                <a:solidFill>
                  <a:srgbClr val="00B0F0"/>
                </a:solidFill>
              </a:rPr>
              <a:t>mutation économique</a:t>
            </a:r>
          </a:p>
          <a:p>
            <a:pPr marL="342900" indent="-342900">
              <a:lnSpc>
                <a:spcPct val="100000"/>
              </a:lnSpc>
              <a:buFont typeface="Arial" panose="020B0604020202020204" pitchFamily="34" charset="0"/>
              <a:buChar char="•"/>
            </a:pPr>
            <a:r>
              <a:rPr lang="fr-FR" dirty="0"/>
              <a:t>Disperser son risque … mais en prendre aussi (dépend de ses cibles géographiques) (</a:t>
            </a:r>
            <a:r>
              <a:rPr lang="fr-FR" dirty="0">
                <a:solidFill>
                  <a:srgbClr val="00B0F0"/>
                </a:solidFill>
              </a:rPr>
              <a:t>Gestion risque géographique-marché</a:t>
            </a:r>
            <a:r>
              <a:rPr lang="fr-FR" dirty="0"/>
              <a:t>)</a:t>
            </a:r>
          </a:p>
          <a:p>
            <a:pPr marL="342900" indent="-342900">
              <a:lnSpc>
                <a:spcPct val="100000"/>
              </a:lnSpc>
              <a:buFont typeface="Arial" panose="020B0604020202020204" pitchFamily="34" charset="0"/>
              <a:buChar char="•"/>
            </a:pPr>
            <a:r>
              <a:rPr lang="fr-FR" dirty="0"/>
              <a:t>Comprendre les articulations économiques et les forces à l’œuvre à l’échelle mondiale (</a:t>
            </a:r>
            <a:r>
              <a:rPr lang="fr-FR" dirty="0">
                <a:solidFill>
                  <a:srgbClr val="00B0F0"/>
                </a:solidFill>
              </a:rPr>
              <a:t>Gestion opportunité/risque</a:t>
            </a:r>
            <a:r>
              <a:rPr lang="fr-FR" dirty="0"/>
              <a:t>)</a:t>
            </a:r>
          </a:p>
          <a:p>
            <a:pPr marL="342900" indent="-342900">
              <a:lnSpc>
                <a:spcPct val="100000"/>
              </a:lnSpc>
              <a:buFont typeface="Arial" panose="020B0604020202020204" pitchFamily="34" charset="0"/>
              <a:buChar char="•"/>
            </a:pPr>
            <a:r>
              <a:rPr lang="fr-FR" dirty="0"/>
              <a:t>Ouvrir son relationnel à d’autres cultures et vivre la remise en question de sa propre  personne (</a:t>
            </a:r>
            <a:r>
              <a:rPr lang="fr-FR" dirty="0">
                <a:solidFill>
                  <a:srgbClr val="00B0F0"/>
                </a:solidFill>
              </a:rPr>
              <a:t>Gestion culturelle</a:t>
            </a:r>
            <a:r>
              <a:rPr lang="fr-FR" dirty="0"/>
              <a:t>)</a:t>
            </a:r>
          </a:p>
          <a:p>
            <a:pPr marL="342900" indent="-342900">
              <a:lnSpc>
                <a:spcPct val="100000"/>
              </a:lnSpc>
              <a:buFont typeface="Arial" panose="020B0604020202020204" pitchFamily="34" charset="0"/>
              <a:buChar char="•"/>
            </a:pPr>
            <a:r>
              <a:rPr lang="fr-FR" dirty="0"/>
              <a:t>Découvrir d’autres mécanismes de décision (</a:t>
            </a:r>
            <a:r>
              <a:rPr lang="fr-FR" dirty="0">
                <a:solidFill>
                  <a:srgbClr val="00B0F0"/>
                </a:solidFill>
              </a:rPr>
              <a:t>Gestion positionnement commercial</a:t>
            </a:r>
            <a:r>
              <a:rPr lang="fr-FR" dirty="0"/>
              <a:t>)</a:t>
            </a:r>
          </a:p>
          <a:p>
            <a:pPr marL="342900" indent="-342900">
              <a:lnSpc>
                <a:spcPct val="100000"/>
              </a:lnSpc>
              <a:buFont typeface="Arial" panose="020B0604020202020204" pitchFamily="34" charset="0"/>
              <a:buChar char="•"/>
            </a:pPr>
            <a:r>
              <a:rPr lang="fr-FR" dirty="0"/>
              <a:t>Permettre de faire évoluer son produit selon d’autres concepts ou </a:t>
            </a:r>
            <a:r>
              <a:rPr lang="fr-FR" dirty="0" smtClean="0"/>
              <a:t>s’inspirer </a:t>
            </a:r>
            <a:r>
              <a:rPr lang="fr-FR" dirty="0"/>
              <a:t>d’autres valeurs (</a:t>
            </a:r>
            <a:r>
              <a:rPr lang="fr-FR" dirty="0">
                <a:solidFill>
                  <a:srgbClr val="00B0F0"/>
                </a:solidFill>
              </a:rPr>
              <a:t>Innovation</a:t>
            </a:r>
            <a:r>
              <a:rPr lang="fr-FR" dirty="0"/>
              <a:t>)</a:t>
            </a:r>
          </a:p>
          <a:p>
            <a:pPr marL="342900" indent="-342900">
              <a:lnSpc>
                <a:spcPct val="100000"/>
              </a:lnSpc>
              <a:buFont typeface="Arial" panose="020B0604020202020204" pitchFamily="34" charset="0"/>
              <a:buChar char="•"/>
            </a:pPr>
            <a:r>
              <a:rPr lang="fr-FR" dirty="0"/>
              <a:t>Trouver parfois une véritable potentialité pour son produit (</a:t>
            </a:r>
            <a:r>
              <a:rPr lang="fr-FR" dirty="0">
                <a:solidFill>
                  <a:srgbClr val="00B0F0"/>
                </a:solidFill>
              </a:rPr>
              <a:t>Opportunité de croissance</a:t>
            </a:r>
            <a:r>
              <a:rPr lang="fr-FR" dirty="0"/>
              <a:t>)</a:t>
            </a:r>
          </a:p>
          <a:p>
            <a:pPr marL="0" indent="0">
              <a:lnSpc>
                <a:spcPct val="100000"/>
              </a:lnSpc>
            </a:pPr>
            <a:endParaRPr lang="en-US" dirty="0"/>
          </a:p>
        </p:txBody>
      </p:sp>
      <p:sp>
        <p:nvSpPr>
          <p:cNvPr id="3" name="Title 2"/>
          <p:cNvSpPr>
            <a:spLocks noGrp="1"/>
          </p:cNvSpPr>
          <p:nvPr>
            <p:ph type="title"/>
          </p:nvPr>
        </p:nvSpPr>
        <p:spPr/>
        <p:txBody>
          <a:bodyPr/>
          <a:lstStyle/>
          <a:p>
            <a:r>
              <a:rPr lang="fr-BE" dirty="0"/>
              <a:t>Exporter c’est…</a:t>
            </a:r>
          </a:p>
        </p:txBody>
      </p:sp>
      <p:sp>
        <p:nvSpPr>
          <p:cNvPr id="5" name="TextBox 4"/>
          <p:cNvSpPr txBox="1"/>
          <p:nvPr/>
        </p:nvSpPr>
        <p:spPr>
          <a:xfrm>
            <a:off x="11603722" y="6375482"/>
            <a:ext cx="184731" cy="461665"/>
          </a:xfrm>
          <a:prstGeom prst="rect">
            <a:avLst/>
          </a:prstGeom>
          <a:noFill/>
        </p:spPr>
        <p:txBody>
          <a:bodyPr wrap="none" rtlCol="0">
            <a:spAutoFit/>
          </a:bodyPr>
          <a:lstStyle/>
          <a:p>
            <a:endParaRPr lang="en-US" sz="2400" dirty="0"/>
          </a:p>
        </p:txBody>
      </p:sp>
      <p:sp>
        <p:nvSpPr>
          <p:cNvPr id="7" name="TextBox 6"/>
          <p:cNvSpPr txBox="1"/>
          <p:nvPr/>
        </p:nvSpPr>
        <p:spPr>
          <a:xfrm>
            <a:off x="10968754" y="6400386"/>
            <a:ext cx="184731" cy="461665"/>
          </a:xfrm>
          <a:prstGeom prst="rect">
            <a:avLst/>
          </a:prstGeom>
          <a:noFill/>
        </p:spPr>
        <p:txBody>
          <a:bodyPr wrap="none" rtlCol="0">
            <a:spAutoFit/>
          </a:bodyPr>
          <a:lstStyle/>
          <a:p>
            <a:endParaRPr lang="en-US" sz="2400" dirty="0"/>
          </a:p>
        </p:txBody>
      </p:sp>
      <p:pic>
        <p:nvPicPr>
          <p:cNvPr id="9" name="Picture 8" descr="CBC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5313" y="6156298"/>
            <a:ext cx="614655" cy="480469"/>
          </a:xfrm>
          <a:prstGeom prst="rect">
            <a:avLst/>
          </a:prstGeom>
        </p:spPr>
      </p:pic>
      <p:pic>
        <p:nvPicPr>
          <p:cNvPr id="8" name="Picture 5"/>
          <p:cNvPicPr>
            <a:picLocks noChangeArrowheads="1"/>
          </p:cNvPicPr>
          <p:nvPr/>
        </p:nvPicPr>
        <p:blipFill>
          <a:blip r:embed="rId4" cstate="screen">
            <a:clrChange>
              <a:clrFrom>
                <a:srgbClr val="FFFDFC"/>
              </a:clrFrom>
              <a:clrTo>
                <a:srgbClr val="FFFDFC">
                  <a:alpha val="0"/>
                </a:srgbClr>
              </a:clrTo>
            </a:clrChange>
            <a:extLst>
              <a:ext uri="{28A0092B-C50C-407E-A947-70E740481C1C}">
                <a14:useLocalDpi xmlns:a14="http://schemas.microsoft.com/office/drawing/2010/main"/>
              </a:ext>
            </a:extLst>
          </a:blip>
          <a:stretch>
            <a:fillRect/>
          </a:stretch>
        </p:blipFill>
        <p:spPr bwMode="auto">
          <a:xfrm>
            <a:off x="828136" y="5759162"/>
            <a:ext cx="518436" cy="665876"/>
          </a:xfrm>
          <a:prstGeom prst="rect">
            <a:avLst/>
          </a:prstGeom>
          <a:noFill/>
          <a:ln w="12700">
            <a:noFill/>
            <a:miter lim="800000"/>
            <a:headEnd/>
            <a:tailEnd/>
          </a:ln>
        </p:spPr>
      </p:pic>
    </p:spTree>
    <p:extLst>
      <p:ext uri="{BB962C8B-B14F-4D97-AF65-F5344CB8AC3E}">
        <p14:creationId xmlns:p14="http://schemas.microsoft.com/office/powerpoint/2010/main" val="8056659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normAutofit/>
          </a:bodyPr>
          <a:lstStyle/>
          <a:p>
            <a:pPr marL="0" indent="0">
              <a:lnSpc>
                <a:spcPct val="100000"/>
              </a:lnSpc>
            </a:pPr>
            <a:r>
              <a:rPr lang="fr-FR" dirty="0"/>
              <a:t>Par sa capacité à aligner ses </a:t>
            </a:r>
            <a:r>
              <a:rPr lang="fr-FR" dirty="0">
                <a:solidFill>
                  <a:srgbClr val="00B0F0"/>
                </a:solidFill>
              </a:rPr>
              <a:t>curseurs de communication </a:t>
            </a:r>
            <a:r>
              <a:rPr lang="fr-FR" dirty="0"/>
              <a:t>et de </a:t>
            </a:r>
            <a:r>
              <a:rPr lang="fr-FR" dirty="0">
                <a:solidFill>
                  <a:srgbClr val="00B0F0"/>
                </a:solidFill>
              </a:rPr>
              <a:t>valeur perçue </a:t>
            </a:r>
            <a:r>
              <a:rPr lang="fr-FR" dirty="0"/>
              <a:t>sur la </a:t>
            </a:r>
            <a:r>
              <a:rPr lang="fr-FR" dirty="0">
                <a:solidFill>
                  <a:srgbClr val="00B0F0"/>
                </a:solidFill>
              </a:rPr>
              <a:t>culture locale</a:t>
            </a:r>
            <a:r>
              <a:rPr lang="fr-FR" dirty="0"/>
              <a:t>, </a:t>
            </a:r>
            <a:r>
              <a:rPr lang="fr-FR" dirty="0">
                <a:solidFill>
                  <a:srgbClr val="00B0F0"/>
                </a:solidFill>
              </a:rPr>
              <a:t>vendre</a:t>
            </a:r>
            <a:r>
              <a:rPr lang="fr-FR" dirty="0"/>
              <a:t> un produit ou un service correspondant à un </a:t>
            </a:r>
            <a:r>
              <a:rPr lang="fr-FR" dirty="0">
                <a:solidFill>
                  <a:srgbClr val="00B0F0"/>
                </a:solidFill>
              </a:rPr>
              <a:t>besoin </a:t>
            </a:r>
            <a:r>
              <a:rPr lang="fr-FR" dirty="0"/>
              <a:t>à un moment donné.</a:t>
            </a:r>
          </a:p>
          <a:p>
            <a:pPr marL="0" indent="0">
              <a:lnSpc>
                <a:spcPct val="100000"/>
              </a:lnSpc>
            </a:pPr>
            <a:endParaRPr lang="fr-FR" dirty="0"/>
          </a:p>
          <a:p>
            <a:pPr marL="0" indent="0">
              <a:lnSpc>
                <a:spcPct val="100000"/>
              </a:lnSpc>
            </a:pPr>
            <a:r>
              <a:rPr lang="fr-FR" dirty="0"/>
              <a:t>Etre en mesure de </a:t>
            </a:r>
            <a:r>
              <a:rPr lang="fr-FR" dirty="0">
                <a:solidFill>
                  <a:srgbClr val="00B0F0"/>
                </a:solidFill>
              </a:rPr>
              <a:t>répondre avec diligence</a:t>
            </a:r>
            <a:r>
              <a:rPr lang="fr-FR" dirty="0"/>
              <a:t> à tout imprévu sans faire ressentir la </a:t>
            </a:r>
            <a:r>
              <a:rPr lang="fr-FR" dirty="0" smtClean="0"/>
              <a:t>distance.</a:t>
            </a:r>
            <a:endParaRPr lang="fr-FR" dirty="0"/>
          </a:p>
          <a:p>
            <a:pPr marL="0" indent="0">
              <a:lnSpc>
                <a:spcPct val="100000"/>
              </a:lnSpc>
            </a:pPr>
            <a:endParaRPr lang="fr-FR" dirty="0"/>
          </a:p>
          <a:p>
            <a:pPr marL="457200" lvl="1" indent="0">
              <a:lnSpc>
                <a:spcPct val="100000"/>
              </a:lnSpc>
              <a:buNone/>
            </a:pPr>
            <a:r>
              <a:rPr lang="fr-FR" dirty="0"/>
              <a:t>…Avoir de l’appétence pour une telle </a:t>
            </a:r>
            <a:r>
              <a:rPr lang="fr-FR" dirty="0" smtClean="0"/>
              <a:t>expérience fait </a:t>
            </a:r>
            <a:r>
              <a:rPr lang="fr-FR" dirty="0"/>
              <a:t>parfois peur aux entrepreneurs: </a:t>
            </a:r>
            <a:r>
              <a:rPr lang="fr-FR" dirty="0">
                <a:solidFill>
                  <a:srgbClr val="00B0F0"/>
                </a:solidFill>
              </a:rPr>
              <a:t>à démystifier </a:t>
            </a:r>
            <a:r>
              <a:rPr lang="fr-FR" dirty="0"/>
              <a:t>!</a:t>
            </a:r>
          </a:p>
          <a:p>
            <a:pPr marL="0" indent="0">
              <a:lnSpc>
                <a:spcPct val="100000"/>
              </a:lnSpc>
            </a:pPr>
            <a:endParaRPr lang="en-US" dirty="0"/>
          </a:p>
        </p:txBody>
      </p:sp>
      <p:sp>
        <p:nvSpPr>
          <p:cNvPr id="3" name="Title 2"/>
          <p:cNvSpPr>
            <a:spLocks noGrp="1"/>
          </p:cNvSpPr>
          <p:nvPr>
            <p:ph type="title"/>
          </p:nvPr>
        </p:nvSpPr>
        <p:spPr/>
        <p:txBody>
          <a:bodyPr/>
          <a:lstStyle/>
          <a:p>
            <a:r>
              <a:rPr lang="fr-BE" dirty="0"/>
              <a:t>Définition de </a:t>
            </a:r>
            <a:r>
              <a:rPr lang="fr-BE" dirty="0" smtClean="0"/>
              <a:t>l’export</a:t>
            </a:r>
            <a:endParaRPr lang="fr-BE" dirty="0"/>
          </a:p>
        </p:txBody>
      </p:sp>
      <p:sp>
        <p:nvSpPr>
          <p:cNvPr id="5" name="TextBox 4"/>
          <p:cNvSpPr txBox="1"/>
          <p:nvPr/>
        </p:nvSpPr>
        <p:spPr>
          <a:xfrm>
            <a:off x="11603722" y="6375482"/>
            <a:ext cx="184731" cy="461665"/>
          </a:xfrm>
          <a:prstGeom prst="rect">
            <a:avLst/>
          </a:prstGeom>
          <a:noFill/>
        </p:spPr>
        <p:txBody>
          <a:bodyPr wrap="none" rtlCol="0">
            <a:spAutoFit/>
          </a:bodyPr>
          <a:lstStyle/>
          <a:p>
            <a:endParaRPr lang="en-US" sz="2400" dirty="0"/>
          </a:p>
        </p:txBody>
      </p:sp>
      <p:sp>
        <p:nvSpPr>
          <p:cNvPr id="7" name="TextBox 6"/>
          <p:cNvSpPr txBox="1"/>
          <p:nvPr/>
        </p:nvSpPr>
        <p:spPr>
          <a:xfrm>
            <a:off x="10968754" y="6400386"/>
            <a:ext cx="184731" cy="461665"/>
          </a:xfrm>
          <a:prstGeom prst="rect">
            <a:avLst/>
          </a:prstGeom>
          <a:noFill/>
        </p:spPr>
        <p:txBody>
          <a:bodyPr wrap="none" rtlCol="0">
            <a:spAutoFit/>
          </a:bodyPr>
          <a:lstStyle/>
          <a:p>
            <a:endParaRPr lang="en-US" sz="2400" dirty="0"/>
          </a:p>
        </p:txBody>
      </p:sp>
      <p:pic>
        <p:nvPicPr>
          <p:cNvPr id="9" name="Picture 8" descr="CBC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5313" y="6156298"/>
            <a:ext cx="614655" cy="480469"/>
          </a:xfrm>
          <a:prstGeom prst="rect">
            <a:avLst/>
          </a:prstGeom>
        </p:spPr>
      </p:pic>
      <p:pic>
        <p:nvPicPr>
          <p:cNvPr id="8" name="Picture 5"/>
          <p:cNvPicPr>
            <a:picLocks noChangeArrowheads="1"/>
          </p:cNvPicPr>
          <p:nvPr/>
        </p:nvPicPr>
        <p:blipFill>
          <a:blip r:embed="rId4" cstate="screen">
            <a:clrChange>
              <a:clrFrom>
                <a:srgbClr val="FFFDFC"/>
              </a:clrFrom>
              <a:clrTo>
                <a:srgbClr val="FFFDFC">
                  <a:alpha val="0"/>
                </a:srgbClr>
              </a:clrTo>
            </a:clrChange>
            <a:extLst>
              <a:ext uri="{28A0092B-C50C-407E-A947-70E740481C1C}">
                <a14:useLocalDpi xmlns:a14="http://schemas.microsoft.com/office/drawing/2010/main"/>
              </a:ext>
            </a:extLst>
          </a:blip>
          <a:stretch>
            <a:fillRect/>
          </a:stretch>
        </p:blipFill>
        <p:spPr bwMode="auto">
          <a:xfrm>
            <a:off x="828136" y="5759162"/>
            <a:ext cx="518436" cy="665876"/>
          </a:xfrm>
          <a:prstGeom prst="rect">
            <a:avLst/>
          </a:prstGeom>
          <a:noFill/>
          <a:ln w="12700">
            <a:noFill/>
            <a:miter lim="800000"/>
            <a:headEnd/>
            <a:tailEnd/>
          </a:ln>
        </p:spPr>
      </p:pic>
    </p:spTree>
    <p:extLst>
      <p:ext uri="{BB962C8B-B14F-4D97-AF65-F5344CB8AC3E}">
        <p14:creationId xmlns:p14="http://schemas.microsoft.com/office/powerpoint/2010/main" val="19809059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normAutofit/>
          </a:bodyPr>
          <a:lstStyle/>
          <a:p>
            <a:pPr marL="0" indent="0">
              <a:lnSpc>
                <a:spcPct val="100000"/>
              </a:lnSpc>
            </a:pPr>
            <a:r>
              <a:rPr lang="fr-FR" dirty="0"/>
              <a:t>Démarche </a:t>
            </a:r>
            <a:r>
              <a:rPr lang="fr-FR" dirty="0" smtClean="0"/>
              <a:t>d’exportation:</a:t>
            </a:r>
            <a:endParaRPr lang="fr-FR" dirty="0"/>
          </a:p>
          <a:p>
            <a:pPr marL="342900" indent="-342900">
              <a:lnSpc>
                <a:spcPct val="100000"/>
              </a:lnSpc>
              <a:buFont typeface="Arial" panose="020B0604020202020204" pitchFamily="34" charset="0"/>
              <a:buChar char="•"/>
            </a:pPr>
            <a:r>
              <a:rPr lang="fr-FR" dirty="0"/>
              <a:t>Quitter sa </a:t>
            </a:r>
            <a:r>
              <a:rPr lang="fr-FR" dirty="0">
                <a:solidFill>
                  <a:srgbClr val="002060"/>
                </a:solidFill>
              </a:rPr>
              <a:t>zone de confort </a:t>
            </a:r>
            <a:r>
              <a:rPr lang="fr-FR" dirty="0"/>
              <a:t>pour partir « en explorateur » </a:t>
            </a:r>
            <a:r>
              <a:rPr lang="fr-FR" dirty="0" smtClean="0"/>
              <a:t/>
            </a:r>
            <a:br>
              <a:rPr lang="fr-FR" dirty="0" smtClean="0"/>
            </a:br>
            <a:r>
              <a:rPr lang="fr-FR" dirty="0" smtClean="0"/>
              <a:t>= </a:t>
            </a:r>
            <a:r>
              <a:rPr lang="fr-FR" dirty="0"/>
              <a:t>équipe dédicacée sur cet objectif</a:t>
            </a:r>
          </a:p>
          <a:p>
            <a:pPr marL="342900" indent="-342900">
              <a:lnSpc>
                <a:spcPct val="100000"/>
              </a:lnSpc>
              <a:buFont typeface="Arial" panose="020B0604020202020204" pitchFamily="34" charset="0"/>
              <a:buChar char="•"/>
            </a:pPr>
            <a:r>
              <a:rPr lang="fr-FR" dirty="0"/>
              <a:t>Avoir du temps &amp; des moyens </a:t>
            </a:r>
            <a:r>
              <a:rPr lang="fr-FR" dirty="0" smtClean="0"/>
              <a:t>financiers</a:t>
            </a:r>
            <a:endParaRPr lang="fr-FR" dirty="0"/>
          </a:p>
          <a:p>
            <a:pPr marL="457200" lvl="1" indent="0">
              <a:lnSpc>
                <a:spcPct val="100000"/>
              </a:lnSpc>
            </a:pPr>
            <a:r>
              <a:rPr lang="fr-FR" dirty="0"/>
              <a:t> </a:t>
            </a:r>
            <a:r>
              <a:rPr lang="fr-FR" dirty="0" smtClean="0"/>
              <a:t>Subsides</a:t>
            </a:r>
            <a:r>
              <a:rPr lang="fr-FR" dirty="0"/>
              <a:t>: peut être très long pour être </a:t>
            </a:r>
            <a:r>
              <a:rPr lang="fr-FR" dirty="0" smtClean="0"/>
              <a:t>obtenus (</a:t>
            </a:r>
            <a:r>
              <a:rPr lang="fr-FR" dirty="0" smtClean="0">
                <a:solidFill>
                  <a:srgbClr val="00B0F0"/>
                </a:solidFill>
              </a:rPr>
              <a:t>Privilégier </a:t>
            </a:r>
            <a:r>
              <a:rPr lang="fr-FR" dirty="0">
                <a:solidFill>
                  <a:srgbClr val="00B0F0"/>
                </a:solidFill>
              </a:rPr>
              <a:t>les fonds </a:t>
            </a:r>
            <a:r>
              <a:rPr lang="fr-FR" dirty="0" smtClean="0">
                <a:solidFill>
                  <a:srgbClr val="00B0F0"/>
                </a:solidFill>
              </a:rPr>
              <a:t>propres</a:t>
            </a:r>
            <a:r>
              <a:rPr lang="fr-FR" dirty="0" smtClean="0">
                <a:solidFill>
                  <a:srgbClr val="002060"/>
                </a:solidFill>
              </a:rPr>
              <a:t>)</a:t>
            </a:r>
            <a:endParaRPr lang="fr-FR" dirty="0">
              <a:solidFill>
                <a:srgbClr val="002060"/>
              </a:solidFill>
            </a:endParaRPr>
          </a:p>
          <a:p>
            <a:pPr marL="457200" lvl="1" indent="0">
              <a:lnSpc>
                <a:spcPct val="100000"/>
              </a:lnSpc>
            </a:pPr>
            <a:r>
              <a:rPr lang="fr-FR" dirty="0" smtClean="0"/>
              <a:t> Prospecter </a:t>
            </a:r>
            <a:r>
              <a:rPr lang="fr-FR" dirty="0"/>
              <a:t>(missions individuelles, régionales, princières)</a:t>
            </a:r>
          </a:p>
          <a:p>
            <a:pPr marL="342900" indent="-342900">
              <a:lnSpc>
                <a:spcPct val="100000"/>
              </a:lnSpc>
              <a:buFont typeface="Arial" panose="020B0604020202020204" pitchFamily="34" charset="0"/>
              <a:buChar char="•"/>
            </a:pPr>
            <a:r>
              <a:rPr lang="fr-FR" dirty="0"/>
              <a:t>Positionner sa communication/son produit/son prix</a:t>
            </a:r>
          </a:p>
          <a:p>
            <a:pPr marL="342900" indent="-342900">
              <a:lnSpc>
                <a:spcPct val="100000"/>
              </a:lnSpc>
              <a:buFont typeface="Arial" panose="020B0604020202020204" pitchFamily="34" charset="0"/>
              <a:buChar char="•"/>
            </a:pPr>
            <a:r>
              <a:rPr lang="fr-FR" dirty="0" smtClean="0"/>
              <a:t>Rechercher un </a:t>
            </a:r>
            <a:r>
              <a:rPr lang="fr-FR" dirty="0"/>
              <a:t>partenaire local dynamique et fiable </a:t>
            </a:r>
            <a:r>
              <a:rPr lang="fr-FR" dirty="0" smtClean="0"/>
              <a:t>(</a:t>
            </a:r>
            <a:r>
              <a:rPr lang="fr-FR" dirty="0" smtClean="0">
                <a:solidFill>
                  <a:srgbClr val="00B0F0"/>
                </a:solidFill>
              </a:rPr>
              <a:t>Etape </a:t>
            </a:r>
            <a:r>
              <a:rPr lang="fr-FR" dirty="0">
                <a:solidFill>
                  <a:srgbClr val="00B0F0"/>
                </a:solidFill>
              </a:rPr>
              <a:t>complexe mais essentielle</a:t>
            </a:r>
            <a:r>
              <a:rPr lang="fr-FR" dirty="0" smtClean="0">
                <a:solidFill>
                  <a:srgbClr val="00B0F0"/>
                </a:solidFill>
              </a:rPr>
              <a:t>!</a:t>
            </a:r>
            <a:r>
              <a:rPr lang="fr-FR" dirty="0" smtClean="0"/>
              <a:t>)</a:t>
            </a:r>
            <a:endParaRPr lang="fr-FR" dirty="0"/>
          </a:p>
          <a:p>
            <a:pPr marL="0" indent="0">
              <a:lnSpc>
                <a:spcPct val="100000"/>
              </a:lnSpc>
            </a:pPr>
            <a:endParaRPr lang="en-US" dirty="0"/>
          </a:p>
        </p:txBody>
      </p:sp>
      <p:sp>
        <p:nvSpPr>
          <p:cNvPr id="3" name="Title 2"/>
          <p:cNvSpPr>
            <a:spLocks noGrp="1"/>
          </p:cNvSpPr>
          <p:nvPr>
            <p:ph type="title"/>
          </p:nvPr>
        </p:nvSpPr>
        <p:spPr/>
        <p:txBody>
          <a:bodyPr/>
          <a:lstStyle/>
          <a:p>
            <a:r>
              <a:rPr lang="fr-BE" dirty="0"/>
              <a:t>Freins </a:t>
            </a:r>
            <a:r>
              <a:rPr lang="fr-BE" dirty="0" smtClean="0"/>
              <a:t>liés </a:t>
            </a:r>
            <a:r>
              <a:rPr lang="fr-BE" dirty="0"/>
              <a:t>à l’export</a:t>
            </a:r>
          </a:p>
        </p:txBody>
      </p:sp>
      <p:sp>
        <p:nvSpPr>
          <p:cNvPr id="5" name="TextBox 4"/>
          <p:cNvSpPr txBox="1"/>
          <p:nvPr/>
        </p:nvSpPr>
        <p:spPr>
          <a:xfrm>
            <a:off x="11603722" y="6375482"/>
            <a:ext cx="184731" cy="461665"/>
          </a:xfrm>
          <a:prstGeom prst="rect">
            <a:avLst/>
          </a:prstGeom>
          <a:noFill/>
        </p:spPr>
        <p:txBody>
          <a:bodyPr wrap="none" rtlCol="0">
            <a:spAutoFit/>
          </a:bodyPr>
          <a:lstStyle/>
          <a:p>
            <a:endParaRPr lang="en-US" sz="2400" dirty="0"/>
          </a:p>
        </p:txBody>
      </p:sp>
      <p:sp>
        <p:nvSpPr>
          <p:cNvPr id="7" name="TextBox 6"/>
          <p:cNvSpPr txBox="1"/>
          <p:nvPr/>
        </p:nvSpPr>
        <p:spPr>
          <a:xfrm>
            <a:off x="10968754" y="6400386"/>
            <a:ext cx="184731" cy="461665"/>
          </a:xfrm>
          <a:prstGeom prst="rect">
            <a:avLst/>
          </a:prstGeom>
          <a:noFill/>
        </p:spPr>
        <p:txBody>
          <a:bodyPr wrap="none" rtlCol="0">
            <a:spAutoFit/>
          </a:bodyPr>
          <a:lstStyle/>
          <a:p>
            <a:endParaRPr lang="en-US" sz="2400" dirty="0"/>
          </a:p>
        </p:txBody>
      </p:sp>
      <p:pic>
        <p:nvPicPr>
          <p:cNvPr id="9" name="Picture 8" descr="CBC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5313" y="6156298"/>
            <a:ext cx="614655" cy="480469"/>
          </a:xfrm>
          <a:prstGeom prst="rect">
            <a:avLst/>
          </a:prstGeom>
        </p:spPr>
      </p:pic>
      <p:pic>
        <p:nvPicPr>
          <p:cNvPr id="8" name="Picture 5"/>
          <p:cNvPicPr>
            <a:picLocks noChangeArrowheads="1"/>
          </p:cNvPicPr>
          <p:nvPr/>
        </p:nvPicPr>
        <p:blipFill>
          <a:blip r:embed="rId4" cstate="screen">
            <a:clrChange>
              <a:clrFrom>
                <a:srgbClr val="FFFDFC"/>
              </a:clrFrom>
              <a:clrTo>
                <a:srgbClr val="FFFDFC">
                  <a:alpha val="0"/>
                </a:srgbClr>
              </a:clrTo>
            </a:clrChange>
            <a:extLst>
              <a:ext uri="{28A0092B-C50C-407E-A947-70E740481C1C}">
                <a14:useLocalDpi xmlns:a14="http://schemas.microsoft.com/office/drawing/2010/main"/>
              </a:ext>
            </a:extLst>
          </a:blip>
          <a:stretch>
            <a:fillRect/>
          </a:stretch>
        </p:blipFill>
        <p:spPr bwMode="auto">
          <a:xfrm>
            <a:off x="828136" y="5759162"/>
            <a:ext cx="518436" cy="665876"/>
          </a:xfrm>
          <a:prstGeom prst="rect">
            <a:avLst/>
          </a:prstGeom>
          <a:noFill/>
          <a:ln w="12700">
            <a:noFill/>
            <a:miter lim="800000"/>
            <a:headEnd/>
            <a:tailEnd/>
          </a:ln>
        </p:spPr>
      </p:pic>
    </p:spTree>
    <p:extLst>
      <p:ext uri="{BB962C8B-B14F-4D97-AF65-F5344CB8AC3E}">
        <p14:creationId xmlns:p14="http://schemas.microsoft.com/office/powerpoint/2010/main" val="5499113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691819" y="1427844"/>
            <a:ext cx="10972800" cy="4521365"/>
          </a:xfrm>
        </p:spPr>
        <p:txBody>
          <a:bodyPr>
            <a:normAutofit/>
          </a:bodyPr>
          <a:lstStyle/>
          <a:p>
            <a:pPr marL="342900" indent="-342900">
              <a:lnSpc>
                <a:spcPct val="100000"/>
              </a:lnSpc>
              <a:buFont typeface="Arial" panose="020B0604020202020204" pitchFamily="34" charset="0"/>
              <a:buChar char="•"/>
            </a:pPr>
            <a:r>
              <a:rPr lang="fr-FR" dirty="0"/>
              <a:t>Connaissances administratives &amp; juridiques</a:t>
            </a:r>
          </a:p>
          <a:p>
            <a:pPr marL="800100" lvl="1" indent="-342900">
              <a:lnSpc>
                <a:spcPct val="100000"/>
              </a:lnSpc>
            </a:pPr>
            <a:r>
              <a:rPr lang="fr-FR" dirty="0" smtClean="0"/>
              <a:t>Contrats</a:t>
            </a:r>
            <a:r>
              <a:rPr lang="fr-FR" dirty="0"/>
              <a:t>: avocat d’affaire. </a:t>
            </a:r>
            <a:r>
              <a:rPr lang="fr-FR" dirty="0">
                <a:solidFill>
                  <a:srgbClr val="00B0F0"/>
                </a:solidFill>
              </a:rPr>
              <a:t>Rester pragmatique</a:t>
            </a:r>
            <a:r>
              <a:rPr lang="fr-FR" dirty="0"/>
              <a:t>: un procès à l’international coûte très cher en temps et moyens </a:t>
            </a:r>
            <a:r>
              <a:rPr lang="fr-FR" dirty="0" smtClean="0"/>
              <a:t>financiers. </a:t>
            </a:r>
            <a:br>
              <a:rPr lang="fr-FR" dirty="0" smtClean="0"/>
            </a:br>
            <a:r>
              <a:rPr lang="fr-FR" dirty="0" smtClean="0">
                <a:solidFill>
                  <a:srgbClr val="00B0F0"/>
                </a:solidFill>
              </a:rPr>
              <a:t>Privilégier </a:t>
            </a:r>
            <a:r>
              <a:rPr lang="fr-FR" dirty="0">
                <a:solidFill>
                  <a:srgbClr val="00B0F0"/>
                </a:solidFill>
              </a:rPr>
              <a:t>toujours la minimalisation des risques en priorité</a:t>
            </a:r>
            <a:r>
              <a:rPr lang="fr-FR" dirty="0"/>
              <a:t>.</a:t>
            </a:r>
          </a:p>
          <a:p>
            <a:pPr marL="342900" indent="-342900">
              <a:lnSpc>
                <a:spcPct val="100000"/>
              </a:lnSpc>
              <a:buFont typeface="Arial" panose="020B0604020202020204" pitchFamily="34" charset="0"/>
              <a:buChar char="•"/>
            </a:pPr>
            <a:r>
              <a:rPr lang="fr-FR" dirty="0"/>
              <a:t>Termes du contrat:</a:t>
            </a:r>
          </a:p>
          <a:p>
            <a:pPr marL="800100" lvl="1" indent="-342900">
              <a:lnSpc>
                <a:spcPct val="100000"/>
              </a:lnSpc>
            </a:pPr>
            <a:r>
              <a:rPr lang="fr-FR" dirty="0"/>
              <a:t>Séquençage des évènements contractuels, des </a:t>
            </a:r>
            <a:r>
              <a:rPr lang="fr-FR" dirty="0" smtClean="0"/>
              <a:t>paiements </a:t>
            </a:r>
            <a:r>
              <a:rPr lang="fr-FR" dirty="0"/>
              <a:t>liés et </a:t>
            </a:r>
            <a:r>
              <a:rPr lang="fr-FR" dirty="0" smtClean="0"/>
              <a:t>limiter </a:t>
            </a:r>
            <a:r>
              <a:rPr lang="fr-FR" dirty="0"/>
              <a:t>les risques, </a:t>
            </a:r>
            <a:r>
              <a:rPr lang="fr-FR" dirty="0">
                <a:solidFill>
                  <a:srgbClr val="00B0F0"/>
                </a:solidFill>
              </a:rPr>
              <a:t>Incoterms &amp; termes de la lettre de crédit</a:t>
            </a:r>
          </a:p>
          <a:p>
            <a:pPr marL="800100" lvl="1" indent="-342900">
              <a:lnSpc>
                <a:spcPct val="100000"/>
              </a:lnSpc>
            </a:pPr>
            <a:r>
              <a:rPr lang="fr-FR" dirty="0"/>
              <a:t>Support du banquier</a:t>
            </a:r>
          </a:p>
          <a:p>
            <a:pPr marL="800100" lvl="1" indent="-342900">
              <a:lnSpc>
                <a:spcPct val="100000"/>
              </a:lnSpc>
            </a:pPr>
            <a:r>
              <a:rPr lang="fr-FR" dirty="0"/>
              <a:t>Apprendre à </a:t>
            </a:r>
            <a:r>
              <a:rPr lang="fr-FR" dirty="0">
                <a:solidFill>
                  <a:srgbClr val="00B0F0"/>
                </a:solidFill>
              </a:rPr>
              <a:t>analyser les risques contractuels</a:t>
            </a:r>
            <a:r>
              <a:rPr lang="fr-FR" dirty="0"/>
              <a:t> (et si tel évènement ne se passait pas…)</a:t>
            </a:r>
          </a:p>
          <a:p>
            <a:pPr marL="800100" lvl="1" indent="-342900">
              <a:lnSpc>
                <a:spcPct val="100000"/>
              </a:lnSpc>
            </a:pPr>
            <a:r>
              <a:rPr lang="fr-FR" dirty="0"/>
              <a:t>Formation aux </a:t>
            </a:r>
            <a:r>
              <a:rPr lang="fr-FR" dirty="0" smtClean="0">
                <a:solidFill>
                  <a:srgbClr val="00B0F0"/>
                </a:solidFill>
              </a:rPr>
              <a:t>incoterms</a:t>
            </a:r>
            <a:r>
              <a:rPr lang="fr-FR" dirty="0" smtClean="0"/>
              <a:t> </a:t>
            </a:r>
            <a:r>
              <a:rPr lang="fr-FR" dirty="0"/>
              <a:t>/ </a:t>
            </a:r>
            <a:r>
              <a:rPr lang="fr-FR" dirty="0">
                <a:solidFill>
                  <a:srgbClr val="00B0F0"/>
                </a:solidFill>
              </a:rPr>
              <a:t>commerce international</a:t>
            </a:r>
          </a:p>
          <a:p>
            <a:pPr marL="0" indent="0">
              <a:lnSpc>
                <a:spcPct val="100000"/>
              </a:lnSpc>
            </a:pPr>
            <a:endParaRPr lang="en-US" dirty="0"/>
          </a:p>
        </p:txBody>
      </p:sp>
      <p:sp>
        <p:nvSpPr>
          <p:cNvPr id="3" name="Title 2"/>
          <p:cNvSpPr>
            <a:spLocks noGrp="1"/>
          </p:cNvSpPr>
          <p:nvPr>
            <p:ph type="title"/>
          </p:nvPr>
        </p:nvSpPr>
        <p:spPr/>
        <p:txBody>
          <a:bodyPr/>
          <a:lstStyle/>
          <a:p>
            <a:r>
              <a:rPr lang="fr-BE" dirty="0"/>
              <a:t>Freins liés à l’export</a:t>
            </a:r>
          </a:p>
        </p:txBody>
      </p:sp>
      <p:sp>
        <p:nvSpPr>
          <p:cNvPr id="5" name="TextBox 4"/>
          <p:cNvSpPr txBox="1"/>
          <p:nvPr/>
        </p:nvSpPr>
        <p:spPr>
          <a:xfrm>
            <a:off x="11603722" y="6375482"/>
            <a:ext cx="184731" cy="461665"/>
          </a:xfrm>
          <a:prstGeom prst="rect">
            <a:avLst/>
          </a:prstGeom>
          <a:noFill/>
        </p:spPr>
        <p:txBody>
          <a:bodyPr wrap="none" rtlCol="0">
            <a:spAutoFit/>
          </a:bodyPr>
          <a:lstStyle/>
          <a:p>
            <a:endParaRPr lang="en-US" sz="2400" dirty="0"/>
          </a:p>
        </p:txBody>
      </p:sp>
      <p:sp>
        <p:nvSpPr>
          <p:cNvPr id="7" name="TextBox 6"/>
          <p:cNvSpPr txBox="1"/>
          <p:nvPr/>
        </p:nvSpPr>
        <p:spPr>
          <a:xfrm>
            <a:off x="10968754" y="6400386"/>
            <a:ext cx="184731" cy="461665"/>
          </a:xfrm>
          <a:prstGeom prst="rect">
            <a:avLst/>
          </a:prstGeom>
          <a:noFill/>
        </p:spPr>
        <p:txBody>
          <a:bodyPr wrap="none" rtlCol="0">
            <a:spAutoFit/>
          </a:bodyPr>
          <a:lstStyle/>
          <a:p>
            <a:endParaRPr lang="en-US" sz="2400" dirty="0"/>
          </a:p>
        </p:txBody>
      </p:sp>
      <p:pic>
        <p:nvPicPr>
          <p:cNvPr id="9" name="Picture 8" descr="CBC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5313" y="6156298"/>
            <a:ext cx="614655" cy="480469"/>
          </a:xfrm>
          <a:prstGeom prst="rect">
            <a:avLst/>
          </a:prstGeom>
        </p:spPr>
      </p:pic>
      <p:pic>
        <p:nvPicPr>
          <p:cNvPr id="8" name="Picture 5"/>
          <p:cNvPicPr>
            <a:picLocks noChangeArrowheads="1"/>
          </p:cNvPicPr>
          <p:nvPr/>
        </p:nvPicPr>
        <p:blipFill>
          <a:blip r:embed="rId4" cstate="screen">
            <a:clrChange>
              <a:clrFrom>
                <a:srgbClr val="FFFDFC"/>
              </a:clrFrom>
              <a:clrTo>
                <a:srgbClr val="FFFDFC">
                  <a:alpha val="0"/>
                </a:srgbClr>
              </a:clrTo>
            </a:clrChange>
            <a:extLst>
              <a:ext uri="{28A0092B-C50C-407E-A947-70E740481C1C}">
                <a14:useLocalDpi xmlns:a14="http://schemas.microsoft.com/office/drawing/2010/main"/>
              </a:ext>
            </a:extLst>
          </a:blip>
          <a:stretch>
            <a:fillRect/>
          </a:stretch>
        </p:blipFill>
        <p:spPr bwMode="auto">
          <a:xfrm>
            <a:off x="828136" y="5880371"/>
            <a:ext cx="518436" cy="665876"/>
          </a:xfrm>
          <a:prstGeom prst="rect">
            <a:avLst/>
          </a:prstGeom>
          <a:noFill/>
          <a:ln w="12700">
            <a:noFill/>
            <a:miter lim="800000"/>
            <a:headEnd/>
            <a:tailEnd/>
          </a:ln>
        </p:spPr>
      </p:pic>
    </p:spTree>
    <p:extLst>
      <p:ext uri="{BB962C8B-B14F-4D97-AF65-F5344CB8AC3E}">
        <p14:creationId xmlns:p14="http://schemas.microsoft.com/office/powerpoint/2010/main" val="40341719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691819" y="1427844"/>
            <a:ext cx="10972800" cy="4521365"/>
          </a:xfrm>
        </p:spPr>
        <p:txBody>
          <a:bodyPr>
            <a:normAutofit fontScale="92500" lnSpcReduction="10000"/>
          </a:bodyPr>
          <a:lstStyle/>
          <a:p>
            <a:pPr marL="342900" indent="-342900">
              <a:lnSpc>
                <a:spcPct val="100000"/>
              </a:lnSpc>
              <a:buFont typeface="Arial" panose="020B0604020202020204" pitchFamily="34" charset="0"/>
              <a:buChar char="•"/>
            </a:pPr>
            <a:r>
              <a:rPr lang="fr-FR" dirty="0" smtClean="0"/>
              <a:t>Risque </a:t>
            </a:r>
            <a:r>
              <a:rPr lang="fr-FR" dirty="0"/>
              <a:t>de </a:t>
            </a:r>
            <a:r>
              <a:rPr lang="fr-FR" dirty="0" smtClean="0"/>
              <a:t>Change</a:t>
            </a:r>
            <a:r>
              <a:rPr lang="fr-FR" dirty="0"/>
              <a:t>: </a:t>
            </a:r>
          </a:p>
          <a:p>
            <a:pPr marL="800100" lvl="1" indent="-342900">
              <a:lnSpc>
                <a:spcPct val="100000"/>
              </a:lnSpc>
            </a:pPr>
            <a:r>
              <a:rPr lang="fr-FR" dirty="0" smtClean="0"/>
              <a:t>Discuter </a:t>
            </a:r>
            <a:r>
              <a:rPr lang="fr-FR" dirty="0"/>
              <a:t>avec son banquier</a:t>
            </a:r>
          </a:p>
          <a:p>
            <a:pPr marL="800100" lvl="1" indent="-342900">
              <a:lnSpc>
                <a:spcPct val="100000"/>
              </a:lnSpc>
            </a:pPr>
            <a:r>
              <a:rPr lang="fr-FR" dirty="0"/>
              <a:t>Eviter les monnaies « exotiques » </a:t>
            </a:r>
            <a:r>
              <a:rPr lang="fr-FR" dirty="0" smtClean="0"/>
              <a:t>- hard </a:t>
            </a:r>
            <a:r>
              <a:rPr lang="fr-FR" dirty="0" err="1"/>
              <a:t>currency</a:t>
            </a:r>
            <a:r>
              <a:rPr lang="fr-FR" dirty="0"/>
              <a:t> = preuve de la solidité du </a:t>
            </a:r>
            <a:r>
              <a:rPr lang="fr-FR" dirty="0" smtClean="0"/>
              <a:t>client -</a:t>
            </a:r>
            <a:endParaRPr lang="fr-FR" dirty="0"/>
          </a:p>
          <a:p>
            <a:pPr marL="342900" indent="-342900">
              <a:lnSpc>
                <a:spcPct val="100000"/>
              </a:lnSpc>
              <a:buFont typeface="Arial" panose="020B0604020202020204" pitchFamily="34" charset="0"/>
              <a:buChar char="•"/>
            </a:pPr>
            <a:r>
              <a:rPr lang="fr-FR" dirty="0"/>
              <a:t>Risque </a:t>
            </a:r>
            <a:r>
              <a:rPr lang="fr-FR" dirty="0" smtClean="0"/>
              <a:t>Pays</a:t>
            </a:r>
            <a:r>
              <a:rPr lang="fr-FR" dirty="0"/>
              <a:t>:</a:t>
            </a:r>
          </a:p>
          <a:p>
            <a:pPr marL="800100" lvl="1" indent="-342900">
              <a:lnSpc>
                <a:spcPct val="100000"/>
              </a:lnSpc>
            </a:pPr>
            <a:r>
              <a:rPr lang="fr-FR" dirty="0"/>
              <a:t>Date des </a:t>
            </a:r>
            <a:r>
              <a:rPr lang="fr-FR" dirty="0">
                <a:solidFill>
                  <a:srgbClr val="00B0F0"/>
                </a:solidFill>
              </a:rPr>
              <a:t>élections</a:t>
            </a:r>
            <a:r>
              <a:rPr lang="fr-FR" dirty="0"/>
              <a:t> (- 1 an à + 1 an)</a:t>
            </a:r>
          </a:p>
          <a:p>
            <a:pPr marL="800100" lvl="1" indent="-342900">
              <a:lnSpc>
                <a:spcPct val="100000"/>
              </a:lnSpc>
            </a:pPr>
            <a:r>
              <a:rPr lang="fr-FR" dirty="0"/>
              <a:t>Assurances crédit</a:t>
            </a:r>
          </a:p>
          <a:p>
            <a:pPr marL="342900" indent="-342900">
              <a:lnSpc>
                <a:spcPct val="100000"/>
              </a:lnSpc>
              <a:buFont typeface="Arial" panose="020B0604020202020204" pitchFamily="34" charset="0"/>
              <a:buChar char="•"/>
            </a:pPr>
            <a:r>
              <a:rPr lang="fr-FR" dirty="0"/>
              <a:t>Risque Client :</a:t>
            </a:r>
          </a:p>
          <a:p>
            <a:pPr marL="800100" lvl="1" indent="-342900">
              <a:lnSpc>
                <a:spcPct val="100000"/>
              </a:lnSpc>
            </a:pPr>
            <a:r>
              <a:rPr lang="fr-FR" dirty="0"/>
              <a:t>Hors Europe, pas simple. S’assurer de savoir qui sera l’acheteur final</a:t>
            </a:r>
          </a:p>
          <a:p>
            <a:pPr marL="800100" lvl="1" indent="-342900">
              <a:lnSpc>
                <a:spcPct val="100000"/>
              </a:lnSpc>
            </a:pPr>
            <a:r>
              <a:rPr lang="fr-FR" dirty="0"/>
              <a:t>Proposer éventuellement un crédit acheteur (permet d’avoir accès aux données financières du client)</a:t>
            </a:r>
          </a:p>
          <a:p>
            <a:pPr marL="800100" lvl="1" indent="-342900">
              <a:lnSpc>
                <a:spcPct val="100000"/>
              </a:lnSpc>
            </a:pPr>
            <a:r>
              <a:rPr lang="fr-FR" dirty="0" err="1"/>
              <a:t>Graydon</a:t>
            </a:r>
            <a:r>
              <a:rPr lang="fr-FR" dirty="0"/>
              <a:t>….</a:t>
            </a:r>
          </a:p>
          <a:p>
            <a:pPr marL="800100" lvl="1" indent="-342900">
              <a:lnSpc>
                <a:spcPct val="100000"/>
              </a:lnSpc>
            </a:pPr>
            <a:r>
              <a:rPr lang="fr-FR" dirty="0">
                <a:solidFill>
                  <a:srgbClr val="00B0F0"/>
                </a:solidFill>
              </a:rPr>
              <a:t>Un client solide acceptera des conditions de </a:t>
            </a:r>
            <a:r>
              <a:rPr lang="fr-FR" dirty="0" smtClean="0">
                <a:solidFill>
                  <a:srgbClr val="00B0F0"/>
                </a:solidFill>
              </a:rPr>
              <a:t>paiement </a:t>
            </a:r>
            <a:r>
              <a:rPr lang="fr-FR" dirty="0">
                <a:solidFill>
                  <a:srgbClr val="00B0F0"/>
                </a:solidFill>
              </a:rPr>
              <a:t>claires et « solides </a:t>
            </a:r>
            <a:r>
              <a:rPr lang="fr-FR" dirty="0" smtClean="0">
                <a:solidFill>
                  <a:srgbClr val="00B0F0"/>
                </a:solidFill>
              </a:rPr>
              <a:t>»</a:t>
            </a:r>
            <a:endParaRPr lang="fr-FR" dirty="0"/>
          </a:p>
          <a:p>
            <a:pPr marL="0" indent="0">
              <a:lnSpc>
                <a:spcPct val="100000"/>
              </a:lnSpc>
            </a:pPr>
            <a:endParaRPr lang="en-US" dirty="0"/>
          </a:p>
        </p:txBody>
      </p:sp>
      <p:sp>
        <p:nvSpPr>
          <p:cNvPr id="3" name="Title 2"/>
          <p:cNvSpPr>
            <a:spLocks noGrp="1"/>
          </p:cNvSpPr>
          <p:nvPr>
            <p:ph type="title"/>
          </p:nvPr>
        </p:nvSpPr>
        <p:spPr/>
        <p:txBody>
          <a:bodyPr/>
          <a:lstStyle/>
          <a:p>
            <a:r>
              <a:rPr lang="fr-BE" dirty="0" smtClean="0"/>
              <a:t>Risques liés à l’export</a:t>
            </a:r>
            <a:endParaRPr lang="fr-BE" dirty="0"/>
          </a:p>
        </p:txBody>
      </p:sp>
      <p:sp>
        <p:nvSpPr>
          <p:cNvPr id="5" name="TextBox 4"/>
          <p:cNvSpPr txBox="1"/>
          <p:nvPr/>
        </p:nvSpPr>
        <p:spPr>
          <a:xfrm>
            <a:off x="11603722" y="6375482"/>
            <a:ext cx="184731" cy="461665"/>
          </a:xfrm>
          <a:prstGeom prst="rect">
            <a:avLst/>
          </a:prstGeom>
          <a:noFill/>
        </p:spPr>
        <p:txBody>
          <a:bodyPr wrap="none" rtlCol="0">
            <a:spAutoFit/>
          </a:bodyPr>
          <a:lstStyle/>
          <a:p>
            <a:endParaRPr lang="en-US" sz="2400" dirty="0"/>
          </a:p>
        </p:txBody>
      </p:sp>
      <p:sp>
        <p:nvSpPr>
          <p:cNvPr id="7" name="TextBox 6"/>
          <p:cNvSpPr txBox="1"/>
          <p:nvPr/>
        </p:nvSpPr>
        <p:spPr>
          <a:xfrm>
            <a:off x="10968754" y="6400386"/>
            <a:ext cx="184731" cy="461665"/>
          </a:xfrm>
          <a:prstGeom prst="rect">
            <a:avLst/>
          </a:prstGeom>
          <a:noFill/>
        </p:spPr>
        <p:txBody>
          <a:bodyPr wrap="none" rtlCol="0">
            <a:spAutoFit/>
          </a:bodyPr>
          <a:lstStyle/>
          <a:p>
            <a:endParaRPr lang="en-US" sz="2400" dirty="0"/>
          </a:p>
        </p:txBody>
      </p:sp>
      <p:pic>
        <p:nvPicPr>
          <p:cNvPr id="9" name="Picture 8" descr="CBC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5313" y="6156298"/>
            <a:ext cx="614655" cy="480469"/>
          </a:xfrm>
          <a:prstGeom prst="rect">
            <a:avLst/>
          </a:prstGeom>
        </p:spPr>
      </p:pic>
      <p:pic>
        <p:nvPicPr>
          <p:cNvPr id="8" name="Picture 5"/>
          <p:cNvPicPr>
            <a:picLocks noChangeArrowheads="1"/>
          </p:cNvPicPr>
          <p:nvPr/>
        </p:nvPicPr>
        <p:blipFill>
          <a:blip r:embed="rId4" cstate="screen">
            <a:clrChange>
              <a:clrFrom>
                <a:srgbClr val="FFFDFC"/>
              </a:clrFrom>
              <a:clrTo>
                <a:srgbClr val="FFFDFC">
                  <a:alpha val="0"/>
                </a:srgbClr>
              </a:clrTo>
            </a:clrChange>
            <a:extLst>
              <a:ext uri="{28A0092B-C50C-407E-A947-70E740481C1C}">
                <a14:useLocalDpi xmlns:a14="http://schemas.microsoft.com/office/drawing/2010/main"/>
              </a:ext>
            </a:extLst>
          </a:blip>
          <a:stretch>
            <a:fillRect/>
          </a:stretch>
        </p:blipFill>
        <p:spPr bwMode="auto">
          <a:xfrm>
            <a:off x="828136" y="5759162"/>
            <a:ext cx="518436" cy="665876"/>
          </a:xfrm>
          <a:prstGeom prst="rect">
            <a:avLst/>
          </a:prstGeom>
          <a:noFill/>
          <a:ln w="12700">
            <a:noFill/>
            <a:miter lim="800000"/>
            <a:headEnd/>
            <a:tailEnd/>
          </a:ln>
        </p:spPr>
      </p:pic>
    </p:spTree>
    <p:extLst>
      <p:ext uri="{BB962C8B-B14F-4D97-AF65-F5344CB8AC3E}">
        <p14:creationId xmlns:p14="http://schemas.microsoft.com/office/powerpoint/2010/main" val="14420905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normAutofit/>
          </a:bodyPr>
          <a:lstStyle/>
          <a:p>
            <a:pPr marL="342900" indent="-342900">
              <a:lnSpc>
                <a:spcPct val="100000"/>
              </a:lnSpc>
              <a:buFont typeface="Arial" panose="020B0604020202020204" pitchFamily="34" charset="0"/>
              <a:buChar char="•"/>
            </a:pPr>
            <a:r>
              <a:rPr lang="fr-FR" dirty="0">
                <a:solidFill>
                  <a:srgbClr val="00B0F0"/>
                </a:solidFill>
              </a:rPr>
              <a:t>Démystifier la complexité (mais se </a:t>
            </a:r>
            <a:r>
              <a:rPr lang="fr-FR" dirty="0" smtClean="0">
                <a:solidFill>
                  <a:srgbClr val="00B0F0"/>
                </a:solidFill>
              </a:rPr>
              <a:t>préparer)</a:t>
            </a:r>
            <a:endParaRPr lang="fr-FR" dirty="0">
              <a:solidFill>
                <a:srgbClr val="00B0F0"/>
              </a:solidFill>
            </a:endParaRPr>
          </a:p>
          <a:p>
            <a:pPr marL="342900" indent="-342900">
              <a:lnSpc>
                <a:spcPct val="100000"/>
              </a:lnSpc>
              <a:buFont typeface="Arial" panose="020B0604020202020204" pitchFamily="34" charset="0"/>
              <a:buChar char="•"/>
            </a:pPr>
            <a:r>
              <a:rPr lang="fr-FR" dirty="0"/>
              <a:t>Formation à la démarche nécessaire mais pas si complexe</a:t>
            </a:r>
          </a:p>
          <a:p>
            <a:pPr marL="342900" indent="-342900">
              <a:lnSpc>
                <a:spcPct val="100000"/>
              </a:lnSpc>
              <a:buFont typeface="Arial" panose="020B0604020202020204" pitchFamily="34" charset="0"/>
              <a:buChar char="•"/>
            </a:pPr>
            <a:r>
              <a:rPr lang="fr-FR" dirty="0"/>
              <a:t>Maîtriser &amp; se faire accompagner sur certains </a:t>
            </a:r>
            <a:r>
              <a:rPr lang="fr-FR" dirty="0" smtClean="0"/>
              <a:t>outils-clé</a:t>
            </a:r>
            <a:endParaRPr lang="fr-FR" dirty="0"/>
          </a:p>
          <a:p>
            <a:pPr marL="800100" lvl="1" indent="-342900">
              <a:lnSpc>
                <a:spcPct val="100000"/>
              </a:lnSpc>
            </a:pPr>
            <a:r>
              <a:rPr lang="fr-FR" dirty="0"/>
              <a:t>Analyse de risques contractuels (lecture des évènements, Incoterm)</a:t>
            </a:r>
          </a:p>
          <a:p>
            <a:pPr marL="800100" lvl="1" indent="-342900">
              <a:lnSpc>
                <a:spcPct val="100000"/>
              </a:lnSpc>
            </a:pPr>
            <a:r>
              <a:rPr lang="fr-FR" dirty="0"/>
              <a:t>Mécanismes de </a:t>
            </a:r>
            <a:r>
              <a:rPr lang="fr-FR" dirty="0" smtClean="0"/>
              <a:t>paiement </a:t>
            </a:r>
            <a:r>
              <a:rPr lang="fr-FR" dirty="0"/>
              <a:t>(LC, traites…)</a:t>
            </a:r>
          </a:p>
          <a:p>
            <a:pPr marL="800100" lvl="1" indent="-342900">
              <a:lnSpc>
                <a:spcPct val="100000"/>
              </a:lnSpc>
            </a:pPr>
            <a:r>
              <a:rPr lang="fr-FR" dirty="0"/>
              <a:t>Limiter ses risques de change</a:t>
            </a:r>
          </a:p>
          <a:p>
            <a:pPr marL="342900" indent="-342900">
              <a:lnSpc>
                <a:spcPct val="100000"/>
              </a:lnSpc>
              <a:buFont typeface="Arial" panose="020B0604020202020204" pitchFamily="34" charset="0"/>
              <a:buChar char="•"/>
            </a:pPr>
            <a:r>
              <a:rPr lang="fr-FR" dirty="0" smtClean="0"/>
              <a:t>S’entourer d’une équipe </a:t>
            </a:r>
            <a:r>
              <a:rPr lang="fr-FR" dirty="0"/>
              <a:t>avec un esprit orienté « export »</a:t>
            </a:r>
          </a:p>
          <a:p>
            <a:pPr marL="0" indent="0">
              <a:lnSpc>
                <a:spcPct val="100000"/>
              </a:lnSpc>
            </a:pPr>
            <a:endParaRPr lang="en-US" dirty="0"/>
          </a:p>
        </p:txBody>
      </p:sp>
      <p:sp>
        <p:nvSpPr>
          <p:cNvPr id="3" name="Title 2"/>
          <p:cNvSpPr>
            <a:spLocks noGrp="1"/>
          </p:cNvSpPr>
          <p:nvPr>
            <p:ph type="title"/>
          </p:nvPr>
        </p:nvSpPr>
        <p:spPr/>
        <p:txBody>
          <a:bodyPr/>
          <a:lstStyle/>
          <a:p>
            <a:r>
              <a:rPr lang="fr-BE" dirty="0" smtClean="0"/>
              <a:t>Exporter, en résumé</a:t>
            </a:r>
            <a:endParaRPr lang="fr-BE" dirty="0"/>
          </a:p>
        </p:txBody>
      </p:sp>
      <p:sp>
        <p:nvSpPr>
          <p:cNvPr id="5" name="TextBox 4"/>
          <p:cNvSpPr txBox="1"/>
          <p:nvPr/>
        </p:nvSpPr>
        <p:spPr>
          <a:xfrm>
            <a:off x="11603722" y="6375482"/>
            <a:ext cx="184731" cy="461665"/>
          </a:xfrm>
          <a:prstGeom prst="rect">
            <a:avLst/>
          </a:prstGeom>
          <a:noFill/>
        </p:spPr>
        <p:txBody>
          <a:bodyPr wrap="none" rtlCol="0">
            <a:spAutoFit/>
          </a:bodyPr>
          <a:lstStyle/>
          <a:p>
            <a:endParaRPr lang="en-US" sz="2400" dirty="0"/>
          </a:p>
        </p:txBody>
      </p:sp>
      <p:sp>
        <p:nvSpPr>
          <p:cNvPr id="7" name="TextBox 6"/>
          <p:cNvSpPr txBox="1"/>
          <p:nvPr/>
        </p:nvSpPr>
        <p:spPr>
          <a:xfrm>
            <a:off x="10968754" y="6400386"/>
            <a:ext cx="184731" cy="461665"/>
          </a:xfrm>
          <a:prstGeom prst="rect">
            <a:avLst/>
          </a:prstGeom>
          <a:noFill/>
        </p:spPr>
        <p:txBody>
          <a:bodyPr wrap="none" rtlCol="0">
            <a:spAutoFit/>
          </a:bodyPr>
          <a:lstStyle/>
          <a:p>
            <a:endParaRPr lang="en-US" sz="2400" dirty="0"/>
          </a:p>
        </p:txBody>
      </p:sp>
      <p:pic>
        <p:nvPicPr>
          <p:cNvPr id="9" name="Picture 8" descr="CBC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5313" y="6156298"/>
            <a:ext cx="614655" cy="480469"/>
          </a:xfrm>
          <a:prstGeom prst="rect">
            <a:avLst/>
          </a:prstGeom>
        </p:spPr>
      </p:pic>
      <p:pic>
        <p:nvPicPr>
          <p:cNvPr id="8" name="Picture 5"/>
          <p:cNvPicPr>
            <a:picLocks noChangeArrowheads="1"/>
          </p:cNvPicPr>
          <p:nvPr/>
        </p:nvPicPr>
        <p:blipFill>
          <a:blip r:embed="rId4" cstate="screen">
            <a:clrChange>
              <a:clrFrom>
                <a:srgbClr val="FFFDFC"/>
              </a:clrFrom>
              <a:clrTo>
                <a:srgbClr val="FFFDFC">
                  <a:alpha val="0"/>
                </a:srgbClr>
              </a:clrTo>
            </a:clrChange>
            <a:extLst>
              <a:ext uri="{28A0092B-C50C-407E-A947-70E740481C1C}">
                <a14:useLocalDpi xmlns:a14="http://schemas.microsoft.com/office/drawing/2010/main"/>
              </a:ext>
            </a:extLst>
          </a:blip>
          <a:stretch>
            <a:fillRect/>
          </a:stretch>
        </p:blipFill>
        <p:spPr bwMode="auto">
          <a:xfrm>
            <a:off x="828136" y="5759162"/>
            <a:ext cx="518436" cy="665876"/>
          </a:xfrm>
          <a:prstGeom prst="rect">
            <a:avLst/>
          </a:prstGeom>
          <a:noFill/>
          <a:ln w="12700">
            <a:noFill/>
            <a:miter lim="800000"/>
            <a:headEnd/>
            <a:tailEnd/>
          </a:ln>
        </p:spPr>
      </p:pic>
    </p:spTree>
    <p:extLst>
      <p:ext uri="{BB962C8B-B14F-4D97-AF65-F5344CB8AC3E}">
        <p14:creationId xmlns:p14="http://schemas.microsoft.com/office/powerpoint/2010/main" val="21567084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003855" y="1003092"/>
            <a:ext cx="5856651" cy="62013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7" name="TextBox 6"/>
          <p:cNvSpPr txBox="1"/>
          <p:nvPr/>
        </p:nvSpPr>
        <p:spPr>
          <a:xfrm>
            <a:off x="2989768" y="6545061"/>
            <a:ext cx="6370595" cy="276999"/>
          </a:xfrm>
          <a:prstGeom prst="rect">
            <a:avLst/>
          </a:prstGeom>
          <a:noFill/>
        </p:spPr>
        <p:txBody>
          <a:bodyPr wrap="square" rtlCol="0">
            <a:spAutoFit/>
          </a:bodyPr>
          <a:lstStyle/>
          <a:p>
            <a:pPr algn="ctr"/>
            <a:r>
              <a:rPr lang="nl-BE" sz="1200" dirty="0">
                <a:solidFill>
                  <a:srgbClr val="003366"/>
                </a:solidFill>
                <a:latin typeface="Verdana" panose="020B0604030504040204" pitchFamily="34" charset="0"/>
                <a:ea typeface="Verdana" panose="020B0604030504040204" pitchFamily="34" charset="0"/>
                <a:cs typeface="Verdana" panose="020B0604030504040204" pitchFamily="34" charset="0"/>
              </a:rPr>
              <a:t>Source: </a:t>
            </a:r>
            <a:r>
              <a:rPr lang="nl-BE" sz="1200" i="1" dirty="0" smtClean="0">
                <a:solidFill>
                  <a:srgbClr val="003366"/>
                </a:solidFill>
                <a:latin typeface="Verdana" panose="020B0604030504040204" pitchFamily="34" charset="0"/>
                <a:ea typeface="Verdana" panose="020B0604030504040204" pitchFamily="34" charset="0"/>
                <a:cs typeface="Verdana" panose="020B0604030504040204" pitchFamily="34" charset="0"/>
              </a:rPr>
              <a:t>GfK/CBC </a:t>
            </a:r>
            <a:r>
              <a:rPr lang="nl-BE" sz="1200" i="1" dirty="0" err="1" smtClean="0">
                <a:solidFill>
                  <a:srgbClr val="003366"/>
                </a:solidFill>
                <a:latin typeface="Verdana" panose="020B0604030504040204" pitchFamily="34" charset="0"/>
                <a:ea typeface="Verdana" panose="020B0604030504040204" pitchFamily="34" charset="0"/>
                <a:cs typeface="Verdana" panose="020B0604030504040204" pitchFamily="34" charset="0"/>
              </a:rPr>
              <a:t>Banque</a:t>
            </a:r>
            <a:r>
              <a:rPr lang="nl-BE" sz="1200" i="1" dirty="0" smtClean="0">
                <a:solidFill>
                  <a:srgbClr val="003366"/>
                </a:solidFill>
                <a:latin typeface="Verdana" panose="020B0604030504040204" pitchFamily="34" charset="0"/>
                <a:ea typeface="Verdana" panose="020B0604030504040204" pitchFamily="34" charset="0"/>
                <a:cs typeface="Verdana" panose="020B0604030504040204" pitchFamily="34" charset="0"/>
              </a:rPr>
              <a:t> &amp; Assurance</a:t>
            </a:r>
            <a:endParaRPr lang="en-GB" sz="1200" i="1" dirty="0" err="1">
              <a:solidFill>
                <a:srgbClr val="003366"/>
              </a:solidFill>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CBC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5313" y="6156298"/>
            <a:ext cx="614655" cy="480469"/>
          </a:xfrm>
          <a:prstGeom prst="rect">
            <a:avLst/>
          </a:prstGeom>
        </p:spPr>
      </p:pic>
      <p:pic>
        <p:nvPicPr>
          <p:cNvPr id="6" name="Picture 5"/>
          <p:cNvPicPr>
            <a:picLocks noChangeAspect="1"/>
          </p:cNvPicPr>
          <p:nvPr/>
        </p:nvPicPr>
        <p:blipFill>
          <a:blip r:embed="rId4"/>
          <a:stretch>
            <a:fillRect/>
          </a:stretch>
        </p:blipFill>
        <p:spPr>
          <a:xfrm>
            <a:off x="639666" y="240400"/>
            <a:ext cx="797859" cy="810326"/>
          </a:xfrm>
          <a:prstGeom prst="rect">
            <a:avLst/>
          </a:prstGeom>
        </p:spPr>
      </p:pic>
      <p:graphicFrame>
        <p:nvGraphicFramePr>
          <p:cNvPr id="8" name="Diagram 7"/>
          <p:cNvGraphicFramePr/>
          <p:nvPr>
            <p:extLst>
              <p:ext uri="{D42A27DB-BD31-4B8C-83A1-F6EECF244321}">
                <p14:modId xmlns:p14="http://schemas.microsoft.com/office/powerpoint/2010/main" val="161299348"/>
              </p:ext>
            </p:extLst>
          </p:nvPr>
        </p:nvGraphicFramePr>
        <p:xfrm>
          <a:off x="3201896" y="597929"/>
          <a:ext cx="6735482"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TextBox 12"/>
          <p:cNvSpPr txBox="1"/>
          <p:nvPr/>
        </p:nvSpPr>
        <p:spPr>
          <a:xfrm>
            <a:off x="4154980" y="645563"/>
            <a:ext cx="2088816" cy="1323439"/>
          </a:xfrm>
          <a:prstGeom prst="rect">
            <a:avLst/>
          </a:prstGeom>
          <a:noFill/>
        </p:spPr>
        <p:txBody>
          <a:bodyPr wrap="square" rtlCol="0">
            <a:spAutoFit/>
          </a:bodyPr>
          <a:lstStyle/>
          <a:p>
            <a:pPr algn="ctr"/>
            <a:r>
              <a:rPr lang="fr-FR" sz="2000" dirty="0">
                <a:solidFill>
                  <a:srgbClr val="002060"/>
                </a:solidFill>
              </a:rPr>
              <a:t>CEO </a:t>
            </a:r>
            <a:r>
              <a:rPr lang="fr-FR" sz="2000" dirty="0" smtClean="0">
                <a:solidFill>
                  <a:srgbClr val="002060"/>
                </a:solidFill>
              </a:rPr>
              <a:t>et </a:t>
            </a:r>
            <a:r>
              <a:rPr lang="fr-FR" sz="2000" dirty="0">
                <a:solidFill>
                  <a:srgbClr val="002060"/>
                </a:solidFill>
              </a:rPr>
              <a:t>CFO </a:t>
            </a:r>
            <a:r>
              <a:rPr lang="fr-FR" sz="2000" dirty="0" smtClean="0">
                <a:solidFill>
                  <a:srgbClr val="002060"/>
                </a:solidFill>
              </a:rPr>
              <a:t>de PME et grandes entreprises</a:t>
            </a:r>
            <a:endParaRPr lang="fr-FR" sz="2000" dirty="0">
              <a:solidFill>
                <a:srgbClr val="002060"/>
              </a:solidFill>
            </a:endParaRPr>
          </a:p>
          <a:p>
            <a:pPr algn="ctr"/>
            <a:r>
              <a:rPr lang="fr-FR" sz="2000" dirty="0">
                <a:solidFill>
                  <a:srgbClr val="002060"/>
                </a:solidFill>
              </a:rPr>
              <a:t>belges</a:t>
            </a:r>
          </a:p>
        </p:txBody>
      </p:sp>
      <p:sp>
        <p:nvSpPr>
          <p:cNvPr id="14" name="TextBox 13"/>
          <p:cNvSpPr txBox="1"/>
          <p:nvPr/>
        </p:nvSpPr>
        <p:spPr>
          <a:xfrm>
            <a:off x="6810126" y="1149637"/>
            <a:ext cx="2088816" cy="584775"/>
          </a:xfrm>
          <a:prstGeom prst="rect">
            <a:avLst/>
          </a:prstGeom>
          <a:noFill/>
        </p:spPr>
        <p:txBody>
          <a:bodyPr wrap="square" rtlCol="0">
            <a:spAutoFit/>
          </a:bodyPr>
          <a:lstStyle/>
          <a:p>
            <a:pPr algn="ctr"/>
            <a:r>
              <a:rPr lang="fr-FR" sz="3200" dirty="0" smtClean="0">
                <a:solidFill>
                  <a:srgbClr val="002060"/>
                </a:solidFill>
              </a:rPr>
              <a:t>292</a:t>
            </a:r>
            <a:endParaRPr lang="fr-FR" sz="2800" dirty="0" smtClean="0">
              <a:solidFill>
                <a:srgbClr val="002060"/>
              </a:solidFill>
            </a:endParaRPr>
          </a:p>
        </p:txBody>
      </p:sp>
      <p:sp>
        <p:nvSpPr>
          <p:cNvPr id="15" name="TextBox 14"/>
          <p:cNvSpPr txBox="1"/>
          <p:nvPr/>
        </p:nvSpPr>
        <p:spPr>
          <a:xfrm>
            <a:off x="4168427" y="3824027"/>
            <a:ext cx="2088816" cy="1015663"/>
          </a:xfrm>
          <a:prstGeom prst="rect">
            <a:avLst/>
          </a:prstGeom>
          <a:noFill/>
        </p:spPr>
        <p:txBody>
          <a:bodyPr wrap="square" rtlCol="0">
            <a:spAutoFit/>
          </a:bodyPr>
          <a:lstStyle/>
          <a:p>
            <a:pPr algn="ctr"/>
            <a:r>
              <a:rPr lang="fr-FR" sz="2000" dirty="0" smtClean="0">
                <a:solidFill>
                  <a:srgbClr val="002060"/>
                </a:solidFill>
              </a:rPr>
              <a:t>Enquête par téléphone </a:t>
            </a:r>
          </a:p>
          <a:p>
            <a:pPr algn="ctr"/>
            <a:r>
              <a:rPr lang="fr-FR" sz="2000" dirty="0" smtClean="0">
                <a:solidFill>
                  <a:srgbClr val="002060"/>
                </a:solidFill>
              </a:rPr>
              <a:t>(CATI)</a:t>
            </a:r>
            <a:endParaRPr lang="fr-FR" sz="2000" dirty="0">
              <a:solidFill>
                <a:srgbClr val="002060"/>
              </a:solidFill>
            </a:endParaRPr>
          </a:p>
        </p:txBody>
      </p:sp>
      <p:sp>
        <p:nvSpPr>
          <p:cNvPr id="16" name="Rectangle 15"/>
          <p:cNvSpPr/>
          <p:nvPr/>
        </p:nvSpPr>
        <p:spPr>
          <a:xfrm>
            <a:off x="473637" y="6123919"/>
            <a:ext cx="6096000" cy="461665"/>
          </a:xfrm>
          <a:prstGeom prst="rect">
            <a:avLst/>
          </a:prstGeom>
        </p:spPr>
        <p:txBody>
          <a:bodyPr>
            <a:spAutoFit/>
          </a:bodyPr>
          <a:lstStyle/>
          <a:p>
            <a:r>
              <a:rPr lang="fr-FR" sz="1200" dirty="0" smtClean="0">
                <a:solidFill>
                  <a:srgbClr val="002060"/>
                </a:solidFill>
              </a:rPr>
              <a:t>*Pondération selon </a:t>
            </a:r>
            <a:r>
              <a:rPr lang="fr-FR" sz="1200" dirty="0">
                <a:solidFill>
                  <a:srgbClr val="002060"/>
                </a:solidFill>
              </a:rPr>
              <a:t>une distribution représentative de la taille de l’entreprise (petite, moyenne, ou grande </a:t>
            </a:r>
            <a:r>
              <a:rPr lang="fr-FR" sz="1200" dirty="0" smtClean="0">
                <a:solidFill>
                  <a:srgbClr val="002060"/>
                </a:solidFill>
              </a:rPr>
              <a:t>entreprise) </a:t>
            </a:r>
            <a:r>
              <a:rPr lang="fr-FR" sz="1200" dirty="0">
                <a:solidFill>
                  <a:srgbClr val="002060"/>
                </a:solidFill>
              </a:rPr>
              <a:t>par rapport à chacune des </a:t>
            </a:r>
            <a:r>
              <a:rPr lang="fr-FR" sz="1200" dirty="0" smtClean="0">
                <a:solidFill>
                  <a:srgbClr val="002060"/>
                </a:solidFill>
              </a:rPr>
              <a:t>régions </a:t>
            </a:r>
            <a:r>
              <a:rPr lang="fr-FR" sz="1200" dirty="0">
                <a:solidFill>
                  <a:srgbClr val="002060"/>
                </a:solidFill>
              </a:rPr>
              <a:t>de Belgique (FLA, BRU, WALL)</a:t>
            </a:r>
          </a:p>
        </p:txBody>
      </p:sp>
      <p:sp>
        <p:nvSpPr>
          <p:cNvPr id="17" name="TextBox 16"/>
          <p:cNvSpPr txBox="1"/>
          <p:nvPr/>
        </p:nvSpPr>
        <p:spPr>
          <a:xfrm>
            <a:off x="6727253" y="3682903"/>
            <a:ext cx="2088816" cy="1200329"/>
          </a:xfrm>
          <a:prstGeom prst="rect">
            <a:avLst/>
          </a:prstGeom>
          <a:noFill/>
        </p:spPr>
        <p:txBody>
          <a:bodyPr wrap="square" rtlCol="0">
            <a:spAutoFit/>
          </a:bodyPr>
          <a:lstStyle/>
          <a:p>
            <a:pPr algn="ctr"/>
            <a:r>
              <a:rPr lang="fr-FR" sz="2400" dirty="0" smtClean="0">
                <a:solidFill>
                  <a:srgbClr val="002060"/>
                </a:solidFill>
              </a:rPr>
              <a:t>28 mars </a:t>
            </a:r>
          </a:p>
          <a:p>
            <a:pPr algn="ctr"/>
            <a:r>
              <a:rPr lang="fr-FR" sz="2400" dirty="0" smtClean="0">
                <a:solidFill>
                  <a:srgbClr val="002060"/>
                </a:solidFill>
              </a:rPr>
              <a:t>au </a:t>
            </a:r>
          </a:p>
          <a:p>
            <a:pPr algn="ctr"/>
            <a:r>
              <a:rPr lang="fr-FR" sz="2400" dirty="0" smtClean="0">
                <a:solidFill>
                  <a:srgbClr val="002060"/>
                </a:solidFill>
              </a:rPr>
              <a:t>14 avril 2017</a:t>
            </a:r>
          </a:p>
        </p:txBody>
      </p:sp>
    </p:spTree>
    <p:extLst>
      <p:ext uri="{BB962C8B-B14F-4D97-AF65-F5344CB8AC3E}">
        <p14:creationId xmlns:p14="http://schemas.microsoft.com/office/powerpoint/2010/main" val="25982881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704" y="0"/>
            <a:ext cx="12673408" cy="7008779"/>
          </a:xfrm>
          <a:prstGeom prst="rect">
            <a:avLst/>
          </a:prstGeom>
          <a:solidFill>
            <a:srgbClr val="0021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sz="2400"/>
          </a:p>
        </p:txBody>
      </p:sp>
      <p:pic>
        <p:nvPicPr>
          <p:cNvPr id="9" name="Image 8"/>
          <p:cNvPicPr>
            <a:picLocks noChangeAspect="1"/>
          </p:cNvPicPr>
          <p:nvPr/>
        </p:nvPicPr>
        <p:blipFill>
          <a:blip r:embed="rId3"/>
          <a:stretch>
            <a:fillRect/>
          </a:stretch>
        </p:blipFill>
        <p:spPr>
          <a:xfrm>
            <a:off x="3791744" y="1316765"/>
            <a:ext cx="4995333" cy="4504267"/>
          </a:xfrm>
          <a:prstGeom prst="rect">
            <a:avLst/>
          </a:prstGeom>
        </p:spPr>
      </p:pic>
      <p:sp>
        <p:nvSpPr>
          <p:cNvPr id="11" name="ZoneTexte 10"/>
          <p:cNvSpPr txBox="1"/>
          <p:nvPr/>
        </p:nvSpPr>
        <p:spPr>
          <a:xfrm>
            <a:off x="3962400" y="2414736"/>
            <a:ext cx="4267200" cy="2308324"/>
          </a:xfrm>
          <a:prstGeom prst="rect">
            <a:avLst/>
          </a:prstGeom>
          <a:noFill/>
        </p:spPr>
        <p:txBody>
          <a:bodyPr wrap="square" rtlCol="0">
            <a:spAutoFit/>
          </a:bodyPr>
          <a:lstStyle/>
          <a:p>
            <a:pPr algn="ctr">
              <a:spcAft>
                <a:spcPts val="800"/>
              </a:spcAft>
            </a:pPr>
            <a:r>
              <a:rPr lang="fr-FR" sz="3600">
                <a:solidFill>
                  <a:schemeClr val="bg1"/>
                </a:solidFill>
                <a:latin typeface="Rockwell" panose="02060603020205020403" pitchFamily="18" charset="0"/>
                <a:cs typeface="Verdana"/>
              </a:rPr>
              <a:t>La digitalisation, enjeu de taille pour le commerce international ?</a:t>
            </a:r>
            <a:endParaRPr lang="fr-FR" sz="3600" dirty="0">
              <a:solidFill>
                <a:schemeClr val="bg1"/>
              </a:solidFill>
              <a:latin typeface="Rockwell" panose="02060603020205020403" pitchFamily="18" charset="0"/>
              <a:cs typeface="Verdana"/>
            </a:endParaRPr>
          </a:p>
        </p:txBody>
      </p:sp>
      <p:pic>
        <p:nvPicPr>
          <p:cNvPr id="7" name="Picture 6" descr="CBC_CW_RGB.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6907" y="6122821"/>
            <a:ext cx="637227" cy="498113"/>
          </a:xfrm>
          <a:prstGeom prst="rect">
            <a:avLst/>
          </a:prstGeom>
        </p:spPr>
      </p:pic>
      <p:sp>
        <p:nvSpPr>
          <p:cNvPr id="6" name="ZoneTexte 5"/>
          <p:cNvSpPr txBox="1"/>
          <p:nvPr/>
        </p:nvSpPr>
        <p:spPr>
          <a:xfrm>
            <a:off x="382555" y="6298164"/>
            <a:ext cx="8966718" cy="338554"/>
          </a:xfrm>
          <a:prstGeom prst="rect">
            <a:avLst/>
          </a:prstGeom>
          <a:noFill/>
        </p:spPr>
        <p:txBody>
          <a:bodyPr wrap="square" rtlCol="0">
            <a:spAutoFit/>
          </a:bodyPr>
          <a:lstStyle/>
          <a:p>
            <a:r>
              <a:rPr lang="fr-FR" sz="1600" dirty="0" smtClean="0">
                <a:solidFill>
                  <a:schemeClr val="bg1"/>
                </a:solidFill>
              </a:rPr>
              <a:t>Christine Deleye</a:t>
            </a:r>
            <a:r>
              <a:rPr lang="fr-FR" sz="1600" dirty="0">
                <a:solidFill>
                  <a:schemeClr val="bg1"/>
                </a:solidFill>
              </a:rPr>
              <a:t>, Responsable Commerce Extérieur et Paiements </a:t>
            </a:r>
            <a:r>
              <a:rPr lang="fr-FR" sz="1600" dirty="0" smtClean="0">
                <a:solidFill>
                  <a:schemeClr val="bg1"/>
                </a:solidFill>
              </a:rPr>
              <a:t>chez </a:t>
            </a:r>
            <a:r>
              <a:rPr lang="fr-FR" sz="1600" dirty="0">
                <a:solidFill>
                  <a:schemeClr val="bg1"/>
                </a:solidFill>
              </a:rPr>
              <a:t>CBC Banque </a:t>
            </a:r>
          </a:p>
        </p:txBody>
      </p:sp>
    </p:spTree>
    <p:extLst>
      <p:ext uri="{BB962C8B-B14F-4D97-AF65-F5344CB8AC3E}">
        <p14:creationId xmlns:p14="http://schemas.microsoft.com/office/powerpoint/2010/main" val="13412929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15653" y="663604"/>
            <a:ext cx="10972800" cy="720080"/>
          </a:xfrm>
        </p:spPr>
        <p:txBody>
          <a:bodyPr/>
          <a:lstStyle/>
          <a:p>
            <a:r>
              <a:rPr lang="fr-BE" dirty="0" smtClean="0"/>
              <a:t/>
            </a:r>
            <a:br>
              <a:rPr lang="fr-BE" dirty="0" smtClean="0"/>
            </a:br>
            <a:r>
              <a:rPr lang="fr-BE" dirty="0"/>
              <a:t/>
            </a:r>
            <a:br>
              <a:rPr lang="fr-BE" dirty="0"/>
            </a:br>
            <a:r>
              <a:rPr lang="fr-BE" dirty="0" smtClean="0"/>
              <a:t/>
            </a:r>
            <a:br>
              <a:rPr lang="fr-BE" dirty="0" smtClean="0"/>
            </a:br>
            <a:r>
              <a:rPr lang="fr-BE" dirty="0" smtClean="0"/>
              <a:t>S’assurer d’être payé : quelles solutions? </a:t>
            </a:r>
            <a:br>
              <a:rPr lang="fr-BE" dirty="0" smtClean="0"/>
            </a:br>
            <a:r>
              <a:rPr lang="fr-BE" dirty="0" smtClean="0"/>
              <a:t/>
            </a:r>
            <a:br>
              <a:rPr lang="fr-BE" dirty="0" smtClean="0"/>
            </a:br>
            <a:r>
              <a:rPr lang="fr-BE" dirty="0" smtClean="0"/>
              <a:t/>
            </a:r>
            <a:br>
              <a:rPr lang="fr-BE" dirty="0" smtClean="0"/>
            </a:br>
            <a:r>
              <a:rPr lang="fr-BE" dirty="0" smtClean="0"/>
              <a:t/>
            </a:r>
            <a:br>
              <a:rPr lang="fr-BE" dirty="0" smtClean="0"/>
            </a:br>
            <a:endParaRPr lang="fr-BE" dirty="0"/>
          </a:p>
        </p:txBody>
      </p:sp>
      <p:sp>
        <p:nvSpPr>
          <p:cNvPr id="5" name="TextBox 4"/>
          <p:cNvSpPr txBox="1"/>
          <p:nvPr/>
        </p:nvSpPr>
        <p:spPr>
          <a:xfrm>
            <a:off x="11603722" y="6375482"/>
            <a:ext cx="184731" cy="461665"/>
          </a:xfrm>
          <a:prstGeom prst="rect">
            <a:avLst/>
          </a:prstGeom>
          <a:noFill/>
        </p:spPr>
        <p:txBody>
          <a:bodyPr wrap="none" rtlCol="0">
            <a:spAutoFit/>
          </a:bodyPr>
          <a:lstStyle/>
          <a:p>
            <a:endParaRPr lang="en-US" sz="2400" dirty="0"/>
          </a:p>
        </p:txBody>
      </p:sp>
      <p:sp>
        <p:nvSpPr>
          <p:cNvPr id="7" name="TextBox 6"/>
          <p:cNvSpPr txBox="1"/>
          <p:nvPr/>
        </p:nvSpPr>
        <p:spPr>
          <a:xfrm>
            <a:off x="10968754" y="6400386"/>
            <a:ext cx="184731" cy="461665"/>
          </a:xfrm>
          <a:prstGeom prst="rect">
            <a:avLst/>
          </a:prstGeom>
          <a:noFill/>
        </p:spPr>
        <p:txBody>
          <a:bodyPr wrap="none" rtlCol="0">
            <a:spAutoFit/>
          </a:bodyPr>
          <a:lstStyle/>
          <a:p>
            <a:endParaRPr lang="en-US" sz="2400" dirty="0"/>
          </a:p>
        </p:txBody>
      </p:sp>
      <p:pic>
        <p:nvPicPr>
          <p:cNvPr id="9" name="Picture 8" descr="CBC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5313" y="6156298"/>
            <a:ext cx="614655" cy="480469"/>
          </a:xfrm>
          <a:prstGeom prst="rect">
            <a:avLst/>
          </a:prstGeom>
        </p:spPr>
      </p:pic>
      <p:sp>
        <p:nvSpPr>
          <p:cNvPr id="16" name="TextBox 15"/>
          <p:cNvSpPr txBox="1"/>
          <p:nvPr/>
        </p:nvSpPr>
        <p:spPr>
          <a:xfrm>
            <a:off x="944247" y="1329048"/>
            <a:ext cx="5087611" cy="2739211"/>
          </a:xfrm>
          <a:prstGeom prst="rect">
            <a:avLst/>
          </a:prstGeom>
          <a:noFill/>
        </p:spPr>
        <p:txBody>
          <a:bodyPr wrap="none" rtlCol="0">
            <a:spAutoFit/>
          </a:bodyPr>
          <a:lstStyle/>
          <a:p>
            <a:r>
              <a:rPr lang="nl-BE" sz="3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nl-BE" sz="3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nl-BE" sz="28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1. 100% </a:t>
            </a:r>
            <a:r>
              <a:rPr lang="nl-BE" sz="2800"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acompte</a:t>
            </a:r>
            <a:r>
              <a:rPr lang="nl-BE" sz="28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nl-BE" sz="28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endParaRPr lang="nl-BE" sz="2800"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nl-BE" sz="28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 </a:t>
            </a:r>
            <a:r>
              <a:rPr lang="nl-BE" sz="2800"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Paiement</a:t>
            </a:r>
            <a:r>
              <a:rPr lang="nl-BE" sz="28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nl-BE" sz="2800"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après</a:t>
            </a:r>
            <a:r>
              <a:rPr lang="nl-BE" sz="28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nl-BE" sz="2800"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livraison</a:t>
            </a:r>
            <a:r>
              <a:rPr lang="nl-BE" sz="28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nl-BE" sz="28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endParaRPr lang="nl-BE" sz="2800"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nl-BE" sz="28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3. Crédit documentaire</a:t>
            </a:r>
            <a:endParaRPr lang="en-GB" sz="28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2679" y="2874610"/>
            <a:ext cx="1350933" cy="1350933"/>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92307" y="3158865"/>
            <a:ext cx="605898" cy="605898"/>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4989" y="4443790"/>
            <a:ext cx="652195" cy="652195"/>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9790" y="3855623"/>
            <a:ext cx="1350933" cy="1350933"/>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0733" y="5522914"/>
            <a:ext cx="879202" cy="879202"/>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3465" y="5425012"/>
            <a:ext cx="1034413" cy="1034413"/>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07641" y="5360921"/>
            <a:ext cx="1034413" cy="1034413"/>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9801" y="5516132"/>
            <a:ext cx="879202" cy="879202"/>
          </a:xfrm>
          <a:prstGeom prst="rect">
            <a:avLst/>
          </a:prstGeom>
        </p:spPr>
      </p:pic>
      <p:sp>
        <p:nvSpPr>
          <p:cNvPr id="27" name="TextBox 26"/>
          <p:cNvSpPr txBox="1"/>
          <p:nvPr/>
        </p:nvSpPr>
        <p:spPr>
          <a:xfrm>
            <a:off x="8173648" y="3459202"/>
            <a:ext cx="359394" cy="400110"/>
          </a:xfrm>
          <a:prstGeom prst="rect">
            <a:avLst/>
          </a:prstGeom>
          <a:noFill/>
        </p:spPr>
        <p:txBody>
          <a:bodyPr wrap="none" rtlCol="0">
            <a:spAutoFit/>
          </a:bodyPr>
          <a:lstStyle/>
          <a:p>
            <a:r>
              <a:rPr lang="nl-BE" sz="2000" b="1" dirty="0" smtClean="0">
                <a:solidFill>
                  <a:srgbClr val="00B0F0"/>
                </a:solidFill>
                <a:latin typeface="Verdana" panose="020B0604030504040204" pitchFamily="34" charset="0"/>
                <a:ea typeface="Verdana" panose="020B0604030504040204" pitchFamily="34" charset="0"/>
                <a:cs typeface="Verdana" panose="020B0604030504040204" pitchFamily="34" charset="0"/>
              </a:rPr>
              <a:t>E</a:t>
            </a:r>
            <a:endParaRPr lang="en-GB" sz="2000" b="1" dirty="0">
              <a:solidFill>
                <a:srgbClr val="00B0F0"/>
              </a:solidFill>
              <a:latin typeface="Verdana" panose="020B0604030504040204" pitchFamily="34" charset="0"/>
              <a:ea typeface="Verdana" panose="020B0604030504040204" pitchFamily="34" charset="0"/>
              <a:cs typeface="Verdana" panose="020B0604030504040204" pitchFamily="34" charset="0"/>
            </a:endParaRPr>
          </a:p>
        </p:txBody>
      </p:sp>
      <p:sp>
        <p:nvSpPr>
          <p:cNvPr id="28" name="TextBox 27"/>
          <p:cNvSpPr txBox="1"/>
          <p:nvPr/>
        </p:nvSpPr>
        <p:spPr>
          <a:xfrm>
            <a:off x="7194363" y="5762460"/>
            <a:ext cx="359394" cy="400110"/>
          </a:xfrm>
          <a:prstGeom prst="rect">
            <a:avLst/>
          </a:prstGeom>
          <a:noFill/>
        </p:spPr>
        <p:txBody>
          <a:bodyPr wrap="none" rtlCol="0">
            <a:spAutoFit/>
          </a:bodyPr>
          <a:lstStyle/>
          <a:p>
            <a:r>
              <a:rPr lang="nl-BE" sz="2000" b="1" dirty="0" smtClean="0">
                <a:solidFill>
                  <a:srgbClr val="00B0F0"/>
                </a:solidFill>
                <a:latin typeface="Verdana" panose="020B0604030504040204" pitchFamily="34" charset="0"/>
                <a:ea typeface="Verdana" panose="020B0604030504040204" pitchFamily="34" charset="0"/>
                <a:cs typeface="Verdana" panose="020B0604030504040204" pitchFamily="34" charset="0"/>
              </a:rPr>
              <a:t>E</a:t>
            </a:r>
            <a:endParaRPr lang="en-GB" sz="2000" b="1" dirty="0">
              <a:solidFill>
                <a:srgbClr val="00B0F0"/>
              </a:solidFill>
              <a:latin typeface="Verdana" panose="020B0604030504040204" pitchFamily="34" charset="0"/>
              <a:ea typeface="Verdana" panose="020B0604030504040204" pitchFamily="34" charset="0"/>
              <a:cs typeface="Verdana" panose="020B0604030504040204" pitchFamily="34" charset="0"/>
            </a:endParaRPr>
          </a:p>
        </p:txBody>
      </p:sp>
      <p:sp>
        <p:nvSpPr>
          <p:cNvPr id="29" name="TextBox 28"/>
          <p:cNvSpPr txBox="1"/>
          <p:nvPr/>
        </p:nvSpPr>
        <p:spPr>
          <a:xfrm>
            <a:off x="8241389" y="4567188"/>
            <a:ext cx="359394" cy="400110"/>
          </a:xfrm>
          <a:prstGeom prst="rect">
            <a:avLst/>
          </a:prstGeom>
          <a:noFill/>
        </p:spPr>
        <p:txBody>
          <a:bodyPr wrap="none" rtlCol="0">
            <a:spAutoFit/>
          </a:bodyPr>
          <a:lstStyle/>
          <a:p>
            <a:r>
              <a:rPr lang="nl-BE" sz="2000" b="1" dirty="0" smtClean="0">
                <a:solidFill>
                  <a:srgbClr val="00B0F0"/>
                </a:solidFill>
                <a:latin typeface="Verdana" panose="020B0604030504040204" pitchFamily="34" charset="0"/>
                <a:ea typeface="Verdana" panose="020B0604030504040204" pitchFamily="34" charset="0"/>
                <a:cs typeface="Verdana" panose="020B0604030504040204" pitchFamily="34" charset="0"/>
              </a:rPr>
              <a:t>E</a:t>
            </a:r>
            <a:endParaRPr lang="en-GB" sz="2000" b="1" dirty="0">
              <a:solidFill>
                <a:srgbClr val="00B0F0"/>
              </a:solidFill>
              <a:latin typeface="Verdana" panose="020B0604030504040204" pitchFamily="34" charset="0"/>
              <a:ea typeface="Verdana" panose="020B0604030504040204" pitchFamily="34" charset="0"/>
              <a:cs typeface="Verdana" panose="020B0604030504040204" pitchFamily="34" charset="0"/>
            </a:endParaRPr>
          </a:p>
        </p:txBody>
      </p:sp>
      <p:sp>
        <p:nvSpPr>
          <p:cNvPr id="30" name="TextBox 29"/>
          <p:cNvSpPr txBox="1"/>
          <p:nvPr/>
        </p:nvSpPr>
        <p:spPr>
          <a:xfrm>
            <a:off x="9930259" y="3309562"/>
            <a:ext cx="324128" cy="400110"/>
          </a:xfrm>
          <a:prstGeom prst="rect">
            <a:avLst/>
          </a:prstGeom>
          <a:noFill/>
        </p:spPr>
        <p:txBody>
          <a:bodyPr wrap="none" rtlCol="0">
            <a:spAutoFit/>
          </a:bodyPr>
          <a:lstStyle/>
          <a:p>
            <a:r>
              <a:rPr lang="nl-BE" sz="2000" b="1" dirty="0" smtClean="0">
                <a:solidFill>
                  <a:srgbClr val="00B0F0"/>
                </a:solidFill>
                <a:latin typeface="Verdana" panose="020B0604030504040204" pitchFamily="34" charset="0"/>
                <a:ea typeface="Verdana" panose="020B0604030504040204" pitchFamily="34" charset="0"/>
                <a:cs typeface="Verdana" panose="020B0604030504040204" pitchFamily="34" charset="0"/>
              </a:rPr>
              <a:t>I</a:t>
            </a:r>
            <a:endParaRPr lang="en-GB" sz="2000" b="1" dirty="0">
              <a:solidFill>
                <a:srgbClr val="00B0F0"/>
              </a:solidFill>
              <a:latin typeface="Verdana" panose="020B0604030504040204" pitchFamily="34" charset="0"/>
              <a:ea typeface="Verdana" panose="020B0604030504040204" pitchFamily="34" charset="0"/>
              <a:cs typeface="Verdana" panose="020B0604030504040204" pitchFamily="34" charset="0"/>
            </a:endParaRPr>
          </a:p>
        </p:txBody>
      </p:sp>
      <p:sp>
        <p:nvSpPr>
          <p:cNvPr id="31" name="TextBox 30"/>
          <p:cNvSpPr txBox="1"/>
          <p:nvPr/>
        </p:nvSpPr>
        <p:spPr>
          <a:xfrm>
            <a:off x="9930259" y="4331034"/>
            <a:ext cx="324128" cy="400110"/>
          </a:xfrm>
          <a:prstGeom prst="rect">
            <a:avLst/>
          </a:prstGeom>
          <a:noFill/>
        </p:spPr>
        <p:txBody>
          <a:bodyPr wrap="none" rtlCol="0">
            <a:spAutoFit/>
          </a:bodyPr>
          <a:lstStyle/>
          <a:p>
            <a:r>
              <a:rPr lang="nl-BE" sz="2000" b="1" dirty="0" smtClean="0">
                <a:solidFill>
                  <a:srgbClr val="00B0F0"/>
                </a:solidFill>
                <a:latin typeface="Verdana" panose="020B0604030504040204" pitchFamily="34" charset="0"/>
                <a:ea typeface="Verdana" panose="020B0604030504040204" pitchFamily="34" charset="0"/>
                <a:cs typeface="Verdana" panose="020B0604030504040204" pitchFamily="34" charset="0"/>
              </a:rPr>
              <a:t>I</a:t>
            </a:r>
            <a:endParaRPr lang="en-GB" sz="2000" b="1" dirty="0">
              <a:solidFill>
                <a:srgbClr val="00B0F0"/>
              </a:solidFill>
              <a:latin typeface="Verdana" panose="020B0604030504040204" pitchFamily="34" charset="0"/>
              <a:ea typeface="Verdana" panose="020B0604030504040204" pitchFamily="34" charset="0"/>
              <a:cs typeface="Verdana" panose="020B0604030504040204" pitchFamily="34" charset="0"/>
            </a:endParaRPr>
          </a:p>
        </p:txBody>
      </p:sp>
      <p:sp>
        <p:nvSpPr>
          <p:cNvPr id="32" name="TextBox 31"/>
          <p:cNvSpPr txBox="1"/>
          <p:nvPr/>
        </p:nvSpPr>
        <p:spPr>
          <a:xfrm>
            <a:off x="10337338" y="5755678"/>
            <a:ext cx="324128" cy="400110"/>
          </a:xfrm>
          <a:prstGeom prst="rect">
            <a:avLst/>
          </a:prstGeom>
          <a:noFill/>
        </p:spPr>
        <p:txBody>
          <a:bodyPr wrap="none" rtlCol="0">
            <a:spAutoFit/>
          </a:bodyPr>
          <a:lstStyle/>
          <a:p>
            <a:r>
              <a:rPr lang="nl-BE" sz="2000" b="1" dirty="0" smtClean="0">
                <a:solidFill>
                  <a:srgbClr val="00B0F0"/>
                </a:solidFill>
                <a:latin typeface="Verdana" panose="020B0604030504040204" pitchFamily="34" charset="0"/>
                <a:ea typeface="Verdana" panose="020B0604030504040204" pitchFamily="34" charset="0"/>
                <a:cs typeface="Verdana" panose="020B0604030504040204" pitchFamily="34" charset="0"/>
              </a:rPr>
              <a:t>I</a:t>
            </a:r>
            <a:endParaRPr lang="en-GB" sz="2000" b="1" dirty="0">
              <a:solidFill>
                <a:srgbClr val="00B0F0"/>
              </a:solidFill>
              <a:latin typeface="Verdana" panose="020B0604030504040204" pitchFamily="34" charset="0"/>
              <a:ea typeface="Verdana" panose="020B0604030504040204" pitchFamily="34" charset="0"/>
              <a:cs typeface="Verdana" panose="020B0604030504040204" pitchFamily="34" charset="0"/>
            </a:endParaRPr>
          </a:p>
        </p:txBody>
      </p:sp>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75527" y="5856602"/>
            <a:ext cx="611936" cy="611936"/>
          </a:xfrm>
          <a:prstGeom prst="rect">
            <a:avLst/>
          </a:prstGeom>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48053" y="5294221"/>
            <a:ext cx="493115" cy="493115"/>
          </a:xfrm>
          <a:prstGeom prst="rect">
            <a:avLst/>
          </a:prstGeom>
        </p:spPr>
      </p:pic>
    </p:spTree>
    <p:extLst>
      <p:ext uri="{BB962C8B-B14F-4D97-AF65-F5344CB8AC3E}">
        <p14:creationId xmlns:p14="http://schemas.microsoft.com/office/powerpoint/2010/main" val="41435233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15653" y="1003740"/>
            <a:ext cx="10972800" cy="720080"/>
          </a:xfrm>
        </p:spPr>
        <p:txBody>
          <a:bodyPr/>
          <a:lstStyle/>
          <a:p>
            <a:r>
              <a:rPr lang="fr-BE" dirty="0" smtClean="0"/>
              <a:t/>
            </a:r>
            <a:br>
              <a:rPr lang="fr-BE" dirty="0" smtClean="0"/>
            </a:br>
            <a:r>
              <a:rPr lang="fr-BE" dirty="0"/>
              <a:t/>
            </a:r>
            <a:br>
              <a:rPr lang="fr-BE" dirty="0"/>
            </a:br>
            <a:r>
              <a:rPr lang="fr-BE" dirty="0" smtClean="0"/>
              <a:t>S’assurer d’être payé : les PME désavantagées? </a:t>
            </a:r>
            <a:br>
              <a:rPr lang="fr-BE" dirty="0" smtClean="0"/>
            </a:br>
            <a:r>
              <a:rPr lang="fr-BE" dirty="0" smtClean="0"/>
              <a:t/>
            </a:r>
            <a:br>
              <a:rPr lang="fr-BE" dirty="0" smtClean="0"/>
            </a:br>
            <a:r>
              <a:rPr lang="fr-BE" dirty="0" smtClean="0"/>
              <a:t/>
            </a:r>
            <a:br>
              <a:rPr lang="fr-BE" dirty="0" smtClean="0"/>
            </a:br>
            <a:r>
              <a:rPr lang="fr-BE" dirty="0" smtClean="0"/>
              <a:t/>
            </a:r>
            <a:br>
              <a:rPr lang="fr-BE" dirty="0" smtClean="0"/>
            </a:br>
            <a:r>
              <a:rPr lang="fr-BE" dirty="0" smtClean="0"/>
              <a:t/>
            </a:r>
            <a:br>
              <a:rPr lang="fr-BE" dirty="0" smtClean="0"/>
            </a:br>
            <a:endParaRPr lang="fr-BE" dirty="0"/>
          </a:p>
        </p:txBody>
      </p:sp>
      <p:sp>
        <p:nvSpPr>
          <p:cNvPr id="5" name="TextBox 4"/>
          <p:cNvSpPr txBox="1"/>
          <p:nvPr/>
        </p:nvSpPr>
        <p:spPr>
          <a:xfrm>
            <a:off x="11603722" y="6375482"/>
            <a:ext cx="184731" cy="461665"/>
          </a:xfrm>
          <a:prstGeom prst="rect">
            <a:avLst/>
          </a:prstGeom>
          <a:noFill/>
        </p:spPr>
        <p:txBody>
          <a:bodyPr wrap="none" rtlCol="0">
            <a:spAutoFit/>
          </a:bodyPr>
          <a:lstStyle/>
          <a:p>
            <a:endParaRPr lang="en-US" sz="2400" dirty="0"/>
          </a:p>
        </p:txBody>
      </p:sp>
      <p:sp>
        <p:nvSpPr>
          <p:cNvPr id="7" name="TextBox 6"/>
          <p:cNvSpPr txBox="1"/>
          <p:nvPr/>
        </p:nvSpPr>
        <p:spPr>
          <a:xfrm>
            <a:off x="10968754" y="6400386"/>
            <a:ext cx="184731" cy="461665"/>
          </a:xfrm>
          <a:prstGeom prst="rect">
            <a:avLst/>
          </a:prstGeom>
          <a:noFill/>
        </p:spPr>
        <p:txBody>
          <a:bodyPr wrap="none" rtlCol="0">
            <a:spAutoFit/>
          </a:bodyPr>
          <a:lstStyle/>
          <a:p>
            <a:endParaRPr lang="en-US" sz="2400" dirty="0"/>
          </a:p>
        </p:txBody>
      </p:sp>
      <p:pic>
        <p:nvPicPr>
          <p:cNvPr id="9" name="Picture 8" descr="CBC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5313" y="6156298"/>
            <a:ext cx="614655" cy="480469"/>
          </a:xfrm>
          <a:prstGeom prst="rect">
            <a:avLst/>
          </a:prstGeom>
        </p:spPr>
      </p:pic>
      <p:sp>
        <p:nvSpPr>
          <p:cNvPr id="16" name="TextBox 15"/>
          <p:cNvSpPr txBox="1"/>
          <p:nvPr/>
        </p:nvSpPr>
        <p:spPr>
          <a:xfrm>
            <a:off x="995194" y="1564160"/>
            <a:ext cx="8942435" cy="2739211"/>
          </a:xfrm>
          <a:prstGeom prst="rect">
            <a:avLst/>
          </a:prstGeom>
          <a:noFill/>
        </p:spPr>
        <p:txBody>
          <a:bodyPr wrap="square" rtlCol="0">
            <a:spAutoFit/>
          </a:bodyPr>
          <a:lstStyle/>
          <a:p>
            <a:r>
              <a:rPr lang="nl-BE" sz="3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nl-BE" sz="3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nl-BE" sz="28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1. 100% </a:t>
            </a:r>
            <a:r>
              <a:rPr lang="nl-BE" sz="2800"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acompte</a:t>
            </a:r>
            <a:r>
              <a:rPr lang="nl-BE" sz="28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nl-BE" sz="2800" dirty="0" err="1" smtClean="0">
                <a:solidFill>
                  <a:srgbClr val="00B0F0"/>
                </a:solidFill>
                <a:latin typeface="Verdana" panose="020B0604030504040204" pitchFamily="34" charset="0"/>
                <a:ea typeface="Verdana" panose="020B0604030504040204" pitchFamily="34" charset="0"/>
                <a:cs typeface="Verdana" panose="020B0604030504040204" pitchFamily="34" charset="0"/>
              </a:rPr>
              <a:t>pouvoir</a:t>
            </a:r>
            <a:r>
              <a:rPr lang="nl-BE" sz="2800" dirty="0" smtClean="0">
                <a:solidFill>
                  <a:srgbClr val="00B0F0"/>
                </a:solidFill>
                <a:latin typeface="Verdana" panose="020B0604030504040204" pitchFamily="34" charset="0"/>
                <a:ea typeface="Verdana" panose="020B0604030504040204" pitchFamily="34" charset="0"/>
                <a:cs typeface="Verdana" panose="020B0604030504040204" pitchFamily="34" charset="0"/>
              </a:rPr>
              <a:t>?</a:t>
            </a:r>
            <a:r>
              <a:rPr lang="nl-BE" sz="28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nl-BE" sz="28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endParaRPr lang="nl-BE" sz="2800"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nl-BE" sz="28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 </a:t>
            </a:r>
            <a:r>
              <a:rPr lang="nl-BE" sz="2800"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Paiement</a:t>
            </a:r>
            <a:r>
              <a:rPr lang="nl-BE" sz="28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nl-BE" sz="2800"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après</a:t>
            </a:r>
            <a:r>
              <a:rPr lang="nl-BE" sz="28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nl-BE" sz="2800"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livraison</a:t>
            </a:r>
            <a:r>
              <a:rPr lang="nl-BE" sz="28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nl-BE" sz="2800" dirty="0" err="1" smtClean="0">
                <a:solidFill>
                  <a:srgbClr val="00B0F0"/>
                </a:solidFill>
                <a:latin typeface="Verdana" panose="020B0604030504040204" pitchFamily="34" charset="0"/>
                <a:ea typeface="Verdana" panose="020B0604030504040204" pitchFamily="34" charset="0"/>
                <a:cs typeface="Verdana" panose="020B0604030504040204" pitchFamily="34" charset="0"/>
              </a:rPr>
              <a:t>risque</a:t>
            </a:r>
            <a:r>
              <a:rPr lang="nl-BE" sz="2800" dirty="0" smtClean="0">
                <a:solidFill>
                  <a:srgbClr val="00B0F0"/>
                </a:solidFill>
                <a:latin typeface="Verdana" panose="020B0604030504040204" pitchFamily="34" charset="0"/>
                <a:ea typeface="Verdana" panose="020B0604030504040204" pitchFamily="34" charset="0"/>
                <a:cs typeface="Verdana" panose="020B0604030504040204" pitchFamily="34" charset="0"/>
              </a:rPr>
              <a:t>!</a:t>
            </a:r>
            <a:r>
              <a:rPr lang="nl-BE" sz="28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nl-BE" sz="28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endParaRPr lang="nl-BE" sz="2800"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nl-BE" sz="28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3. Crédit documentaire:</a:t>
            </a:r>
            <a:r>
              <a:rPr lang="nl-BE" sz="28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nl-BE" sz="2800" dirty="0" smtClean="0">
                <a:solidFill>
                  <a:srgbClr val="00B0F0"/>
                </a:solidFill>
                <a:latin typeface="Verdana" panose="020B0604030504040204" pitchFamily="34" charset="0"/>
                <a:ea typeface="Verdana" panose="020B0604030504040204" pitchFamily="34" charset="0"/>
                <a:cs typeface="Verdana" panose="020B0604030504040204" pitchFamily="34" charset="0"/>
              </a:rPr>
              <a:t>expertise?</a:t>
            </a:r>
            <a:r>
              <a:rPr lang="nl-BE" sz="2800" dirty="0">
                <a:solidFill>
                  <a:srgbClr val="00B0F0"/>
                </a:solidFill>
                <a:latin typeface="Verdana" panose="020B0604030504040204" pitchFamily="34" charset="0"/>
                <a:ea typeface="Verdana" panose="020B0604030504040204" pitchFamily="34" charset="0"/>
                <a:cs typeface="Verdana" panose="020B0604030504040204" pitchFamily="34" charset="0"/>
              </a:rPr>
              <a:t> </a:t>
            </a:r>
            <a:r>
              <a:rPr lang="nl-BE" sz="2800" dirty="0" err="1">
                <a:solidFill>
                  <a:srgbClr val="00B0F0"/>
                </a:solidFill>
                <a:latin typeface="Verdana" panose="020B0604030504040204" pitchFamily="34" charset="0"/>
                <a:ea typeface="Verdana" panose="020B0604030504040204" pitchFamily="34" charset="0"/>
                <a:cs typeface="Verdana" panose="020B0604030504040204" pitchFamily="34" charset="0"/>
              </a:rPr>
              <a:t>C</a:t>
            </a:r>
            <a:r>
              <a:rPr lang="nl-BE" sz="2800" dirty="0" err="1" smtClean="0">
                <a:solidFill>
                  <a:srgbClr val="00B0F0"/>
                </a:solidFill>
                <a:latin typeface="Verdana" panose="020B0604030504040204" pitchFamily="34" charset="0"/>
                <a:ea typeface="Verdana" panose="020B0604030504040204" pitchFamily="34" charset="0"/>
                <a:cs typeface="Verdana" panose="020B0604030504040204" pitchFamily="34" charset="0"/>
              </a:rPr>
              <a:t>oûts</a:t>
            </a:r>
            <a:r>
              <a:rPr lang="nl-BE" sz="2800" dirty="0" smtClean="0">
                <a:solidFill>
                  <a:srgbClr val="00B0F0"/>
                </a:solidFill>
                <a:latin typeface="Verdana" panose="020B0604030504040204" pitchFamily="34" charset="0"/>
                <a:ea typeface="Verdana" panose="020B0604030504040204" pitchFamily="34" charset="0"/>
                <a:cs typeface="Verdana" panose="020B0604030504040204" pitchFamily="34" charset="0"/>
              </a:rPr>
              <a:t>!</a:t>
            </a:r>
            <a:endParaRPr lang="en-GB" sz="2800" dirty="0">
              <a:solidFill>
                <a:srgbClr val="00B0F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232503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3287" y="2000250"/>
            <a:ext cx="10972800" cy="4636517"/>
          </a:xfrm>
        </p:spPr>
        <p:txBody>
          <a:bodyPr>
            <a:normAutofit fontScale="90000"/>
          </a:bodyPr>
          <a:lstStyle/>
          <a:p>
            <a:pPr>
              <a:lnSpc>
                <a:spcPct val="100000"/>
              </a:lnSpc>
            </a:pPr>
            <a:r>
              <a:rPr lang="fr-BE" dirty="0" smtClean="0"/>
              <a:t/>
            </a:r>
            <a:br>
              <a:rPr lang="fr-BE" dirty="0" smtClean="0"/>
            </a:br>
            <a:r>
              <a:rPr lang="fr-BE" dirty="0"/>
              <a:t/>
            </a:r>
            <a:br>
              <a:rPr lang="fr-BE" dirty="0"/>
            </a:br>
            <a:r>
              <a:rPr lang="fr-BE" dirty="0" smtClean="0"/>
              <a:t/>
            </a:r>
            <a:br>
              <a:rPr lang="fr-BE" dirty="0" smtClean="0"/>
            </a:br>
            <a:r>
              <a:rPr lang="fr-BE" dirty="0" smtClean="0"/>
              <a:t/>
            </a:r>
            <a:br>
              <a:rPr lang="fr-BE" dirty="0" smtClean="0"/>
            </a:br>
            <a:r>
              <a:rPr lang="fr-BE" dirty="0" smtClean="0"/>
              <a:t/>
            </a:r>
            <a:br>
              <a:rPr lang="fr-BE" dirty="0" smtClean="0"/>
            </a:br>
            <a:r>
              <a:rPr lang="fr-BE" dirty="0" smtClean="0"/>
              <a:t>S’assurer d’être payé : </a:t>
            </a:r>
            <a:r>
              <a:rPr lang="fr-BE" dirty="0"/>
              <a:t>“The Digital Trade Chain” </a:t>
            </a:r>
            <a:r>
              <a:rPr lang="fr-BE" dirty="0" smtClean="0"/>
              <a:t/>
            </a:r>
            <a:br>
              <a:rPr lang="fr-BE" dirty="0" smtClean="0"/>
            </a:br>
            <a:r>
              <a:rPr lang="fr-BE" dirty="0" smtClean="0"/>
              <a:t/>
            </a:r>
            <a:br>
              <a:rPr lang="fr-BE" dirty="0" smtClean="0"/>
            </a:br>
            <a:r>
              <a:rPr lang="fr-BE" dirty="0" smtClean="0"/>
              <a:t/>
            </a:r>
            <a:br>
              <a:rPr lang="fr-BE" dirty="0" smtClean="0"/>
            </a:br>
            <a:r>
              <a:rPr lang="fr-BE" sz="1800" dirty="0" smtClean="0">
                <a:solidFill>
                  <a:srgbClr val="002060"/>
                </a:solidFill>
              </a:rPr>
              <a:t>Avantages </a:t>
            </a:r>
            <a:r>
              <a:rPr lang="fr-BE" sz="1800" dirty="0">
                <a:solidFill>
                  <a:srgbClr val="002060"/>
                </a:solidFill>
              </a:rPr>
              <a:t>d’une solution via </a:t>
            </a:r>
            <a:r>
              <a:rPr lang="fr-BE" sz="1800" dirty="0" err="1">
                <a:solidFill>
                  <a:srgbClr val="002060"/>
                </a:solidFill>
              </a:rPr>
              <a:t>Blockchain</a:t>
            </a:r>
            <a:r>
              <a:rPr lang="fr-BE" sz="1800" dirty="0">
                <a:solidFill>
                  <a:srgbClr val="002060"/>
                </a:solidFill>
              </a:rPr>
              <a:t> </a:t>
            </a:r>
            <a:r>
              <a:rPr lang="fr-BE" sz="1800" dirty="0" smtClean="0">
                <a:solidFill>
                  <a:srgbClr val="002060"/>
                </a:solidFill>
              </a:rPr>
              <a:t>:</a:t>
            </a:r>
            <a:br>
              <a:rPr lang="fr-BE" sz="1800" dirty="0" smtClean="0">
                <a:solidFill>
                  <a:srgbClr val="002060"/>
                </a:solidFill>
              </a:rPr>
            </a:br>
            <a:r>
              <a:rPr lang="fr-BE" sz="1800" dirty="0">
                <a:solidFill>
                  <a:srgbClr val="002060"/>
                </a:solidFill>
              </a:rPr>
              <a:t/>
            </a:r>
            <a:br>
              <a:rPr lang="fr-BE" sz="1800" dirty="0">
                <a:solidFill>
                  <a:srgbClr val="002060"/>
                </a:solidFill>
              </a:rPr>
            </a:br>
            <a:r>
              <a:rPr lang="fr-BE" sz="2200" b="0" dirty="0" smtClean="0">
                <a:solidFill>
                  <a:srgbClr val="002060"/>
                </a:solidFill>
              </a:rPr>
              <a:t>- </a:t>
            </a:r>
            <a:r>
              <a:rPr lang="fr-BE" sz="2200" b="0" dirty="0" smtClean="0"/>
              <a:t>Suivi </a:t>
            </a:r>
            <a:r>
              <a:rPr lang="fr-BE" sz="2200" b="0" dirty="0"/>
              <a:t>digital </a:t>
            </a:r>
            <a:r>
              <a:rPr lang="fr-BE" sz="2200" b="0" dirty="0">
                <a:solidFill>
                  <a:srgbClr val="002060"/>
                </a:solidFill>
              </a:rPr>
              <a:t>de la transaction (</a:t>
            </a:r>
            <a:r>
              <a:rPr lang="fr-BE" sz="2200" b="0" dirty="0" err="1">
                <a:solidFill>
                  <a:srgbClr val="002060"/>
                </a:solidFill>
              </a:rPr>
              <a:t>track</a:t>
            </a:r>
            <a:r>
              <a:rPr lang="fr-BE" sz="2200" b="0" dirty="0">
                <a:solidFill>
                  <a:srgbClr val="002060"/>
                </a:solidFill>
              </a:rPr>
              <a:t> &amp; trace) end-to-end: commande-&gt; </a:t>
            </a:r>
            <a:r>
              <a:rPr lang="fr-BE" sz="2200" b="0" dirty="0" smtClean="0">
                <a:solidFill>
                  <a:srgbClr val="002060"/>
                </a:solidFill>
              </a:rPr>
              <a:t>paiement</a:t>
            </a:r>
            <a:r>
              <a:rPr lang="fr-BE" sz="2200" b="0" dirty="0">
                <a:solidFill>
                  <a:srgbClr val="002060"/>
                </a:solidFill>
              </a:rPr>
              <a:t/>
            </a:r>
            <a:br>
              <a:rPr lang="fr-BE" sz="2200" b="0" dirty="0">
                <a:solidFill>
                  <a:srgbClr val="002060"/>
                </a:solidFill>
              </a:rPr>
            </a:br>
            <a:r>
              <a:rPr lang="fr-BE" sz="2200" b="0" dirty="0">
                <a:solidFill>
                  <a:srgbClr val="002060"/>
                </a:solidFill>
              </a:rPr>
              <a:t>- </a:t>
            </a:r>
            <a:r>
              <a:rPr lang="fr-BE" sz="2200" b="0" dirty="0"/>
              <a:t>Canal</a:t>
            </a:r>
            <a:r>
              <a:rPr lang="fr-BE" sz="2200" b="0" dirty="0">
                <a:solidFill>
                  <a:srgbClr val="002060"/>
                </a:solidFill>
              </a:rPr>
              <a:t> </a:t>
            </a:r>
            <a:r>
              <a:rPr lang="fr-BE" sz="2200" b="0" dirty="0"/>
              <a:t>sécurisé</a:t>
            </a:r>
            <a:r>
              <a:rPr lang="fr-BE" sz="2200" b="0" dirty="0">
                <a:solidFill>
                  <a:srgbClr val="002060"/>
                </a:solidFill>
              </a:rPr>
              <a:t>: accès via banques après </a:t>
            </a:r>
            <a:r>
              <a:rPr lang="fr-BE" sz="2200" b="0" dirty="0" smtClean="0">
                <a:solidFill>
                  <a:srgbClr val="002060"/>
                </a:solidFill>
              </a:rPr>
              <a:t>KYC</a:t>
            </a:r>
            <a:r>
              <a:rPr lang="fr-BE" sz="2200" b="0" dirty="0">
                <a:solidFill>
                  <a:srgbClr val="002060"/>
                </a:solidFill>
              </a:rPr>
              <a:t/>
            </a:r>
            <a:br>
              <a:rPr lang="fr-BE" sz="2200" b="0" dirty="0">
                <a:solidFill>
                  <a:srgbClr val="002060"/>
                </a:solidFill>
              </a:rPr>
            </a:br>
            <a:r>
              <a:rPr lang="fr-BE" sz="2200" b="0" dirty="0">
                <a:solidFill>
                  <a:srgbClr val="002060"/>
                </a:solidFill>
              </a:rPr>
              <a:t>- Contrat « smart » =&gt; </a:t>
            </a:r>
            <a:r>
              <a:rPr lang="fr-BE" sz="2200" b="0" dirty="0"/>
              <a:t>paiement automatique </a:t>
            </a:r>
            <a:r>
              <a:rPr lang="fr-BE" sz="2200" b="0" dirty="0">
                <a:solidFill>
                  <a:srgbClr val="002060"/>
                </a:solidFill>
              </a:rPr>
              <a:t>par la banque si conditions remplies </a:t>
            </a:r>
            <a:br>
              <a:rPr lang="fr-BE" sz="2200" b="0" dirty="0">
                <a:solidFill>
                  <a:srgbClr val="002060"/>
                </a:solidFill>
              </a:rPr>
            </a:br>
            <a:r>
              <a:rPr lang="fr-BE" sz="2200" b="0" dirty="0">
                <a:solidFill>
                  <a:srgbClr val="002060"/>
                </a:solidFill>
              </a:rPr>
              <a:t>- </a:t>
            </a:r>
            <a:r>
              <a:rPr lang="fr-BE" sz="2200" b="0" dirty="0" err="1"/>
              <a:t>Upload</a:t>
            </a:r>
            <a:r>
              <a:rPr lang="fr-BE" sz="2200" b="0" dirty="0"/>
              <a:t> de documents  </a:t>
            </a:r>
            <a:r>
              <a:rPr lang="fr-BE" sz="2200" b="0" dirty="0">
                <a:solidFill>
                  <a:srgbClr val="002060"/>
                </a:solidFill>
              </a:rPr>
              <a:t/>
            </a:r>
            <a:br>
              <a:rPr lang="fr-BE" sz="2200" b="0" dirty="0">
                <a:solidFill>
                  <a:srgbClr val="002060"/>
                </a:solidFill>
              </a:rPr>
            </a:br>
            <a:r>
              <a:rPr lang="fr-BE" sz="2200" b="0" dirty="0">
                <a:solidFill>
                  <a:srgbClr val="002060"/>
                </a:solidFill>
              </a:rPr>
              <a:t>- Canal de </a:t>
            </a:r>
            <a:r>
              <a:rPr lang="fr-BE" sz="2200" b="0" dirty="0"/>
              <a:t>communication unique </a:t>
            </a:r>
            <a:r>
              <a:rPr lang="fr-BE" sz="2200" b="0" dirty="0">
                <a:solidFill>
                  <a:srgbClr val="002060"/>
                </a:solidFill>
              </a:rPr>
              <a:t>pour tous les intervenants</a:t>
            </a:r>
            <a:br>
              <a:rPr lang="fr-BE" sz="2200" b="0" dirty="0">
                <a:solidFill>
                  <a:srgbClr val="002060"/>
                </a:solidFill>
              </a:rPr>
            </a:br>
            <a:r>
              <a:rPr lang="fr-BE" sz="2200" b="0" dirty="0">
                <a:solidFill>
                  <a:srgbClr val="002060"/>
                </a:solidFill>
              </a:rPr>
              <a:t>- </a:t>
            </a:r>
            <a:r>
              <a:rPr lang="fr-BE" sz="2200" b="0" dirty="0"/>
              <a:t>Services </a:t>
            </a:r>
            <a:r>
              <a:rPr lang="fr-BE" sz="2200" b="0" dirty="0" smtClean="0"/>
              <a:t>connexes </a:t>
            </a:r>
            <a:r>
              <a:rPr lang="fr-BE" sz="2200" b="0" dirty="0" smtClean="0">
                <a:solidFill>
                  <a:srgbClr val="002060"/>
                </a:solidFill>
              </a:rPr>
              <a:t>: </a:t>
            </a:r>
            <a:r>
              <a:rPr lang="fr-BE" sz="2200" b="0" dirty="0">
                <a:solidFill>
                  <a:srgbClr val="002060"/>
                </a:solidFill>
              </a:rPr>
              <a:t>financement, </a:t>
            </a:r>
            <a:r>
              <a:rPr lang="fr-BE" sz="2200" b="0" dirty="0" smtClean="0">
                <a:solidFill>
                  <a:srgbClr val="002060"/>
                </a:solidFill>
              </a:rPr>
              <a:t>info, évaluation </a:t>
            </a:r>
            <a:r>
              <a:rPr lang="fr-BE" sz="2200" b="0" dirty="0">
                <a:solidFill>
                  <a:srgbClr val="002060"/>
                </a:solidFill>
              </a:rPr>
              <a:t>sur la contrepartie, plateforme</a:t>
            </a:r>
            <a:br>
              <a:rPr lang="fr-BE" sz="2200" b="0" dirty="0">
                <a:solidFill>
                  <a:srgbClr val="002060"/>
                </a:solidFill>
              </a:rPr>
            </a:br>
            <a:r>
              <a:rPr lang="fr-BE" sz="2200" b="0" dirty="0">
                <a:solidFill>
                  <a:srgbClr val="002060"/>
                </a:solidFill>
              </a:rPr>
              <a:t>  commerciale,..</a:t>
            </a:r>
            <a:br>
              <a:rPr lang="fr-BE" sz="2200" b="0" dirty="0">
                <a:solidFill>
                  <a:srgbClr val="002060"/>
                </a:solidFill>
              </a:rPr>
            </a:br>
            <a:r>
              <a:rPr lang="fr-BE" sz="2200" b="0" dirty="0">
                <a:solidFill>
                  <a:srgbClr val="002060"/>
                </a:solidFill>
              </a:rPr>
              <a:t>- Cycle de </a:t>
            </a:r>
            <a:r>
              <a:rPr lang="fr-BE" sz="2200" b="0" dirty="0"/>
              <a:t>paiement plus court</a:t>
            </a:r>
            <a:r>
              <a:rPr lang="fr-BE" sz="1800" b="0" dirty="0" smtClean="0">
                <a:solidFill>
                  <a:srgbClr val="002060"/>
                </a:solidFill>
              </a:rPr>
              <a:t/>
            </a:r>
            <a:br>
              <a:rPr lang="fr-BE" sz="1800" b="0" dirty="0" smtClean="0">
                <a:solidFill>
                  <a:srgbClr val="002060"/>
                </a:solidFill>
              </a:rPr>
            </a:br>
            <a:r>
              <a:rPr lang="fr-BE" sz="2000" b="0" dirty="0" smtClean="0"/>
              <a:t> </a:t>
            </a:r>
            <a:br>
              <a:rPr lang="fr-BE" sz="2000" b="0" dirty="0" smtClean="0"/>
            </a:br>
            <a:r>
              <a:rPr lang="fr-BE" sz="2000" b="0" dirty="0" smtClean="0"/>
              <a:t/>
            </a:r>
            <a:br>
              <a:rPr lang="fr-BE" sz="2000" b="0" dirty="0" smtClean="0"/>
            </a:br>
            <a:r>
              <a:rPr lang="fr-BE" b="0" dirty="0" smtClean="0"/>
              <a:t/>
            </a:r>
            <a:br>
              <a:rPr lang="fr-BE" b="0" dirty="0" smtClean="0"/>
            </a:br>
            <a:r>
              <a:rPr lang="fr-BE" b="0" dirty="0" smtClean="0"/>
              <a:t/>
            </a:r>
            <a:br>
              <a:rPr lang="fr-BE" b="0" dirty="0" smtClean="0"/>
            </a:br>
            <a:r>
              <a:rPr lang="fr-BE" b="0" dirty="0" smtClean="0"/>
              <a:t/>
            </a:r>
            <a:br>
              <a:rPr lang="fr-BE" b="0" dirty="0" smtClean="0"/>
            </a:br>
            <a:r>
              <a:rPr lang="fr-BE" b="0" dirty="0" smtClean="0"/>
              <a:t/>
            </a:r>
            <a:br>
              <a:rPr lang="fr-BE" b="0" dirty="0" smtClean="0"/>
            </a:br>
            <a:r>
              <a:rPr lang="fr-BE" b="0" dirty="0"/>
              <a:t/>
            </a:r>
            <a:br>
              <a:rPr lang="fr-BE" b="0" dirty="0"/>
            </a:br>
            <a:r>
              <a:rPr lang="fr-BE" dirty="0" smtClean="0"/>
              <a:t/>
            </a:r>
            <a:br>
              <a:rPr lang="fr-BE" dirty="0" smtClean="0"/>
            </a:br>
            <a:r>
              <a:rPr lang="fr-BE" dirty="0" smtClean="0"/>
              <a:t/>
            </a:r>
            <a:br>
              <a:rPr lang="fr-BE" dirty="0" smtClean="0"/>
            </a:br>
            <a:r>
              <a:rPr lang="fr-BE" dirty="0" smtClean="0"/>
              <a:t/>
            </a:r>
            <a:br>
              <a:rPr lang="fr-BE" dirty="0" smtClean="0"/>
            </a:br>
            <a:r>
              <a:rPr lang="fr-BE" dirty="0" smtClean="0"/>
              <a:t/>
            </a:r>
            <a:br>
              <a:rPr lang="fr-BE" dirty="0" smtClean="0"/>
            </a:br>
            <a:r>
              <a:rPr lang="fr-BE" dirty="0" smtClean="0"/>
              <a:t/>
            </a:r>
            <a:br>
              <a:rPr lang="fr-BE" dirty="0" smtClean="0"/>
            </a:br>
            <a:r>
              <a:rPr lang="fr-BE" dirty="0" smtClean="0"/>
              <a:t>   </a:t>
            </a:r>
            <a:br>
              <a:rPr lang="fr-BE" dirty="0" smtClean="0"/>
            </a:br>
            <a:r>
              <a:rPr lang="fr-BE" dirty="0" smtClean="0"/>
              <a:t>  </a:t>
            </a:r>
            <a:br>
              <a:rPr lang="fr-BE" dirty="0" smtClean="0"/>
            </a:br>
            <a:endParaRPr lang="fr-BE" dirty="0"/>
          </a:p>
        </p:txBody>
      </p:sp>
      <p:sp>
        <p:nvSpPr>
          <p:cNvPr id="5" name="TextBox 4"/>
          <p:cNvSpPr txBox="1"/>
          <p:nvPr/>
        </p:nvSpPr>
        <p:spPr>
          <a:xfrm>
            <a:off x="11603722" y="6375482"/>
            <a:ext cx="184731" cy="461665"/>
          </a:xfrm>
          <a:prstGeom prst="rect">
            <a:avLst/>
          </a:prstGeom>
          <a:noFill/>
        </p:spPr>
        <p:txBody>
          <a:bodyPr wrap="none" rtlCol="0">
            <a:spAutoFit/>
          </a:bodyPr>
          <a:lstStyle/>
          <a:p>
            <a:endParaRPr lang="en-US" sz="2400" dirty="0"/>
          </a:p>
        </p:txBody>
      </p:sp>
      <p:sp>
        <p:nvSpPr>
          <p:cNvPr id="7" name="TextBox 6"/>
          <p:cNvSpPr txBox="1"/>
          <p:nvPr/>
        </p:nvSpPr>
        <p:spPr>
          <a:xfrm>
            <a:off x="10968754" y="6400386"/>
            <a:ext cx="184731" cy="461665"/>
          </a:xfrm>
          <a:prstGeom prst="rect">
            <a:avLst/>
          </a:prstGeom>
          <a:noFill/>
        </p:spPr>
        <p:txBody>
          <a:bodyPr wrap="none" rtlCol="0">
            <a:spAutoFit/>
          </a:bodyPr>
          <a:lstStyle/>
          <a:p>
            <a:endParaRPr lang="en-US" sz="2400" dirty="0"/>
          </a:p>
        </p:txBody>
      </p:sp>
      <p:pic>
        <p:nvPicPr>
          <p:cNvPr id="9" name="Picture 8" descr="CBC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5313" y="6156298"/>
            <a:ext cx="614655" cy="480469"/>
          </a:xfrm>
          <a:prstGeom prst="rect">
            <a:avLst/>
          </a:prstGeom>
        </p:spPr>
      </p:pic>
    </p:spTree>
    <p:extLst>
      <p:ext uri="{BB962C8B-B14F-4D97-AF65-F5344CB8AC3E}">
        <p14:creationId xmlns:p14="http://schemas.microsoft.com/office/powerpoint/2010/main" val="14856975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704" y="0"/>
            <a:ext cx="12673408" cy="7008779"/>
          </a:xfrm>
          <a:prstGeom prst="rect">
            <a:avLst/>
          </a:prstGeom>
          <a:solidFill>
            <a:srgbClr val="0021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sz="2400"/>
          </a:p>
        </p:txBody>
      </p:sp>
      <p:pic>
        <p:nvPicPr>
          <p:cNvPr id="9" name="Image 8"/>
          <p:cNvPicPr>
            <a:picLocks noChangeAspect="1"/>
          </p:cNvPicPr>
          <p:nvPr/>
        </p:nvPicPr>
        <p:blipFill>
          <a:blip r:embed="rId3"/>
          <a:stretch>
            <a:fillRect/>
          </a:stretch>
        </p:blipFill>
        <p:spPr>
          <a:xfrm>
            <a:off x="3598333" y="1148875"/>
            <a:ext cx="4995333" cy="4504267"/>
          </a:xfrm>
          <a:prstGeom prst="rect">
            <a:avLst/>
          </a:prstGeom>
        </p:spPr>
      </p:pic>
      <p:sp>
        <p:nvSpPr>
          <p:cNvPr id="8" name="Espace réservé du contenu 1"/>
          <p:cNvSpPr>
            <a:spLocks noGrp="1"/>
          </p:cNvSpPr>
          <p:nvPr/>
        </p:nvSpPr>
        <p:spPr bwMode="auto">
          <a:xfrm>
            <a:off x="335360" y="5541235"/>
            <a:ext cx="7611533" cy="103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21920" tIns="60960" rIns="121920" bIns="60960" numCol="1" anchor="b" anchorCtr="0" compatLnSpc="1">
            <a:prstTxWarp prst="textNoShape">
              <a:avLst/>
            </a:prstTxWarp>
          </a:bodyPr>
          <a:lstStyle>
            <a:lvl1pPr marL="0" indent="0" algn="l" defTabSz="914400" rtl="0" eaLnBrk="1" latinLnBrk="0" hangingPunct="1">
              <a:spcBef>
                <a:spcPct val="20000"/>
              </a:spcBef>
              <a:buFont typeface="Arial" panose="020B0604020202020204" pitchFamily="34" charset="0"/>
              <a:buNone/>
              <a:defRPr sz="1400" kern="1200">
                <a:solidFill>
                  <a:schemeClr val="bg1"/>
                </a:solidFill>
                <a:latin typeface="Verdana"/>
                <a:ea typeface="+mn-ea"/>
                <a:cs typeface="Verdana"/>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fr-BE" sz="1333"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descr="CBC_CW_RGB.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6907" y="6122821"/>
            <a:ext cx="637227" cy="498113"/>
          </a:xfrm>
          <a:prstGeom prst="rect">
            <a:avLst/>
          </a:prstGeom>
        </p:spPr>
      </p:pic>
      <p:sp>
        <p:nvSpPr>
          <p:cNvPr id="3" name="Rectangle 2"/>
          <p:cNvSpPr/>
          <p:nvPr/>
        </p:nvSpPr>
        <p:spPr>
          <a:xfrm>
            <a:off x="3598333" y="2084064"/>
            <a:ext cx="4683462" cy="2322046"/>
          </a:xfrm>
          <a:prstGeom prst="rect">
            <a:avLst/>
          </a:prstGeom>
        </p:spPr>
        <p:txBody>
          <a:bodyPr wrap="none">
            <a:spAutoFit/>
          </a:bodyPr>
          <a:lstStyle/>
          <a:p>
            <a:endParaRPr lang="en-US" sz="4267" baseline="30000" dirty="0">
              <a:solidFill>
                <a:srgbClr val="FFFFFF"/>
              </a:solidFill>
              <a:latin typeface="Rockwell"/>
              <a:cs typeface="Rockwell"/>
            </a:endParaRPr>
          </a:p>
          <a:p>
            <a:pPr algn="ctr"/>
            <a:r>
              <a:rPr lang="fr-BE" sz="4400" dirty="0" smtClean="0">
                <a:solidFill>
                  <a:srgbClr val="FFFFFF"/>
                </a:solidFill>
                <a:latin typeface="Rockwell"/>
                <a:cs typeface="Rockwell"/>
              </a:rPr>
              <a:t>Avez-vous </a:t>
            </a:r>
            <a:br>
              <a:rPr lang="fr-BE" sz="4400" dirty="0" smtClean="0">
                <a:solidFill>
                  <a:srgbClr val="FFFFFF"/>
                </a:solidFill>
                <a:latin typeface="Rockwell"/>
                <a:cs typeface="Rockwell"/>
              </a:rPr>
            </a:br>
            <a:r>
              <a:rPr lang="fr-BE" sz="4400" dirty="0" smtClean="0">
                <a:solidFill>
                  <a:srgbClr val="FFFFFF"/>
                </a:solidFill>
                <a:latin typeface="Rockwell"/>
                <a:cs typeface="Rockwell"/>
              </a:rPr>
              <a:t>des questions? </a:t>
            </a:r>
            <a:endParaRPr lang="fr-BE" sz="4400" baseline="30000" dirty="0">
              <a:solidFill>
                <a:srgbClr val="FFFFFF"/>
              </a:solidFill>
              <a:latin typeface="Rockwell"/>
              <a:cs typeface="Rockwell"/>
            </a:endParaRPr>
          </a:p>
          <a:p>
            <a:r>
              <a:rPr lang="fr-BE" sz="4267" baseline="30000" dirty="0">
                <a:solidFill>
                  <a:srgbClr val="FFFFFF"/>
                </a:solidFill>
                <a:latin typeface="Rockwell"/>
                <a:cs typeface="Rockwell"/>
              </a:rPr>
              <a:t> </a:t>
            </a:r>
          </a:p>
        </p:txBody>
      </p:sp>
    </p:spTree>
    <p:extLst>
      <p:ext uri="{BB962C8B-B14F-4D97-AF65-F5344CB8AC3E}">
        <p14:creationId xmlns:p14="http://schemas.microsoft.com/office/powerpoint/2010/main" val="25138899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smtClean="0">
                <a:solidFill>
                  <a:srgbClr val="14B2EC"/>
                </a:solidFill>
                <a:latin typeface="Verdana"/>
                <a:cs typeface="Verdana"/>
              </a:rPr>
              <a:t>Profil des entreprises interrogées</a:t>
            </a:r>
            <a:r>
              <a:rPr lang="fr-FR" dirty="0">
                <a:solidFill>
                  <a:srgbClr val="14B2EC"/>
                </a:solidFill>
                <a:latin typeface="Verdana"/>
                <a:cs typeface="Verdana"/>
              </a:rPr>
              <a:t/>
            </a:r>
            <a:br>
              <a:rPr lang="fr-FR" dirty="0">
                <a:solidFill>
                  <a:srgbClr val="14B2EC"/>
                </a:solidFill>
                <a:latin typeface="Verdana"/>
                <a:cs typeface="Verdana"/>
              </a:rPr>
            </a:br>
            <a:endParaRPr lang="fr-BE" sz="2133" dirty="0">
              <a:solidFill>
                <a:schemeClr val="tx2"/>
              </a:solidFill>
            </a:endParaRPr>
          </a:p>
        </p:txBody>
      </p:sp>
      <p:pic>
        <p:nvPicPr>
          <p:cNvPr id="11" name="Picture 10" descr="CBC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5313" y="6156298"/>
            <a:ext cx="614655" cy="480469"/>
          </a:xfrm>
          <a:prstGeom prst="rect">
            <a:avLst/>
          </a:prstGeom>
        </p:spPr>
      </p:pic>
      <p:pic>
        <p:nvPicPr>
          <p:cNvPr id="3" name="Picture 2"/>
          <p:cNvPicPr>
            <a:picLocks noChangeAspect="1"/>
          </p:cNvPicPr>
          <p:nvPr/>
        </p:nvPicPr>
        <p:blipFill>
          <a:blip r:embed="rId4"/>
          <a:stretch>
            <a:fillRect/>
          </a:stretch>
        </p:blipFill>
        <p:spPr>
          <a:xfrm>
            <a:off x="890155" y="2060827"/>
            <a:ext cx="3582194" cy="3330447"/>
          </a:xfrm>
          <a:prstGeom prst="rect">
            <a:avLst/>
          </a:prstGeom>
        </p:spPr>
      </p:pic>
      <p:pic>
        <p:nvPicPr>
          <p:cNvPr id="4" name="Picture 3"/>
          <p:cNvPicPr>
            <a:picLocks noChangeAspect="1"/>
          </p:cNvPicPr>
          <p:nvPr/>
        </p:nvPicPr>
        <p:blipFill>
          <a:blip r:embed="rId5"/>
          <a:stretch>
            <a:fillRect/>
          </a:stretch>
        </p:blipFill>
        <p:spPr>
          <a:xfrm>
            <a:off x="5235398" y="2432047"/>
            <a:ext cx="5566005" cy="2407925"/>
          </a:xfrm>
          <a:prstGeom prst="rect">
            <a:avLst/>
          </a:prstGeom>
        </p:spPr>
      </p:pic>
      <p:sp>
        <p:nvSpPr>
          <p:cNvPr id="10" name="Rounded Rectangle 9"/>
          <p:cNvSpPr/>
          <p:nvPr/>
        </p:nvSpPr>
        <p:spPr>
          <a:xfrm rot="5400000">
            <a:off x="734037" y="1519267"/>
            <a:ext cx="3894430" cy="3835288"/>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5207031" y="1489695"/>
            <a:ext cx="5594371" cy="3894429"/>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944885" y="1699261"/>
            <a:ext cx="2619628" cy="523220"/>
          </a:xfrm>
          <a:prstGeom prst="rect">
            <a:avLst/>
          </a:prstGeom>
        </p:spPr>
        <p:txBody>
          <a:bodyPr wrap="none">
            <a:spAutoFit/>
          </a:bodyPr>
          <a:lstStyle/>
          <a:p>
            <a:pPr algn="ctr"/>
            <a:r>
              <a:rPr lang="fr-BE" sz="14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Chiffre d’affaires annuel</a:t>
            </a:r>
          </a:p>
          <a:p>
            <a:pPr algn="ctr"/>
            <a:r>
              <a:rPr lang="fr-BE" sz="14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de l‘entreprise</a:t>
            </a:r>
            <a:endParaRPr lang="fr-BE" sz="14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Rectangle 14"/>
          <p:cNvSpPr/>
          <p:nvPr/>
        </p:nvSpPr>
        <p:spPr>
          <a:xfrm>
            <a:off x="1375620" y="1699261"/>
            <a:ext cx="2190023" cy="307777"/>
          </a:xfrm>
          <a:prstGeom prst="rect">
            <a:avLst/>
          </a:prstGeom>
        </p:spPr>
        <p:txBody>
          <a:bodyPr wrap="none">
            <a:spAutoFit/>
          </a:bodyPr>
          <a:lstStyle/>
          <a:p>
            <a:pPr algn="ctr"/>
            <a:r>
              <a:rPr lang="fr-BE" sz="14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Nombre d’employés</a:t>
            </a:r>
            <a:endParaRPr lang="fr-BE" sz="14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p:cNvSpPr txBox="1"/>
          <p:nvPr/>
        </p:nvSpPr>
        <p:spPr>
          <a:xfrm>
            <a:off x="2581414" y="6203891"/>
            <a:ext cx="6370595" cy="276999"/>
          </a:xfrm>
          <a:prstGeom prst="rect">
            <a:avLst/>
          </a:prstGeom>
          <a:noFill/>
        </p:spPr>
        <p:txBody>
          <a:bodyPr wrap="square" rtlCol="0">
            <a:spAutoFit/>
          </a:bodyPr>
          <a:lstStyle/>
          <a:p>
            <a:pPr algn="ctr"/>
            <a:r>
              <a:rPr lang="nl-BE" sz="1200" dirty="0">
                <a:solidFill>
                  <a:srgbClr val="003366"/>
                </a:solidFill>
                <a:latin typeface="Verdana" panose="020B0604030504040204" pitchFamily="34" charset="0"/>
                <a:ea typeface="Verdana" panose="020B0604030504040204" pitchFamily="34" charset="0"/>
                <a:cs typeface="Verdana" panose="020B0604030504040204" pitchFamily="34" charset="0"/>
              </a:rPr>
              <a:t>Source: </a:t>
            </a:r>
            <a:r>
              <a:rPr lang="nl-BE" sz="1200" i="1" dirty="0" smtClean="0">
                <a:solidFill>
                  <a:srgbClr val="003366"/>
                </a:solidFill>
                <a:latin typeface="Verdana" panose="020B0604030504040204" pitchFamily="34" charset="0"/>
                <a:ea typeface="Verdana" panose="020B0604030504040204" pitchFamily="34" charset="0"/>
                <a:cs typeface="Verdana" panose="020B0604030504040204" pitchFamily="34" charset="0"/>
              </a:rPr>
              <a:t>GfK/CBC </a:t>
            </a:r>
            <a:r>
              <a:rPr lang="nl-BE" sz="1200" i="1" dirty="0" err="1" smtClean="0">
                <a:solidFill>
                  <a:srgbClr val="003366"/>
                </a:solidFill>
                <a:latin typeface="Verdana" panose="020B0604030504040204" pitchFamily="34" charset="0"/>
                <a:ea typeface="Verdana" panose="020B0604030504040204" pitchFamily="34" charset="0"/>
                <a:cs typeface="Verdana" panose="020B0604030504040204" pitchFamily="34" charset="0"/>
              </a:rPr>
              <a:t>Banque</a:t>
            </a:r>
            <a:r>
              <a:rPr lang="nl-BE" sz="1200" i="1" dirty="0" smtClean="0">
                <a:solidFill>
                  <a:srgbClr val="003366"/>
                </a:solidFill>
                <a:latin typeface="Verdana" panose="020B0604030504040204" pitchFamily="34" charset="0"/>
                <a:ea typeface="Verdana" panose="020B0604030504040204" pitchFamily="34" charset="0"/>
                <a:cs typeface="Verdana" panose="020B0604030504040204" pitchFamily="34" charset="0"/>
              </a:rPr>
              <a:t> &amp; Assurance</a:t>
            </a:r>
            <a:endParaRPr lang="en-GB" sz="1200" i="1" dirty="0" err="1">
              <a:solidFill>
                <a:srgbClr val="003366"/>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339356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smtClean="0">
                <a:solidFill>
                  <a:srgbClr val="14B2EC"/>
                </a:solidFill>
                <a:latin typeface="Verdana"/>
                <a:cs typeface="Verdana"/>
              </a:rPr>
              <a:t>Profil des entreprises interrogées</a:t>
            </a:r>
            <a:r>
              <a:rPr lang="fr-FR" dirty="0">
                <a:solidFill>
                  <a:srgbClr val="14B2EC"/>
                </a:solidFill>
                <a:latin typeface="Verdana"/>
                <a:cs typeface="Verdana"/>
              </a:rPr>
              <a:t/>
            </a:r>
            <a:br>
              <a:rPr lang="fr-FR" dirty="0">
                <a:solidFill>
                  <a:srgbClr val="14B2EC"/>
                </a:solidFill>
                <a:latin typeface="Verdana"/>
                <a:cs typeface="Verdana"/>
              </a:rPr>
            </a:br>
            <a:endParaRPr lang="fr-BE" sz="2133" dirty="0">
              <a:solidFill>
                <a:schemeClr val="tx2"/>
              </a:solidFill>
            </a:endParaRPr>
          </a:p>
        </p:txBody>
      </p:sp>
      <p:pic>
        <p:nvPicPr>
          <p:cNvPr id="11" name="Picture 10" descr="CBC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5313" y="6156298"/>
            <a:ext cx="614655" cy="480469"/>
          </a:xfrm>
          <a:prstGeom prst="rect">
            <a:avLst/>
          </a:prstGeom>
        </p:spPr>
      </p:pic>
      <p:sp>
        <p:nvSpPr>
          <p:cNvPr id="13" name="Rounded Rectangle 12"/>
          <p:cNvSpPr/>
          <p:nvPr/>
        </p:nvSpPr>
        <p:spPr>
          <a:xfrm>
            <a:off x="2304174" y="1417124"/>
            <a:ext cx="7028512" cy="4185390"/>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908030" y="1560522"/>
            <a:ext cx="3413114" cy="307777"/>
          </a:xfrm>
          <a:prstGeom prst="rect">
            <a:avLst/>
          </a:prstGeom>
        </p:spPr>
        <p:txBody>
          <a:bodyPr wrap="none">
            <a:spAutoFit/>
          </a:bodyPr>
          <a:lstStyle/>
          <a:p>
            <a:pPr algn="ctr"/>
            <a:r>
              <a:rPr lang="fr-BE" sz="14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Perspectives d’affaires sur le CT</a:t>
            </a:r>
            <a:endParaRPr lang="fr-BE" sz="14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p:cNvSpPr txBox="1"/>
          <p:nvPr/>
        </p:nvSpPr>
        <p:spPr>
          <a:xfrm>
            <a:off x="2581414" y="6203891"/>
            <a:ext cx="6370595" cy="276999"/>
          </a:xfrm>
          <a:prstGeom prst="rect">
            <a:avLst/>
          </a:prstGeom>
          <a:noFill/>
        </p:spPr>
        <p:txBody>
          <a:bodyPr wrap="square" rtlCol="0">
            <a:spAutoFit/>
          </a:bodyPr>
          <a:lstStyle/>
          <a:p>
            <a:pPr algn="ctr"/>
            <a:r>
              <a:rPr lang="nl-BE" sz="1200" dirty="0">
                <a:solidFill>
                  <a:srgbClr val="003366"/>
                </a:solidFill>
                <a:latin typeface="Verdana" panose="020B0604030504040204" pitchFamily="34" charset="0"/>
                <a:ea typeface="Verdana" panose="020B0604030504040204" pitchFamily="34" charset="0"/>
                <a:cs typeface="Verdana" panose="020B0604030504040204" pitchFamily="34" charset="0"/>
              </a:rPr>
              <a:t>Source: </a:t>
            </a:r>
            <a:r>
              <a:rPr lang="nl-BE" sz="1200" i="1" dirty="0" smtClean="0">
                <a:solidFill>
                  <a:srgbClr val="003366"/>
                </a:solidFill>
                <a:latin typeface="Verdana" panose="020B0604030504040204" pitchFamily="34" charset="0"/>
                <a:ea typeface="Verdana" panose="020B0604030504040204" pitchFamily="34" charset="0"/>
                <a:cs typeface="Verdana" panose="020B0604030504040204" pitchFamily="34" charset="0"/>
              </a:rPr>
              <a:t>GfK/CBC </a:t>
            </a:r>
            <a:r>
              <a:rPr lang="nl-BE" sz="1200" i="1" dirty="0" err="1" smtClean="0">
                <a:solidFill>
                  <a:srgbClr val="003366"/>
                </a:solidFill>
                <a:latin typeface="Verdana" panose="020B0604030504040204" pitchFamily="34" charset="0"/>
                <a:ea typeface="Verdana" panose="020B0604030504040204" pitchFamily="34" charset="0"/>
                <a:cs typeface="Verdana" panose="020B0604030504040204" pitchFamily="34" charset="0"/>
              </a:rPr>
              <a:t>Banque</a:t>
            </a:r>
            <a:r>
              <a:rPr lang="nl-BE" sz="1200" i="1" dirty="0" smtClean="0">
                <a:solidFill>
                  <a:srgbClr val="003366"/>
                </a:solidFill>
                <a:latin typeface="Verdana" panose="020B0604030504040204" pitchFamily="34" charset="0"/>
                <a:ea typeface="Verdana" panose="020B0604030504040204" pitchFamily="34" charset="0"/>
                <a:cs typeface="Verdana" panose="020B0604030504040204" pitchFamily="34" charset="0"/>
              </a:rPr>
              <a:t> &amp; Assurance</a:t>
            </a:r>
            <a:endParaRPr lang="en-GB" sz="1200" i="1" dirty="0" err="1">
              <a:solidFill>
                <a:srgbClr val="003366"/>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4"/>
          <a:stretch>
            <a:fillRect/>
          </a:stretch>
        </p:blipFill>
        <p:spPr>
          <a:xfrm>
            <a:off x="2581414" y="1591106"/>
            <a:ext cx="6492803" cy="4511431"/>
          </a:xfrm>
          <a:prstGeom prst="rect">
            <a:avLst/>
          </a:prstGeom>
        </p:spPr>
      </p:pic>
    </p:spTree>
    <p:extLst>
      <p:ext uri="{BB962C8B-B14F-4D97-AF65-F5344CB8AC3E}">
        <p14:creationId xmlns:p14="http://schemas.microsoft.com/office/powerpoint/2010/main" val="16700985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BE" dirty="0" smtClean="0"/>
              <a:t>Près d’1 entreprise belge sur 2 a choisi l’exportation pour se développer</a:t>
            </a:r>
            <a:endParaRPr lang="fr-BE" dirty="0"/>
          </a:p>
        </p:txBody>
      </p:sp>
      <p:graphicFrame>
        <p:nvGraphicFramePr>
          <p:cNvPr id="4" name="Chart 3"/>
          <p:cNvGraphicFramePr/>
          <p:nvPr>
            <p:extLst>
              <p:ext uri="{D42A27DB-BD31-4B8C-83A1-F6EECF244321}">
                <p14:modId xmlns:p14="http://schemas.microsoft.com/office/powerpoint/2010/main" val="569175117"/>
              </p:ext>
            </p:extLst>
          </p:nvPr>
        </p:nvGraphicFramePr>
        <p:xfrm>
          <a:off x="2533601" y="1421306"/>
          <a:ext cx="6588678" cy="408845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581414" y="6203891"/>
            <a:ext cx="6370595" cy="276999"/>
          </a:xfrm>
          <a:prstGeom prst="rect">
            <a:avLst/>
          </a:prstGeom>
          <a:noFill/>
        </p:spPr>
        <p:txBody>
          <a:bodyPr wrap="square" rtlCol="0">
            <a:spAutoFit/>
          </a:bodyPr>
          <a:lstStyle/>
          <a:p>
            <a:pPr algn="ctr"/>
            <a:r>
              <a:rPr lang="nl-BE" sz="1200" dirty="0">
                <a:solidFill>
                  <a:srgbClr val="003366"/>
                </a:solidFill>
                <a:latin typeface="Verdana" panose="020B0604030504040204" pitchFamily="34" charset="0"/>
                <a:ea typeface="Verdana" panose="020B0604030504040204" pitchFamily="34" charset="0"/>
                <a:cs typeface="Verdana" panose="020B0604030504040204" pitchFamily="34" charset="0"/>
              </a:rPr>
              <a:t>Source: </a:t>
            </a:r>
            <a:r>
              <a:rPr lang="nl-BE" sz="1200" i="1" dirty="0" smtClean="0">
                <a:solidFill>
                  <a:srgbClr val="003366"/>
                </a:solidFill>
                <a:latin typeface="Verdana" panose="020B0604030504040204" pitchFamily="34" charset="0"/>
                <a:ea typeface="Verdana" panose="020B0604030504040204" pitchFamily="34" charset="0"/>
                <a:cs typeface="Verdana" panose="020B0604030504040204" pitchFamily="34" charset="0"/>
              </a:rPr>
              <a:t>GfK/CBC </a:t>
            </a:r>
            <a:r>
              <a:rPr lang="nl-BE" sz="1200" i="1" dirty="0" err="1" smtClean="0">
                <a:solidFill>
                  <a:srgbClr val="003366"/>
                </a:solidFill>
                <a:latin typeface="Verdana" panose="020B0604030504040204" pitchFamily="34" charset="0"/>
                <a:ea typeface="Verdana" panose="020B0604030504040204" pitchFamily="34" charset="0"/>
                <a:cs typeface="Verdana" panose="020B0604030504040204" pitchFamily="34" charset="0"/>
              </a:rPr>
              <a:t>Banque</a:t>
            </a:r>
            <a:r>
              <a:rPr lang="nl-BE" sz="1200" i="1" dirty="0" smtClean="0">
                <a:solidFill>
                  <a:srgbClr val="003366"/>
                </a:solidFill>
                <a:latin typeface="Verdana" panose="020B0604030504040204" pitchFamily="34" charset="0"/>
                <a:ea typeface="Verdana" panose="020B0604030504040204" pitchFamily="34" charset="0"/>
                <a:cs typeface="Verdana" panose="020B0604030504040204" pitchFamily="34" charset="0"/>
              </a:rPr>
              <a:t> &amp; Assurance</a:t>
            </a:r>
            <a:endParaRPr lang="en-GB" sz="1200" i="1" dirty="0" err="1">
              <a:solidFill>
                <a:srgbClr val="003366"/>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p:cNvSpPr/>
          <p:nvPr/>
        </p:nvSpPr>
        <p:spPr>
          <a:xfrm>
            <a:off x="1071282" y="5625993"/>
            <a:ext cx="6096000" cy="461665"/>
          </a:xfrm>
          <a:prstGeom prst="rect">
            <a:avLst/>
          </a:prstGeom>
        </p:spPr>
        <p:txBody>
          <a:bodyPr>
            <a:spAutoFit/>
          </a:bodyPr>
          <a:lstStyle/>
          <a:p>
            <a:r>
              <a:rPr lang="fr-FR" sz="1200" i="1" dirty="0" smtClean="0">
                <a:solidFill>
                  <a:srgbClr val="002060"/>
                </a:solidFill>
              </a:rPr>
              <a:t>Pour </a:t>
            </a:r>
            <a:r>
              <a:rPr lang="fr-FR" sz="1200" i="1" dirty="0">
                <a:solidFill>
                  <a:srgbClr val="002060"/>
                </a:solidFill>
              </a:rPr>
              <a:t>se développer, votre entreprise choisit-elle; a-t-elle choisi? </a:t>
            </a:r>
          </a:p>
          <a:p>
            <a:r>
              <a:rPr lang="fr-FR" sz="1200" i="1" dirty="0" smtClean="0">
                <a:solidFill>
                  <a:srgbClr val="002060"/>
                </a:solidFill>
              </a:rPr>
              <a:t>Base</a:t>
            </a:r>
            <a:r>
              <a:rPr lang="fr-FR" sz="1200" i="1" dirty="0">
                <a:solidFill>
                  <a:srgbClr val="002060"/>
                </a:solidFill>
              </a:rPr>
              <a:t>: toutes les entreprises (n=292)</a:t>
            </a:r>
          </a:p>
        </p:txBody>
      </p:sp>
      <p:sp>
        <p:nvSpPr>
          <p:cNvPr id="15" name="AutoShape 2" descr="Résultat de recherche d'images pour &quot;drapeau belge&quot;"/>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Right Brace 20"/>
          <p:cNvSpPr/>
          <p:nvPr/>
        </p:nvSpPr>
        <p:spPr>
          <a:xfrm>
            <a:off x="5707619" y="3575585"/>
            <a:ext cx="407583" cy="1614980"/>
          </a:xfrm>
          <a:prstGeom prst="rightBrac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6361373" y="4183020"/>
            <a:ext cx="2239246" cy="400110"/>
          </a:xfrm>
          <a:prstGeom prst="rect">
            <a:avLst/>
          </a:prstGeom>
          <a:noFill/>
        </p:spPr>
        <p:txBody>
          <a:bodyPr wrap="square" rtlCol="0">
            <a:spAutoFit/>
          </a:bodyPr>
          <a:lstStyle/>
          <a:p>
            <a:r>
              <a:rPr lang="nl-BE" sz="2000" b="1" dirty="0" smtClean="0">
                <a:solidFill>
                  <a:schemeClr val="bg1">
                    <a:lumMod val="65000"/>
                  </a:schemeClr>
                </a:solidFill>
              </a:rPr>
              <a:t>Belgo/ local</a:t>
            </a:r>
            <a:endParaRPr lang="en-US" sz="2000" b="1" dirty="0">
              <a:solidFill>
                <a:schemeClr val="bg1">
                  <a:lumMod val="65000"/>
                </a:schemeClr>
              </a:solidFill>
            </a:endParaRPr>
          </a:p>
        </p:txBody>
      </p:sp>
      <p:sp>
        <p:nvSpPr>
          <p:cNvPr id="24" name="Right Brace 23"/>
          <p:cNvSpPr/>
          <p:nvPr/>
        </p:nvSpPr>
        <p:spPr>
          <a:xfrm>
            <a:off x="5705447" y="1782528"/>
            <a:ext cx="407583" cy="1473862"/>
          </a:xfrm>
          <a:prstGeom prst="rightBrace">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p:cNvSpPr txBox="1"/>
          <p:nvPr/>
        </p:nvSpPr>
        <p:spPr>
          <a:xfrm>
            <a:off x="6308863" y="2293122"/>
            <a:ext cx="2204858" cy="400110"/>
          </a:xfrm>
          <a:prstGeom prst="rect">
            <a:avLst/>
          </a:prstGeom>
          <a:noFill/>
        </p:spPr>
        <p:txBody>
          <a:bodyPr wrap="square" rtlCol="0">
            <a:spAutoFit/>
          </a:bodyPr>
          <a:lstStyle/>
          <a:p>
            <a:r>
              <a:rPr lang="nl-BE" sz="2000" b="1" dirty="0" smtClean="0">
                <a:solidFill>
                  <a:srgbClr val="00B0F0"/>
                </a:solidFill>
              </a:rPr>
              <a:t> International</a:t>
            </a:r>
            <a:endParaRPr lang="en-US" sz="2000" b="1" dirty="0">
              <a:solidFill>
                <a:srgbClr val="00B0F0"/>
              </a:solidFill>
            </a:endParaRPr>
          </a:p>
        </p:txBody>
      </p:sp>
      <p:sp>
        <p:nvSpPr>
          <p:cNvPr id="30" name="TextBox 29"/>
          <p:cNvSpPr txBox="1"/>
          <p:nvPr/>
        </p:nvSpPr>
        <p:spPr>
          <a:xfrm>
            <a:off x="6372350" y="3174023"/>
            <a:ext cx="4223079" cy="400110"/>
          </a:xfrm>
          <a:prstGeom prst="rect">
            <a:avLst/>
          </a:prstGeom>
          <a:noFill/>
        </p:spPr>
        <p:txBody>
          <a:bodyPr wrap="square" rtlCol="0">
            <a:spAutoFit/>
          </a:bodyPr>
          <a:lstStyle/>
          <a:p>
            <a:r>
              <a:rPr lang="fr-BE" sz="2000" b="1" dirty="0" smtClean="0">
                <a:solidFill>
                  <a:srgbClr val="002060"/>
                </a:solidFill>
              </a:rPr>
              <a:t>Intérêt pour l’international</a:t>
            </a:r>
            <a:endParaRPr lang="fr-BE" sz="2000" b="1" dirty="0">
              <a:solidFill>
                <a:srgbClr val="002060"/>
              </a:solidFill>
            </a:endParaRPr>
          </a:p>
        </p:txBody>
      </p:sp>
      <p:cxnSp>
        <p:nvCxnSpPr>
          <p:cNvPr id="31" name="Straight Arrow Connector 30"/>
          <p:cNvCxnSpPr/>
          <p:nvPr/>
        </p:nvCxnSpPr>
        <p:spPr>
          <a:xfrm>
            <a:off x="5705447" y="3415517"/>
            <a:ext cx="605639" cy="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876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1818" y="500675"/>
            <a:ext cx="11500182" cy="720080"/>
          </a:xfrm>
        </p:spPr>
        <p:txBody>
          <a:bodyPr/>
          <a:lstStyle/>
          <a:p>
            <a:r>
              <a:rPr lang="fr-BE" dirty="0" smtClean="0"/>
              <a:t>Investissements nécessaires pour se lancer </a:t>
            </a:r>
            <a:r>
              <a:rPr lang="fr-BE" dirty="0"/>
              <a:t>à</a:t>
            </a:r>
            <a:r>
              <a:rPr lang="fr-BE" dirty="0" smtClean="0"/>
              <a:t> l’exportation</a:t>
            </a:r>
            <a:endParaRPr lang="fr-BE" dirty="0"/>
          </a:p>
        </p:txBody>
      </p:sp>
      <p:sp>
        <p:nvSpPr>
          <p:cNvPr id="5" name="TextBox 4"/>
          <p:cNvSpPr txBox="1"/>
          <p:nvPr/>
        </p:nvSpPr>
        <p:spPr>
          <a:xfrm>
            <a:off x="2581414" y="6203891"/>
            <a:ext cx="6370595" cy="276999"/>
          </a:xfrm>
          <a:prstGeom prst="rect">
            <a:avLst/>
          </a:prstGeom>
          <a:noFill/>
        </p:spPr>
        <p:txBody>
          <a:bodyPr wrap="square" rtlCol="0">
            <a:spAutoFit/>
          </a:bodyPr>
          <a:lstStyle/>
          <a:p>
            <a:pPr algn="ctr"/>
            <a:r>
              <a:rPr lang="nl-BE" sz="1200" dirty="0">
                <a:solidFill>
                  <a:srgbClr val="003366"/>
                </a:solidFill>
                <a:latin typeface="Verdana" panose="020B0604030504040204" pitchFamily="34" charset="0"/>
                <a:ea typeface="Verdana" panose="020B0604030504040204" pitchFamily="34" charset="0"/>
                <a:cs typeface="Verdana" panose="020B0604030504040204" pitchFamily="34" charset="0"/>
              </a:rPr>
              <a:t>Source: </a:t>
            </a:r>
            <a:r>
              <a:rPr lang="nl-BE" sz="1200" i="1" dirty="0" smtClean="0">
                <a:solidFill>
                  <a:srgbClr val="003366"/>
                </a:solidFill>
                <a:latin typeface="Verdana" panose="020B0604030504040204" pitchFamily="34" charset="0"/>
                <a:ea typeface="Verdana" panose="020B0604030504040204" pitchFamily="34" charset="0"/>
                <a:cs typeface="Verdana" panose="020B0604030504040204" pitchFamily="34" charset="0"/>
              </a:rPr>
              <a:t>GfK/CBC </a:t>
            </a:r>
            <a:r>
              <a:rPr lang="nl-BE" sz="1200" i="1" dirty="0" err="1" smtClean="0">
                <a:solidFill>
                  <a:srgbClr val="003366"/>
                </a:solidFill>
                <a:latin typeface="Verdana" panose="020B0604030504040204" pitchFamily="34" charset="0"/>
                <a:ea typeface="Verdana" panose="020B0604030504040204" pitchFamily="34" charset="0"/>
                <a:cs typeface="Verdana" panose="020B0604030504040204" pitchFamily="34" charset="0"/>
              </a:rPr>
              <a:t>Banque</a:t>
            </a:r>
            <a:r>
              <a:rPr lang="nl-BE" sz="1200" i="1" dirty="0" smtClean="0">
                <a:solidFill>
                  <a:srgbClr val="003366"/>
                </a:solidFill>
                <a:latin typeface="Verdana" panose="020B0604030504040204" pitchFamily="34" charset="0"/>
                <a:ea typeface="Verdana" panose="020B0604030504040204" pitchFamily="34" charset="0"/>
                <a:cs typeface="Verdana" panose="020B0604030504040204" pitchFamily="34" charset="0"/>
              </a:rPr>
              <a:t> &amp; Assurance</a:t>
            </a:r>
            <a:endParaRPr lang="en-GB" sz="1200" i="1" dirty="0" err="1">
              <a:solidFill>
                <a:srgbClr val="003366"/>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p:cNvSpPr/>
          <p:nvPr/>
        </p:nvSpPr>
        <p:spPr>
          <a:xfrm>
            <a:off x="1071282" y="5625993"/>
            <a:ext cx="6096000" cy="461665"/>
          </a:xfrm>
          <a:prstGeom prst="rect">
            <a:avLst/>
          </a:prstGeom>
        </p:spPr>
        <p:txBody>
          <a:bodyPr>
            <a:spAutoFit/>
          </a:bodyPr>
          <a:lstStyle/>
          <a:p>
            <a:r>
              <a:rPr lang="fr-FR" sz="1200" i="1" dirty="0" smtClean="0">
                <a:solidFill>
                  <a:srgbClr val="002060"/>
                </a:solidFill>
              </a:rPr>
              <a:t>Selon </a:t>
            </a:r>
            <a:r>
              <a:rPr lang="fr-FR" sz="1200" i="1" dirty="0">
                <a:solidFill>
                  <a:srgbClr val="002060"/>
                </a:solidFill>
              </a:rPr>
              <a:t>vous, l‘exportation demande quels types d‘investissements/moyens? </a:t>
            </a:r>
            <a:endParaRPr lang="de-DE" sz="1200" i="1" dirty="0">
              <a:solidFill>
                <a:srgbClr val="002060"/>
              </a:solidFill>
            </a:endParaRPr>
          </a:p>
          <a:p>
            <a:r>
              <a:rPr lang="fr-FR" sz="1200" i="1" dirty="0" smtClean="0">
                <a:solidFill>
                  <a:srgbClr val="002060"/>
                </a:solidFill>
              </a:rPr>
              <a:t>Base</a:t>
            </a:r>
            <a:r>
              <a:rPr lang="fr-FR" sz="1200" i="1" dirty="0">
                <a:solidFill>
                  <a:srgbClr val="002060"/>
                </a:solidFill>
              </a:rPr>
              <a:t>: toutes les entreprises (n=292)</a:t>
            </a:r>
          </a:p>
        </p:txBody>
      </p:sp>
      <p:graphicFrame>
        <p:nvGraphicFramePr>
          <p:cNvPr id="7" name="Chart 6"/>
          <p:cNvGraphicFramePr/>
          <p:nvPr>
            <p:extLst>
              <p:ext uri="{D42A27DB-BD31-4B8C-83A1-F6EECF244321}">
                <p14:modId xmlns:p14="http://schemas.microsoft.com/office/powerpoint/2010/main" val="593812612"/>
              </p:ext>
            </p:extLst>
          </p:nvPr>
        </p:nvGraphicFramePr>
        <p:xfrm>
          <a:off x="1071282" y="1336988"/>
          <a:ext cx="9593943" cy="39857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5898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BE" dirty="0" smtClean="0"/>
              <a:t>Freins à l’exportation pour les entreprises belges</a:t>
            </a:r>
            <a:endParaRPr lang="fr-BE" dirty="0"/>
          </a:p>
        </p:txBody>
      </p:sp>
      <p:sp>
        <p:nvSpPr>
          <p:cNvPr id="5" name="TextBox 4"/>
          <p:cNvSpPr txBox="1"/>
          <p:nvPr/>
        </p:nvSpPr>
        <p:spPr>
          <a:xfrm>
            <a:off x="2581414" y="6203891"/>
            <a:ext cx="6370595" cy="276999"/>
          </a:xfrm>
          <a:prstGeom prst="rect">
            <a:avLst/>
          </a:prstGeom>
          <a:noFill/>
        </p:spPr>
        <p:txBody>
          <a:bodyPr wrap="square" rtlCol="0">
            <a:spAutoFit/>
          </a:bodyPr>
          <a:lstStyle/>
          <a:p>
            <a:pPr algn="ctr"/>
            <a:r>
              <a:rPr lang="nl-BE" sz="1200" dirty="0">
                <a:solidFill>
                  <a:srgbClr val="003366"/>
                </a:solidFill>
                <a:latin typeface="Verdana" panose="020B0604030504040204" pitchFamily="34" charset="0"/>
                <a:ea typeface="Verdana" panose="020B0604030504040204" pitchFamily="34" charset="0"/>
                <a:cs typeface="Verdana" panose="020B0604030504040204" pitchFamily="34" charset="0"/>
              </a:rPr>
              <a:t>Source: </a:t>
            </a:r>
            <a:r>
              <a:rPr lang="nl-BE" sz="1200" i="1" dirty="0" smtClean="0">
                <a:solidFill>
                  <a:srgbClr val="003366"/>
                </a:solidFill>
                <a:latin typeface="Verdana" panose="020B0604030504040204" pitchFamily="34" charset="0"/>
                <a:ea typeface="Verdana" panose="020B0604030504040204" pitchFamily="34" charset="0"/>
                <a:cs typeface="Verdana" panose="020B0604030504040204" pitchFamily="34" charset="0"/>
              </a:rPr>
              <a:t>GfK/CBC </a:t>
            </a:r>
            <a:r>
              <a:rPr lang="nl-BE" sz="1200" i="1" dirty="0" err="1" smtClean="0">
                <a:solidFill>
                  <a:srgbClr val="003366"/>
                </a:solidFill>
                <a:latin typeface="Verdana" panose="020B0604030504040204" pitchFamily="34" charset="0"/>
                <a:ea typeface="Verdana" panose="020B0604030504040204" pitchFamily="34" charset="0"/>
                <a:cs typeface="Verdana" panose="020B0604030504040204" pitchFamily="34" charset="0"/>
              </a:rPr>
              <a:t>Banque</a:t>
            </a:r>
            <a:r>
              <a:rPr lang="nl-BE" sz="1200" i="1" dirty="0" smtClean="0">
                <a:solidFill>
                  <a:srgbClr val="003366"/>
                </a:solidFill>
                <a:latin typeface="Verdana" panose="020B0604030504040204" pitchFamily="34" charset="0"/>
                <a:ea typeface="Verdana" panose="020B0604030504040204" pitchFamily="34" charset="0"/>
                <a:cs typeface="Verdana" panose="020B0604030504040204" pitchFamily="34" charset="0"/>
              </a:rPr>
              <a:t> &amp; Assurance</a:t>
            </a:r>
            <a:endParaRPr lang="en-GB" sz="1200" i="1" dirty="0" err="1">
              <a:solidFill>
                <a:srgbClr val="003366"/>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p:cNvSpPr/>
          <p:nvPr/>
        </p:nvSpPr>
        <p:spPr>
          <a:xfrm>
            <a:off x="326792" y="5559657"/>
            <a:ext cx="7259919" cy="646331"/>
          </a:xfrm>
          <a:prstGeom prst="rect">
            <a:avLst/>
          </a:prstGeom>
        </p:spPr>
        <p:txBody>
          <a:bodyPr wrap="square">
            <a:spAutoFit/>
          </a:bodyPr>
          <a:lstStyle/>
          <a:p>
            <a:r>
              <a:rPr lang="fr-FR" sz="1200" i="1" dirty="0" smtClean="0">
                <a:solidFill>
                  <a:srgbClr val="002060"/>
                </a:solidFill>
              </a:rPr>
              <a:t>Selon </a:t>
            </a:r>
            <a:r>
              <a:rPr lang="fr-FR" sz="1200" i="1" dirty="0">
                <a:solidFill>
                  <a:srgbClr val="002060"/>
                </a:solidFill>
              </a:rPr>
              <a:t>vous, quels sont les trois freins principaux à l‘export en Europe pour les entreprises belges? </a:t>
            </a:r>
            <a:r>
              <a:rPr lang="de-DE" sz="1200" i="1" dirty="0" smtClean="0">
                <a:solidFill>
                  <a:srgbClr val="002060"/>
                </a:solidFill>
              </a:rPr>
              <a:t>(TOP 5)</a:t>
            </a:r>
          </a:p>
          <a:p>
            <a:r>
              <a:rPr lang="fr-FR" sz="1200" i="1" dirty="0" smtClean="0">
                <a:solidFill>
                  <a:srgbClr val="002060"/>
                </a:solidFill>
              </a:rPr>
              <a:t>Selon vous, quels sont les trois freins principaux à l‘export hors Europe pour les entreprises belges? (TOP 5)</a:t>
            </a:r>
          </a:p>
          <a:p>
            <a:r>
              <a:rPr lang="fr-FR" sz="1200" i="1" dirty="0" smtClean="0">
                <a:solidFill>
                  <a:srgbClr val="002060"/>
                </a:solidFill>
              </a:rPr>
              <a:t>Base</a:t>
            </a:r>
            <a:r>
              <a:rPr lang="fr-FR" sz="1200" i="1" dirty="0">
                <a:solidFill>
                  <a:srgbClr val="002060"/>
                </a:solidFill>
              </a:rPr>
              <a:t>: toutes les entreprises (n=292)</a:t>
            </a:r>
          </a:p>
        </p:txBody>
      </p:sp>
      <p:pic>
        <p:nvPicPr>
          <p:cNvPr id="7" name="Picture 2" descr="Afbeeldingsresultaat voor e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5605" y="1344441"/>
            <a:ext cx="881147" cy="588903"/>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8810171" y="1247444"/>
            <a:ext cx="878111" cy="589010"/>
            <a:chOff x="4114803" y="1525598"/>
            <a:chExt cx="878111" cy="589010"/>
          </a:xfrm>
        </p:grpSpPr>
        <p:pic>
          <p:nvPicPr>
            <p:cNvPr id="8" name="Picture 2" descr="Afbeeldingsresultaat voor e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3" y="1527735"/>
              <a:ext cx="878111" cy="58687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4114803" y="1525598"/>
              <a:ext cx="878111" cy="588903"/>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graphicFrame>
        <p:nvGraphicFramePr>
          <p:cNvPr id="10" name="Chart 9"/>
          <p:cNvGraphicFramePr/>
          <p:nvPr>
            <p:extLst>
              <p:ext uri="{D42A27DB-BD31-4B8C-83A1-F6EECF244321}">
                <p14:modId xmlns:p14="http://schemas.microsoft.com/office/powerpoint/2010/main" val="3045671662"/>
              </p:ext>
            </p:extLst>
          </p:nvPr>
        </p:nvGraphicFramePr>
        <p:xfrm>
          <a:off x="0" y="2082567"/>
          <a:ext cx="6768752" cy="34791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extLst>
              <p:ext uri="{D42A27DB-BD31-4B8C-83A1-F6EECF244321}">
                <p14:modId xmlns:p14="http://schemas.microsoft.com/office/powerpoint/2010/main" val="2555817175"/>
              </p:ext>
            </p:extLst>
          </p:nvPr>
        </p:nvGraphicFramePr>
        <p:xfrm>
          <a:off x="5946874" y="2079181"/>
          <a:ext cx="6245125" cy="34825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843954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3385743" y="726733"/>
            <a:ext cx="5005222" cy="4759669"/>
            <a:chOff x="529568" y="1110509"/>
            <a:chExt cx="1997510" cy="1815657"/>
          </a:xfrm>
        </p:grpSpPr>
        <p:pic>
          <p:nvPicPr>
            <p:cNvPr id="23" name="Picture 15" descr="empty speechbubbl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568" y="1110509"/>
              <a:ext cx="1997510" cy="1815657"/>
            </a:xfrm>
            <a:prstGeom prst="rect">
              <a:avLst/>
            </a:prstGeom>
          </p:spPr>
        </p:pic>
        <p:sp>
          <p:nvSpPr>
            <p:cNvPr id="24" name="TextBox 5"/>
            <p:cNvSpPr txBox="1"/>
            <p:nvPr/>
          </p:nvSpPr>
          <p:spPr>
            <a:xfrm>
              <a:off x="529568" y="1613284"/>
              <a:ext cx="1817614" cy="739662"/>
            </a:xfrm>
            <a:prstGeom prst="rect">
              <a:avLst/>
            </a:prstGeom>
            <a:noFill/>
          </p:spPr>
          <p:txBody>
            <a:bodyPr wrap="square" rtlCol="0">
              <a:spAutoFit/>
            </a:bodyPr>
            <a:lstStyle/>
            <a:p>
              <a:pPr algn="ctr"/>
              <a:r>
                <a:rPr lang="en-US" sz="4000" dirty="0" smtClean="0">
                  <a:solidFill>
                    <a:schemeClr val="bg1"/>
                  </a:solidFill>
                  <a:latin typeface="ITC Lubalin Graph Std Demi"/>
                  <a:cs typeface="ITC Lubalin Graph Std Demi"/>
                </a:rPr>
                <a:t>Focus </a:t>
              </a:r>
              <a:r>
                <a:rPr lang="en-US" sz="4000" dirty="0" err="1" smtClean="0">
                  <a:solidFill>
                    <a:schemeClr val="bg1"/>
                  </a:solidFill>
                  <a:latin typeface="ITC Lubalin Graph Std Demi"/>
                  <a:cs typeface="ITC Lubalin Graph Std Demi"/>
                </a:rPr>
                <a:t>sur</a:t>
              </a:r>
              <a:r>
                <a:rPr lang="en-US" sz="4000" dirty="0" smtClean="0">
                  <a:solidFill>
                    <a:schemeClr val="bg1"/>
                  </a:solidFill>
                  <a:latin typeface="ITC Lubalin Graph Std Demi"/>
                  <a:cs typeface="ITC Lubalin Graph Std Demi"/>
                </a:rPr>
                <a:t> les entreprises qui </a:t>
              </a:r>
              <a:r>
                <a:rPr lang="en-US" sz="4000" dirty="0" err="1" smtClean="0">
                  <a:solidFill>
                    <a:schemeClr val="bg1"/>
                  </a:solidFill>
                  <a:latin typeface="ITC Lubalin Graph Std Demi"/>
                  <a:cs typeface="ITC Lubalin Graph Std Demi"/>
                </a:rPr>
                <a:t>exportent</a:t>
              </a:r>
              <a:r>
                <a:rPr lang="en-US" sz="4000" dirty="0" smtClean="0">
                  <a:solidFill>
                    <a:schemeClr val="bg1"/>
                  </a:solidFill>
                  <a:latin typeface="ITC Lubalin Graph Std Demi"/>
                  <a:cs typeface="ITC Lubalin Graph Std Demi"/>
                </a:rPr>
                <a:t> </a:t>
              </a:r>
              <a:endParaRPr lang="en-US" sz="4000" dirty="0">
                <a:solidFill>
                  <a:schemeClr val="bg1"/>
                </a:solidFill>
                <a:latin typeface="ITC Lubalin Graph Std Demi"/>
                <a:cs typeface="ITC Lubalin Graph Std Demi"/>
              </a:endParaRPr>
            </a:p>
          </p:txBody>
        </p:sp>
      </p:grpSp>
    </p:spTree>
    <p:extLst>
      <p:ext uri="{BB962C8B-B14F-4D97-AF65-F5344CB8AC3E}">
        <p14:creationId xmlns:p14="http://schemas.microsoft.com/office/powerpoint/2010/main" val="693930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xml><?xml version="1.0" encoding="utf-8"?>
<p:tagLst xmlns:a="http://schemas.openxmlformats.org/drawingml/2006/main" xmlns:r="http://schemas.openxmlformats.org/officeDocument/2006/relationships" xmlns:p="http://schemas.openxmlformats.org/presentationml/2006/main">
  <p:tag name="VCTCREATESHAPEHANDLED" val="0"/>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1326</Words>
  <Application>Microsoft Macintosh PowerPoint</Application>
  <PresentationFormat>Widescreen</PresentationFormat>
  <Paragraphs>213</Paragraphs>
  <Slides>34</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Calibri</vt:lpstr>
      <vt:lpstr>Calibri Light</vt:lpstr>
      <vt:lpstr>Courier New</vt:lpstr>
      <vt:lpstr>ITC Lubalin Graph Std Demi</vt:lpstr>
      <vt:lpstr>Rockwell</vt:lpstr>
      <vt:lpstr>Verdana</vt:lpstr>
      <vt:lpstr>Arial</vt:lpstr>
      <vt:lpstr>Thème Office</vt:lpstr>
      <vt:lpstr>PowerPoint Presentation</vt:lpstr>
      <vt:lpstr>Agenda</vt:lpstr>
      <vt:lpstr>PowerPoint Presentation</vt:lpstr>
      <vt:lpstr>Profil des entreprises interrogées </vt:lpstr>
      <vt:lpstr>Profil des entreprises interrogées </vt:lpstr>
      <vt:lpstr>Près d’1 entreprise belge sur 2 a choisi l’exportation pour se développer</vt:lpstr>
      <vt:lpstr>Investissements nécessaires pour se lancer à l’exportation</vt:lpstr>
      <vt:lpstr>Freins à l’exportation pour les entreprises belges</vt:lpstr>
      <vt:lpstr>PowerPoint Presentation</vt:lpstr>
      <vt:lpstr>Activités qui génèrent le plus de potentiel de croissance</vt:lpstr>
      <vt:lpstr>Perspectives de croissance du CA à l’export en 2017</vt:lpstr>
      <vt:lpstr>Pays/continents vers lesquels les entreprises belges exportent</vt:lpstr>
      <vt:lpstr>71% des entreprises qui exportent en $ et/ou en ¥ couvrent le risque de change</vt:lpstr>
      <vt:lpstr>PowerPoint Presentation</vt:lpstr>
      <vt:lpstr>Intérêt pour l’exportation à court terme et dans l’UE</vt:lpstr>
      <vt:lpstr>2 entreprises sur 10 ont déjà réfléchi au montant à investir pour se lancer dans l’exportation</vt:lpstr>
      <vt:lpstr>Moyens de financement privilégiés</vt:lpstr>
      <vt:lpstr>Attentes des entreprises qui exportent vis-à-vis de leur banquier</vt:lpstr>
      <vt:lpstr>PowerPoint Presentation</vt:lpstr>
      <vt:lpstr>FIB Belgium: une vie à l’export</vt:lpstr>
      <vt:lpstr>60 pays au compteur, plus de 95% à l’exportation</vt:lpstr>
      <vt:lpstr>Equipementier pour l’industrie du fil métallique et la galvanisation de pièces</vt:lpstr>
      <vt:lpstr>Le fil métallique: une pléthore d’applications souvent méconnues</vt:lpstr>
      <vt:lpstr>Exporter c’est…</vt:lpstr>
      <vt:lpstr>Définition de l’export</vt:lpstr>
      <vt:lpstr>Freins liés à l’export</vt:lpstr>
      <vt:lpstr>Freins liés à l’export</vt:lpstr>
      <vt:lpstr>Risques liés à l’export</vt:lpstr>
      <vt:lpstr>Exporter, en résumé</vt:lpstr>
      <vt:lpstr>PowerPoint Presentation</vt:lpstr>
      <vt:lpstr>   S’assurer d’être payé : quelles solutions?     </vt:lpstr>
      <vt:lpstr>  S’assurer d’être payé : les PME désavantagées?      </vt:lpstr>
      <vt:lpstr>     S’assurer d’être payé : “The Digital Trade Chain”    Avantages d’une solution via Blockchain :  - Suivi digital de la transaction (track &amp; trace) end-to-end: commande-&gt; paiement - Canal sécurisé: accès via banques après KYC - Contrat « smart » =&gt; paiement automatique par la banque si conditions remplies  - Upload de documents   - Canal de communication unique pour tous les intervenants - Services connexes : financement, info, évaluation sur la contrepartie, plateforme   commerciale,.. - Cycle de paiement plus court                     </vt:lpstr>
      <vt:lpstr>PowerPoint Presentation</vt:lpstr>
    </vt:vector>
  </TitlesOfParts>
  <Company>KBC Group</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Tyteca Fabien</dc:creator>
  <cp:lastModifiedBy>Microsoft Office User</cp:lastModifiedBy>
  <cp:revision>111</cp:revision>
  <cp:lastPrinted>2017-05-03T12:54:48Z</cp:lastPrinted>
  <dcterms:created xsi:type="dcterms:W3CDTF">2017-01-24T09:02:51Z</dcterms:created>
  <dcterms:modified xsi:type="dcterms:W3CDTF">2017-05-03T13:45:29Z</dcterms:modified>
</cp:coreProperties>
</file>