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08" r:id="rId3"/>
    <p:sldId id="291" r:id="rId4"/>
    <p:sldId id="306" r:id="rId5"/>
    <p:sldId id="312" r:id="rId6"/>
    <p:sldId id="313" r:id="rId7"/>
    <p:sldId id="314" r:id="rId8"/>
    <p:sldId id="315" r:id="rId9"/>
    <p:sldId id="316" r:id="rId10"/>
    <p:sldId id="339" r:id="rId11"/>
    <p:sldId id="318" r:id="rId12"/>
    <p:sldId id="319" r:id="rId13"/>
    <p:sldId id="340" r:id="rId14"/>
    <p:sldId id="307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09" r:id="rId30"/>
    <p:sldId id="305" r:id="rId31"/>
    <p:sldId id="310" r:id="rId32"/>
    <p:sldId id="311" r:id="rId33"/>
    <p:sldId id="321" r:id="rId34"/>
    <p:sldId id="296" r:id="rId35"/>
    <p:sldId id="297" r:id="rId36"/>
    <p:sldId id="301" r:id="rId37"/>
    <p:sldId id="300" r:id="rId38"/>
    <p:sldId id="298" r:id="rId39"/>
    <p:sldId id="299" r:id="rId40"/>
    <p:sldId id="304" r:id="rId41"/>
    <p:sldId id="322" r:id="rId42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 Baes" initials="" lastIdx="0" clrIdx="0"/>
  <p:cmAuthor id="1" name="Erika van Bogget" initials="EvB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53A"/>
    <a:srgbClr val="BB3738"/>
    <a:srgbClr val="290000"/>
    <a:srgbClr val="0066FF"/>
    <a:srgbClr val="29292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1474" autoAdjust="0"/>
  </p:normalViewPr>
  <p:slideViewPr>
    <p:cSldViewPr>
      <p:cViewPr>
        <p:scale>
          <a:sx n="70" d="100"/>
          <a:sy n="70" d="100"/>
        </p:scale>
        <p:origin x="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Headache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Lbls>
            <c:dLbl>
              <c:idx val="1"/>
              <c:layout>
                <c:manualLayout>
                  <c:x val="6.8917717255401953E-2"/>
                  <c:y val="0.1389756296919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4 hours or less</c:v>
                </c:pt>
                <c:pt idx="1">
                  <c:v>More than 4 hours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>
              <a:solidFill>
                <a:schemeClr val="tx1">
                  <a:lumMod val="75000"/>
                  <a:lumOff val="25000"/>
                </a:schemeClr>
              </a:solidFill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Migraine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tx1">
                        <a:lumMod val="85000"/>
                        <a:lumOff val="1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4 hours or less</c:v>
                </c:pt>
                <c:pt idx="1">
                  <c:v>More than 4 hours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0.24</c:v>
                </c:pt>
                <c:pt idx="1">
                  <c:v>0.76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10210848371404"/>
          <c:y val="2.8483563230553954E-2"/>
          <c:w val="0.53725076767761748"/>
          <c:h val="0.88347633223864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Totally agree - 5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Try to hide it for colleagues</c:v>
                </c:pt>
                <c:pt idx="1">
                  <c:v>Feel as if I'm complaining when talking to colleagues</c:v>
                </c:pt>
                <c:pt idx="2">
                  <c:v>Without I would be a better colleague</c:v>
                </c:pt>
                <c:pt idx="3">
                  <c:v>Don't discuss it with colleagues as they do not understand</c:v>
                </c:pt>
                <c:pt idx="4">
                  <c:v>Feel guilty towards colleagues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0.23724489795918366</c:v>
                </c:pt>
                <c:pt idx="1">
                  <c:v>0.22959183673469385</c:v>
                </c:pt>
                <c:pt idx="2">
                  <c:v>0.16071428571428573</c:v>
                </c:pt>
                <c:pt idx="3">
                  <c:v>0.12755102040816327</c:v>
                </c:pt>
                <c:pt idx="4">
                  <c:v>0.11734693877551021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Try to hide it for colleagues</c:v>
                </c:pt>
                <c:pt idx="1">
                  <c:v>Feel as if I'm complaining when talking to colleagues</c:v>
                </c:pt>
                <c:pt idx="2">
                  <c:v>Without I would be a better colleague</c:v>
                </c:pt>
                <c:pt idx="3">
                  <c:v>Don't discuss it with colleagues as they do not understand</c:v>
                </c:pt>
                <c:pt idx="4">
                  <c:v>Feel guilty towards colleagues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0.2423469387755102</c:v>
                </c:pt>
                <c:pt idx="1">
                  <c:v>0.20153061224489796</c:v>
                </c:pt>
                <c:pt idx="2">
                  <c:v>0.16071428571428573</c:v>
                </c:pt>
                <c:pt idx="3">
                  <c:v>0.125</c:v>
                </c:pt>
                <c:pt idx="4">
                  <c:v>0.12755102040816327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Try to hide it for colleagues</c:v>
                </c:pt>
                <c:pt idx="1">
                  <c:v>Feel as if I'm complaining when talking to colleagues</c:v>
                </c:pt>
                <c:pt idx="2">
                  <c:v>Without I would be a better colleague</c:v>
                </c:pt>
                <c:pt idx="3">
                  <c:v>Don't discuss it with colleagues as they do not understand</c:v>
                </c:pt>
                <c:pt idx="4">
                  <c:v>Feel guilty towards colleagues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0.14795918367346939</c:v>
                </c:pt>
                <c:pt idx="1">
                  <c:v>0.12755102040816327</c:v>
                </c:pt>
                <c:pt idx="2">
                  <c:v>0.17602040816326534</c:v>
                </c:pt>
                <c:pt idx="3">
                  <c:v>0.16071428571428573</c:v>
                </c:pt>
                <c:pt idx="4">
                  <c:v>0.11989795918367348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Try to hide it for colleagues</c:v>
                </c:pt>
                <c:pt idx="1">
                  <c:v>Feel as if I'm complaining when talking to colleagues</c:v>
                </c:pt>
                <c:pt idx="2">
                  <c:v>Without I would be a better colleague</c:v>
                </c:pt>
                <c:pt idx="3">
                  <c:v>Don't discuss it with colleagues as they do not understand</c:v>
                </c:pt>
                <c:pt idx="4">
                  <c:v>Feel guilty towards colleagues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5.3571428571428568E-2</c:v>
                </c:pt>
                <c:pt idx="1">
                  <c:v>9.9489795918367332E-2</c:v>
                </c:pt>
                <c:pt idx="2">
                  <c:v>0.11224489795918367</c:v>
                </c:pt>
                <c:pt idx="3">
                  <c:v>0.14030612244897958</c:v>
                </c:pt>
                <c:pt idx="4">
                  <c:v>0.13010204081632654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Don't agree at all - 1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Try to hide it for colleagues</c:v>
                </c:pt>
                <c:pt idx="1">
                  <c:v>Feel as if I'm complaining when talking to colleagues</c:v>
                </c:pt>
                <c:pt idx="2">
                  <c:v>Without I would be a better colleague</c:v>
                </c:pt>
                <c:pt idx="3">
                  <c:v>Don't discuss it with colleagues as they do not understand</c:v>
                </c:pt>
                <c:pt idx="4">
                  <c:v>Feel guilty towards colleagues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0.11479591836734693</c:v>
                </c:pt>
                <c:pt idx="1">
                  <c:v>0.11989795918367348</c:v>
                </c:pt>
                <c:pt idx="2">
                  <c:v>0.16581632653061223</c:v>
                </c:pt>
                <c:pt idx="3">
                  <c:v>0.19387755102040816</c:v>
                </c:pt>
                <c:pt idx="4">
                  <c:v>0.29591836734693877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 opinion or N/A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Try to hide it for colleagues</c:v>
                </c:pt>
                <c:pt idx="1">
                  <c:v>Feel as if I'm complaining when talking to colleagues</c:v>
                </c:pt>
                <c:pt idx="2">
                  <c:v>Without I would be a better colleague</c:v>
                </c:pt>
                <c:pt idx="3">
                  <c:v>Don't discuss it with colleagues as they do not understand</c:v>
                </c:pt>
                <c:pt idx="4">
                  <c:v>Feel guilty towards colleagues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0.20408163265306123</c:v>
                </c:pt>
                <c:pt idx="1">
                  <c:v>0.22193877551020408</c:v>
                </c:pt>
                <c:pt idx="2">
                  <c:v>0.22448979591836735</c:v>
                </c:pt>
                <c:pt idx="3">
                  <c:v>0.25255102040816324</c:v>
                </c:pt>
                <c:pt idx="4">
                  <c:v>0.20918367346938777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40962432"/>
        <c:axId val="140964224"/>
      </c:barChart>
      <c:catAx>
        <c:axId val="1409624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40964224"/>
        <c:crosses val="autoZero"/>
        <c:auto val="1"/>
        <c:lblAlgn val="ctr"/>
        <c:lblOffset val="100"/>
        <c:noMultiLvlLbl val="0"/>
      </c:catAx>
      <c:valAx>
        <c:axId val="14096422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40962432"/>
        <c:crosses val="autoZero"/>
        <c:crossBetween val="between"/>
        <c:majorUnit val="0.1"/>
        <c:minorUnit val="2.0000000000000004E-2"/>
      </c:valAx>
    </c:plotArea>
    <c:legend>
      <c:legendPos val="r"/>
      <c:legendEntry>
        <c:idx val="3"/>
        <c:txPr>
          <a:bodyPr/>
          <a:lstStyle/>
          <a:p>
            <a:pPr>
              <a:defRPr sz="1200" b="0"/>
            </a:pPr>
            <a:endParaRPr lang="en-US"/>
          </a:p>
        </c:txPr>
      </c:legendEntry>
      <c:layout>
        <c:manualLayout>
          <c:xMode val="edge"/>
          <c:yMode val="edge"/>
          <c:x val="0.1924788168528784"/>
          <c:y val="0.91405821045701297"/>
          <c:w val="0.63985106414108806"/>
          <c:h val="8.594186294736984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10210848371404"/>
          <c:y val="2.8483563230553954E-2"/>
          <c:w val="0.53725076767761748"/>
          <c:h val="0.88347633223864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Totally agree - 5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Don't feel like having sex</c:v>
                </c:pt>
                <c:pt idx="1">
                  <c:v>Without I would be a better partner</c:v>
                </c:pt>
                <c:pt idx="2">
                  <c:v>Enjoy holidays less</c:v>
                </c:pt>
                <c:pt idx="3">
                  <c:v>Feel as if I'm complaining when talking to family</c:v>
                </c:pt>
                <c:pt idx="4">
                  <c:v>Try to hide it for family</c:v>
                </c:pt>
                <c:pt idx="5">
                  <c:v>Feel guilty towards family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</c:v>
                </c:pt>
                <c:pt idx="1">
                  <c:v>0.22193877551020408</c:v>
                </c:pt>
                <c:pt idx="2">
                  <c:v>0.20153061224489796</c:v>
                </c:pt>
                <c:pt idx="3">
                  <c:v>0.20153061224489796</c:v>
                </c:pt>
                <c:pt idx="4">
                  <c:v>0.17091836734693877</c:v>
                </c:pt>
                <c:pt idx="5">
                  <c:v>0.10204081632653061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Don't feel like having sex</c:v>
                </c:pt>
                <c:pt idx="1">
                  <c:v>Without I would be a better partner</c:v>
                </c:pt>
                <c:pt idx="2">
                  <c:v>Enjoy holidays less</c:v>
                </c:pt>
                <c:pt idx="3">
                  <c:v>Feel as if I'm complaining when talking to family</c:v>
                </c:pt>
                <c:pt idx="4">
                  <c:v>Try to hide it for family</c:v>
                </c:pt>
                <c:pt idx="5">
                  <c:v>Feel guilty towards family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0.16836734693877553</c:v>
                </c:pt>
                <c:pt idx="1">
                  <c:v>0.21428571428571427</c:v>
                </c:pt>
                <c:pt idx="2">
                  <c:v>0.25</c:v>
                </c:pt>
                <c:pt idx="3">
                  <c:v>0.23214285714285715</c:v>
                </c:pt>
                <c:pt idx="4">
                  <c:v>0.18367346938775511</c:v>
                </c:pt>
                <c:pt idx="5">
                  <c:v>0.15306122448979592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Don't feel like having sex</c:v>
                </c:pt>
                <c:pt idx="1">
                  <c:v>Without I would be a better partner</c:v>
                </c:pt>
                <c:pt idx="2">
                  <c:v>Enjoy holidays less</c:v>
                </c:pt>
                <c:pt idx="3">
                  <c:v>Feel as if I'm complaining when talking to family</c:v>
                </c:pt>
                <c:pt idx="4">
                  <c:v>Try to hide it for family</c:v>
                </c:pt>
                <c:pt idx="5">
                  <c:v>Feel guilty towards family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9.9489795918367332E-2</c:v>
                </c:pt>
                <c:pt idx="1">
                  <c:v>0.15306122448979592</c:v>
                </c:pt>
                <c:pt idx="2">
                  <c:v>0.16071428571428573</c:v>
                </c:pt>
                <c:pt idx="3">
                  <c:v>0.15306122448979592</c:v>
                </c:pt>
                <c:pt idx="4">
                  <c:v>0.17602040816326534</c:v>
                </c:pt>
                <c:pt idx="5">
                  <c:v>0.14030612244897958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Don't feel like having sex</c:v>
                </c:pt>
                <c:pt idx="1">
                  <c:v>Without I would be a better partner</c:v>
                </c:pt>
                <c:pt idx="2">
                  <c:v>Enjoy holidays less</c:v>
                </c:pt>
                <c:pt idx="3">
                  <c:v>Feel as if I'm complaining when talking to family</c:v>
                </c:pt>
                <c:pt idx="4">
                  <c:v>Try to hide it for family</c:v>
                </c:pt>
                <c:pt idx="5">
                  <c:v>Feel guilty towards family</c:v>
                </c:pt>
              </c:strCache>
            </c:strRef>
          </c:cat>
          <c:val>
            <c:numRef>
              <c:f>Sheet1!$E$2:$E$7</c:f>
              <c:numCache>
                <c:formatCode>0%</c:formatCode>
                <c:ptCount val="6"/>
                <c:pt idx="0">
                  <c:v>5.3571428571428568E-2</c:v>
                </c:pt>
                <c:pt idx="1">
                  <c:v>0.10969387755102041</c:v>
                </c:pt>
                <c:pt idx="2">
                  <c:v>9.9489795918367332E-2</c:v>
                </c:pt>
                <c:pt idx="3">
                  <c:v>0.15306122448979592</c:v>
                </c:pt>
                <c:pt idx="4">
                  <c:v>0.15561224489795919</c:v>
                </c:pt>
                <c:pt idx="5">
                  <c:v>0.14540816326530612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Don't agree at all - 1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Don't feel like having sex</c:v>
                </c:pt>
                <c:pt idx="1">
                  <c:v>Without I would be a better partner</c:v>
                </c:pt>
                <c:pt idx="2">
                  <c:v>Enjoy holidays less</c:v>
                </c:pt>
                <c:pt idx="3">
                  <c:v>Feel as if I'm complaining when talking to family</c:v>
                </c:pt>
                <c:pt idx="4">
                  <c:v>Try to hide it for family</c:v>
                </c:pt>
                <c:pt idx="5">
                  <c:v>Feel guilty towards family</c:v>
                </c:pt>
              </c:strCache>
            </c:strRef>
          </c:cat>
          <c:val>
            <c:numRef>
              <c:f>Sheet1!$F$2:$F$7</c:f>
              <c:numCache>
                <c:formatCode>0%</c:formatCode>
                <c:ptCount val="6"/>
                <c:pt idx="0">
                  <c:v>5.6122448979591837E-2</c:v>
                </c:pt>
                <c:pt idx="1">
                  <c:v>0.16836734693877553</c:v>
                </c:pt>
                <c:pt idx="2">
                  <c:v>0.13775510204081631</c:v>
                </c:pt>
                <c:pt idx="3">
                  <c:v>0.18112244897959184</c:v>
                </c:pt>
                <c:pt idx="4">
                  <c:v>0.2423469387755102</c:v>
                </c:pt>
                <c:pt idx="5">
                  <c:v>0.35204081632653067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 opinion or N/A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Don't feel like having sex</c:v>
                </c:pt>
                <c:pt idx="1">
                  <c:v>Without I would be a better partner</c:v>
                </c:pt>
                <c:pt idx="2">
                  <c:v>Enjoy holidays less</c:v>
                </c:pt>
                <c:pt idx="3">
                  <c:v>Feel as if I'm complaining when talking to family</c:v>
                </c:pt>
                <c:pt idx="4">
                  <c:v>Try to hide it for family</c:v>
                </c:pt>
                <c:pt idx="5">
                  <c:v>Feel guilty towards family</c:v>
                </c:pt>
              </c:strCache>
            </c:strRef>
          </c:cat>
          <c:val>
            <c:numRef>
              <c:f>Sheet1!$G$2:$G$7</c:f>
              <c:numCache>
                <c:formatCode>0%</c:formatCode>
                <c:ptCount val="6"/>
                <c:pt idx="0">
                  <c:v>0.12244897959183673</c:v>
                </c:pt>
                <c:pt idx="1">
                  <c:v>0.1326530612244898</c:v>
                </c:pt>
                <c:pt idx="2">
                  <c:v>0.15051020408163265</c:v>
                </c:pt>
                <c:pt idx="3">
                  <c:v>7.9081632653061215E-2</c:v>
                </c:pt>
                <c:pt idx="4">
                  <c:v>7.1428571428571438E-2</c:v>
                </c:pt>
                <c:pt idx="5">
                  <c:v>0.10714285714285714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9743488"/>
        <c:axId val="39745024"/>
      </c:barChart>
      <c:catAx>
        <c:axId val="3974348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745024"/>
        <c:crosses val="autoZero"/>
        <c:auto val="1"/>
        <c:lblAlgn val="ctr"/>
        <c:lblOffset val="100"/>
        <c:noMultiLvlLbl val="0"/>
      </c:catAx>
      <c:valAx>
        <c:axId val="3974502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39743488"/>
        <c:crosses val="autoZero"/>
        <c:crossBetween val="between"/>
        <c:majorUnit val="0.1"/>
        <c:minorUnit val="2.0000000000000004E-2"/>
      </c:valAx>
    </c:plotArea>
    <c:legend>
      <c:legendPos val="r"/>
      <c:legendEntry>
        <c:idx val="3"/>
        <c:txPr>
          <a:bodyPr/>
          <a:lstStyle/>
          <a:p>
            <a:pPr>
              <a:defRPr sz="1200" b="0"/>
            </a:pPr>
            <a:endParaRPr lang="en-US"/>
          </a:p>
        </c:txPr>
      </c:legendEntry>
      <c:layout>
        <c:manualLayout>
          <c:xMode val="edge"/>
          <c:yMode val="edge"/>
          <c:x val="0.35651904151403035"/>
          <c:y val="0.91405813705263017"/>
          <c:w val="0.63985106414108806"/>
          <c:h val="8.594186294736984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10210848371404"/>
          <c:y val="2.8483563230553954E-2"/>
          <c:w val="0.53725076767761748"/>
          <c:h val="0.8834763322386429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Totally agree - 5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Try to hide it for friends</c:v>
                </c:pt>
                <c:pt idx="1">
                  <c:v>Without I would be a better friend</c:v>
                </c:pt>
                <c:pt idx="2">
                  <c:v>Feel guilty towards friends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0.21683673469387757</c:v>
                </c:pt>
                <c:pt idx="1">
                  <c:v>0.16836734693877553</c:v>
                </c:pt>
                <c:pt idx="2">
                  <c:v>9.9489795918367332E-2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Try to hide it for friends</c:v>
                </c:pt>
                <c:pt idx="1">
                  <c:v>Without I would be a better friend</c:v>
                </c:pt>
                <c:pt idx="2">
                  <c:v>Feel guilty towards friends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0.22704081632653061</c:v>
                </c:pt>
                <c:pt idx="1">
                  <c:v>0.18622448979591838</c:v>
                </c:pt>
                <c:pt idx="2">
                  <c:v>0.12244897959183673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Try to hide it for friends</c:v>
                </c:pt>
                <c:pt idx="1">
                  <c:v>Without I would be a better friend</c:v>
                </c:pt>
                <c:pt idx="2">
                  <c:v>Feel guilty towards friends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0.18367346938775511</c:v>
                </c:pt>
                <c:pt idx="1">
                  <c:v>0.17091836734693877</c:v>
                </c:pt>
                <c:pt idx="2">
                  <c:v>0.14030612244897958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Try to hide it for friends</c:v>
                </c:pt>
                <c:pt idx="1">
                  <c:v>Without I would be a better friend</c:v>
                </c:pt>
                <c:pt idx="2">
                  <c:v>Feel guilty towards friends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0.10714285714285714</c:v>
                </c:pt>
                <c:pt idx="1">
                  <c:v>0.1326530612244898</c:v>
                </c:pt>
                <c:pt idx="2">
                  <c:v>0.16581632653061223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Don't agree at all - 1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Try to hide it for friends</c:v>
                </c:pt>
                <c:pt idx="1">
                  <c:v>Without I would be a better friend</c:v>
                </c:pt>
                <c:pt idx="2">
                  <c:v>Feel guilty towards friends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0.15561224489795919</c:v>
                </c:pt>
                <c:pt idx="1">
                  <c:v>0.21173469387755101</c:v>
                </c:pt>
                <c:pt idx="2">
                  <c:v>0.34693877551020408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No opinion or N/A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nl-BE"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Try to hide it for friends</c:v>
                </c:pt>
                <c:pt idx="1">
                  <c:v>Without I would be a better friend</c:v>
                </c:pt>
                <c:pt idx="2">
                  <c:v>Feel guilty towards friends</c:v>
                </c:pt>
              </c:strCache>
            </c:strRef>
          </c:cat>
          <c:val>
            <c:numRef>
              <c:f>Sheet1!$G$2:$G$4</c:f>
              <c:numCache>
                <c:formatCode>0%</c:formatCode>
                <c:ptCount val="3"/>
                <c:pt idx="0">
                  <c:v>0.10969387755102041</c:v>
                </c:pt>
                <c:pt idx="1">
                  <c:v>0.13010204081632654</c:v>
                </c:pt>
                <c:pt idx="2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64768000"/>
        <c:axId val="169308544"/>
      </c:barChart>
      <c:catAx>
        <c:axId val="16476800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169308544"/>
        <c:crosses val="autoZero"/>
        <c:auto val="1"/>
        <c:lblAlgn val="ctr"/>
        <c:lblOffset val="100"/>
        <c:noMultiLvlLbl val="0"/>
      </c:catAx>
      <c:valAx>
        <c:axId val="169308544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64768000"/>
        <c:crosses val="autoZero"/>
        <c:crossBetween val="between"/>
        <c:majorUnit val="0.1"/>
        <c:minorUnit val="2.0000000000000004E-2"/>
      </c:valAx>
    </c:plotArea>
    <c:legend>
      <c:legendPos val="r"/>
      <c:legendEntry>
        <c:idx val="3"/>
        <c:txPr>
          <a:bodyPr/>
          <a:lstStyle/>
          <a:p>
            <a:pPr>
              <a:defRPr sz="1200" b="0"/>
            </a:pPr>
            <a:endParaRPr lang="en-US"/>
          </a:p>
        </c:txPr>
      </c:legendEntry>
      <c:layout>
        <c:manualLayout>
          <c:xMode val="edge"/>
          <c:yMode val="edge"/>
          <c:x val="0.35651904151403035"/>
          <c:y val="0.91405813705263017"/>
          <c:w val="0.63985106414108806"/>
          <c:h val="8.5941862947369843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29074-8026-4E43-A568-1C3BD2ECACF1}" type="datetimeFigureOut">
              <a:rPr lang="nl-BE" smtClean="0"/>
              <a:t>27/05/2015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7DAF2-D2A2-4A57-B5A8-91368F235A64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7452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575D05F-E2C7-442F-9934-3DD0CD364B67}" type="datetimeFigureOut">
              <a:rPr lang="nl-BE"/>
              <a:pPr>
                <a:defRPr/>
              </a:pPr>
              <a:t>27/05/2015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nl-B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0968F65-18BA-47A6-B790-82F05F7535E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902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 des caractéristiques des différents types de céphalée primaire</a:t>
            </a:r>
            <a:endPara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Test de migraine : </a:t>
            </a:r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pharmacien peut effectuer le test avec le patient et lui donner une </a:t>
            </a:r>
            <a:r>
              <a:rPr lang="fr-B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premère</a:t>
            </a:r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indication s’il souffre de migraine ou d’un autre type de céphalée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68F65-18BA-47A6-B790-82F05F7535E6}" type="slidenum">
              <a:rPr lang="nl-BE" smtClean="0"/>
              <a:pPr>
                <a:defRPr/>
              </a:pPr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0018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L’outil d’e-learning permet au pharmacien d’affiner ses connaissances sur la migraine, ses déclencheurs et ses traitements.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68F65-18BA-47A6-B790-82F05F7535E6}" type="slidenum">
              <a:rPr lang="nl-BE" smtClean="0"/>
              <a:pPr>
                <a:defRPr/>
              </a:pPr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001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Brochure destinée au patient</a:t>
            </a:r>
            <a:endParaRPr lang="en-GB" sz="16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68F65-18BA-47A6-B790-82F05F7535E6}" type="slidenum">
              <a:rPr lang="nl-BE" smtClean="0"/>
              <a:pPr>
                <a:defRPr/>
              </a:pPr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0018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Brochure destinée au patient</a:t>
            </a:r>
            <a:endParaRPr lang="en-GB" sz="16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68F65-18BA-47A6-B790-82F05F7535E6}" type="slidenum">
              <a:rPr lang="nl-BE" smtClean="0"/>
              <a:pPr>
                <a:defRPr/>
              </a:pPr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0018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pharmacien peut remettre au patient un journal de la migraine où consigner, pendant plusieurs mois successifs, le déroulement des crises de migraine et de céphalée.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journal de la migraine donne au patient un aperçu plus clair de la fréquence et de la sévérité des crises. Des schémas peuvent alors être établis.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patient peut présenter son journal lors de sa prochaine visite chez le pharmacien, le médecin ou le spécialiste.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professionnels de la santé disposent ainsi d’un document clair qui peut les aider à poser un diagnostic, à identifier les déclencheurs et à choisir un traitement.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68F65-18BA-47A6-B790-82F05F7535E6}" type="slidenum">
              <a:rPr lang="nl-BE" smtClean="0"/>
              <a:pPr>
                <a:defRPr/>
              </a:pPr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0018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pharmacien peut renvoyer ses patients vers cette communauté pour qu’ils y partagent leurs expériences avec d’autres personnes concernées.</a:t>
            </a:r>
            <a:endParaRPr lang="en-GB" sz="16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68F65-18BA-47A6-B790-82F05F7535E6}" type="slidenum">
              <a:rPr lang="nl-BE" smtClean="0"/>
              <a:pPr>
                <a:defRPr/>
              </a:pPr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0018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68F65-18BA-47A6-B790-82F05F7535E6}" type="slidenum">
              <a:rPr lang="nl-BE" smtClean="0"/>
              <a:pPr>
                <a:defRPr/>
              </a:pPr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001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-36513" y="5229200"/>
            <a:ext cx="9217025" cy="168498"/>
          </a:xfrm>
          <a:prstGeom prst="rect">
            <a:avLst/>
          </a:prstGeom>
          <a:solidFill>
            <a:srgbClr val="1EB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Box 1"/>
          <p:cNvSpPr txBox="1"/>
          <p:nvPr userDrawn="1"/>
        </p:nvSpPr>
        <p:spPr>
          <a:xfrm>
            <a:off x="233506" y="2348880"/>
            <a:ext cx="87398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nl-BE" sz="4000" b="0" dirty="0" smtClean="0">
                <a:latin typeface="Century Gothic" pitchFamily="34" charset="0"/>
              </a:rPr>
              <a:t>Migraine, help </a:t>
            </a:r>
            <a:r>
              <a:rPr lang="nl-BE" sz="4000" b="0" dirty="0" err="1" smtClean="0">
                <a:latin typeface="Century Gothic" pitchFamily="34" charset="0"/>
              </a:rPr>
              <a:t>breaking</a:t>
            </a:r>
            <a:r>
              <a:rPr lang="nl-BE" sz="4000" b="0" dirty="0" smtClean="0">
                <a:latin typeface="Century Gothic" pitchFamily="34" charset="0"/>
              </a:rPr>
              <a:t> the </a:t>
            </a:r>
            <a:r>
              <a:rPr lang="nl-BE" sz="4000" b="0" dirty="0" err="1" smtClean="0">
                <a:latin typeface="Century Gothic" pitchFamily="34" charset="0"/>
              </a:rPr>
              <a:t>taboo</a:t>
            </a:r>
            <a:endParaRPr lang="nl-BE" sz="4000" b="0" baseline="0" dirty="0" smtClean="0">
              <a:latin typeface="Century Gothic" pitchFamily="34" charset="0"/>
            </a:endParaRPr>
          </a:p>
        </p:txBody>
      </p:sp>
      <p:pic>
        <p:nvPicPr>
          <p:cNvPr id="1030" name="Picture 6" descr="I:\BLBPRORGA-Employees\2015\03 Clients\Novartis\04 - Actions\Week van de Migraine\Visuals\LOGO_week migraine _6_2015_FR[2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" y="81168"/>
            <a:ext cx="1133652" cy="11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BLBPRORGA-Employees\2015\03 Clients\Novartis\04 - Actions\Week van de Migraine\Visuals\LOGO_week migraine _6_2015_NL[2]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133652" cy="11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444" y="274638"/>
            <a:ext cx="6514916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BE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36512" y="6716886"/>
            <a:ext cx="9217025" cy="168498"/>
          </a:xfrm>
          <a:prstGeom prst="rect">
            <a:avLst/>
          </a:prstGeom>
          <a:solidFill>
            <a:srgbClr val="1EB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6" name="Picture 6" descr="I:\BLBPRORGA-Employees\2015\03 Clients\Novartis\04 - Actions\Week van de Migraine\Visuals\LOGO_week migraine _6_2015_FR[2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" y="81168"/>
            <a:ext cx="1133652" cy="11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I:\BLBPRORGA-Employees\2015\03 Clients\Novartis\04 - Actions\Week van de Migraine\Visuals\LOGO_week migraine _6_2015_NL[2]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1133652" cy="118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A2EBEE-1109-4182-AA30-C12268A44816}" type="datetime1">
              <a:rPr lang="fr-BE" smtClean="0"/>
              <a:t>27/05/2015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65D932-F450-4632-9FDF-905B64B91ABE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8028383" y="6597352"/>
            <a:ext cx="1130737" cy="288032"/>
          </a:xfrm>
        </p:spPr>
        <p:txBody>
          <a:bodyPr/>
          <a:lstStyle/>
          <a:p>
            <a:pPr algn="r">
              <a:defRPr/>
            </a:pPr>
            <a:r>
              <a:rPr lang="fr-BE" sz="1000" smtClean="0"/>
              <a:t>P3BE140401</a:t>
            </a:r>
            <a:endParaRPr lang="fr-BE" sz="1000" dirty="0"/>
          </a:p>
        </p:txBody>
      </p:sp>
      <p:grpSp>
        <p:nvGrpSpPr>
          <p:cNvPr id="3" name="Group 2"/>
          <p:cNvGrpSpPr/>
          <p:nvPr/>
        </p:nvGrpSpPr>
        <p:grpSpPr>
          <a:xfrm>
            <a:off x="47740" y="5445224"/>
            <a:ext cx="8988756" cy="1285146"/>
            <a:chOff x="47740" y="5445224"/>
            <a:chExt cx="8988756" cy="1285146"/>
          </a:xfrm>
        </p:grpSpPr>
        <p:pic>
          <p:nvPicPr>
            <p:cNvPr id="4" name="Picture 2" descr="I:\BLBPRORGA-Employees\2015\03 Clients\Novartis\04 - Actions\Week van de Migraine\Visuals\Logo Ophaco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11" y="5888218"/>
              <a:ext cx="2376985" cy="709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I:\BLBPRORGA-Employees\2015\03 Clients\Novartis\04 - Actions\Week van de Migraine\Visuals\LOGO_GSK[2]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581" y="5959565"/>
              <a:ext cx="2636427" cy="565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:\BLBPRORGA-Employees\2015\03 Clients\Novartis\04 - Actions\Week van de Migraine\Visuals\LOGO_LIGUEBCC[2]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0" y="5445224"/>
              <a:ext cx="1715948" cy="1285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I:\BLBPRORGA-Employees\2015\03 Clients\Novartis\04 - Actions\Week van de Migraine\Visuals\APB - Logo CMJN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4908" y="5661248"/>
              <a:ext cx="1471588" cy="956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Migraine is a </a:t>
            </a:r>
            <a:r>
              <a:rPr lang="nl-BE" dirty="0" err="1"/>
              <a:t>taboo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in the </a:t>
            </a:r>
            <a:r>
              <a:rPr lang="nl-BE" dirty="0" smtClean="0"/>
              <a:t>family life</a:t>
            </a:r>
            <a:endParaRPr lang="nl-BE" dirty="0"/>
          </a:p>
        </p:txBody>
      </p:sp>
      <p:graphicFrame>
        <p:nvGraphicFramePr>
          <p:cNvPr id="2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28051"/>
              </p:ext>
            </p:extLst>
          </p:nvPr>
        </p:nvGraphicFramePr>
        <p:xfrm>
          <a:off x="0" y="1456425"/>
          <a:ext cx="8028384" cy="490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679119"/>
              </p:ext>
            </p:extLst>
          </p:nvPr>
        </p:nvGraphicFramePr>
        <p:xfrm>
          <a:off x="7812360" y="836714"/>
          <a:ext cx="414000" cy="5328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000"/>
              </a:tblGrid>
              <a:tr h="105169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Top2</a:t>
                      </a:r>
                      <a:endParaRPr lang="nl-BE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2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67%</a:t>
                      </a:r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2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44%</a:t>
                      </a:r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2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45%</a:t>
                      </a:r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2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43%</a:t>
                      </a:r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2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35%</a:t>
                      </a:r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128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26%</a:t>
                      </a:r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23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Migraine is a </a:t>
            </a:r>
            <a:r>
              <a:rPr lang="nl-BE" dirty="0" err="1"/>
              <a:t>taboo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in the family life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59632" y="1541398"/>
            <a:ext cx="1507634" cy="1507634"/>
            <a:chOff x="3125279" y="1125029"/>
            <a:chExt cx="2899962" cy="2899962"/>
          </a:xfrm>
        </p:grpSpPr>
        <p:sp>
          <p:nvSpPr>
            <p:cNvPr id="4" name="Rad 89"/>
            <p:cNvSpPr/>
            <p:nvPr/>
          </p:nvSpPr>
          <p:spPr bwMode="gray">
            <a:xfrm flipH="1">
              <a:off x="3131800" y="1131550"/>
              <a:ext cx="2893441" cy="2893441"/>
            </a:xfrm>
            <a:prstGeom prst="donut">
              <a:avLst>
                <a:gd name="adj" fmla="val 17195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/>
              <a:endParaRPr lang="de-DE" sz="1000"/>
            </a:p>
          </p:txBody>
        </p:sp>
        <p:sp>
          <p:nvSpPr>
            <p:cNvPr id="5" name="Halbbogen 140"/>
            <p:cNvSpPr/>
            <p:nvPr/>
          </p:nvSpPr>
          <p:spPr bwMode="gray">
            <a:xfrm flipH="1">
              <a:off x="3125279" y="1125029"/>
              <a:ext cx="2893441" cy="2893441"/>
            </a:xfrm>
            <a:prstGeom prst="blockArc">
              <a:avLst>
                <a:gd name="adj1" fmla="val 9908123"/>
                <a:gd name="adj2" fmla="val 16224598"/>
                <a:gd name="adj3" fmla="val 17222"/>
              </a:avLst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0" rIns="0" rtlCol="0" anchor="ctr"/>
            <a:lstStyle/>
            <a:p>
              <a:pPr algn="ctr"/>
              <a:endParaRPr lang="de-DE" sz="1000">
                <a:solidFill>
                  <a:schemeClr val="accent3"/>
                </a:solidFill>
              </a:endParaRPr>
            </a:p>
          </p:txBody>
        </p:sp>
        <p:sp>
          <p:nvSpPr>
            <p:cNvPr id="6" name="Ovaal 5"/>
            <p:cNvSpPr/>
            <p:nvPr/>
          </p:nvSpPr>
          <p:spPr bwMode="gray">
            <a:xfrm>
              <a:off x="3563860" y="1563610"/>
              <a:ext cx="2016280" cy="20162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nl-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kstvak 7"/>
            <p:cNvSpPr txBox="1"/>
            <p:nvPr/>
          </p:nvSpPr>
          <p:spPr>
            <a:xfrm>
              <a:off x="3667430" y="2139690"/>
              <a:ext cx="1736391" cy="930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nl-NL" sz="3200" b="1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27%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771800" y="192136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27% of migraine sufferers finds it hard to manage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family as migraine sufferer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732240" y="3145502"/>
            <a:ext cx="1507634" cy="1507634"/>
            <a:chOff x="3125279" y="1125029"/>
            <a:chExt cx="2899962" cy="2899962"/>
          </a:xfrm>
        </p:grpSpPr>
        <p:sp>
          <p:nvSpPr>
            <p:cNvPr id="10" name="Rad 89"/>
            <p:cNvSpPr/>
            <p:nvPr/>
          </p:nvSpPr>
          <p:spPr bwMode="gray">
            <a:xfrm flipH="1">
              <a:off x="3131800" y="1131550"/>
              <a:ext cx="2893441" cy="2893441"/>
            </a:xfrm>
            <a:prstGeom prst="donut">
              <a:avLst>
                <a:gd name="adj" fmla="val 17195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/>
              <a:endParaRPr lang="de-DE" sz="1000"/>
            </a:p>
          </p:txBody>
        </p:sp>
        <p:sp>
          <p:nvSpPr>
            <p:cNvPr id="11" name="Halbbogen 140"/>
            <p:cNvSpPr/>
            <p:nvPr/>
          </p:nvSpPr>
          <p:spPr bwMode="gray">
            <a:xfrm flipH="1">
              <a:off x="3125279" y="1125029"/>
              <a:ext cx="2893441" cy="2893441"/>
            </a:xfrm>
            <a:prstGeom prst="blockArc">
              <a:avLst>
                <a:gd name="adj1" fmla="val 5642944"/>
                <a:gd name="adj2" fmla="val 16224598"/>
                <a:gd name="adj3" fmla="val 17222"/>
              </a:avLst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0" rIns="0" rtlCol="0" anchor="ctr"/>
            <a:lstStyle/>
            <a:p>
              <a:pPr algn="ctr"/>
              <a:endParaRPr lang="de-DE" sz="1000">
                <a:solidFill>
                  <a:schemeClr val="accent3"/>
                </a:solidFill>
              </a:endParaRPr>
            </a:p>
          </p:txBody>
        </p:sp>
        <p:sp>
          <p:nvSpPr>
            <p:cNvPr id="12" name="Ovaal 5"/>
            <p:cNvSpPr/>
            <p:nvPr/>
          </p:nvSpPr>
          <p:spPr bwMode="gray">
            <a:xfrm>
              <a:off x="3563860" y="1563610"/>
              <a:ext cx="2016280" cy="20162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nl-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kstvak 7"/>
            <p:cNvSpPr txBox="1"/>
            <p:nvPr/>
          </p:nvSpPr>
          <p:spPr>
            <a:xfrm>
              <a:off x="3667430" y="2139690"/>
              <a:ext cx="1736391" cy="930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nl-NL" sz="3200" b="1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49%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27584" y="357929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49% of migraine sufferers concludes that migraine has a negative impact on family life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98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Migraine is a taboo </a:t>
            </a:r>
            <a:br>
              <a:rPr lang="en-US" dirty="0" smtClean="0"/>
            </a:br>
            <a:r>
              <a:rPr lang="en-US" dirty="0" smtClean="0"/>
              <a:t>among friends</a:t>
            </a:r>
            <a:endParaRPr lang="en-US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763072"/>
              </p:ext>
            </p:extLst>
          </p:nvPr>
        </p:nvGraphicFramePr>
        <p:xfrm>
          <a:off x="-900608" y="1556792"/>
          <a:ext cx="900100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343698"/>
              </p:ext>
            </p:extLst>
          </p:nvPr>
        </p:nvGraphicFramePr>
        <p:xfrm>
          <a:off x="7812360" y="908720"/>
          <a:ext cx="414000" cy="30243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000"/>
              </a:tblGrid>
              <a:tr h="57883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Top2</a:t>
                      </a:r>
                      <a:endParaRPr lang="nl-BE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583"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5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44%</a:t>
                      </a:r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583"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5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35%</a:t>
                      </a:r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583">
                <a:tc>
                  <a:txBody>
                    <a:bodyPr/>
                    <a:lstStyle/>
                    <a:p>
                      <a:pPr algn="ctr" fontAlgn="b"/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58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22%</a:t>
                      </a:r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768222" y="4729678"/>
            <a:ext cx="1507634" cy="1507634"/>
            <a:chOff x="3125279" y="1125029"/>
            <a:chExt cx="2899962" cy="2899962"/>
          </a:xfrm>
        </p:grpSpPr>
        <p:sp>
          <p:nvSpPr>
            <p:cNvPr id="12" name="Rad 89"/>
            <p:cNvSpPr/>
            <p:nvPr/>
          </p:nvSpPr>
          <p:spPr bwMode="gray">
            <a:xfrm flipH="1">
              <a:off x="3131800" y="1131550"/>
              <a:ext cx="2893441" cy="2893441"/>
            </a:xfrm>
            <a:prstGeom prst="donut">
              <a:avLst>
                <a:gd name="adj" fmla="val 17195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/>
              <a:endParaRPr lang="de-DE" sz="1000"/>
            </a:p>
          </p:txBody>
        </p:sp>
        <p:sp>
          <p:nvSpPr>
            <p:cNvPr id="13" name="Halbbogen 140"/>
            <p:cNvSpPr/>
            <p:nvPr/>
          </p:nvSpPr>
          <p:spPr bwMode="gray">
            <a:xfrm flipH="1">
              <a:off x="3125279" y="1125029"/>
              <a:ext cx="2893441" cy="2893441"/>
            </a:xfrm>
            <a:prstGeom prst="blockArc">
              <a:avLst>
                <a:gd name="adj1" fmla="val 4543292"/>
                <a:gd name="adj2" fmla="val 16224598"/>
                <a:gd name="adj3" fmla="val 17222"/>
              </a:avLst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0" rIns="0" rtlCol="0" anchor="ctr"/>
            <a:lstStyle/>
            <a:p>
              <a:pPr algn="ctr"/>
              <a:endParaRPr lang="de-DE" sz="1000">
                <a:solidFill>
                  <a:schemeClr val="accent3"/>
                </a:solidFill>
              </a:endParaRPr>
            </a:p>
          </p:txBody>
        </p:sp>
        <p:sp>
          <p:nvSpPr>
            <p:cNvPr id="14" name="Ovaal 5"/>
            <p:cNvSpPr/>
            <p:nvPr/>
          </p:nvSpPr>
          <p:spPr bwMode="gray">
            <a:xfrm>
              <a:off x="3563860" y="1563610"/>
              <a:ext cx="2016280" cy="20162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nl-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kstvak 7"/>
            <p:cNvSpPr txBox="1"/>
            <p:nvPr/>
          </p:nvSpPr>
          <p:spPr>
            <a:xfrm>
              <a:off x="3667430" y="2139690"/>
              <a:ext cx="1736391" cy="930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nl-NL" sz="3200" b="1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55%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71800" y="510964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55% of migraine sufferers believes migraine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has a negative impact on social life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3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Information </a:t>
            </a:r>
            <a:r>
              <a:rPr lang="nl-BE" dirty="0" err="1" smtClean="0"/>
              <a:t>channels</a:t>
            </a:r>
            <a:endParaRPr lang="nl-BE" dirty="0"/>
          </a:p>
        </p:txBody>
      </p:sp>
      <p:pic>
        <p:nvPicPr>
          <p:cNvPr id="1026" name="Picture 2" descr="http://cdn.toptenreviews.com/rev/site/cms/category_headers/55-h_main-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13522"/>
            <a:ext cx="3816424" cy="172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347864" y="1921366"/>
            <a:ext cx="1507634" cy="1507634"/>
            <a:chOff x="3125279" y="1125029"/>
            <a:chExt cx="2899962" cy="2899962"/>
          </a:xfrm>
        </p:grpSpPr>
        <p:sp>
          <p:nvSpPr>
            <p:cNvPr id="5" name="Rad 89"/>
            <p:cNvSpPr/>
            <p:nvPr/>
          </p:nvSpPr>
          <p:spPr bwMode="gray">
            <a:xfrm flipH="1">
              <a:off x="3131800" y="1131550"/>
              <a:ext cx="2893441" cy="2893441"/>
            </a:xfrm>
            <a:prstGeom prst="donut">
              <a:avLst>
                <a:gd name="adj" fmla="val 17195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/>
              <a:endParaRPr lang="de-DE" sz="1000"/>
            </a:p>
          </p:txBody>
        </p:sp>
        <p:sp>
          <p:nvSpPr>
            <p:cNvPr id="6" name="Halbbogen 140"/>
            <p:cNvSpPr/>
            <p:nvPr/>
          </p:nvSpPr>
          <p:spPr bwMode="gray">
            <a:xfrm flipH="1">
              <a:off x="3125279" y="1125029"/>
              <a:ext cx="2893441" cy="2893441"/>
            </a:xfrm>
            <a:prstGeom prst="blockArc">
              <a:avLst>
                <a:gd name="adj1" fmla="val 10189436"/>
                <a:gd name="adj2" fmla="val 16224598"/>
                <a:gd name="adj3" fmla="val 17222"/>
              </a:avLst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0" rIns="0" rtlCol="0" anchor="ctr"/>
            <a:lstStyle/>
            <a:p>
              <a:pPr algn="ctr"/>
              <a:endParaRPr lang="de-DE" sz="1000">
                <a:solidFill>
                  <a:schemeClr val="accent3"/>
                </a:solidFill>
              </a:endParaRPr>
            </a:p>
          </p:txBody>
        </p:sp>
        <p:sp>
          <p:nvSpPr>
            <p:cNvPr id="7" name="Ovaal 5"/>
            <p:cNvSpPr/>
            <p:nvPr/>
          </p:nvSpPr>
          <p:spPr bwMode="gray">
            <a:xfrm>
              <a:off x="3563860" y="1563610"/>
              <a:ext cx="2016280" cy="20162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nl-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3667430" y="2139690"/>
              <a:ext cx="1736391" cy="930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nl-NL" sz="3200" b="1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26%</a:t>
              </a:r>
            </a:p>
          </p:txBody>
        </p:sp>
      </p:grpSp>
      <p:sp>
        <p:nvSpPr>
          <p:cNvPr id="3" name="AutoShape 4" descr="http://www.clker.com/cliparts/o/U/E/i/y/f/pharmacy-symbo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32" name="Picture 8" descr="http://www.clker.com/cliparts/o/U/E/i/y/f/pharmacy-symbol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96"/>
            <a:ext cx="121562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63888" y="474960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55% of migraine sufferers indicates the pharmacy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 the ideal channel to receive information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416294" y="4221088"/>
            <a:ext cx="1507634" cy="1507634"/>
            <a:chOff x="3125279" y="1125029"/>
            <a:chExt cx="2899962" cy="2899962"/>
          </a:xfrm>
        </p:grpSpPr>
        <p:sp>
          <p:nvSpPr>
            <p:cNvPr id="15" name="Rad 89"/>
            <p:cNvSpPr/>
            <p:nvPr/>
          </p:nvSpPr>
          <p:spPr bwMode="gray">
            <a:xfrm flipH="1">
              <a:off x="3131800" y="1131550"/>
              <a:ext cx="2893441" cy="2893441"/>
            </a:xfrm>
            <a:prstGeom prst="donut">
              <a:avLst>
                <a:gd name="adj" fmla="val 17195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/>
              <a:endParaRPr lang="de-DE" sz="1000"/>
            </a:p>
          </p:txBody>
        </p:sp>
        <p:sp>
          <p:nvSpPr>
            <p:cNvPr id="16" name="Halbbogen 140"/>
            <p:cNvSpPr/>
            <p:nvPr/>
          </p:nvSpPr>
          <p:spPr bwMode="gray">
            <a:xfrm flipH="1">
              <a:off x="3125279" y="1125029"/>
              <a:ext cx="2893441" cy="2893441"/>
            </a:xfrm>
            <a:prstGeom prst="blockArc">
              <a:avLst>
                <a:gd name="adj1" fmla="val 4543292"/>
                <a:gd name="adj2" fmla="val 16224598"/>
                <a:gd name="adj3" fmla="val 17222"/>
              </a:avLst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0" rIns="0" rtlCol="0" anchor="ctr"/>
            <a:lstStyle/>
            <a:p>
              <a:pPr algn="ctr"/>
              <a:endParaRPr lang="de-DE" sz="1000">
                <a:solidFill>
                  <a:schemeClr val="accent3"/>
                </a:solidFill>
              </a:endParaRPr>
            </a:p>
          </p:txBody>
        </p:sp>
        <p:sp>
          <p:nvSpPr>
            <p:cNvPr id="17" name="Ovaal 5"/>
            <p:cNvSpPr/>
            <p:nvPr/>
          </p:nvSpPr>
          <p:spPr bwMode="gray">
            <a:xfrm>
              <a:off x="3563860" y="1563610"/>
              <a:ext cx="2016280" cy="20162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nl-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kstvak 7"/>
            <p:cNvSpPr txBox="1"/>
            <p:nvPr/>
          </p:nvSpPr>
          <p:spPr>
            <a:xfrm>
              <a:off x="3667430" y="2139690"/>
              <a:ext cx="1736391" cy="930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nl-NL" sz="3200" b="1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55%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23928" y="2350621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26% of migraine sufferers has looked up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info on migraine on the internet last year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75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dow_migra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0"/>
            <a:ext cx="774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669" y="4725144"/>
            <a:ext cx="8208912" cy="1872208"/>
          </a:xfrm>
        </p:spPr>
        <p:txBody>
          <a:bodyPr>
            <a:normAutofit fontScale="90000"/>
          </a:bodyPr>
          <a:lstStyle/>
          <a:p>
            <a:r>
              <a:rPr lang="nl-BE" sz="3100" dirty="0" smtClean="0">
                <a:solidFill>
                  <a:schemeClr val="tx1"/>
                </a:solidFill>
              </a:rPr>
              <a:t>Dr. Bart Vandersmissen</a:t>
            </a:r>
            <a:br>
              <a:rPr lang="nl-BE" sz="3100" dirty="0" smtClean="0">
                <a:solidFill>
                  <a:schemeClr val="tx1"/>
                </a:solidFill>
              </a:rPr>
            </a:br>
            <a:r>
              <a:rPr lang="nl-BE" sz="3100" dirty="0" smtClean="0">
                <a:solidFill>
                  <a:schemeClr val="tx1"/>
                </a:solidFill>
              </a:rPr>
              <a:t/>
            </a:r>
            <a:br>
              <a:rPr lang="nl-BE" sz="3100" dirty="0" smtClean="0">
                <a:solidFill>
                  <a:schemeClr val="tx1"/>
                </a:solidFill>
              </a:rPr>
            </a:br>
            <a:r>
              <a:rPr lang="nl-BE" sz="2200" b="0" dirty="0" err="1">
                <a:solidFill>
                  <a:schemeClr val="tx1"/>
                </a:solidFill>
              </a:rPr>
              <a:t>Headache</a:t>
            </a:r>
            <a:r>
              <a:rPr lang="nl-BE" sz="2200" b="0" dirty="0">
                <a:solidFill>
                  <a:schemeClr val="tx1"/>
                </a:solidFill>
              </a:rPr>
              <a:t> consultant, </a:t>
            </a:r>
            <a:r>
              <a:rPr lang="nl-BE" sz="2200" b="0" dirty="0" err="1">
                <a:solidFill>
                  <a:schemeClr val="tx1"/>
                </a:solidFill>
              </a:rPr>
              <a:t>Department</a:t>
            </a:r>
            <a:r>
              <a:rPr lang="nl-BE" sz="2200" b="0" dirty="0">
                <a:solidFill>
                  <a:schemeClr val="tx1"/>
                </a:solidFill>
              </a:rPr>
              <a:t> of </a:t>
            </a:r>
            <a:r>
              <a:rPr lang="nl-BE" sz="2200" b="0" dirty="0" err="1">
                <a:solidFill>
                  <a:schemeClr val="tx1"/>
                </a:solidFill>
              </a:rPr>
              <a:t>Neurology</a:t>
            </a:r>
            <a:r>
              <a:rPr lang="nl-BE" sz="2200" b="0" dirty="0">
                <a:solidFill>
                  <a:schemeClr val="tx1"/>
                </a:solidFill>
              </a:rPr>
              <a:t/>
            </a:r>
            <a:br>
              <a:rPr lang="nl-BE" sz="2200" b="0" dirty="0">
                <a:solidFill>
                  <a:schemeClr val="tx1"/>
                </a:solidFill>
              </a:rPr>
            </a:br>
            <a:r>
              <a:rPr lang="nl-BE" sz="2200" b="0" dirty="0" err="1">
                <a:solidFill>
                  <a:schemeClr val="tx1"/>
                </a:solidFill>
              </a:rPr>
              <a:t>Erasme</a:t>
            </a:r>
            <a:r>
              <a:rPr lang="nl-BE" sz="2200" b="0" dirty="0">
                <a:solidFill>
                  <a:schemeClr val="tx1"/>
                </a:solidFill>
              </a:rPr>
              <a:t> </a:t>
            </a:r>
            <a:r>
              <a:rPr lang="nl-BE" sz="2200" b="0" dirty="0" err="1" smtClean="0">
                <a:solidFill>
                  <a:schemeClr val="tx1"/>
                </a:solidFill>
              </a:rPr>
              <a:t>Hospital</a:t>
            </a:r>
            <a:r>
              <a:rPr lang="nl-BE" sz="2200" b="0" dirty="0" smtClean="0">
                <a:solidFill>
                  <a:schemeClr val="tx1"/>
                </a:solidFill>
              </a:rPr>
              <a:t>, Brussels</a:t>
            </a:r>
            <a:r>
              <a:rPr lang="nl-BE" dirty="0" smtClean="0"/>
              <a:t/>
            </a:r>
            <a:br>
              <a:rPr lang="nl-BE" dirty="0" smtClean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7444" y="2358008"/>
            <a:ext cx="6514916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dirty="0" smtClean="0"/>
              <a:t>The </a:t>
            </a:r>
            <a:r>
              <a:rPr lang="nl-BE" dirty="0" err="1" smtClean="0"/>
              <a:t>social</a:t>
            </a:r>
            <a:r>
              <a:rPr lang="nl-BE" dirty="0" smtClean="0"/>
              <a:t> impact of migraine</a:t>
            </a:r>
          </a:p>
          <a:p>
            <a:endParaRPr lang="nl-BE" dirty="0"/>
          </a:p>
          <a:p>
            <a:endParaRPr lang="nl-BE" b="0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774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296988" y="274638"/>
            <a:ext cx="65151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ja-JP" sz="36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Overview</a:t>
            </a:r>
            <a:endParaRPr lang="nl-BE" sz="3600" b="1" dirty="0">
              <a:solidFill>
                <a:srgbClr val="1EB53A"/>
              </a:solidFill>
              <a:latin typeface="Century Gothic" pitchFamily="34" charset="0"/>
              <a:ea typeface="Gungsuh" pitchFamily="18" charset="-127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8313" y="1628775"/>
            <a:ext cx="8229600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2400" dirty="0" smtClean="0">
                <a:latin typeface="Century Gothic" pitchFamily="34" charset="0"/>
              </a:rPr>
              <a:t>migraine </a:t>
            </a:r>
            <a:r>
              <a:rPr lang="nl-BE" sz="2400" dirty="0" err="1" smtClean="0">
                <a:latin typeface="Century Gothic" pitchFamily="34" charset="0"/>
              </a:rPr>
              <a:t>definition</a:t>
            </a:r>
            <a:endParaRPr lang="nl-BE" sz="24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400" dirty="0" smtClean="0">
                <a:solidFill>
                  <a:srgbClr val="1EB53A"/>
                </a:solidFill>
                <a:latin typeface="Century Gothic" pitchFamily="34" charset="0"/>
              </a:rPr>
              <a:t>migraine impact</a:t>
            </a:r>
          </a:p>
          <a:p>
            <a:pPr lvl="1">
              <a:lnSpc>
                <a:spcPct val="150000"/>
              </a:lnSpc>
            </a:pPr>
            <a:r>
              <a:rPr lang="nl-BE" sz="2400" dirty="0" err="1" smtClean="0">
                <a:latin typeface="Century Gothic" pitchFamily="34" charset="0"/>
              </a:rPr>
              <a:t>why</a:t>
            </a:r>
            <a:endParaRPr lang="nl-BE" sz="2400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</a:pPr>
            <a:r>
              <a:rPr lang="nl-BE" sz="2400" dirty="0" err="1" smtClean="0">
                <a:latin typeface="Century Gothic" pitchFamily="34" charset="0"/>
              </a:rPr>
              <a:t>where</a:t>
            </a:r>
            <a:endParaRPr lang="nl-BE" sz="2400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</a:pPr>
            <a:r>
              <a:rPr lang="nl-BE" sz="2400" dirty="0" err="1" smtClean="0">
                <a:latin typeface="Century Gothic" pitchFamily="34" charset="0"/>
              </a:rPr>
              <a:t>how</a:t>
            </a:r>
            <a:r>
              <a:rPr lang="nl-BE" sz="2400" dirty="0" smtClean="0">
                <a:latin typeface="Century Gothic" pitchFamily="34" charset="0"/>
              </a:rPr>
              <a:t> </a:t>
            </a:r>
            <a:r>
              <a:rPr lang="nl-BE" sz="2400" dirty="0" err="1" smtClean="0">
                <a:latin typeface="Century Gothic" pitchFamily="34" charset="0"/>
              </a:rPr>
              <a:t>much</a:t>
            </a:r>
            <a:endParaRPr lang="nl-BE" sz="2400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</a:pPr>
            <a:r>
              <a:rPr lang="nl-BE" sz="2400" dirty="0" err="1" smtClean="0">
                <a:latin typeface="Century Gothic" pitchFamily="34" charset="0"/>
              </a:rPr>
              <a:t>measure</a:t>
            </a:r>
            <a:endParaRPr lang="nl-BE" sz="2400" dirty="0" smtClean="0">
              <a:latin typeface="Century Gothic" pitchFamily="34" charset="0"/>
            </a:endParaRPr>
          </a:p>
          <a:p>
            <a:pPr lvl="1">
              <a:lnSpc>
                <a:spcPct val="150000"/>
              </a:lnSpc>
            </a:pPr>
            <a:r>
              <a:rPr lang="nl-BE" sz="2400" dirty="0" smtClean="0">
                <a:latin typeface="Century Gothic" pitchFamily="34" charset="0"/>
              </a:rPr>
              <a:t>treatment</a:t>
            </a:r>
          </a:p>
        </p:txBody>
      </p:sp>
      <p:sp>
        <p:nvSpPr>
          <p:cNvPr id="4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8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ja-JP" sz="36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Definition</a:t>
            </a:r>
            <a:endParaRPr lang="nl-NL" sz="3600" b="1" dirty="0" smtClean="0">
              <a:solidFill>
                <a:srgbClr val="1EB53A"/>
              </a:solidFill>
              <a:latin typeface="Century Gothic" pitchFamily="34" charset="0"/>
              <a:ea typeface="Gungsuh" pitchFamily="18" charset="-127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ja-JP" sz="1400" dirty="0" smtClean="0">
                <a:latin typeface="Century Gothic" pitchFamily="34" charset="0"/>
                <a:ea typeface="Gungsuh" pitchFamily="18" charset="-127"/>
              </a:rPr>
              <a:t>DEFINITION MIGRAINE </a:t>
            </a:r>
          </a:p>
          <a:p>
            <a:pPr marL="457200" indent="-457200" eaLnBrk="1" hangingPunct="1">
              <a:lnSpc>
                <a:spcPct val="80000"/>
              </a:lnSpc>
              <a:buFont typeface="Arial" charset="0"/>
              <a:buNone/>
            </a:pPr>
            <a:r>
              <a:rPr lang="en-GB" altLang="ja-JP" sz="1400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&gt; criteria IHS: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GB" altLang="ja-JP" sz="1400" b="1" dirty="0" smtClean="0">
              <a:latin typeface="Century Gothic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Arial" charset="0"/>
              <a:buAutoNum type="alphaUcPeriod"/>
            </a:pPr>
            <a:r>
              <a:rPr lang="nl-NL" sz="1400" dirty="0" smtClean="0">
                <a:latin typeface="Century Gothic" pitchFamily="34" charset="0"/>
              </a:rPr>
              <a:t>At </a:t>
            </a:r>
            <a:r>
              <a:rPr lang="nl-NL" sz="1400" dirty="0" err="1" smtClean="0">
                <a:latin typeface="Century Gothic" pitchFamily="34" charset="0"/>
              </a:rPr>
              <a:t>least</a:t>
            </a:r>
            <a:r>
              <a:rPr lang="nl-NL" sz="1400" dirty="0" smtClean="0">
                <a:latin typeface="Century Gothic" pitchFamily="34" charset="0"/>
              </a:rPr>
              <a:t> </a:t>
            </a:r>
            <a:r>
              <a:rPr lang="nl-NL" sz="1400" b="1" dirty="0" smtClean="0">
                <a:latin typeface="Century Gothic" pitchFamily="34" charset="0"/>
              </a:rPr>
              <a:t>5 attacks</a:t>
            </a:r>
            <a:r>
              <a:rPr lang="nl-NL" sz="1400" dirty="0" smtClean="0">
                <a:latin typeface="Century Gothic" pitchFamily="34" charset="0"/>
              </a:rPr>
              <a:t> </a:t>
            </a:r>
            <a:r>
              <a:rPr lang="nl-NL" sz="1400" dirty="0" err="1" smtClean="0">
                <a:latin typeface="Century Gothic" pitchFamily="34" charset="0"/>
              </a:rPr>
              <a:t>fulfilling</a:t>
            </a:r>
            <a:r>
              <a:rPr lang="nl-NL" sz="1400" dirty="0" smtClean="0">
                <a:latin typeface="Century Gothic" pitchFamily="34" charset="0"/>
              </a:rPr>
              <a:t> criteria B-D </a:t>
            </a:r>
          </a:p>
          <a:p>
            <a:pPr marL="457200" indent="-457200" eaLnBrk="1" hangingPunct="1">
              <a:lnSpc>
                <a:spcPct val="150000"/>
              </a:lnSpc>
              <a:buFont typeface="Arial" charset="0"/>
              <a:buAutoNum type="alphaUcPeriod"/>
            </a:pPr>
            <a:r>
              <a:rPr lang="nl-NL" sz="1400" dirty="0" err="1" smtClean="0">
                <a:latin typeface="Century Gothic" pitchFamily="34" charset="0"/>
              </a:rPr>
              <a:t>Headache</a:t>
            </a:r>
            <a:r>
              <a:rPr lang="nl-NL" sz="1400" dirty="0" smtClean="0">
                <a:latin typeface="Century Gothic" pitchFamily="34" charset="0"/>
              </a:rPr>
              <a:t> attacks </a:t>
            </a:r>
            <a:r>
              <a:rPr lang="nl-NL" sz="1400" dirty="0" err="1" smtClean="0">
                <a:latin typeface="Century Gothic" pitchFamily="34" charset="0"/>
              </a:rPr>
              <a:t>lasting</a:t>
            </a:r>
            <a:r>
              <a:rPr lang="nl-NL" sz="1400" dirty="0" smtClean="0">
                <a:latin typeface="Century Gothic" pitchFamily="34" charset="0"/>
              </a:rPr>
              <a:t> </a:t>
            </a:r>
            <a:r>
              <a:rPr lang="nl-NL" sz="1400" b="1" dirty="0" smtClean="0">
                <a:latin typeface="Century Gothic" pitchFamily="34" charset="0"/>
              </a:rPr>
              <a:t>4-72 </a:t>
            </a:r>
            <a:r>
              <a:rPr lang="nl-NL" sz="1400" b="1" dirty="0" err="1" smtClean="0">
                <a:latin typeface="Century Gothic" pitchFamily="34" charset="0"/>
              </a:rPr>
              <a:t>hours</a:t>
            </a:r>
            <a:r>
              <a:rPr lang="nl-NL" sz="1400" dirty="0" smtClean="0">
                <a:latin typeface="Century Gothic" pitchFamily="34" charset="0"/>
              </a:rPr>
              <a:t> (</a:t>
            </a:r>
            <a:r>
              <a:rPr lang="nl-NL" sz="1400" dirty="0" err="1" smtClean="0">
                <a:latin typeface="Century Gothic" pitchFamily="34" charset="0"/>
              </a:rPr>
              <a:t>untreated</a:t>
            </a:r>
            <a:r>
              <a:rPr lang="nl-NL" sz="1400" dirty="0" smtClean="0">
                <a:latin typeface="Century Gothic" pitchFamily="34" charset="0"/>
              </a:rPr>
              <a:t> or </a:t>
            </a:r>
            <a:r>
              <a:rPr lang="nl-NL" sz="1400" dirty="0" err="1" smtClean="0">
                <a:latin typeface="Century Gothic" pitchFamily="34" charset="0"/>
              </a:rPr>
              <a:t>unsuccessfully</a:t>
            </a:r>
            <a:r>
              <a:rPr lang="nl-NL" sz="1400" dirty="0" smtClean="0">
                <a:latin typeface="Century Gothic" pitchFamily="34" charset="0"/>
              </a:rPr>
              <a:t> </a:t>
            </a:r>
            <a:r>
              <a:rPr lang="nl-NL" sz="1400" dirty="0" err="1" smtClean="0">
                <a:latin typeface="Century Gothic" pitchFamily="34" charset="0"/>
              </a:rPr>
              <a:t>treated</a:t>
            </a:r>
            <a:r>
              <a:rPr lang="nl-NL" sz="1400" dirty="0" smtClean="0">
                <a:latin typeface="Century Gothic" pitchFamily="34" charset="0"/>
              </a:rPr>
              <a:t>)</a:t>
            </a:r>
          </a:p>
          <a:p>
            <a:pPr marL="457200" indent="-457200" eaLnBrk="1" hangingPunct="1">
              <a:lnSpc>
                <a:spcPct val="150000"/>
              </a:lnSpc>
              <a:buFont typeface="Arial" charset="0"/>
              <a:buAutoNum type="alphaUcPeriod"/>
            </a:pPr>
            <a:r>
              <a:rPr lang="nl-NL" sz="1400" dirty="0" err="1" smtClean="0">
                <a:latin typeface="Century Gothic" pitchFamily="34" charset="0"/>
              </a:rPr>
              <a:t>Headache</a:t>
            </a:r>
            <a:r>
              <a:rPr lang="nl-NL" sz="1400" dirty="0" smtClean="0">
                <a:latin typeface="Century Gothic" pitchFamily="34" charset="0"/>
              </a:rPr>
              <a:t> has at </a:t>
            </a:r>
            <a:r>
              <a:rPr lang="nl-NL" sz="1400" dirty="0" err="1" smtClean="0">
                <a:latin typeface="Century Gothic" pitchFamily="34" charset="0"/>
              </a:rPr>
              <a:t>least</a:t>
            </a:r>
            <a:r>
              <a:rPr lang="nl-NL" sz="1400" dirty="0" smtClean="0">
                <a:latin typeface="Century Gothic" pitchFamily="34" charset="0"/>
              </a:rPr>
              <a:t> </a:t>
            </a:r>
            <a:r>
              <a:rPr lang="nl-NL" sz="1400" dirty="0" err="1" smtClean="0">
                <a:latin typeface="Century Gothic" pitchFamily="34" charset="0"/>
              </a:rPr>
              <a:t>two</a:t>
            </a:r>
            <a:r>
              <a:rPr lang="nl-NL" sz="1400" dirty="0" smtClean="0">
                <a:latin typeface="Century Gothic" pitchFamily="34" charset="0"/>
              </a:rPr>
              <a:t> of the </a:t>
            </a:r>
            <a:r>
              <a:rPr lang="nl-NL" sz="1400" dirty="0" err="1" smtClean="0">
                <a:latin typeface="Century Gothic" pitchFamily="34" charset="0"/>
              </a:rPr>
              <a:t>following</a:t>
            </a:r>
            <a:r>
              <a:rPr lang="nl-NL" sz="1400" dirty="0" smtClean="0">
                <a:latin typeface="Century Gothic" pitchFamily="34" charset="0"/>
              </a:rPr>
              <a:t> </a:t>
            </a:r>
            <a:r>
              <a:rPr lang="nl-NL" sz="1400" b="1" dirty="0" err="1" smtClean="0">
                <a:latin typeface="Century Gothic" pitchFamily="34" charset="0"/>
              </a:rPr>
              <a:t>characteristics</a:t>
            </a:r>
            <a:r>
              <a:rPr lang="nl-NL" sz="1400" dirty="0" smtClean="0">
                <a:latin typeface="Century Gothic" pitchFamily="34" charset="0"/>
              </a:rPr>
              <a:t>:</a:t>
            </a:r>
          </a:p>
          <a:p>
            <a:pPr marL="1676400" lvl="3" indent="-3048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nl-NL" sz="1400" dirty="0" err="1" smtClean="0">
                <a:latin typeface="Century Gothic" pitchFamily="34" charset="0"/>
              </a:rPr>
              <a:t>Unilateral</a:t>
            </a:r>
            <a:r>
              <a:rPr lang="nl-NL" sz="1400" dirty="0" smtClean="0">
                <a:latin typeface="Century Gothic" pitchFamily="34" charset="0"/>
              </a:rPr>
              <a:t> </a:t>
            </a:r>
            <a:r>
              <a:rPr lang="nl-NL" sz="1400" dirty="0" err="1" smtClean="0">
                <a:latin typeface="Century Gothic" pitchFamily="34" charset="0"/>
              </a:rPr>
              <a:t>location</a:t>
            </a:r>
            <a:endParaRPr lang="nl-NL" sz="1400" dirty="0" smtClean="0">
              <a:latin typeface="Century Gothic" pitchFamily="34" charset="0"/>
            </a:endParaRPr>
          </a:p>
          <a:p>
            <a:pPr marL="1676400" lvl="3" indent="-3048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nl-NL" sz="1400" dirty="0" err="1" smtClean="0">
                <a:latin typeface="Century Gothic" pitchFamily="34" charset="0"/>
              </a:rPr>
              <a:t>Pulsating</a:t>
            </a:r>
            <a:r>
              <a:rPr lang="nl-NL" sz="1400" dirty="0" smtClean="0">
                <a:latin typeface="Century Gothic" pitchFamily="34" charset="0"/>
              </a:rPr>
              <a:t> </a:t>
            </a:r>
            <a:r>
              <a:rPr lang="nl-NL" sz="1400" dirty="0" err="1" smtClean="0">
                <a:latin typeface="Century Gothic" pitchFamily="34" charset="0"/>
              </a:rPr>
              <a:t>quality</a:t>
            </a:r>
            <a:endParaRPr lang="nl-NL" sz="1400" dirty="0" smtClean="0">
              <a:latin typeface="Century Gothic" pitchFamily="34" charset="0"/>
            </a:endParaRPr>
          </a:p>
          <a:p>
            <a:pPr marL="1676400" lvl="3" indent="-3048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nl-NL" sz="1400" dirty="0" smtClean="0">
                <a:latin typeface="Century Gothic" pitchFamily="34" charset="0"/>
              </a:rPr>
              <a:t>Moderate or severe </a:t>
            </a:r>
            <a:r>
              <a:rPr lang="nl-NL" sz="1400" dirty="0" err="1" smtClean="0">
                <a:latin typeface="Century Gothic" pitchFamily="34" charset="0"/>
              </a:rPr>
              <a:t>pain</a:t>
            </a:r>
            <a:r>
              <a:rPr lang="nl-NL" sz="1400" dirty="0" smtClean="0">
                <a:latin typeface="Century Gothic" pitchFamily="34" charset="0"/>
              </a:rPr>
              <a:t> </a:t>
            </a:r>
            <a:r>
              <a:rPr lang="nl-NL" sz="1400" dirty="0" err="1" smtClean="0">
                <a:latin typeface="Century Gothic" pitchFamily="34" charset="0"/>
              </a:rPr>
              <a:t>intensity</a:t>
            </a:r>
            <a:endParaRPr lang="nl-NL" sz="1400" dirty="0" smtClean="0">
              <a:latin typeface="Century Gothic" pitchFamily="34" charset="0"/>
            </a:endParaRPr>
          </a:p>
          <a:p>
            <a:pPr marL="1676400" lvl="3" indent="-304800" eaLnBrk="1" hangingPunct="1">
              <a:lnSpc>
                <a:spcPct val="90000"/>
              </a:lnSpc>
              <a:buFont typeface="Arial" charset="0"/>
              <a:buAutoNum type="arabicPeriod"/>
            </a:pPr>
            <a:r>
              <a:rPr lang="nl-NL" sz="1400" dirty="0" err="1" smtClean="0">
                <a:latin typeface="Century Gothic" pitchFamily="34" charset="0"/>
              </a:rPr>
              <a:t>Aggravation</a:t>
            </a:r>
            <a:r>
              <a:rPr lang="nl-NL" sz="1400" dirty="0" smtClean="0">
                <a:latin typeface="Century Gothic" pitchFamily="34" charset="0"/>
              </a:rPr>
              <a:t> </a:t>
            </a:r>
            <a:r>
              <a:rPr lang="nl-NL" sz="1400" dirty="0" err="1" smtClean="0">
                <a:latin typeface="Century Gothic" pitchFamily="34" charset="0"/>
              </a:rPr>
              <a:t>by</a:t>
            </a:r>
            <a:r>
              <a:rPr lang="nl-NL" sz="1400" dirty="0" smtClean="0">
                <a:latin typeface="Century Gothic" pitchFamily="34" charset="0"/>
              </a:rPr>
              <a:t> or </a:t>
            </a:r>
            <a:r>
              <a:rPr lang="nl-NL" sz="1400" dirty="0" err="1" smtClean="0">
                <a:latin typeface="Century Gothic" pitchFamily="34" charset="0"/>
              </a:rPr>
              <a:t>causing</a:t>
            </a:r>
            <a:r>
              <a:rPr lang="nl-NL" sz="1400" dirty="0" smtClean="0">
                <a:latin typeface="Century Gothic" pitchFamily="34" charset="0"/>
              </a:rPr>
              <a:t> </a:t>
            </a:r>
            <a:r>
              <a:rPr lang="nl-NL" sz="1400" dirty="0" err="1" smtClean="0">
                <a:latin typeface="Century Gothic" pitchFamily="34" charset="0"/>
              </a:rPr>
              <a:t>avoidance</a:t>
            </a:r>
            <a:r>
              <a:rPr lang="nl-NL" sz="1400" dirty="0" smtClean="0">
                <a:latin typeface="Century Gothic" pitchFamily="34" charset="0"/>
              </a:rPr>
              <a:t> of routine </a:t>
            </a:r>
            <a:r>
              <a:rPr lang="nl-NL" sz="1400" dirty="0" err="1" smtClean="0">
                <a:latin typeface="Century Gothic" pitchFamily="34" charset="0"/>
              </a:rPr>
              <a:t>physical</a:t>
            </a:r>
            <a:r>
              <a:rPr lang="nl-NL" sz="1400" dirty="0" smtClean="0">
                <a:latin typeface="Century Gothic" pitchFamily="34" charset="0"/>
              </a:rPr>
              <a:t> </a:t>
            </a:r>
            <a:r>
              <a:rPr lang="nl-NL" sz="1400" dirty="0" err="1" smtClean="0">
                <a:latin typeface="Century Gothic" pitchFamily="34" charset="0"/>
              </a:rPr>
              <a:t>activity</a:t>
            </a:r>
            <a:r>
              <a:rPr lang="nl-NL" sz="1400" dirty="0" smtClean="0">
                <a:latin typeface="Century Gothic" pitchFamily="34" charset="0"/>
              </a:rPr>
              <a:t> </a:t>
            </a:r>
            <a:br>
              <a:rPr lang="nl-NL" sz="1400" dirty="0" smtClean="0">
                <a:latin typeface="Century Gothic" pitchFamily="34" charset="0"/>
              </a:rPr>
            </a:br>
            <a:r>
              <a:rPr lang="nl-NL" sz="1400" dirty="0" smtClean="0">
                <a:latin typeface="Century Gothic" pitchFamily="34" charset="0"/>
              </a:rPr>
              <a:t>(e.g. </a:t>
            </a:r>
            <a:r>
              <a:rPr lang="nl-NL" sz="1400" dirty="0" err="1" smtClean="0">
                <a:latin typeface="Century Gothic" pitchFamily="34" charset="0"/>
              </a:rPr>
              <a:t>walking</a:t>
            </a:r>
            <a:r>
              <a:rPr lang="nl-NL" sz="1400" dirty="0" smtClean="0">
                <a:latin typeface="Century Gothic" pitchFamily="34" charset="0"/>
              </a:rPr>
              <a:t> or </a:t>
            </a:r>
            <a:r>
              <a:rPr lang="nl-NL" sz="1400" dirty="0" err="1" smtClean="0">
                <a:latin typeface="Century Gothic" pitchFamily="34" charset="0"/>
              </a:rPr>
              <a:t>climbing</a:t>
            </a:r>
            <a:r>
              <a:rPr lang="nl-NL" sz="1400" dirty="0" smtClean="0">
                <a:latin typeface="Century Gothic" pitchFamily="34" charset="0"/>
              </a:rPr>
              <a:t> </a:t>
            </a:r>
            <a:r>
              <a:rPr lang="nl-NL" sz="1400" dirty="0" err="1" smtClean="0">
                <a:latin typeface="Century Gothic" pitchFamily="34" charset="0"/>
              </a:rPr>
              <a:t>stairs</a:t>
            </a:r>
            <a:r>
              <a:rPr lang="nl-NL" sz="1400" dirty="0" smtClean="0">
                <a:latin typeface="Century Gothic" pitchFamily="34" charset="0"/>
              </a:rPr>
              <a:t>)</a:t>
            </a:r>
          </a:p>
          <a:p>
            <a:pPr marL="457200" indent="-457200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1400" dirty="0" smtClean="0">
                <a:latin typeface="Century Gothic" pitchFamily="34" charset="0"/>
              </a:rPr>
              <a:t>D.</a:t>
            </a:r>
            <a:r>
              <a:rPr lang="en-US" sz="1400" b="1" dirty="0" smtClean="0">
                <a:latin typeface="Century Gothic" pitchFamily="34" charset="0"/>
              </a:rPr>
              <a:t>   During headache </a:t>
            </a:r>
            <a:r>
              <a:rPr lang="en-US" sz="1400" dirty="0" smtClean="0">
                <a:latin typeface="Century Gothic" pitchFamily="34" charset="0"/>
              </a:rPr>
              <a:t>at least one of the following </a:t>
            </a:r>
            <a:r>
              <a:rPr lang="en-US" sz="1400" b="1" dirty="0" smtClean="0">
                <a:latin typeface="Century Gothic" pitchFamily="34" charset="0"/>
              </a:rPr>
              <a:t>characteristics</a:t>
            </a:r>
            <a:r>
              <a:rPr lang="en-US" sz="1400" dirty="0" smtClean="0">
                <a:latin typeface="Century Gothic" pitchFamily="34" charset="0"/>
              </a:rPr>
              <a:t>:</a:t>
            </a:r>
          </a:p>
          <a:p>
            <a:pPr marL="1257300" lvl="2" indent="-342900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US" sz="1400" dirty="0" smtClean="0">
                <a:latin typeface="Century Gothic" pitchFamily="34" charset="0"/>
              </a:rPr>
              <a:t>Nausea and/or vomiting </a:t>
            </a:r>
          </a:p>
          <a:p>
            <a:pPr marL="1257300" lvl="2" indent="-342900" eaLnBrk="1" hangingPunct="1">
              <a:lnSpc>
                <a:spcPct val="150000"/>
              </a:lnSpc>
              <a:buFont typeface="Arial" charset="0"/>
              <a:buAutoNum type="arabicPeriod"/>
            </a:pPr>
            <a:r>
              <a:rPr lang="en-US" sz="1400" dirty="0" smtClean="0">
                <a:latin typeface="Century Gothic" pitchFamily="34" charset="0"/>
              </a:rPr>
              <a:t>Photophobia and </a:t>
            </a:r>
            <a:r>
              <a:rPr lang="en-US" sz="1400" dirty="0" err="1" smtClean="0">
                <a:latin typeface="Century Gothic" pitchFamily="34" charset="0"/>
              </a:rPr>
              <a:t>phonophobia</a:t>
            </a:r>
            <a:endParaRPr lang="en-US" sz="1400" dirty="0" smtClean="0">
              <a:latin typeface="Century Gothic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1400" dirty="0" smtClean="0">
                <a:latin typeface="Century Gothic" pitchFamily="34" charset="0"/>
              </a:rPr>
              <a:t>E.</a:t>
            </a:r>
            <a:r>
              <a:rPr lang="en-US" sz="1400" b="1" dirty="0" smtClean="0">
                <a:latin typeface="Century Gothic" pitchFamily="34" charset="0"/>
              </a:rPr>
              <a:t>   Not attributed to another disorder </a:t>
            </a:r>
          </a:p>
          <a:p>
            <a:pPr marL="1676400" lvl="3" indent="-304800" eaLnBrk="1" hangingPunct="1">
              <a:lnSpc>
                <a:spcPct val="90000"/>
              </a:lnSpc>
              <a:buFont typeface="Arial" charset="0"/>
              <a:buAutoNum type="arabicPeriod"/>
            </a:pPr>
            <a:endParaRPr lang="nl-NL" sz="1400" dirty="0" smtClean="0"/>
          </a:p>
          <a:p>
            <a:pPr marL="457200" indent="-457200">
              <a:lnSpc>
                <a:spcPct val="90000"/>
              </a:lnSpc>
            </a:pPr>
            <a:endParaRPr lang="nl-NL" sz="1600" dirty="0" smtClean="0"/>
          </a:p>
        </p:txBody>
      </p:sp>
    </p:spTree>
    <p:extLst>
      <p:ext uri="{BB962C8B-B14F-4D97-AF65-F5344CB8AC3E}">
        <p14:creationId xmlns:p14="http://schemas.microsoft.com/office/powerpoint/2010/main" val="4197471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irc_mi" descr="migr-freq-fi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t="4771" r="3258"/>
          <a:stretch>
            <a:fillRect/>
          </a:stretch>
        </p:blipFill>
        <p:spPr bwMode="auto">
          <a:xfrm>
            <a:off x="1116013" y="1557338"/>
            <a:ext cx="414655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116013" y="4868863"/>
            <a:ext cx="2376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BE" sz="1000" b="1" i="1" u="sng" dirty="0">
                <a:latin typeface="Century Gothic" pitchFamily="34" charset="0"/>
              </a:rPr>
              <a:t>Source:</a:t>
            </a:r>
          </a:p>
          <a:p>
            <a:r>
              <a:rPr lang="nl-BE" sz="1000" i="1" dirty="0" err="1">
                <a:latin typeface="Century Gothic" pitchFamily="34" charset="0"/>
              </a:rPr>
              <a:t>Neurology</a:t>
            </a:r>
            <a:r>
              <a:rPr lang="nl-BE" sz="1000" i="1" dirty="0">
                <a:latin typeface="Century Gothic" pitchFamily="34" charset="0"/>
              </a:rPr>
              <a:t> 1993; 43(</a:t>
            </a:r>
            <a:r>
              <a:rPr lang="nl-BE" sz="1000" i="1" dirty="0" err="1">
                <a:latin typeface="Century Gothic" pitchFamily="34" charset="0"/>
              </a:rPr>
              <a:t>suppl</a:t>
            </a:r>
            <a:r>
              <a:rPr lang="nl-BE" sz="1000" i="1" dirty="0">
                <a:latin typeface="Century Gothic" pitchFamily="34" charset="0"/>
              </a:rPr>
              <a:t> 3):S6-S10</a:t>
            </a:r>
            <a:endParaRPr lang="nl-NL" sz="1000" i="1" dirty="0">
              <a:latin typeface="Century Gothic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011863" y="1916113"/>
            <a:ext cx="2881312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ja-JP" dirty="0">
                <a:latin typeface="Century Gothic" pitchFamily="34" charset="0"/>
              </a:rPr>
              <a:t>PREVALENCE </a:t>
            </a:r>
          </a:p>
          <a:p>
            <a:endParaRPr lang="en-GB" altLang="ja-JP" dirty="0">
              <a:latin typeface="Century Gothic" pitchFamily="34" charset="0"/>
            </a:endParaRPr>
          </a:p>
          <a:p>
            <a:r>
              <a:rPr lang="en-GB" altLang="ja-JP" b="1" dirty="0">
                <a:latin typeface="Century Gothic" pitchFamily="34" charset="0"/>
              </a:rPr>
              <a:t>Lifetime</a:t>
            </a:r>
            <a:r>
              <a:rPr lang="en-GB" altLang="ja-JP" dirty="0">
                <a:latin typeface="Century Gothic" pitchFamily="34" charset="0"/>
              </a:rPr>
              <a:t> </a:t>
            </a:r>
            <a:r>
              <a:rPr lang="en-GB" altLang="ja-JP" b="1" dirty="0">
                <a:latin typeface="Century Gothic" pitchFamily="34" charset="0"/>
              </a:rPr>
              <a:t>+/- 20%</a:t>
            </a:r>
            <a:r>
              <a:rPr lang="en-GB" altLang="ja-JP" dirty="0">
                <a:latin typeface="Century Gothic" pitchFamily="34" charset="0"/>
              </a:rPr>
              <a:t> </a:t>
            </a:r>
          </a:p>
          <a:p>
            <a:pPr lvl="1"/>
            <a:r>
              <a:rPr lang="en-GB" altLang="ja-JP" dirty="0">
                <a:latin typeface="Century Gothic" pitchFamily="34" charset="0"/>
              </a:rPr>
              <a:t>30% of females </a:t>
            </a:r>
          </a:p>
          <a:p>
            <a:pPr lvl="1"/>
            <a:r>
              <a:rPr lang="en-GB" altLang="ja-JP" dirty="0">
                <a:latin typeface="Century Gothic" pitchFamily="34" charset="0"/>
              </a:rPr>
              <a:t>10% of males</a:t>
            </a:r>
          </a:p>
          <a:p>
            <a:pPr lvl="1"/>
            <a:endParaRPr lang="en-GB" altLang="ja-JP" dirty="0">
              <a:latin typeface="Century Gothic" pitchFamily="34" charset="0"/>
            </a:endParaRPr>
          </a:p>
          <a:p>
            <a:r>
              <a:rPr lang="en-GB" altLang="ja-JP" b="1" dirty="0">
                <a:latin typeface="Century Gothic" pitchFamily="34" charset="0"/>
              </a:rPr>
              <a:t>1 year +/- 12% </a:t>
            </a:r>
          </a:p>
          <a:p>
            <a:pPr lvl="1"/>
            <a:r>
              <a:rPr lang="en-GB" altLang="ja-JP" dirty="0">
                <a:latin typeface="Century Gothic" pitchFamily="34" charset="0"/>
              </a:rPr>
              <a:t>18% of females </a:t>
            </a:r>
          </a:p>
          <a:p>
            <a:pPr lvl="1"/>
            <a:r>
              <a:rPr lang="en-GB" altLang="ja-JP" dirty="0">
                <a:latin typeface="Century Gothic" pitchFamily="34" charset="0"/>
              </a:rPr>
              <a:t>6% of males</a:t>
            </a:r>
            <a:endParaRPr lang="nl-NL" dirty="0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nl-NL" dirty="0">
              <a:latin typeface="Century Gothic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508625" y="5229225"/>
            <a:ext cx="352742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ja-JP" sz="1600">
                <a:latin typeface="Century Gothic" pitchFamily="34" charset="0"/>
              </a:rPr>
              <a:t>1.  Very frequent pathology</a:t>
            </a:r>
          </a:p>
          <a:p>
            <a:r>
              <a:rPr lang="nl-NL" altLang="ja-JP" sz="1600">
                <a:latin typeface="Century Gothic" pitchFamily="34" charset="0"/>
              </a:rPr>
              <a:t>2.  Females &gt; males</a:t>
            </a:r>
          </a:p>
          <a:p>
            <a:r>
              <a:rPr lang="nl-NL" altLang="ja-JP" sz="1600">
                <a:latin typeface="Century Gothic" pitchFamily="34" charset="0"/>
              </a:rPr>
              <a:t>3.  Mostly during productive years</a:t>
            </a:r>
            <a:endParaRPr lang="nl-NL" sz="1600"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nl-NL" sz="1600">
              <a:latin typeface="Century Gothic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ja-JP" sz="36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Definition</a:t>
            </a:r>
            <a:endParaRPr lang="nl-NL" sz="3600" b="1" dirty="0" smtClean="0">
              <a:solidFill>
                <a:srgbClr val="1EB53A"/>
              </a:solidFill>
              <a:latin typeface="Century Gothic" pitchFamily="34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6782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ja-JP" sz="3600" b="1" dirty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I</a:t>
            </a:r>
            <a:r>
              <a:rPr lang="nl-NL" altLang="ja-JP" sz="36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mpact of migraine: </a:t>
            </a:r>
            <a:r>
              <a:rPr lang="nl-NL" altLang="ja-JP" sz="3600" b="1" dirty="0" err="1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why</a:t>
            </a:r>
            <a:endParaRPr lang="nl-NL" sz="3600" b="1" dirty="0" smtClean="0">
              <a:solidFill>
                <a:srgbClr val="1EB53A"/>
              </a:solidFill>
              <a:latin typeface="Century Gothic" pitchFamily="34" charset="0"/>
              <a:ea typeface="Gungsuh" pitchFamily="18" charset="-127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2400" dirty="0" smtClean="0">
                <a:latin typeface="Century Gothic" pitchFamily="34" charset="0"/>
              </a:rPr>
              <a:t>high </a:t>
            </a:r>
            <a:r>
              <a:rPr lang="nl-BE" sz="2400" dirty="0" err="1" smtClean="0">
                <a:latin typeface="Century Gothic" pitchFamily="34" charset="0"/>
              </a:rPr>
              <a:t>prevalence</a:t>
            </a:r>
            <a:endParaRPr lang="nl-BE" sz="24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400" dirty="0" err="1" smtClean="0">
                <a:latin typeface="Century Gothic" pitchFamily="34" charset="0"/>
              </a:rPr>
              <a:t>mainly</a:t>
            </a:r>
            <a:r>
              <a:rPr lang="nl-BE" sz="2400" dirty="0" smtClean="0">
                <a:latin typeface="Century Gothic" pitchFamily="34" charset="0"/>
              </a:rPr>
              <a:t> </a:t>
            </a:r>
            <a:r>
              <a:rPr lang="nl-BE" sz="2400" dirty="0" err="1" smtClean="0">
                <a:latin typeface="Century Gothic" pitchFamily="34" charset="0"/>
              </a:rPr>
              <a:t>young</a:t>
            </a:r>
            <a:r>
              <a:rPr lang="nl-BE" sz="2400" dirty="0" smtClean="0">
                <a:latin typeface="Century Gothic" pitchFamily="34" charset="0"/>
              </a:rPr>
              <a:t> </a:t>
            </a:r>
            <a:r>
              <a:rPr lang="nl-BE" sz="2400" dirty="0" err="1" smtClean="0">
                <a:latin typeface="Century Gothic" pitchFamily="34" charset="0"/>
              </a:rPr>
              <a:t>productive</a:t>
            </a:r>
            <a:r>
              <a:rPr lang="nl-BE" sz="2400" dirty="0" smtClean="0">
                <a:latin typeface="Century Gothic" pitchFamily="34" charset="0"/>
              </a:rPr>
              <a:t> </a:t>
            </a:r>
            <a:r>
              <a:rPr lang="nl-BE" sz="2400" dirty="0" err="1" smtClean="0">
                <a:latin typeface="Century Gothic" pitchFamily="34" charset="0"/>
              </a:rPr>
              <a:t>population</a:t>
            </a:r>
            <a:endParaRPr lang="nl-BE" sz="24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400" dirty="0" err="1" smtClean="0">
                <a:latin typeface="Century Gothic" pitchFamily="34" charset="0"/>
              </a:rPr>
              <a:t>underdiagnosed</a:t>
            </a:r>
            <a:endParaRPr lang="nl-BE" sz="24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400" dirty="0" err="1" smtClean="0">
                <a:latin typeface="Century Gothic" pitchFamily="34" charset="0"/>
              </a:rPr>
              <a:t>undertreated</a:t>
            </a:r>
            <a:endParaRPr lang="nl-BE" sz="24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400" dirty="0" smtClean="0">
                <a:latin typeface="Century Gothic" pitchFamily="34" charset="0"/>
              </a:rPr>
              <a:t>more </a:t>
            </a:r>
            <a:r>
              <a:rPr lang="nl-BE" sz="2400" dirty="0" err="1" smtClean="0">
                <a:latin typeface="Century Gothic" pitchFamily="34" charset="0"/>
              </a:rPr>
              <a:t>then</a:t>
            </a:r>
            <a:r>
              <a:rPr lang="nl-BE" sz="2400" dirty="0" smtClean="0">
                <a:latin typeface="Century Gothic" pitchFamily="34" charset="0"/>
              </a:rPr>
              <a:t> a </a:t>
            </a:r>
            <a:r>
              <a:rPr lang="nl-BE" sz="2400" dirty="0" err="1" smtClean="0">
                <a:latin typeface="Century Gothic" pitchFamily="34" charset="0"/>
              </a:rPr>
              <a:t>headache</a:t>
            </a:r>
            <a:endParaRPr lang="nl-BE" sz="24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400" dirty="0" err="1" smtClean="0">
                <a:latin typeface="Century Gothic" pitchFamily="34" charset="0"/>
              </a:rPr>
              <a:t>highly</a:t>
            </a:r>
            <a:r>
              <a:rPr lang="nl-BE" sz="2400" dirty="0" smtClean="0">
                <a:latin typeface="Century Gothic" pitchFamily="34" charset="0"/>
              </a:rPr>
              <a:t> </a:t>
            </a:r>
            <a:r>
              <a:rPr lang="nl-BE" sz="2400" dirty="0" err="1" smtClean="0">
                <a:latin typeface="Century Gothic" pitchFamily="34" charset="0"/>
              </a:rPr>
              <a:t>disabling</a:t>
            </a:r>
            <a:endParaRPr lang="nl-BE" sz="24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endParaRPr lang="nl-NL" sz="22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00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irc_mi" descr="Dahlof_f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49463"/>
            <a:ext cx="4589462" cy="300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9563" y="4149725"/>
            <a:ext cx="2233612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l-BE" sz="1200" b="1" u="sng" dirty="0">
                <a:latin typeface="Century Gothic" pitchFamily="34" charset="0"/>
              </a:rPr>
              <a:t>Source:</a:t>
            </a:r>
          </a:p>
          <a:p>
            <a:pPr>
              <a:defRPr/>
            </a:pPr>
            <a:r>
              <a:rPr lang="nl-BE" sz="1200" dirty="0">
                <a:latin typeface="Century Gothic" pitchFamily="34" charset="0"/>
              </a:rPr>
              <a:t>Drugs </a:t>
            </a:r>
            <a:r>
              <a:rPr lang="nl-BE" sz="1200" dirty="0" err="1">
                <a:latin typeface="Century Gothic" pitchFamily="34" charset="0"/>
              </a:rPr>
              <a:t>Today</a:t>
            </a:r>
            <a:r>
              <a:rPr lang="nl-BE" sz="1200" dirty="0">
                <a:latin typeface="Century Gothic" pitchFamily="34" charset="0"/>
              </a:rPr>
              <a:t> (</a:t>
            </a:r>
            <a:r>
              <a:rPr lang="nl-BE" sz="1200" dirty="0" err="1">
                <a:latin typeface="Century Gothic" pitchFamily="34" charset="0"/>
              </a:rPr>
              <a:t>Barc</a:t>
            </a:r>
            <a:r>
              <a:rPr lang="nl-BE" sz="1200" dirty="0">
                <a:latin typeface="Century Gothic" pitchFamily="34" charset="0"/>
              </a:rPr>
              <a:t>). </a:t>
            </a:r>
            <a:r>
              <a:rPr lang="en-US" sz="1200" dirty="0">
                <a:latin typeface="Century Gothic" pitchFamily="34" charset="0"/>
              </a:rPr>
              <a:t>2003;39 </a:t>
            </a:r>
            <a:r>
              <a:rPr lang="en-US" sz="1200" dirty="0" err="1">
                <a:latin typeface="Century Gothic" pitchFamily="34" charset="0"/>
              </a:rPr>
              <a:t>Suppl</a:t>
            </a:r>
            <a:r>
              <a:rPr lang="en-US" sz="1200" dirty="0">
                <a:latin typeface="Century Gothic" pitchFamily="34" charset="0"/>
              </a:rPr>
              <a:t> D:17-23. </a:t>
            </a:r>
            <a:r>
              <a:rPr lang="en-US" sz="1200" i="1" dirty="0">
                <a:latin typeface="Century Gothic" pitchFamily="34" charset="0"/>
              </a:rPr>
              <a:t>Measuring disability and quality of life in migraine</a:t>
            </a:r>
            <a:r>
              <a:rPr lang="en-US" sz="1200" dirty="0">
                <a:latin typeface="Century Gothic" pitchFamily="34" charset="0"/>
              </a:rPr>
              <a:t>.</a:t>
            </a:r>
            <a:endParaRPr lang="nl-BE" sz="1200" dirty="0">
              <a:latin typeface="Century Gothic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ja-JP" sz="3600" b="1" dirty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I</a:t>
            </a:r>
            <a:r>
              <a:rPr lang="nl-NL" altLang="ja-JP" sz="36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mpact of migraine: </a:t>
            </a:r>
            <a:r>
              <a:rPr lang="nl-NL" altLang="ja-JP" sz="3600" b="1" dirty="0" err="1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why</a:t>
            </a:r>
            <a:endParaRPr lang="nl-NL" sz="3600" b="1" dirty="0" smtClean="0">
              <a:solidFill>
                <a:srgbClr val="1EB53A"/>
              </a:solidFill>
              <a:latin typeface="Century Gothic" pitchFamily="34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8102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dow_migra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0"/>
            <a:ext cx="7747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297444" y="2358008"/>
            <a:ext cx="651491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dirty="0" err="1" smtClean="0"/>
              <a:t>Introduction</a:t>
            </a: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8669" y="4725144"/>
            <a:ext cx="8208912" cy="187220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sz="3100" smtClean="0">
                <a:solidFill>
                  <a:schemeClr val="tx1"/>
                </a:solidFill>
              </a:rPr>
              <a:t>Dr. Bart Vandersmissen</a:t>
            </a:r>
            <a:br>
              <a:rPr lang="nl-BE" sz="3100" smtClean="0">
                <a:solidFill>
                  <a:schemeClr val="tx1"/>
                </a:solidFill>
              </a:rPr>
            </a:br>
            <a:r>
              <a:rPr lang="nl-BE" sz="3100" smtClean="0">
                <a:solidFill>
                  <a:schemeClr val="tx1"/>
                </a:solidFill>
              </a:rPr>
              <a:t/>
            </a:r>
            <a:br>
              <a:rPr lang="nl-BE" sz="3100" smtClean="0">
                <a:solidFill>
                  <a:schemeClr val="tx1"/>
                </a:solidFill>
              </a:rPr>
            </a:br>
            <a:r>
              <a:rPr lang="nl-BE" sz="2200" b="0" smtClean="0">
                <a:solidFill>
                  <a:schemeClr val="tx1"/>
                </a:solidFill>
              </a:rPr>
              <a:t>Headache consultant, Department of Neurology</a:t>
            </a:r>
            <a:br>
              <a:rPr lang="nl-BE" sz="2200" b="0" smtClean="0">
                <a:solidFill>
                  <a:schemeClr val="tx1"/>
                </a:solidFill>
              </a:rPr>
            </a:br>
            <a:r>
              <a:rPr lang="nl-BE" sz="2200" b="0" smtClean="0">
                <a:solidFill>
                  <a:schemeClr val="tx1"/>
                </a:solidFill>
              </a:rPr>
              <a:t>Erasme Hospital, Brussels</a:t>
            </a:r>
            <a:r>
              <a:rPr lang="nl-BE" smtClean="0"/>
              <a:t/>
            </a:r>
            <a:br>
              <a:rPr lang="nl-BE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23850" y="1773238"/>
            <a:ext cx="6336382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altLang="ja-JP" sz="2200" b="1" dirty="0" smtClean="0">
                <a:latin typeface="Century Gothic" pitchFamily="34" charset="0"/>
              </a:rPr>
              <a:t>Direct</a:t>
            </a:r>
            <a:r>
              <a:rPr lang="en-GB" altLang="ja-JP" sz="2200" dirty="0" smtClean="0">
                <a:latin typeface="Century Gothic" pitchFamily="34" charset="0"/>
              </a:rPr>
              <a:t>: 	Pain, nausea, FF/SF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ja-JP" sz="2200" b="1" dirty="0" smtClean="0">
                <a:latin typeface="Century Gothic" pitchFamily="34" charset="0"/>
              </a:rPr>
              <a:t>Indirect</a:t>
            </a:r>
            <a:r>
              <a:rPr lang="en-GB" altLang="ja-JP" sz="2200" dirty="0" smtClean="0">
                <a:latin typeface="Century Gothic" pitchFamily="34" charset="0"/>
              </a:rPr>
              <a:t>: 	Emotional stress, anticipation, anxiety, depression, medication dependency, …</a:t>
            </a:r>
          </a:p>
          <a:p>
            <a:pPr eaLnBrk="1" hangingPunct="1">
              <a:lnSpc>
                <a:spcPct val="150000"/>
              </a:lnSpc>
            </a:pPr>
            <a:endParaRPr lang="en-GB" altLang="ja-JP" sz="2400" dirty="0" smtClean="0">
              <a:latin typeface="Century Gothic" pitchFamily="34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1818"/>
            <a:ext cx="2208533" cy="1403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ja-JP" sz="3600" b="1" dirty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I</a:t>
            </a:r>
            <a:r>
              <a:rPr lang="nl-NL" altLang="ja-JP" sz="36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mpact of migraine: </a:t>
            </a:r>
            <a:r>
              <a:rPr lang="nl-NL" altLang="ja-JP" sz="3600" b="1" dirty="0" err="1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why</a:t>
            </a:r>
            <a:endParaRPr lang="nl-NL" sz="3600" b="1" dirty="0" smtClean="0">
              <a:solidFill>
                <a:srgbClr val="1EB53A"/>
              </a:solidFill>
              <a:latin typeface="Century Gothic" pitchFamily="34" charset="0"/>
              <a:ea typeface="Gungsuh" pitchFamily="18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4892967"/>
            <a:ext cx="8097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GB" altLang="ja-JP" b="1" dirty="0">
                <a:latin typeface="Century Gothic" pitchFamily="34" charset="0"/>
              </a:rPr>
              <a:t>&gt;  WHO disability/handicap degree ranking</a:t>
            </a:r>
            <a:r>
              <a:rPr lang="en-GB" altLang="ja-JP" dirty="0">
                <a:latin typeface="Century Gothic" pitchFamily="34" charset="0"/>
              </a:rPr>
              <a:t>: 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GB" altLang="ja-JP" dirty="0" smtClean="0">
                <a:latin typeface="Century Gothic" pitchFamily="34" charset="0"/>
              </a:rPr>
              <a:t>19th </a:t>
            </a:r>
            <a:r>
              <a:rPr lang="en-GB" altLang="ja-JP" dirty="0">
                <a:latin typeface="Century Gothic" pitchFamily="34" charset="0"/>
              </a:rPr>
              <a:t>(females 12th) amongst psychosis, 	dementia, quadriplegia, …</a:t>
            </a:r>
            <a:endParaRPr lang="nl-NL" dirty="0">
              <a:latin typeface="Century Gothic" pitchFamily="34" charset="0"/>
              <a:ea typeface="ＭＳ Ｐゴシック" pitchFamily="34" charset="-128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573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2400" dirty="0" smtClean="0">
                <a:latin typeface="Century Gothic" pitchFamily="34" charset="0"/>
              </a:rPr>
              <a:t>high </a:t>
            </a:r>
            <a:r>
              <a:rPr lang="nl-BE" sz="2400" dirty="0" err="1" smtClean="0">
                <a:latin typeface="Century Gothic" pitchFamily="34" charset="0"/>
              </a:rPr>
              <a:t>prevalence</a:t>
            </a:r>
            <a:endParaRPr lang="nl-BE" sz="24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400" dirty="0" err="1" smtClean="0">
                <a:latin typeface="Century Gothic" pitchFamily="34" charset="0"/>
              </a:rPr>
              <a:t>mainly</a:t>
            </a:r>
            <a:r>
              <a:rPr lang="nl-BE" sz="2400" dirty="0" smtClean="0">
                <a:latin typeface="Century Gothic" pitchFamily="34" charset="0"/>
              </a:rPr>
              <a:t> </a:t>
            </a:r>
            <a:r>
              <a:rPr lang="nl-BE" sz="2400" dirty="0" err="1" smtClean="0">
                <a:latin typeface="Century Gothic" pitchFamily="34" charset="0"/>
              </a:rPr>
              <a:t>young</a:t>
            </a:r>
            <a:r>
              <a:rPr lang="nl-BE" sz="2400" dirty="0" smtClean="0">
                <a:latin typeface="Century Gothic" pitchFamily="34" charset="0"/>
              </a:rPr>
              <a:t> </a:t>
            </a:r>
            <a:r>
              <a:rPr lang="nl-BE" sz="2400" dirty="0" err="1" smtClean="0">
                <a:latin typeface="Century Gothic" pitchFamily="34" charset="0"/>
              </a:rPr>
              <a:t>productive</a:t>
            </a:r>
            <a:r>
              <a:rPr lang="nl-BE" sz="2400" dirty="0" smtClean="0">
                <a:latin typeface="Century Gothic" pitchFamily="34" charset="0"/>
              </a:rPr>
              <a:t> </a:t>
            </a:r>
            <a:r>
              <a:rPr lang="nl-BE" sz="2400" dirty="0" err="1" smtClean="0">
                <a:latin typeface="Century Gothic" pitchFamily="34" charset="0"/>
              </a:rPr>
              <a:t>population</a:t>
            </a:r>
            <a:endParaRPr lang="nl-BE" sz="24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400" dirty="0" err="1" smtClean="0">
                <a:latin typeface="Century Gothic" pitchFamily="34" charset="0"/>
              </a:rPr>
              <a:t>underdiagnosed</a:t>
            </a:r>
            <a:endParaRPr lang="nl-BE" sz="24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400" dirty="0" err="1" smtClean="0">
                <a:latin typeface="Century Gothic" pitchFamily="34" charset="0"/>
              </a:rPr>
              <a:t>undertreated</a:t>
            </a:r>
            <a:endParaRPr lang="nl-BE" sz="24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400" dirty="0" smtClean="0">
                <a:latin typeface="Century Gothic" pitchFamily="34" charset="0"/>
              </a:rPr>
              <a:t>more </a:t>
            </a:r>
            <a:r>
              <a:rPr lang="nl-BE" sz="2400" dirty="0" err="1" smtClean="0">
                <a:latin typeface="Century Gothic" pitchFamily="34" charset="0"/>
              </a:rPr>
              <a:t>then</a:t>
            </a:r>
            <a:r>
              <a:rPr lang="nl-BE" sz="2400" dirty="0" smtClean="0">
                <a:latin typeface="Century Gothic" pitchFamily="34" charset="0"/>
              </a:rPr>
              <a:t> </a:t>
            </a:r>
            <a:r>
              <a:rPr lang="nl-BE" sz="2400" dirty="0" err="1" smtClean="0">
                <a:latin typeface="Century Gothic" pitchFamily="34" charset="0"/>
              </a:rPr>
              <a:t>headache</a:t>
            </a:r>
            <a:endParaRPr lang="nl-BE" sz="24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2400" dirty="0" err="1" smtClean="0">
                <a:latin typeface="Century Gothic" pitchFamily="34" charset="0"/>
              </a:rPr>
              <a:t>highly</a:t>
            </a:r>
            <a:r>
              <a:rPr lang="nl-BE" sz="2400" dirty="0" smtClean="0">
                <a:latin typeface="Century Gothic" pitchFamily="34" charset="0"/>
              </a:rPr>
              <a:t> </a:t>
            </a:r>
            <a:r>
              <a:rPr lang="nl-BE" sz="2400" dirty="0" err="1" smtClean="0">
                <a:latin typeface="Century Gothic" pitchFamily="34" charset="0"/>
              </a:rPr>
              <a:t>disabling</a:t>
            </a:r>
            <a:endParaRPr lang="nl-BE" sz="2400" dirty="0" smtClean="0">
              <a:latin typeface="Century Gothic" pitchFamily="34" charset="0"/>
            </a:endParaRPr>
          </a:p>
          <a:p>
            <a:endParaRPr lang="nl-NL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ja-JP" sz="3600" b="1" dirty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I</a:t>
            </a:r>
            <a:r>
              <a:rPr lang="nl-NL" altLang="ja-JP" sz="36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mpact of migraine: </a:t>
            </a:r>
            <a:r>
              <a:rPr lang="nl-NL" altLang="ja-JP" sz="3600" b="1" dirty="0" err="1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why</a:t>
            </a:r>
            <a:endParaRPr lang="nl-NL" sz="3600" b="1" dirty="0" smtClean="0">
              <a:solidFill>
                <a:srgbClr val="1EB53A"/>
              </a:solidFill>
              <a:latin typeface="Century Gothic" pitchFamily="34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4171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ja-JP" sz="36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impact of migraine: </a:t>
            </a:r>
            <a:r>
              <a:rPr lang="nl-NL" altLang="ja-JP" sz="3600" b="1" dirty="0" err="1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where</a:t>
            </a:r>
            <a:endParaRPr lang="nl-NL" sz="3600" b="1" dirty="0" smtClean="0">
              <a:solidFill>
                <a:srgbClr val="1EB53A"/>
              </a:solidFill>
              <a:latin typeface="Century Gothic" pitchFamily="34" charset="0"/>
              <a:ea typeface="Gungsuh" pitchFamily="18" charset="-127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l-BE" altLang="ja-JP" sz="2200" b="1" dirty="0" smtClean="0">
                <a:latin typeface="Century Gothic" pitchFamily="34" charset="0"/>
              </a:rPr>
              <a:t>Different levels: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nl-BE" altLang="ja-JP" sz="2200" dirty="0" smtClean="0">
                <a:latin typeface="Century Gothic" pitchFamily="34" charset="0"/>
              </a:rPr>
              <a:t>		- </a:t>
            </a:r>
            <a:r>
              <a:rPr lang="nl-BE" altLang="ja-JP" sz="2200" dirty="0" err="1" smtClean="0">
                <a:latin typeface="Century Gothic" pitchFamily="34" charset="0"/>
              </a:rPr>
              <a:t>Patient</a:t>
            </a:r>
            <a:endParaRPr lang="nl-BE" altLang="ja-JP" sz="2200" dirty="0" smtClean="0">
              <a:latin typeface="Century Gothic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nl-BE" altLang="ja-JP" sz="2200" dirty="0" smtClean="0">
                <a:latin typeface="Century Gothic" pitchFamily="34" charset="0"/>
              </a:rPr>
              <a:t>		- Direct environment (family/</a:t>
            </a:r>
            <a:r>
              <a:rPr lang="nl-BE" altLang="ja-JP" sz="2200" dirty="0" err="1" smtClean="0">
                <a:latin typeface="Century Gothic" pitchFamily="34" charset="0"/>
              </a:rPr>
              <a:t>work</a:t>
            </a:r>
            <a:r>
              <a:rPr lang="nl-BE" altLang="ja-JP" sz="2200" dirty="0" smtClean="0">
                <a:latin typeface="Century Gothic" pitchFamily="34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nl-BE" altLang="ja-JP" sz="2200" dirty="0" smtClean="0">
                <a:latin typeface="Century Gothic" pitchFamily="34" charset="0"/>
              </a:rPr>
              <a:t>		- Society</a:t>
            </a:r>
          </a:p>
          <a:p>
            <a:pPr eaLnBrk="1" hangingPunct="1">
              <a:lnSpc>
                <a:spcPct val="150000"/>
              </a:lnSpc>
            </a:pPr>
            <a:endParaRPr lang="en-GB" altLang="ja-JP" sz="22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GB" altLang="ja-JP" sz="2200" dirty="0" smtClean="0">
                <a:latin typeface="Century Gothic" pitchFamily="34" charset="0"/>
              </a:rPr>
              <a:t>Impairs normal tasks at home</a:t>
            </a:r>
          </a:p>
          <a:p>
            <a:pPr>
              <a:lnSpc>
                <a:spcPct val="150000"/>
              </a:lnSpc>
            </a:pPr>
            <a:r>
              <a:rPr lang="en-GB" altLang="ja-JP" sz="2200" dirty="0" smtClean="0">
                <a:latin typeface="Century Gothic" pitchFamily="34" charset="0"/>
              </a:rPr>
              <a:t>Obstructs family obligations</a:t>
            </a:r>
          </a:p>
          <a:p>
            <a:pPr>
              <a:lnSpc>
                <a:spcPct val="150000"/>
              </a:lnSpc>
            </a:pPr>
            <a:r>
              <a:rPr lang="en-GB" altLang="ja-JP" sz="2200" dirty="0" smtClean="0">
                <a:latin typeface="Century Gothic" pitchFamily="34" charset="0"/>
              </a:rPr>
              <a:t>Obstructs social plans</a:t>
            </a:r>
          </a:p>
          <a:p>
            <a:pPr>
              <a:lnSpc>
                <a:spcPct val="150000"/>
              </a:lnSpc>
            </a:pPr>
            <a:r>
              <a:rPr lang="en-GB" altLang="ja-JP" sz="2200" dirty="0" smtClean="0">
                <a:latin typeface="Century Gothic" pitchFamily="34" charset="0"/>
              </a:rPr>
              <a:t>Absenteeism from work/school</a:t>
            </a:r>
            <a:endParaRPr lang="nl-NL" sz="2200" dirty="0" smtClean="0">
              <a:latin typeface="Century Gothic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330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ja-JP" sz="28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impact of migraine: </a:t>
            </a:r>
            <a:r>
              <a:rPr lang="nl-NL" altLang="ja-JP" sz="2800" b="1" dirty="0" err="1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how</a:t>
            </a:r>
            <a:r>
              <a:rPr lang="nl-NL" altLang="ja-JP" sz="28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 </a:t>
            </a:r>
            <a:r>
              <a:rPr lang="nl-NL" altLang="ja-JP" sz="2800" b="1" dirty="0" err="1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much</a:t>
            </a:r>
            <a:endParaRPr lang="nl-NL" sz="2800" b="1" dirty="0" smtClean="0">
              <a:solidFill>
                <a:srgbClr val="1EB53A"/>
              </a:solidFill>
              <a:latin typeface="Century Gothic" pitchFamily="34" charset="0"/>
              <a:ea typeface="Gungsuh" pitchFamily="18" charset="-127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altLang="ja-JP" sz="1800" b="1" dirty="0" smtClean="0">
                <a:latin typeface="Century Gothic" pitchFamily="34" charset="0"/>
              </a:rPr>
              <a:t>Depends on frequency and intensity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n-GB" altLang="ja-JP" sz="1400" dirty="0" smtClean="0">
              <a:latin typeface="Century Gothic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GB" altLang="ja-JP" sz="1400" dirty="0" smtClean="0">
                <a:latin typeface="Century Gothic" pitchFamily="34" charset="0"/>
              </a:rPr>
              <a:t>		Important variability in </a:t>
            </a:r>
            <a:r>
              <a:rPr lang="en-GB" altLang="ja-JP" sz="1400" b="1" dirty="0" smtClean="0">
                <a:latin typeface="Century Gothic" pitchFamily="34" charset="0"/>
              </a:rPr>
              <a:t>attack frequency</a:t>
            </a:r>
            <a:r>
              <a:rPr lang="en-GB" altLang="ja-JP" sz="1400" dirty="0" smtClean="0">
                <a:latin typeface="Century Gothic" pitchFamily="34" charset="0"/>
              </a:rPr>
              <a:t>:</a:t>
            </a:r>
          </a:p>
          <a:p>
            <a:pPr lvl="2" eaLnBrk="1" hangingPunct="1">
              <a:lnSpc>
                <a:spcPct val="150000"/>
              </a:lnSpc>
            </a:pPr>
            <a:r>
              <a:rPr lang="en-GB" altLang="ja-JP" sz="1200" dirty="0" smtClean="0">
                <a:latin typeface="Century Gothic" pitchFamily="34" charset="0"/>
              </a:rPr>
              <a:t>60%   &lt; 8 days/year</a:t>
            </a:r>
          </a:p>
          <a:p>
            <a:pPr lvl="2" eaLnBrk="1" hangingPunct="1">
              <a:lnSpc>
                <a:spcPct val="150000"/>
              </a:lnSpc>
            </a:pPr>
            <a:r>
              <a:rPr lang="en-GB" altLang="ja-JP" sz="1200" dirty="0" smtClean="0">
                <a:latin typeface="Century Gothic" pitchFamily="34" charset="0"/>
              </a:rPr>
              <a:t>25%   8-14 days/year</a:t>
            </a:r>
          </a:p>
          <a:p>
            <a:pPr lvl="2" eaLnBrk="1" hangingPunct="1">
              <a:lnSpc>
                <a:spcPct val="150000"/>
              </a:lnSpc>
            </a:pPr>
            <a:r>
              <a:rPr lang="en-GB" altLang="ja-JP" sz="1200" dirty="0" smtClean="0">
                <a:latin typeface="Century Gothic" pitchFamily="34" charset="0"/>
              </a:rPr>
              <a:t>15%   &gt; 14 days/year</a:t>
            </a:r>
          </a:p>
          <a:p>
            <a:pPr eaLnBrk="1" hangingPunct="1">
              <a:lnSpc>
                <a:spcPct val="150000"/>
              </a:lnSpc>
            </a:pPr>
            <a:endParaRPr lang="en-GB" altLang="ja-JP" sz="1400" dirty="0" smtClean="0">
              <a:latin typeface="Century Gothic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GB" altLang="ja-JP" sz="1400" dirty="0" smtClean="0">
                <a:latin typeface="Century Gothic" pitchFamily="34" charset="0"/>
              </a:rPr>
              <a:t>		Important variability in </a:t>
            </a:r>
            <a:r>
              <a:rPr lang="en-GB" altLang="ja-JP" sz="1400" b="1" dirty="0" smtClean="0">
                <a:latin typeface="Century Gothic" pitchFamily="34" charset="0"/>
              </a:rPr>
              <a:t>intensity: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GB" altLang="ja-JP" sz="1400" dirty="0" smtClean="0">
                <a:latin typeface="Century Gothic" pitchFamily="34" charset="0"/>
                <a:sym typeface="Wingdings" pitchFamily="2" charset="2"/>
              </a:rPr>
              <a:t>      	slight   -----------------------------------------------   very severe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GB" altLang="ja-JP" sz="1400" dirty="0" smtClean="0">
                <a:latin typeface="Century Gothic" pitchFamily="34" charset="0"/>
              </a:rPr>
              <a:t>				                              = completely incapacitated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ja-JP" sz="1600" b="1" dirty="0" smtClean="0">
                <a:latin typeface="Century Gothic" pitchFamily="34" charset="0"/>
              </a:rPr>
              <a:t>Direct symptoms</a:t>
            </a:r>
            <a:r>
              <a:rPr lang="en-GB" altLang="ja-JP" sz="1600" dirty="0" smtClean="0">
                <a:latin typeface="Century Gothic" pitchFamily="34" charset="0"/>
              </a:rPr>
              <a:t>: 	Pain, nausea, FF/SF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ja-JP" sz="1600" b="1" dirty="0" smtClean="0">
                <a:latin typeface="Century Gothic" pitchFamily="34" charset="0"/>
              </a:rPr>
              <a:t>Indirect symptoms </a:t>
            </a:r>
            <a:r>
              <a:rPr lang="en-GB" altLang="ja-JP" sz="1600" dirty="0" smtClean="0">
                <a:latin typeface="Century Gothic" pitchFamily="34" charset="0"/>
              </a:rPr>
              <a:t>: 	Emotional stress, anticipation, anxiety, depression</a:t>
            </a:r>
            <a:endParaRPr lang="nl-NL" sz="1600" dirty="0" smtClean="0">
              <a:latin typeface="Century Gothic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8709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6553200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262688" y="5445125"/>
            <a:ext cx="288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1200" b="1" dirty="0">
                <a:latin typeface="Century Gothic" pitchFamily="34" charset="0"/>
              </a:rPr>
              <a:t>Linde</a:t>
            </a:r>
            <a:r>
              <a:rPr lang="nl-NL" sz="1200" dirty="0">
                <a:latin typeface="Century Gothic" pitchFamily="34" charset="0"/>
              </a:rPr>
              <a:t> M, </a:t>
            </a:r>
            <a:r>
              <a:rPr lang="nl-NL" sz="1200" dirty="0" err="1">
                <a:latin typeface="Century Gothic" pitchFamily="34" charset="0"/>
              </a:rPr>
              <a:t>Dahlöf</a:t>
            </a:r>
            <a:r>
              <a:rPr lang="nl-NL" sz="1200" dirty="0">
                <a:latin typeface="Century Gothic" pitchFamily="34" charset="0"/>
              </a:rPr>
              <a:t> C.</a:t>
            </a:r>
          </a:p>
          <a:p>
            <a:r>
              <a:rPr lang="nl-NL" sz="1200" dirty="0" err="1">
                <a:latin typeface="Century Gothic" pitchFamily="34" charset="0"/>
              </a:rPr>
              <a:t>Cephalalgia</a:t>
            </a:r>
            <a:r>
              <a:rPr lang="nl-NL" sz="1200" dirty="0">
                <a:latin typeface="Century Gothic" pitchFamily="34" charset="0"/>
              </a:rPr>
              <a:t>. 2004 Jun;24(6):455-65.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ja-JP" sz="28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impact of migraine: </a:t>
            </a:r>
            <a:r>
              <a:rPr lang="nl-NL" altLang="ja-JP" sz="2800" b="1" dirty="0" err="1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how</a:t>
            </a:r>
            <a:r>
              <a:rPr lang="nl-NL" altLang="ja-JP" sz="28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 </a:t>
            </a:r>
            <a:r>
              <a:rPr lang="nl-NL" altLang="ja-JP" sz="2800" b="1" dirty="0" err="1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much</a:t>
            </a:r>
            <a:endParaRPr lang="nl-NL" sz="2800" b="1" dirty="0" smtClean="0">
              <a:solidFill>
                <a:srgbClr val="1EB53A"/>
              </a:solidFill>
              <a:latin typeface="Century Gothic" pitchFamily="34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85644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68313" y="1268413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altLang="ja-JP" sz="1200" dirty="0" smtClean="0">
                <a:latin typeface="Century Gothic" pitchFamily="34" charset="0"/>
              </a:rPr>
              <a:t>25 % </a:t>
            </a:r>
            <a:r>
              <a:rPr lang="en-GB" altLang="ja-JP" sz="1200" b="1" dirty="0" smtClean="0">
                <a:latin typeface="Century Gothic" pitchFamily="34" charset="0"/>
              </a:rPr>
              <a:t>direct</a:t>
            </a:r>
            <a:r>
              <a:rPr lang="en-GB" altLang="ja-JP" sz="1200" dirty="0" smtClean="0">
                <a:latin typeface="Century Gothic" pitchFamily="34" charset="0"/>
              </a:rPr>
              <a:t> healthcare </a:t>
            </a:r>
            <a:r>
              <a:rPr lang="en-GB" altLang="ja-JP" sz="1200" b="1" dirty="0" smtClean="0">
                <a:latin typeface="Century Gothic" pitchFamily="34" charset="0"/>
              </a:rPr>
              <a:t>costs</a:t>
            </a:r>
            <a:r>
              <a:rPr lang="en-GB" altLang="ja-JP" sz="1200" dirty="0" smtClean="0">
                <a:latin typeface="Century Gothic" pitchFamily="34" charset="0"/>
              </a:rPr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ja-JP" sz="1200" dirty="0" smtClean="0">
                <a:latin typeface="Century Gothic" pitchFamily="34" charset="0"/>
              </a:rPr>
              <a:t>Emergency and office room visit, hospitalisation, drugs, …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ja-JP" sz="1200" dirty="0" smtClean="0">
                <a:latin typeface="Century Gothic" pitchFamily="34" charset="0"/>
              </a:rPr>
              <a:t>Healthcare costs migraine family +/- 70% higher in US study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n-GB" altLang="ja-JP" sz="1200" dirty="0" smtClean="0">
              <a:latin typeface="Century Gothic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altLang="ja-JP" sz="1200" dirty="0" smtClean="0">
                <a:latin typeface="Century Gothic" pitchFamily="34" charset="0"/>
              </a:rPr>
              <a:t>75% </a:t>
            </a:r>
            <a:r>
              <a:rPr lang="en-GB" altLang="ja-JP" sz="1200" b="1" dirty="0" smtClean="0">
                <a:latin typeface="Century Gothic" pitchFamily="34" charset="0"/>
              </a:rPr>
              <a:t>indirect</a:t>
            </a:r>
            <a:r>
              <a:rPr lang="en-GB" altLang="ja-JP" sz="1200" dirty="0" smtClean="0">
                <a:latin typeface="Century Gothic" pitchFamily="34" charset="0"/>
              </a:rPr>
              <a:t> socioeconomic </a:t>
            </a:r>
            <a:r>
              <a:rPr lang="en-GB" altLang="ja-JP" sz="1200" b="1" dirty="0" smtClean="0">
                <a:latin typeface="Century Gothic" pitchFamily="34" charset="0"/>
              </a:rPr>
              <a:t>costs</a:t>
            </a:r>
            <a:r>
              <a:rPr lang="en-GB" altLang="ja-JP" sz="1200" dirty="0" smtClean="0">
                <a:latin typeface="Century Gothic" pitchFamily="34" charset="0"/>
              </a:rPr>
              <a:t> (loss of productivity)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ja-JP" sz="1200" dirty="0" smtClean="0">
                <a:latin typeface="Century Gothic" pitchFamily="34" charset="0"/>
              </a:rPr>
              <a:t>Absenteeism</a:t>
            </a:r>
          </a:p>
          <a:p>
            <a:pPr lvl="1" eaLnBrk="1" hangingPunct="1">
              <a:lnSpc>
                <a:spcPct val="150000"/>
              </a:lnSpc>
            </a:pPr>
            <a:r>
              <a:rPr lang="en-GB" altLang="ja-JP" sz="1200" dirty="0" smtClean="0">
                <a:latin typeface="Century Gothic" pitchFamily="34" charset="0"/>
              </a:rPr>
              <a:t>Reduced functional status at work (</a:t>
            </a:r>
            <a:r>
              <a:rPr lang="en-GB" altLang="ja-JP" sz="1200" dirty="0" err="1" smtClean="0">
                <a:latin typeface="Century Gothic" pitchFamily="34" charset="0"/>
              </a:rPr>
              <a:t>presenteeism</a:t>
            </a:r>
            <a:r>
              <a:rPr lang="en-GB" altLang="ja-JP" sz="1200" dirty="0" smtClean="0">
                <a:latin typeface="Century Gothic" pitchFamily="34" charset="0"/>
              </a:rPr>
              <a:t>)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None/>
            </a:pPr>
            <a:endParaRPr lang="nl-NL" sz="1200" dirty="0" smtClean="0">
              <a:latin typeface="Century Gothic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altLang="ja-JP" sz="1200" dirty="0" smtClean="0">
                <a:latin typeface="Century Gothic" pitchFamily="34" charset="0"/>
              </a:rPr>
              <a:t>Different </a:t>
            </a:r>
            <a:r>
              <a:rPr lang="en-GB" altLang="ja-JP" sz="1200" b="1" dirty="0" smtClean="0">
                <a:latin typeface="Century Gothic" pitchFamily="34" charset="0"/>
              </a:rPr>
              <a:t>studies</a:t>
            </a:r>
            <a:r>
              <a:rPr lang="en-GB" altLang="ja-JP" sz="1200" dirty="0" smtClean="0">
                <a:latin typeface="Century Gothic" pitchFamily="34" charset="0"/>
              </a:rPr>
              <a:t> &gt; mean days and productivity loss: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GB" altLang="ja-JP" sz="1200" dirty="0" smtClean="0">
                <a:latin typeface="Century Gothic" pitchFamily="34" charset="0"/>
              </a:rPr>
              <a:t>		- Absenteeism: 2,5 days/year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GB" altLang="ja-JP" sz="1200" dirty="0" smtClean="0">
                <a:latin typeface="Century Gothic" pitchFamily="34" charset="0"/>
              </a:rPr>
              <a:t>		- </a:t>
            </a:r>
            <a:r>
              <a:rPr lang="en-GB" altLang="ja-JP" sz="1200" dirty="0" err="1" smtClean="0">
                <a:latin typeface="Century Gothic" pitchFamily="34" charset="0"/>
              </a:rPr>
              <a:t>Presenteeism</a:t>
            </a:r>
            <a:r>
              <a:rPr lang="en-GB" altLang="ja-JP" sz="1200" dirty="0" smtClean="0">
                <a:latin typeface="Century Gothic" pitchFamily="34" charset="0"/>
              </a:rPr>
              <a:t>: 3,5 days/year  (&lt; productivity level 45%)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n-GB" altLang="ja-JP" sz="1200" dirty="0" smtClean="0">
              <a:latin typeface="Century Gothic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GB" altLang="ja-JP" sz="1200" b="1" dirty="0" smtClean="0">
                <a:latin typeface="Century Gothic" pitchFamily="34" charset="0"/>
              </a:rPr>
              <a:t>6 days/year lost </a:t>
            </a:r>
            <a:r>
              <a:rPr lang="en-GB" altLang="ja-JP" sz="1200" dirty="0" smtClean="0">
                <a:latin typeface="Century Gothic" pitchFamily="34" charset="0"/>
              </a:rPr>
              <a:t>for every migraine patient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GB" altLang="ja-JP" sz="1200" dirty="0" smtClean="0">
                <a:latin typeface="Century Gothic" pitchFamily="34" charset="0"/>
              </a:rPr>
              <a:t>		- 85% by 10% most disabled   &gt; 7w/year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GB" altLang="ja-JP" sz="1200" dirty="0" smtClean="0">
                <a:latin typeface="Century Gothic" pitchFamily="34" charset="0"/>
              </a:rPr>
              <a:t>		- 15% by other 90% </a:t>
            </a:r>
          </a:p>
          <a:p>
            <a:pPr>
              <a:lnSpc>
                <a:spcPct val="150000"/>
              </a:lnSpc>
            </a:pPr>
            <a:endParaRPr lang="nl-NL" sz="1200" dirty="0" smtClean="0">
              <a:latin typeface="Century Gothic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944410" y="5444793"/>
            <a:ext cx="316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1200" b="1" dirty="0">
                <a:latin typeface="Century Gothic" pitchFamily="34" charset="0"/>
              </a:rPr>
              <a:t>Steiner</a:t>
            </a:r>
            <a:r>
              <a:rPr lang="nl-NL" sz="1200" dirty="0">
                <a:latin typeface="Century Gothic" pitchFamily="34" charset="0"/>
              </a:rPr>
              <a:t> TJ, et al.</a:t>
            </a:r>
          </a:p>
          <a:p>
            <a:r>
              <a:rPr lang="nl-NL" sz="1200" dirty="0" err="1">
                <a:latin typeface="Century Gothic" pitchFamily="34" charset="0"/>
              </a:rPr>
              <a:t>Cephalalgia</a:t>
            </a:r>
            <a:r>
              <a:rPr lang="nl-NL" sz="1200" dirty="0">
                <a:latin typeface="Century Gothic" pitchFamily="34" charset="0"/>
              </a:rPr>
              <a:t>. 2003 Sep;23(7):519-27.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NL" altLang="ja-JP" sz="28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impact of migraine: </a:t>
            </a:r>
            <a:r>
              <a:rPr lang="nl-NL" altLang="ja-JP" sz="2800" b="1" dirty="0" err="1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how</a:t>
            </a:r>
            <a:r>
              <a:rPr lang="nl-NL" altLang="ja-JP" sz="28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 </a:t>
            </a:r>
            <a:r>
              <a:rPr lang="nl-NL" altLang="ja-JP" sz="2800" b="1" dirty="0" err="1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much</a:t>
            </a:r>
            <a:r>
              <a:rPr lang="nl-NL" altLang="ja-JP" sz="28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/>
            </a:r>
            <a:br>
              <a:rPr lang="nl-NL" altLang="ja-JP" sz="28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</a:br>
            <a:r>
              <a:rPr lang="nl-NL" altLang="ja-JP" sz="18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Society</a:t>
            </a:r>
            <a:endParaRPr lang="nl-NL" sz="2800" b="1" dirty="0" smtClean="0">
              <a:solidFill>
                <a:srgbClr val="1EB53A"/>
              </a:solidFill>
              <a:latin typeface="Century Gothic" pitchFamily="34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9409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ja-JP" sz="36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impact of migraine: </a:t>
            </a:r>
            <a:r>
              <a:rPr lang="nl-NL" altLang="ja-JP" sz="3600" b="1" dirty="0" err="1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measure</a:t>
            </a:r>
            <a:r>
              <a:rPr lang="nl-NL" altLang="ja-JP" sz="36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 </a:t>
            </a:r>
            <a:endParaRPr lang="nl-NL" sz="3600" b="1" dirty="0" smtClean="0">
              <a:solidFill>
                <a:srgbClr val="1EB53A"/>
              </a:solidFill>
              <a:latin typeface="Century Gothic" pitchFamily="34" charset="0"/>
              <a:ea typeface="Gungsuh" pitchFamily="18" charset="-127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nl-BE" sz="2800" dirty="0" smtClean="0">
                <a:latin typeface="Century Gothic" pitchFamily="34" charset="0"/>
              </a:rPr>
              <a:t>MIDAS (</a:t>
            </a:r>
            <a:r>
              <a:rPr lang="nl-NL" sz="2800" dirty="0" smtClean="0">
                <a:latin typeface="Century Gothic" pitchFamily="34" charset="0"/>
              </a:rPr>
              <a:t>Migraine </a:t>
            </a:r>
            <a:r>
              <a:rPr lang="nl-NL" sz="2800" dirty="0" err="1" smtClean="0">
                <a:latin typeface="Century Gothic" pitchFamily="34" charset="0"/>
              </a:rPr>
              <a:t>Disability</a:t>
            </a:r>
            <a:r>
              <a:rPr lang="nl-NL" sz="2800" dirty="0" smtClean="0">
                <a:latin typeface="Century Gothic" pitchFamily="34" charset="0"/>
              </a:rPr>
              <a:t> Assessment Test )</a:t>
            </a:r>
            <a:endParaRPr lang="nl-BE" sz="28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nl-BE" sz="28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nl-BE" sz="28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nl-BE" sz="28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nl-BE" sz="28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nl-BE" sz="28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nl-BE" sz="28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nl-BE" sz="28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nl-NL" sz="14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Century Gothic" pitchFamily="34" charset="0"/>
              </a:rPr>
              <a:t>0 </a:t>
            </a:r>
            <a:r>
              <a:rPr lang="nl-NL" sz="1400" dirty="0" err="1" smtClean="0">
                <a:latin typeface="Century Gothic" pitchFamily="34" charset="0"/>
              </a:rPr>
              <a:t>to</a:t>
            </a:r>
            <a:r>
              <a:rPr lang="nl-NL" sz="1400" dirty="0" smtClean="0">
                <a:latin typeface="Century Gothic" pitchFamily="34" charset="0"/>
              </a:rPr>
              <a:t> 5	 MIDAS Grade I : Little or no </a:t>
            </a:r>
            <a:r>
              <a:rPr lang="nl-NL" sz="1400" dirty="0" err="1" smtClean="0">
                <a:latin typeface="Century Gothic" pitchFamily="34" charset="0"/>
              </a:rPr>
              <a:t>disability</a:t>
            </a:r>
            <a:endParaRPr lang="nl-NL" sz="14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Century Gothic" pitchFamily="34" charset="0"/>
              </a:rPr>
              <a:t>6 </a:t>
            </a:r>
            <a:r>
              <a:rPr lang="nl-NL" sz="1400" dirty="0" err="1" smtClean="0">
                <a:latin typeface="Century Gothic" pitchFamily="34" charset="0"/>
              </a:rPr>
              <a:t>to</a:t>
            </a:r>
            <a:r>
              <a:rPr lang="nl-NL" sz="1400" dirty="0" smtClean="0">
                <a:latin typeface="Century Gothic" pitchFamily="34" charset="0"/>
              </a:rPr>
              <a:t> 10	 MIDAS Grade II: Mild </a:t>
            </a:r>
            <a:r>
              <a:rPr lang="nl-NL" sz="1400" dirty="0" err="1" smtClean="0">
                <a:latin typeface="Century Gothic" pitchFamily="34" charset="0"/>
              </a:rPr>
              <a:t>disability</a:t>
            </a:r>
            <a:endParaRPr lang="nl-NL" sz="14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Century Gothic" pitchFamily="34" charset="0"/>
              </a:rPr>
              <a:t>11 </a:t>
            </a:r>
            <a:r>
              <a:rPr lang="nl-NL" sz="1400" dirty="0" err="1" smtClean="0">
                <a:latin typeface="Century Gothic" pitchFamily="34" charset="0"/>
              </a:rPr>
              <a:t>to</a:t>
            </a:r>
            <a:r>
              <a:rPr lang="nl-NL" sz="1400" dirty="0" smtClean="0">
                <a:latin typeface="Century Gothic" pitchFamily="34" charset="0"/>
              </a:rPr>
              <a:t> 20	 MIDAS Grade III: Moderate </a:t>
            </a:r>
            <a:r>
              <a:rPr lang="nl-NL" sz="1400" dirty="0" err="1" smtClean="0">
                <a:latin typeface="Century Gothic" pitchFamily="34" charset="0"/>
              </a:rPr>
              <a:t>disability</a:t>
            </a:r>
            <a:endParaRPr lang="nl-NL" sz="14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Century Gothic" pitchFamily="34" charset="0"/>
              </a:rPr>
              <a:t>21+		 MIDAS Grade IV: Severe </a:t>
            </a:r>
            <a:r>
              <a:rPr lang="nl-NL" sz="1400" dirty="0" err="1" smtClean="0">
                <a:latin typeface="Century Gothic" pitchFamily="34" charset="0"/>
              </a:rPr>
              <a:t>disability</a:t>
            </a:r>
            <a:endParaRPr lang="nl-BE" sz="14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nl-BE" sz="14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nl-BE" sz="1400" dirty="0" smtClean="0"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endParaRPr lang="nl-NL" sz="2800" dirty="0" smtClean="0">
              <a:latin typeface="Century Gothic" pitchFamily="34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05038"/>
            <a:ext cx="3887788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8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nl-BE" sz="2800" smtClean="0"/>
              <a:t>HIT-6</a:t>
            </a:r>
          </a:p>
          <a:p>
            <a:pPr>
              <a:lnSpc>
                <a:spcPct val="80000"/>
              </a:lnSpc>
            </a:pPr>
            <a:endParaRPr lang="nl-BE" sz="1400" smtClean="0"/>
          </a:p>
          <a:p>
            <a:pPr>
              <a:lnSpc>
                <a:spcPct val="80000"/>
              </a:lnSpc>
            </a:pPr>
            <a:endParaRPr lang="nl-BE" sz="1400" smtClean="0"/>
          </a:p>
          <a:p>
            <a:pPr>
              <a:lnSpc>
                <a:spcPct val="80000"/>
              </a:lnSpc>
            </a:pPr>
            <a:endParaRPr lang="nl-NL" sz="2800" smtClean="0"/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4986338" cy="533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ja-JP" sz="36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impact of migraine: </a:t>
            </a:r>
            <a:r>
              <a:rPr lang="nl-NL" altLang="ja-JP" sz="3600" b="1" dirty="0" err="1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measure</a:t>
            </a:r>
            <a:r>
              <a:rPr lang="nl-NL" altLang="ja-JP" sz="36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 </a:t>
            </a:r>
            <a:endParaRPr lang="nl-NL" sz="3600" b="1" dirty="0" smtClean="0">
              <a:solidFill>
                <a:srgbClr val="1EB53A"/>
              </a:solidFill>
              <a:latin typeface="Century Gothic" pitchFamily="34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4053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50825" y="1600200"/>
            <a:ext cx="871378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nl-BE" sz="1600" dirty="0" err="1" smtClean="0">
                <a:latin typeface="Century Gothic" pitchFamily="34" charset="0"/>
              </a:rPr>
              <a:t>Identify</a:t>
            </a:r>
            <a:r>
              <a:rPr lang="nl-BE" sz="1600" dirty="0" smtClean="0">
                <a:latin typeface="Century Gothic" pitchFamily="34" charset="0"/>
              </a:rPr>
              <a:t> migraine triggers </a:t>
            </a:r>
            <a:r>
              <a:rPr lang="nl-BE" sz="1600" dirty="0" err="1" smtClean="0">
                <a:latin typeface="Century Gothic" pitchFamily="34" charset="0"/>
              </a:rPr>
              <a:t>and</a:t>
            </a:r>
            <a:r>
              <a:rPr lang="nl-BE" sz="1600" dirty="0" smtClean="0">
                <a:latin typeface="Century Gothic" pitchFamily="34" charset="0"/>
              </a:rPr>
              <a:t> </a:t>
            </a:r>
            <a:r>
              <a:rPr lang="nl-BE" sz="1600" dirty="0" err="1" smtClean="0">
                <a:latin typeface="Century Gothic" pitchFamily="34" charset="0"/>
              </a:rPr>
              <a:t>aggravating</a:t>
            </a:r>
            <a:r>
              <a:rPr lang="nl-BE" sz="1600" dirty="0" smtClean="0">
                <a:latin typeface="Century Gothic" pitchFamily="34" charset="0"/>
              </a:rPr>
              <a:t> factors</a:t>
            </a:r>
          </a:p>
          <a:p>
            <a:pPr>
              <a:lnSpc>
                <a:spcPct val="150000"/>
              </a:lnSpc>
            </a:pPr>
            <a:r>
              <a:rPr lang="nl-BE" sz="1600" dirty="0" smtClean="0">
                <a:latin typeface="Century Gothic" pitchFamily="34" charset="0"/>
              </a:rPr>
              <a:t>Attack treatment :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nl-BE" sz="1600" dirty="0" smtClean="0">
                <a:latin typeface="Century Gothic" pitchFamily="34" charset="0"/>
              </a:rPr>
              <a:t>		- light: </a:t>
            </a:r>
            <a:r>
              <a:rPr lang="nl-BE" sz="1600" dirty="0" err="1" smtClean="0">
                <a:latin typeface="Century Gothic" pitchFamily="34" charset="0"/>
              </a:rPr>
              <a:t>simple</a:t>
            </a:r>
            <a:r>
              <a:rPr lang="nl-BE" sz="1600" dirty="0" smtClean="0">
                <a:latin typeface="Century Gothic" pitchFamily="34" charset="0"/>
              </a:rPr>
              <a:t>/</a:t>
            </a:r>
            <a:r>
              <a:rPr lang="nl-BE" sz="1600" dirty="0" err="1" smtClean="0">
                <a:latin typeface="Century Gothic" pitchFamily="34" charset="0"/>
              </a:rPr>
              <a:t>combined</a:t>
            </a:r>
            <a:r>
              <a:rPr lang="nl-BE" sz="1600" dirty="0" smtClean="0">
                <a:latin typeface="Century Gothic" pitchFamily="34" charset="0"/>
              </a:rPr>
              <a:t> </a:t>
            </a:r>
            <a:r>
              <a:rPr lang="nl-BE" sz="1600" dirty="0" err="1" smtClean="0">
                <a:latin typeface="Century Gothic" pitchFamily="34" charset="0"/>
              </a:rPr>
              <a:t>analgesics</a:t>
            </a:r>
            <a:r>
              <a:rPr lang="nl-BE" sz="1600" dirty="0" smtClean="0">
                <a:latin typeface="Century Gothic" pitchFamily="34" charset="0"/>
              </a:rPr>
              <a:t> or NSAID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nl-BE" sz="1600" dirty="0" smtClean="0">
                <a:latin typeface="Century Gothic" pitchFamily="34" charset="0"/>
              </a:rPr>
              <a:t>		- moderate/severe: </a:t>
            </a:r>
            <a:r>
              <a:rPr lang="nl-BE" sz="1600" dirty="0" err="1" smtClean="0">
                <a:latin typeface="Century Gothic" pitchFamily="34" charset="0"/>
              </a:rPr>
              <a:t>triptans</a:t>
            </a:r>
            <a:endParaRPr lang="nl-BE" sz="16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nl-BE" sz="1600" dirty="0" err="1" smtClean="0">
                <a:latin typeface="Century Gothic" pitchFamily="34" charset="0"/>
              </a:rPr>
              <a:t>Preventive</a:t>
            </a:r>
            <a:r>
              <a:rPr lang="nl-BE" sz="1600" dirty="0" smtClean="0">
                <a:latin typeface="Century Gothic" pitchFamily="34" charset="0"/>
              </a:rPr>
              <a:t> treatment </a:t>
            </a:r>
          </a:p>
          <a:p>
            <a:pPr>
              <a:lnSpc>
                <a:spcPct val="150000"/>
              </a:lnSpc>
            </a:pPr>
            <a:r>
              <a:rPr lang="nl-BE" sz="1600" dirty="0" smtClean="0">
                <a:latin typeface="Century Gothic" pitchFamily="34" charset="0"/>
              </a:rPr>
              <a:t>Treatment </a:t>
            </a:r>
            <a:r>
              <a:rPr lang="nl-BE" sz="1600" dirty="0" err="1" smtClean="0">
                <a:latin typeface="Century Gothic" pitchFamily="34" charset="0"/>
              </a:rPr>
              <a:t>associated</a:t>
            </a:r>
            <a:r>
              <a:rPr lang="nl-BE" sz="1600" dirty="0" smtClean="0">
                <a:latin typeface="Century Gothic" pitchFamily="34" charset="0"/>
              </a:rPr>
              <a:t> </a:t>
            </a:r>
            <a:r>
              <a:rPr lang="nl-BE" sz="1600" dirty="0" err="1" smtClean="0">
                <a:latin typeface="Century Gothic" pitchFamily="34" charset="0"/>
              </a:rPr>
              <a:t>psychopathology</a:t>
            </a:r>
            <a:r>
              <a:rPr lang="nl-BE" sz="1600" dirty="0" smtClean="0">
                <a:latin typeface="Century Gothic" pitchFamily="34" charset="0"/>
              </a:rPr>
              <a:t> (</a:t>
            </a:r>
            <a:r>
              <a:rPr lang="nl-BE" sz="1600" dirty="0" err="1" smtClean="0">
                <a:latin typeface="Century Gothic" pitchFamily="34" charset="0"/>
              </a:rPr>
              <a:t>anxiety</a:t>
            </a:r>
            <a:r>
              <a:rPr lang="nl-BE" sz="1600" dirty="0" smtClean="0">
                <a:latin typeface="Century Gothic" pitchFamily="34" charset="0"/>
              </a:rPr>
              <a:t>, sleep disorder, </a:t>
            </a:r>
            <a:r>
              <a:rPr lang="nl-BE" sz="1600" dirty="0" err="1" smtClean="0">
                <a:latin typeface="Century Gothic" pitchFamily="34" charset="0"/>
              </a:rPr>
              <a:t>depression</a:t>
            </a:r>
            <a:r>
              <a:rPr lang="nl-BE" sz="1600" dirty="0" smtClean="0">
                <a:latin typeface="Century Gothic" pitchFamily="34" charset="0"/>
              </a:rPr>
              <a:t>,…)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nl-BE" sz="16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nl-BE" sz="16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nl-BE" sz="1600" b="1" dirty="0" smtClean="0">
                <a:latin typeface="Century Gothic" pitchFamily="34" charset="0"/>
              </a:rPr>
              <a:t>Goal treatment</a:t>
            </a:r>
            <a:r>
              <a:rPr lang="nl-BE" sz="1600" dirty="0" smtClean="0">
                <a:latin typeface="Century Gothic" pitchFamily="34" charset="0"/>
              </a:rPr>
              <a:t> = </a:t>
            </a:r>
            <a:r>
              <a:rPr lang="nl-BE" sz="1600" dirty="0" err="1" smtClean="0">
                <a:latin typeface="Century Gothic" pitchFamily="34" charset="0"/>
              </a:rPr>
              <a:t>reduction</a:t>
            </a:r>
            <a:r>
              <a:rPr lang="nl-BE" sz="1600" dirty="0" smtClean="0">
                <a:latin typeface="Century Gothic" pitchFamily="34" charset="0"/>
              </a:rPr>
              <a:t> of  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nl-BE" sz="1600" dirty="0" smtClean="0">
                <a:latin typeface="Century Gothic" pitchFamily="34" charset="0"/>
              </a:rPr>
              <a:t>	1/ </a:t>
            </a:r>
            <a:r>
              <a:rPr lang="nl-BE" sz="1600" dirty="0" err="1" smtClean="0">
                <a:latin typeface="Century Gothic" pitchFamily="34" charset="0"/>
              </a:rPr>
              <a:t>headache</a:t>
            </a:r>
            <a:r>
              <a:rPr lang="nl-BE" sz="1600" dirty="0" smtClean="0">
                <a:latin typeface="Century Gothic" pitchFamily="34" charset="0"/>
              </a:rPr>
              <a:t> </a:t>
            </a:r>
            <a:r>
              <a:rPr lang="nl-BE" sz="1600" dirty="0" err="1" smtClean="0">
                <a:latin typeface="Century Gothic" pitchFamily="34" charset="0"/>
              </a:rPr>
              <a:t>intensity</a:t>
            </a:r>
            <a:endParaRPr lang="nl-BE" sz="16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nl-BE" sz="1600" dirty="0" smtClean="0">
                <a:latin typeface="Century Gothic" pitchFamily="34" charset="0"/>
              </a:rPr>
              <a:t>	2/ </a:t>
            </a:r>
            <a:r>
              <a:rPr lang="nl-BE" sz="1600" dirty="0" err="1" smtClean="0">
                <a:latin typeface="Century Gothic" pitchFamily="34" charset="0"/>
              </a:rPr>
              <a:t>headache</a:t>
            </a:r>
            <a:r>
              <a:rPr lang="nl-BE" sz="1600" dirty="0" smtClean="0">
                <a:latin typeface="Century Gothic" pitchFamily="34" charset="0"/>
              </a:rPr>
              <a:t> </a:t>
            </a:r>
            <a:r>
              <a:rPr lang="nl-BE" sz="1600" dirty="0" err="1" smtClean="0">
                <a:latin typeface="Century Gothic" pitchFamily="34" charset="0"/>
              </a:rPr>
              <a:t>frequency</a:t>
            </a:r>
            <a:endParaRPr lang="nl-BE" sz="16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charset="0"/>
              <a:buNone/>
            </a:pPr>
            <a:r>
              <a:rPr lang="nl-BE" sz="1600" dirty="0" smtClean="0">
                <a:latin typeface="Century Gothic" pitchFamily="34" charset="0"/>
              </a:rPr>
              <a:t>		-&gt; </a:t>
            </a:r>
            <a:r>
              <a:rPr lang="nl-BE" sz="1600" dirty="0" err="1" smtClean="0">
                <a:latin typeface="Century Gothic" pitchFamily="34" charset="0"/>
              </a:rPr>
              <a:t>also</a:t>
            </a:r>
            <a:r>
              <a:rPr lang="nl-BE" sz="1600" dirty="0" smtClean="0">
                <a:latin typeface="Century Gothic" pitchFamily="34" charset="0"/>
              </a:rPr>
              <a:t> </a:t>
            </a:r>
            <a:r>
              <a:rPr lang="nl-BE" sz="1600" dirty="0" err="1" smtClean="0">
                <a:latin typeface="Century Gothic" pitchFamily="34" charset="0"/>
              </a:rPr>
              <a:t>reduction</a:t>
            </a:r>
            <a:r>
              <a:rPr lang="nl-BE" sz="1600" dirty="0" smtClean="0">
                <a:latin typeface="Century Gothic" pitchFamily="34" charset="0"/>
              </a:rPr>
              <a:t> impact </a:t>
            </a:r>
            <a:r>
              <a:rPr lang="nl-BE" sz="1600" dirty="0" err="1" smtClean="0">
                <a:latin typeface="Century Gothic" pitchFamily="34" charset="0"/>
              </a:rPr>
              <a:t>social</a:t>
            </a:r>
            <a:r>
              <a:rPr lang="nl-BE" sz="1600" dirty="0" smtClean="0">
                <a:latin typeface="Century Gothic" pitchFamily="34" charset="0"/>
              </a:rPr>
              <a:t> </a:t>
            </a:r>
            <a:r>
              <a:rPr lang="nl-BE" sz="1600" dirty="0" err="1" smtClean="0">
                <a:latin typeface="Century Gothic" pitchFamily="34" charset="0"/>
              </a:rPr>
              <a:t>and</a:t>
            </a:r>
            <a:r>
              <a:rPr lang="nl-BE" sz="1600" dirty="0" smtClean="0">
                <a:latin typeface="Century Gothic" pitchFamily="34" charset="0"/>
              </a:rPr>
              <a:t> professional </a:t>
            </a:r>
            <a:r>
              <a:rPr lang="nl-BE" sz="1600" dirty="0" err="1" smtClean="0">
                <a:latin typeface="Century Gothic" pitchFamily="34" charset="0"/>
              </a:rPr>
              <a:t>functioning</a:t>
            </a:r>
            <a:endParaRPr lang="nl-NL" sz="1600" dirty="0" smtClean="0">
              <a:latin typeface="Century Gothic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l-NL" altLang="ja-JP" sz="3600" b="1" dirty="0" smtClean="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</a:rPr>
              <a:t>impact of migraine: treatment</a:t>
            </a:r>
            <a:endParaRPr lang="nl-NL" sz="3600" b="1" dirty="0" smtClean="0">
              <a:solidFill>
                <a:srgbClr val="1EB53A"/>
              </a:solidFill>
              <a:latin typeface="Century Gothic" pitchFamily="34" charset="0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1802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669" y="4725144"/>
            <a:ext cx="8208912" cy="1872208"/>
          </a:xfrm>
        </p:spPr>
        <p:txBody>
          <a:bodyPr>
            <a:normAutofit/>
          </a:bodyPr>
          <a:lstStyle/>
          <a:p>
            <a:r>
              <a:rPr lang="nl-BE" sz="3100" dirty="0" smtClean="0">
                <a:solidFill>
                  <a:schemeClr val="tx1"/>
                </a:solidFill>
              </a:rPr>
              <a:t>Christian Gérard</a:t>
            </a:r>
            <a:br>
              <a:rPr lang="nl-BE" sz="3100" dirty="0" smtClean="0">
                <a:solidFill>
                  <a:schemeClr val="tx1"/>
                </a:solidFill>
              </a:rPr>
            </a:br>
            <a:r>
              <a:rPr lang="nl-BE" sz="3100" dirty="0" smtClean="0">
                <a:solidFill>
                  <a:schemeClr val="tx1"/>
                </a:solidFill>
              </a:rPr>
              <a:t/>
            </a:r>
            <a:br>
              <a:rPr lang="nl-BE" sz="3100" dirty="0" smtClean="0">
                <a:solidFill>
                  <a:schemeClr val="tx1"/>
                </a:solidFill>
              </a:rPr>
            </a:br>
            <a:r>
              <a:rPr lang="nl-BE" sz="2200" b="0" dirty="0" smtClean="0">
                <a:solidFill>
                  <a:schemeClr val="tx1"/>
                </a:solidFill>
              </a:rPr>
              <a:t>La </a:t>
            </a:r>
            <a:r>
              <a:rPr lang="nl-BE" sz="2200" b="0" dirty="0" err="1" smtClean="0">
                <a:solidFill>
                  <a:schemeClr val="tx1"/>
                </a:solidFill>
              </a:rPr>
              <a:t>ligue</a:t>
            </a:r>
            <a:r>
              <a:rPr lang="nl-BE" sz="2200" b="0" dirty="0" smtClean="0">
                <a:solidFill>
                  <a:schemeClr val="tx1"/>
                </a:solidFill>
              </a:rPr>
              <a:t> </a:t>
            </a:r>
            <a:r>
              <a:rPr lang="nl-BE" sz="2200" b="0" dirty="0" err="1" smtClean="0">
                <a:solidFill>
                  <a:schemeClr val="tx1"/>
                </a:solidFill>
              </a:rPr>
              <a:t>belge</a:t>
            </a:r>
            <a:r>
              <a:rPr lang="nl-BE" sz="2200" b="0" dirty="0" smtClean="0">
                <a:solidFill>
                  <a:schemeClr val="tx1"/>
                </a:solidFill>
              </a:rPr>
              <a:t> </a:t>
            </a:r>
            <a:r>
              <a:rPr lang="nl-BE" sz="2200" b="0" dirty="0" err="1" smtClean="0">
                <a:solidFill>
                  <a:schemeClr val="tx1"/>
                </a:solidFill>
              </a:rPr>
              <a:t>contre</a:t>
            </a:r>
            <a:r>
              <a:rPr lang="nl-BE" sz="2200" b="0" dirty="0" smtClean="0">
                <a:solidFill>
                  <a:schemeClr val="tx1"/>
                </a:solidFill>
              </a:rPr>
              <a:t> les </a:t>
            </a:r>
            <a:r>
              <a:rPr lang="nl-BE" sz="2200" b="0" dirty="0" err="1" smtClean="0">
                <a:solidFill>
                  <a:schemeClr val="tx1"/>
                </a:solidFill>
              </a:rPr>
              <a:t>céphalées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7444" y="2358008"/>
            <a:ext cx="651491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dirty="0" err="1" smtClean="0"/>
              <a:t>Testomonial</a:t>
            </a:r>
            <a:endParaRPr lang="nl-BE" dirty="0" smtClean="0"/>
          </a:p>
          <a:p>
            <a:endParaRPr lang="nl-BE" dirty="0"/>
          </a:p>
          <a:p>
            <a:endParaRPr lang="nl-BE" b="0" dirty="0" smtClean="0"/>
          </a:p>
          <a:p>
            <a:endParaRPr lang="nl-BE" dirty="0"/>
          </a:p>
        </p:txBody>
      </p:sp>
      <p:pic>
        <p:nvPicPr>
          <p:cNvPr id="5" name="Picture 4" descr="shadow_migraine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896" r="6849" b="51843"/>
          <a:stretch/>
        </p:blipFill>
        <p:spPr>
          <a:xfrm>
            <a:off x="0" y="-111125"/>
            <a:ext cx="9032875" cy="69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296988" y="274638"/>
            <a:ext cx="65151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nl-BE" sz="3200" dirty="0" smtClean="0"/>
              <a:t>Program </a:t>
            </a:r>
            <a:r>
              <a:rPr lang="nl-BE" sz="3200" dirty="0" err="1" smtClean="0"/>
              <a:t>Overview</a:t>
            </a:r>
            <a:endParaRPr lang="nl-BE" sz="32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181519"/>
              </p:ext>
            </p:extLst>
          </p:nvPr>
        </p:nvGraphicFramePr>
        <p:xfrm>
          <a:off x="1043608" y="1283544"/>
          <a:ext cx="7056784" cy="5250074"/>
        </p:xfrm>
        <a:graphic>
          <a:graphicData uri="http://schemas.openxmlformats.org/drawingml/2006/table">
            <a:tbl>
              <a:tblPr firstRow="1" firstCol="1" bandRow="1"/>
              <a:tblGrid>
                <a:gridCol w="1509710"/>
                <a:gridCol w="5547074"/>
              </a:tblGrid>
              <a:tr h="3256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 err="1" smtClean="0">
                          <a:solidFill>
                            <a:srgbClr val="1EB53A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Introduction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62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10:00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Reception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57488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10:30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Introduction</a:t>
                      </a:r>
                      <a:r>
                        <a:rPr lang="nl-NL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by</a:t>
                      </a:r>
                      <a:r>
                        <a:rPr lang="nl-NL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Dr. Bart Vandersmissen, </a:t>
                      </a:r>
                      <a:r>
                        <a:rPr lang="nl-BE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Department</a:t>
                      </a:r>
                      <a:r>
                        <a:rPr lang="nl-BE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nl-BE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Neurology</a:t>
                      </a:r>
                      <a:r>
                        <a:rPr lang="nl-BE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at the </a:t>
                      </a:r>
                      <a:r>
                        <a:rPr lang="nl-BE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Erasme</a:t>
                      </a:r>
                      <a:r>
                        <a:rPr lang="nl-BE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120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Hospital</a:t>
                      </a:r>
                      <a:r>
                        <a:rPr lang="nl-BE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in Brussels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56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>
                          <a:solidFill>
                            <a:srgbClr val="1EB53A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Migraine is </a:t>
                      </a:r>
                      <a:r>
                        <a:rPr lang="nl-NL" sz="1200" i="1" dirty="0" smtClean="0">
                          <a:solidFill>
                            <a:srgbClr val="1EB53A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nl-NL" sz="1200" i="1" dirty="0" err="1" smtClean="0">
                          <a:solidFill>
                            <a:srgbClr val="1EB53A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taboo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124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10:35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Kevin Thomas, Senior Research Expert at GfK</a:t>
                      </a:r>
                      <a:r>
                        <a:rPr lang="nl-BE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nl-BE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nl-BE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Revelation</a:t>
                      </a:r>
                      <a:r>
                        <a:rPr lang="nl-BE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of research </a:t>
                      </a:r>
                      <a:r>
                        <a:rPr lang="nl-BE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results</a:t>
                      </a:r>
                      <a:r>
                        <a:rPr lang="nl-BE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: “The </a:t>
                      </a:r>
                      <a:r>
                        <a:rPr lang="nl-BE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social</a:t>
                      </a:r>
                      <a:r>
                        <a:rPr lang="nl-BE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impact of migraine in Belgium”.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97686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10:55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11:15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Dr. Bart Vandersmissen, </a:t>
                      </a:r>
                      <a:r>
                        <a:rPr lang="nl-BE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Department</a:t>
                      </a:r>
                      <a:r>
                        <a:rPr lang="nl-BE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of </a:t>
                      </a:r>
                      <a:r>
                        <a:rPr lang="nl-BE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Neurology</a:t>
                      </a:r>
                      <a:r>
                        <a:rPr lang="nl-BE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at the </a:t>
                      </a:r>
                      <a:r>
                        <a:rPr lang="nl-BE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Erasme</a:t>
                      </a:r>
                      <a:r>
                        <a:rPr lang="nl-BE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120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Hospital</a:t>
                      </a:r>
                      <a:r>
                        <a:rPr lang="nl-BE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in Brussels: The </a:t>
                      </a:r>
                      <a:r>
                        <a:rPr lang="nl-BE" sz="120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social</a:t>
                      </a:r>
                      <a:r>
                        <a:rPr lang="nl-BE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impact of migraine.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nl-BE" sz="1200" baseline="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Christian</a:t>
                      </a:r>
                      <a:r>
                        <a:rPr lang="nl-BE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Gérard, </a:t>
                      </a:r>
                      <a:r>
                        <a:rPr lang="nl-BE" sz="120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testimonial</a:t>
                      </a:r>
                      <a:r>
                        <a:rPr lang="nl-BE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- living </a:t>
                      </a:r>
                      <a:r>
                        <a:rPr lang="nl-BE" sz="1200" baseline="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with</a:t>
                      </a:r>
                      <a:r>
                        <a:rPr lang="nl-BE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migraine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65124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11:20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Pharmacist</a:t>
                      </a:r>
                      <a:r>
                        <a:rPr lang="nl-BE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Alain </a:t>
                      </a:r>
                      <a:r>
                        <a:rPr lang="nl-BE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Chaspierre, </a:t>
                      </a:r>
                      <a:r>
                        <a:rPr lang="nl-BE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Secretary</a:t>
                      </a:r>
                      <a:r>
                        <a:rPr lang="nl-BE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-General</a:t>
                      </a:r>
                      <a:r>
                        <a:rPr lang="nl-BE" sz="1200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of</a:t>
                      </a:r>
                      <a:r>
                        <a:rPr lang="nl-BE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1200" dirty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APB: </a:t>
                      </a:r>
                      <a:endParaRPr lang="nl-BE" sz="1200" dirty="0" smtClean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‘‘Week of migraine, help</a:t>
                      </a:r>
                      <a:r>
                        <a:rPr lang="nl-BE" sz="1200" i="1" baseline="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BE" sz="1200" i="1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breaking</a:t>
                      </a:r>
                      <a:r>
                        <a:rPr lang="nl-BE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the </a:t>
                      </a:r>
                      <a:r>
                        <a:rPr lang="nl-BE" sz="1200" i="1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taboo</a:t>
                      </a:r>
                      <a:r>
                        <a:rPr lang="nl-BE" sz="1200" i="1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”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5621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11:35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Q&amp;A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562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i="1" dirty="0">
                          <a:solidFill>
                            <a:srgbClr val="1EB53A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Interviews </a:t>
                      </a:r>
                      <a:r>
                        <a:rPr lang="nl-NL" sz="1200" i="1" dirty="0" err="1" smtClean="0">
                          <a:solidFill>
                            <a:srgbClr val="1EB53A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nl-NL" sz="1200" i="1" dirty="0" smtClean="0">
                          <a:solidFill>
                            <a:srgbClr val="1EB53A"/>
                          </a:solidFill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 lunch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56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11:45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Interview </a:t>
                      </a:r>
                      <a:r>
                        <a:rPr lang="nl-NL" sz="1200" dirty="0" err="1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possibilities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56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 </a:t>
                      </a:r>
                      <a:endParaRPr lang="en-US" sz="120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Light lunch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3256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13:30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Century Gothic" pitchFamily="34" charset="0"/>
                          <a:ea typeface="Calibri"/>
                          <a:cs typeface="Times New Roman"/>
                        </a:rPr>
                        <a:t>End</a:t>
                      </a:r>
                      <a:endParaRPr lang="en-US" sz="1200" dirty="0">
                        <a:effectLst/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dow_migra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0"/>
            <a:ext cx="7747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669" y="4725144"/>
            <a:ext cx="8208912" cy="1872208"/>
          </a:xfrm>
        </p:spPr>
        <p:txBody>
          <a:bodyPr>
            <a:normAutofit fontScale="90000"/>
          </a:bodyPr>
          <a:lstStyle/>
          <a:p>
            <a:r>
              <a:rPr lang="nl-BE" sz="3100" dirty="0" smtClean="0">
                <a:solidFill>
                  <a:schemeClr val="tx1"/>
                </a:solidFill>
              </a:rPr>
              <a:t>Alain Chaspierre</a:t>
            </a:r>
            <a:br>
              <a:rPr lang="nl-BE" sz="3100" dirty="0" smtClean="0">
                <a:solidFill>
                  <a:schemeClr val="tx1"/>
                </a:solidFill>
              </a:rPr>
            </a:br>
            <a:r>
              <a:rPr lang="nl-BE" sz="3100" dirty="0" smtClean="0">
                <a:solidFill>
                  <a:schemeClr val="tx1"/>
                </a:solidFill>
              </a:rPr>
              <a:t/>
            </a:r>
            <a:br>
              <a:rPr lang="nl-BE" sz="3100" dirty="0" smtClean="0">
                <a:solidFill>
                  <a:schemeClr val="tx1"/>
                </a:solidFill>
              </a:rPr>
            </a:br>
            <a:r>
              <a:rPr lang="nl-BE" sz="2200" b="0" dirty="0" err="1" smtClean="0">
                <a:solidFill>
                  <a:schemeClr val="tx1"/>
                </a:solidFill>
              </a:rPr>
              <a:t>Secretary</a:t>
            </a:r>
            <a:r>
              <a:rPr lang="nl-BE" sz="2200" b="0" dirty="0" smtClean="0">
                <a:solidFill>
                  <a:schemeClr val="tx1"/>
                </a:solidFill>
              </a:rPr>
              <a:t>-General of APB </a:t>
            </a:r>
            <a:br>
              <a:rPr lang="nl-BE" sz="2200" b="0" dirty="0" smtClean="0">
                <a:solidFill>
                  <a:schemeClr val="tx1"/>
                </a:solidFill>
              </a:rPr>
            </a:br>
            <a:r>
              <a:rPr lang="nl-BE" sz="2200" b="0" dirty="0" smtClean="0">
                <a:solidFill>
                  <a:schemeClr val="tx1"/>
                </a:solidFill>
              </a:rPr>
              <a:t>General </a:t>
            </a:r>
            <a:r>
              <a:rPr lang="nl-BE" sz="2200" b="0" dirty="0" err="1" smtClean="0">
                <a:solidFill>
                  <a:schemeClr val="tx1"/>
                </a:solidFill>
              </a:rPr>
              <a:t>Pharmacist</a:t>
            </a:r>
            <a:r>
              <a:rPr lang="nl-BE" sz="2200" b="0" dirty="0" smtClean="0">
                <a:solidFill>
                  <a:schemeClr val="tx1"/>
                </a:solidFill>
              </a:rPr>
              <a:t> </a:t>
            </a:r>
            <a:r>
              <a:rPr lang="nl-BE" sz="2200" b="0" dirty="0" err="1" smtClean="0">
                <a:solidFill>
                  <a:schemeClr val="tx1"/>
                </a:solidFill>
              </a:rPr>
              <a:t>Association</a:t>
            </a:r>
            <a:r>
              <a:rPr lang="nl-BE" dirty="0" smtClean="0"/>
              <a:t/>
            </a:r>
            <a:br>
              <a:rPr lang="nl-BE" dirty="0" smtClean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5667" y="2358008"/>
            <a:ext cx="651491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dirty="0" smtClean="0"/>
              <a:t>The Week of Migraine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1100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mtClean="0"/>
              <a:t>Facts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8291264" cy="4925144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fr-FR" sz="1800" dirty="0" err="1" smtClean="0">
                <a:latin typeface="Century Gothic" pitchFamily="34" charset="0"/>
              </a:rPr>
              <a:t>Almost</a:t>
            </a:r>
            <a:r>
              <a:rPr lang="fr-FR" sz="1800" dirty="0" smtClean="0">
                <a:latin typeface="Century Gothic" pitchFamily="34" charset="0"/>
              </a:rPr>
              <a:t> 1/5 of all </a:t>
            </a:r>
            <a:r>
              <a:rPr lang="fr-FR" sz="1800" dirty="0" err="1" smtClean="0">
                <a:latin typeface="Century Gothic" pitchFamily="34" charset="0"/>
              </a:rPr>
              <a:t>Belgians</a:t>
            </a:r>
            <a:r>
              <a:rPr lang="fr-FR" sz="1800" dirty="0" smtClean="0">
                <a:latin typeface="Century Gothic" pitchFamily="34" charset="0"/>
              </a:rPr>
              <a:t> </a:t>
            </a:r>
            <a:r>
              <a:rPr lang="fr-FR" sz="1800" dirty="0" err="1" smtClean="0">
                <a:latin typeface="Century Gothic" pitchFamily="34" charset="0"/>
              </a:rPr>
              <a:t>suffered</a:t>
            </a:r>
            <a:r>
              <a:rPr lang="fr-FR" sz="1800" dirty="0" smtClean="0">
                <a:latin typeface="Century Gothic" pitchFamily="34" charset="0"/>
              </a:rPr>
              <a:t> </a:t>
            </a:r>
            <a:r>
              <a:rPr lang="fr-FR" sz="1800" dirty="0" err="1" smtClean="0">
                <a:latin typeface="Century Gothic" pitchFamily="34" charset="0"/>
              </a:rPr>
              <a:t>from</a:t>
            </a:r>
            <a:r>
              <a:rPr lang="fr-FR" sz="1800" dirty="0" smtClean="0">
                <a:latin typeface="Century Gothic" pitchFamily="34" charset="0"/>
              </a:rPr>
              <a:t> migraine </a:t>
            </a:r>
            <a:r>
              <a:rPr lang="fr-FR" sz="1800" dirty="0" err="1" smtClean="0">
                <a:latin typeface="Century Gothic" pitchFamily="34" charset="0"/>
              </a:rPr>
              <a:t>during</a:t>
            </a:r>
            <a:r>
              <a:rPr lang="fr-FR" sz="1800" dirty="0" smtClean="0">
                <a:latin typeface="Century Gothic" pitchFamily="34" charset="0"/>
              </a:rPr>
              <a:t> the </a:t>
            </a:r>
            <a:r>
              <a:rPr lang="fr-FR" sz="1800" dirty="0" err="1" smtClean="0">
                <a:latin typeface="Century Gothic" pitchFamily="34" charset="0"/>
              </a:rPr>
              <a:t>past</a:t>
            </a:r>
            <a:r>
              <a:rPr lang="fr-FR" sz="1800" dirty="0" smtClean="0">
                <a:latin typeface="Century Gothic" pitchFamily="34" charset="0"/>
              </a:rPr>
              <a:t> 12 </a:t>
            </a:r>
            <a:r>
              <a:rPr lang="fr-FR" sz="1800" dirty="0" err="1" smtClean="0">
                <a:latin typeface="Century Gothic" pitchFamily="34" charset="0"/>
              </a:rPr>
              <a:t>months</a:t>
            </a:r>
            <a:r>
              <a:rPr lang="fr-FR" sz="1800" dirty="0" smtClean="0">
                <a:latin typeface="Century Gothic" pitchFamily="34" charset="0"/>
              </a:rPr>
              <a:t> (18%)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fr-FR" sz="1800" dirty="0" smtClean="0">
                <a:latin typeface="Century Gothic" pitchFamily="34" charset="0"/>
              </a:rPr>
              <a:t>Migraine ≠ </a:t>
            </a:r>
            <a:r>
              <a:rPr lang="fr-FR" sz="1800" dirty="0" err="1" smtClean="0">
                <a:latin typeface="Century Gothic" pitchFamily="34" charset="0"/>
              </a:rPr>
              <a:t>Headache</a:t>
            </a:r>
            <a:endParaRPr lang="fr-FR" sz="1800" dirty="0" smtClean="0">
              <a:latin typeface="Century Gothic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fr-FR" sz="1800" dirty="0" smtClean="0">
                <a:latin typeface="Century Gothic" pitchFamily="34" charset="0"/>
              </a:rPr>
              <a:t>Migraine </a:t>
            </a:r>
            <a:r>
              <a:rPr lang="fr-FR" sz="1800" dirty="0" err="1" smtClean="0">
                <a:latin typeface="Century Gothic" pitchFamily="34" charset="0"/>
              </a:rPr>
              <a:t>is</a:t>
            </a:r>
            <a:r>
              <a:rPr lang="fr-FR" sz="1800" dirty="0" smtClean="0">
                <a:latin typeface="Century Gothic" pitchFamily="34" charset="0"/>
              </a:rPr>
              <a:t> a </a:t>
            </a:r>
            <a:r>
              <a:rPr lang="fr-FR" sz="1800" dirty="0" err="1" smtClean="0">
                <a:latin typeface="Century Gothic" pitchFamily="34" charset="0"/>
              </a:rPr>
              <a:t>taboo</a:t>
            </a:r>
            <a:r>
              <a:rPr lang="fr-FR" sz="1800" dirty="0" smtClean="0">
                <a:latin typeface="Century Gothic" pitchFamily="34" charset="0"/>
              </a:rPr>
              <a:t> </a:t>
            </a:r>
            <a:r>
              <a:rPr lang="fr-FR" sz="1800" dirty="0" err="1" smtClean="0">
                <a:latin typeface="Century Gothic" pitchFamily="34" charset="0"/>
              </a:rPr>
              <a:t>among</a:t>
            </a:r>
            <a:r>
              <a:rPr lang="fr-FR" sz="1800" dirty="0" smtClean="0">
                <a:latin typeface="Century Gothic" pitchFamily="34" charset="0"/>
              </a:rPr>
              <a:t> </a:t>
            </a:r>
            <a:r>
              <a:rPr lang="fr-FR" sz="1800" dirty="0" err="1" smtClean="0">
                <a:latin typeface="Century Gothic" pitchFamily="34" charset="0"/>
              </a:rPr>
              <a:t>friends</a:t>
            </a:r>
            <a:r>
              <a:rPr lang="fr-FR" sz="1800" dirty="0" smtClean="0">
                <a:latin typeface="Century Gothic" pitchFamily="34" charset="0"/>
              </a:rPr>
              <a:t>, </a:t>
            </a:r>
            <a:r>
              <a:rPr lang="fr-FR" sz="1800" dirty="0" err="1" smtClean="0">
                <a:latin typeface="Century Gothic" pitchFamily="34" charset="0"/>
              </a:rPr>
              <a:t>within</a:t>
            </a:r>
            <a:r>
              <a:rPr lang="fr-FR" sz="1800" dirty="0" smtClean="0">
                <a:latin typeface="Century Gothic" pitchFamily="34" charset="0"/>
              </a:rPr>
              <a:t> the </a:t>
            </a:r>
            <a:r>
              <a:rPr lang="fr-FR" sz="1800" dirty="0" err="1" smtClean="0">
                <a:latin typeface="Century Gothic" pitchFamily="34" charset="0"/>
              </a:rPr>
              <a:t>family</a:t>
            </a:r>
            <a:r>
              <a:rPr lang="fr-FR" sz="1800" dirty="0" smtClean="0">
                <a:latin typeface="Century Gothic" pitchFamily="34" charset="0"/>
              </a:rPr>
              <a:t> and job </a:t>
            </a:r>
            <a:r>
              <a:rPr lang="fr-FR" sz="1800" dirty="0" err="1" smtClean="0">
                <a:latin typeface="Century Gothic" pitchFamily="34" charset="0"/>
              </a:rPr>
              <a:t>environment</a:t>
            </a:r>
            <a:r>
              <a:rPr lang="fr-FR" sz="1800" dirty="0" smtClean="0">
                <a:latin typeface="Century Gothic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800" dirty="0" smtClean="0">
                <a:latin typeface="Century Gothic" pitchFamily="34" charset="0"/>
              </a:rPr>
              <a:t>Pharmacists can play a key </a:t>
            </a:r>
            <a:r>
              <a:rPr lang="en-US" sz="1800" dirty="0">
                <a:latin typeface="Century Gothic" pitchFamily="34" charset="0"/>
              </a:rPr>
              <a:t>role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1800" dirty="0">
                <a:latin typeface="Century Gothic" pitchFamily="34" charset="0"/>
              </a:rPr>
              <a:t>Specific h</a:t>
            </a:r>
            <a:r>
              <a:rPr lang="en-US" sz="1800" dirty="0" smtClean="0">
                <a:latin typeface="Century Gothic" pitchFamily="34" charset="0"/>
              </a:rPr>
              <a:t>ealth </a:t>
            </a:r>
            <a:r>
              <a:rPr lang="en-US" sz="1800" dirty="0">
                <a:latin typeface="Century Gothic" pitchFamily="34" charset="0"/>
              </a:rPr>
              <a:t>campaign </a:t>
            </a:r>
            <a:r>
              <a:rPr lang="en-US" sz="1800" dirty="0" smtClean="0">
                <a:latin typeface="Century Gothic" pitchFamily="34" charset="0"/>
              </a:rPr>
              <a:t>for pharmacists, migraine sufferers and the general public: </a:t>
            </a:r>
          </a:p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sz="1800" dirty="0">
                <a:latin typeface="Century Gothic" pitchFamily="34" charset="0"/>
              </a:rPr>
              <a:t/>
            </a:r>
            <a:br>
              <a:rPr lang="en-US" sz="1800" dirty="0">
                <a:latin typeface="Century Gothic" pitchFamily="34" charset="0"/>
              </a:rPr>
            </a:br>
            <a:r>
              <a:rPr lang="en-US" sz="1800" b="1" dirty="0">
                <a:latin typeface="Century Gothic" pitchFamily="34" charset="0"/>
              </a:rPr>
              <a:t>“</a:t>
            </a:r>
            <a:r>
              <a:rPr lang="en-US" sz="1800" b="1" dirty="0" err="1">
                <a:latin typeface="Century Gothic" pitchFamily="34" charset="0"/>
              </a:rPr>
              <a:t>Semaine</a:t>
            </a:r>
            <a:r>
              <a:rPr lang="en-US" sz="1800" b="1" dirty="0">
                <a:latin typeface="Century Gothic" pitchFamily="34" charset="0"/>
              </a:rPr>
              <a:t> de la MIGRAINE” / “Week van de MIGRAINE” </a:t>
            </a:r>
          </a:p>
          <a:p>
            <a:endParaRPr lang="nl-BE" sz="18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33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Objectives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389178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1800" dirty="0" smtClean="0">
                <a:latin typeface="Century Gothic" pitchFamily="34" charset="0"/>
              </a:rPr>
              <a:t>Help breaking the migraine taboo in the job environment, family and among friends and help migraine patients break out of their social isolation by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Century Gothic" pitchFamily="34" charset="0"/>
              </a:rPr>
              <a:t>Uniting them with peers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>
                <a:latin typeface="Century Gothic" pitchFamily="34" charset="0"/>
              </a:rPr>
              <a:t>Evoking them to talk about migraine with family, friends and colleagues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800" dirty="0" smtClean="0"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Century Gothic" pitchFamily="34" charset="0"/>
              </a:rPr>
              <a:t>Inform the general public, migraine sufferers and pharmacists about migraine and support the pharmacist in his role as first contact point.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8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40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140968"/>
            <a:ext cx="6514916" cy="864096"/>
          </a:xfrm>
        </p:spPr>
        <p:txBody>
          <a:bodyPr>
            <a:normAutofit/>
          </a:bodyPr>
          <a:lstStyle/>
          <a:p>
            <a:r>
              <a:rPr lang="en-US" dirty="0" smtClean="0"/>
              <a:t>CAMPAIGN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55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95" y="2321227"/>
            <a:ext cx="5502797" cy="3847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84784"/>
            <a:ext cx="8229600" cy="60466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fr-BE" sz="2400" dirty="0" smtClean="0">
                <a:latin typeface="Century Gothic" pitchFamily="34" charset="0"/>
              </a:rPr>
              <a:t>Informative </a:t>
            </a:r>
            <a:r>
              <a:rPr lang="fr-BE" sz="2400" dirty="0" err="1" smtClean="0">
                <a:latin typeface="Century Gothic" pitchFamily="34" charset="0"/>
              </a:rPr>
              <a:t>leaflet</a:t>
            </a:r>
            <a:r>
              <a:rPr lang="fr-BE" sz="2400" dirty="0" smtClean="0">
                <a:latin typeface="Century Gothic" pitchFamily="34" charset="0"/>
              </a:rPr>
              <a:t> </a:t>
            </a:r>
            <a:r>
              <a:rPr lang="fr-BE" sz="2400" dirty="0" err="1" smtClean="0">
                <a:latin typeface="Century Gothic" pitchFamily="34" charset="0"/>
              </a:rPr>
              <a:t>with</a:t>
            </a:r>
            <a:r>
              <a:rPr lang="fr-BE" sz="2400" dirty="0" smtClean="0">
                <a:latin typeface="Century Gothic" pitchFamily="34" charset="0"/>
              </a:rPr>
              <a:t> migraine test</a:t>
            </a:r>
            <a:endParaRPr lang="en-GB" sz="2400" dirty="0">
              <a:latin typeface="Century Gothic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3" y="2292145"/>
            <a:ext cx="5379482" cy="37804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369452" y="485800"/>
            <a:ext cx="6514916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sz="2400" dirty="0" err="1" smtClean="0"/>
              <a:t>Campaign</a:t>
            </a:r>
            <a:r>
              <a:rPr lang="nl-BE" sz="2400" dirty="0" smtClean="0"/>
              <a:t> </a:t>
            </a:r>
            <a:r>
              <a:rPr lang="nl-BE" sz="2400" dirty="0" err="1" smtClean="0"/>
              <a:t>Materials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434265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60466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fr-BE" sz="2400" dirty="0">
                <a:latin typeface="Century Gothic" pitchFamily="34" charset="0"/>
              </a:rPr>
              <a:t>E-learning</a:t>
            </a:r>
            <a:endParaRPr lang="en-GB" sz="2400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994025"/>
            <a:ext cx="414337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69452" y="476672"/>
            <a:ext cx="6514916" cy="1143000"/>
          </a:xfrm>
        </p:spPr>
        <p:txBody>
          <a:bodyPr>
            <a:normAutofit/>
          </a:bodyPr>
          <a:lstStyle/>
          <a:p>
            <a:r>
              <a:rPr lang="nl-BE" sz="2400" dirty="0" err="1" smtClean="0"/>
              <a:t>Campaign</a:t>
            </a:r>
            <a:r>
              <a:rPr lang="nl-BE" sz="2400" dirty="0" smtClean="0"/>
              <a:t> </a:t>
            </a:r>
            <a:r>
              <a:rPr lang="nl-BE" sz="2400" dirty="0" err="1" smtClean="0"/>
              <a:t>Materials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2752578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89875"/>
            <a:ext cx="3222789" cy="458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60466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fr-BE" sz="2400" dirty="0" smtClean="0">
                <a:latin typeface="Century Gothic" pitchFamily="34" charset="0"/>
              </a:rPr>
              <a:t>Poster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843808" y="6525344"/>
            <a:ext cx="4112096" cy="196131"/>
          </a:xfrm>
        </p:spPr>
        <p:txBody>
          <a:bodyPr/>
          <a:lstStyle/>
          <a:p>
            <a:pPr>
              <a:defRPr/>
            </a:pPr>
            <a:r>
              <a:rPr lang="fr-BE"/>
              <a:t>Pharmacist Alain </a:t>
            </a:r>
            <a:r>
              <a:rPr lang="fr-BE" smtClean="0"/>
              <a:t>Chaspierre - Secretary-General APB</a:t>
            </a:r>
            <a:endParaRPr lang="fr-BE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46131"/>
            <a:ext cx="3162157" cy="452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7444" y="274638"/>
            <a:ext cx="6514916" cy="1143000"/>
          </a:xfrm>
        </p:spPr>
        <p:txBody>
          <a:bodyPr>
            <a:normAutofit/>
          </a:bodyPr>
          <a:lstStyle/>
          <a:p>
            <a:r>
              <a:rPr lang="nl-BE" sz="2800" dirty="0" err="1" smtClean="0"/>
              <a:t>Campaign</a:t>
            </a:r>
            <a:r>
              <a:rPr lang="nl-BE" sz="2800" dirty="0" smtClean="0"/>
              <a:t> </a:t>
            </a:r>
            <a:r>
              <a:rPr lang="nl-BE" sz="2800" dirty="0" err="1"/>
              <a:t>M</a:t>
            </a:r>
            <a:r>
              <a:rPr lang="nl-BE" sz="2800" dirty="0" err="1" smtClean="0"/>
              <a:t>aterials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98387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 err="1" smtClean="0"/>
              <a:t>Campaign</a:t>
            </a:r>
            <a:r>
              <a:rPr lang="nl-BE" sz="2800" dirty="0" smtClean="0"/>
              <a:t> </a:t>
            </a:r>
            <a:r>
              <a:rPr lang="nl-BE" sz="2800" dirty="0" err="1"/>
              <a:t>M</a:t>
            </a:r>
            <a:r>
              <a:rPr lang="nl-BE" sz="2800" dirty="0" err="1" smtClean="0"/>
              <a:t>aterials</a:t>
            </a:r>
            <a:endParaRPr lang="nl-B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60466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fr-BE" sz="2400" dirty="0" smtClean="0">
                <a:latin typeface="Century Gothic" pitchFamily="34" charset="0"/>
              </a:rPr>
              <a:t>Brochure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82541"/>
            <a:ext cx="6418734" cy="34390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5459528" cy="2877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956253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1"/>
            <a:ext cx="8229600" cy="604664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GB" sz="2400" dirty="0" smtClean="0">
                <a:latin typeface="Century Gothic" pitchFamily="34" charset="0"/>
              </a:rPr>
              <a:t>Migraine diary</a:t>
            </a:r>
            <a:endParaRPr lang="en-GB" sz="2400" dirty="0">
              <a:latin typeface="Century Gothic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2843808" y="6525344"/>
            <a:ext cx="4112096" cy="196131"/>
          </a:xfrm>
        </p:spPr>
        <p:txBody>
          <a:bodyPr/>
          <a:lstStyle/>
          <a:p>
            <a:pPr>
              <a:defRPr/>
            </a:pPr>
            <a:r>
              <a:rPr lang="fr-BE"/>
              <a:t>Pharmacist Alain </a:t>
            </a:r>
            <a:r>
              <a:rPr lang="fr-BE" smtClean="0"/>
              <a:t>Chaspierre - Secretary-General APB</a:t>
            </a:r>
            <a:endParaRPr lang="fr-B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5904656" cy="429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69452" y="485800"/>
            <a:ext cx="6514916" cy="1143000"/>
          </a:xfrm>
        </p:spPr>
        <p:txBody>
          <a:bodyPr>
            <a:normAutofit/>
          </a:bodyPr>
          <a:lstStyle/>
          <a:p>
            <a:r>
              <a:rPr lang="nl-BE" sz="2400" dirty="0" err="1" smtClean="0"/>
              <a:t>Campaign</a:t>
            </a:r>
            <a:r>
              <a:rPr lang="nl-BE" sz="2400" dirty="0" smtClean="0"/>
              <a:t> </a:t>
            </a:r>
            <a:r>
              <a:rPr lang="nl-BE" sz="2400" dirty="0" err="1"/>
              <a:t>M</a:t>
            </a:r>
            <a:r>
              <a:rPr lang="nl-BE" sz="2400" dirty="0" err="1" smtClean="0"/>
              <a:t>aterials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300093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52" y="485800"/>
            <a:ext cx="6514916" cy="1143000"/>
          </a:xfrm>
        </p:spPr>
        <p:txBody>
          <a:bodyPr>
            <a:normAutofit/>
          </a:bodyPr>
          <a:lstStyle/>
          <a:p>
            <a:r>
              <a:rPr lang="nl-BE" sz="2400" dirty="0" smtClean="0"/>
              <a:t>Migraine Community</a:t>
            </a:r>
            <a:endParaRPr lang="nl-BE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479715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800" dirty="0" smtClean="0">
                <a:latin typeface="Century Gothic" pitchFamily="34" charset="0"/>
              </a:rPr>
              <a:t>http://facebook.com/migrainecommunity</a:t>
            </a:r>
            <a:endParaRPr lang="fr-BE" sz="2800" dirty="0">
              <a:latin typeface="Century Gothic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14537"/>
            <a:ext cx="1358479" cy="135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79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669" y="4725144"/>
            <a:ext cx="8208912" cy="1872208"/>
          </a:xfrm>
        </p:spPr>
        <p:txBody>
          <a:bodyPr>
            <a:normAutofit fontScale="90000"/>
          </a:bodyPr>
          <a:lstStyle/>
          <a:p>
            <a:r>
              <a:rPr lang="nl-BE" sz="3100" dirty="0" smtClean="0">
                <a:solidFill>
                  <a:schemeClr val="tx1"/>
                </a:solidFill>
              </a:rPr>
              <a:t>Kevin Thomas</a:t>
            </a:r>
            <a:br>
              <a:rPr lang="nl-BE" sz="3100" dirty="0" smtClean="0">
                <a:solidFill>
                  <a:schemeClr val="tx1"/>
                </a:solidFill>
              </a:rPr>
            </a:br>
            <a:r>
              <a:rPr lang="nl-BE" sz="3100" dirty="0" smtClean="0">
                <a:solidFill>
                  <a:schemeClr val="tx1"/>
                </a:solidFill>
              </a:rPr>
              <a:t/>
            </a:r>
            <a:br>
              <a:rPr lang="nl-BE" sz="3100" dirty="0" smtClean="0">
                <a:solidFill>
                  <a:schemeClr val="tx1"/>
                </a:solidFill>
              </a:rPr>
            </a:br>
            <a:r>
              <a:rPr lang="nl-BE" sz="2200" b="0" dirty="0" smtClean="0">
                <a:solidFill>
                  <a:schemeClr val="tx1"/>
                </a:solidFill>
              </a:rPr>
              <a:t>Senior Research Expert </a:t>
            </a:r>
            <a:br>
              <a:rPr lang="nl-BE" sz="2200" b="0" dirty="0" smtClean="0">
                <a:solidFill>
                  <a:schemeClr val="tx1"/>
                </a:solidFill>
              </a:rPr>
            </a:br>
            <a:r>
              <a:rPr lang="nl-BE" sz="2200" b="0" dirty="0" smtClean="0">
                <a:solidFill>
                  <a:schemeClr val="tx1"/>
                </a:solidFill>
              </a:rPr>
              <a:t>GfK</a:t>
            </a:r>
            <a:r>
              <a:rPr lang="nl-BE" dirty="0" smtClean="0"/>
              <a:t/>
            </a:r>
            <a:br>
              <a:rPr lang="nl-BE" dirty="0" smtClean="0"/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7444" y="2358008"/>
            <a:ext cx="6514916" cy="1143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1EB53A"/>
                </a:solidFill>
                <a:latin typeface="Century Gothic" pitchFamily="34" charset="0"/>
                <a:ea typeface="Gungsuh" pitchFamily="18" charset="-127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nl-BE" dirty="0" smtClean="0"/>
              <a:t>Migraine is a </a:t>
            </a:r>
            <a:r>
              <a:rPr lang="nl-BE" dirty="0" err="1" smtClean="0"/>
              <a:t>taboo</a:t>
            </a:r>
            <a:endParaRPr lang="nl-BE" dirty="0" smtClean="0"/>
          </a:p>
          <a:p>
            <a:endParaRPr lang="nl-BE" dirty="0"/>
          </a:p>
          <a:p>
            <a:r>
              <a:rPr lang="nl-BE" b="0" dirty="0" smtClean="0"/>
              <a:t>Research </a:t>
            </a:r>
            <a:r>
              <a:rPr lang="nl-BE" b="0" dirty="0" err="1" smtClean="0"/>
              <a:t>results</a:t>
            </a:r>
            <a:endParaRPr lang="nl-BE" b="0" dirty="0" smtClean="0"/>
          </a:p>
          <a:p>
            <a:endParaRPr lang="nl-BE" dirty="0"/>
          </a:p>
        </p:txBody>
      </p:sp>
      <p:pic>
        <p:nvPicPr>
          <p:cNvPr id="5" name="Picture 4" descr="shadow_migraine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896" r="6849" b="51843"/>
          <a:stretch/>
        </p:blipFill>
        <p:spPr>
          <a:xfrm>
            <a:off x="0" y="-111125"/>
            <a:ext cx="9032875" cy="69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mtClean="0"/>
              <a:t>Take home message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377301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GB" sz="2000" dirty="0" smtClean="0">
                <a:latin typeface="Century Gothic" pitchFamily="34" charset="0"/>
              </a:rPr>
              <a:t>When </a:t>
            </a:r>
            <a:r>
              <a:rPr lang="en-GB" sz="2000" dirty="0">
                <a:latin typeface="Century Gothic" pitchFamily="34" charset="0"/>
              </a:rPr>
              <a:t>a patient turns to his pharmacist with headache-related questions, the pharmacist can and should counsel the patient and/or refer to a medical doctor. </a:t>
            </a:r>
            <a:endParaRPr lang="en-GB" sz="2000" dirty="0" smtClean="0">
              <a:latin typeface="Century Gothic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en-GB" sz="2000" dirty="0" smtClean="0">
              <a:latin typeface="Century Gothic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2000" dirty="0" smtClean="0">
                <a:latin typeface="Century Gothic" pitchFamily="34" charset="0"/>
              </a:rPr>
              <a:t>On </a:t>
            </a:r>
            <a:r>
              <a:rPr lang="en-GB" sz="2000" dirty="0">
                <a:latin typeface="Century Gothic" pitchFamily="34" charset="0"/>
              </a:rPr>
              <a:t>the occasion of the Migraine Week, pharmacists are offered all the appropriate tools in support of this </a:t>
            </a:r>
            <a:r>
              <a:rPr lang="en-GB" sz="2000" dirty="0" smtClean="0">
                <a:latin typeface="Century Gothic" pitchFamily="34" charset="0"/>
              </a:rPr>
              <a:t>counselling role</a:t>
            </a:r>
            <a:endParaRPr lang="en-GB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42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068960"/>
            <a:ext cx="6514916" cy="1143000"/>
          </a:xfrm>
        </p:spPr>
        <p:txBody>
          <a:bodyPr/>
          <a:lstStyle/>
          <a:p>
            <a:r>
              <a:rPr lang="nl-BE" dirty="0" smtClean="0"/>
              <a:t>Q&amp;A</a:t>
            </a:r>
            <a:endParaRPr lang="en-US" dirty="0"/>
          </a:p>
        </p:txBody>
      </p:sp>
      <p:pic>
        <p:nvPicPr>
          <p:cNvPr id="3" name="Picture 2" descr="shadow_migraine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1896" r="6849" b="51843"/>
          <a:stretch/>
        </p:blipFill>
        <p:spPr>
          <a:xfrm>
            <a:off x="0" y="-111125"/>
            <a:ext cx="9032875" cy="696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1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Incidence of migraine </a:t>
            </a:r>
            <a:br>
              <a:rPr lang="nl-BE" dirty="0" smtClean="0"/>
            </a:br>
            <a:r>
              <a:rPr lang="nl-BE" dirty="0" smtClean="0"/>
              <a:t>in past 12 months</a:t>
            </a:r>
            <a:endParaRPr lang="nl-BE" dirty="0"/>
          </a:p>
        </p:txBody>
      </p:sp>
      <p:grpSp>
        <p:nvGrpSpPr>
          <p:cNvPr id="5" name="Group 4"/>
          <p:cNvGrpSpPr/>
          <p:nvPr/>
        </p:nvGrpSpPr>
        <p:grpSpPr>
          <a:xfrm>
            <a:off x="1187624" y="1412776"/>
            <a:ext cx="2016224" cy="2016224"/>
            <a:chOff x="3125279" y="1125029"/>
            <a:chExt cx="2899962" cy="2899962"/>
          </a:xfrm>
        </p:grpSpPr>
        <p:sp>
          <p:nvSpPr>
            <p:cNvPr id="6" name="Rad 89"/>
            <p:cNvSpPr/>
            <p:nvPr/>
          </p:nvSpPr>
          <p:spPr bwMode="gray">
            <a:xfrm flipH="1">
              <a:off x="3131800" y="1131550"/>
              <a:ext cx="2893441" cy="2893441"/>
            </a:xfrm>
            <a:prstGeom prst="donut">
              <a:avLst>
                <a:gd name="adj" fmla="val 17195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/>
              <a:endParaRPr lang="de-DE" sz="1000"/>
            </a:p>
          </p:txBody>
        </p:sp>
        <p:sp>
          <p:nvSpPr>
            <p:cNvPr id="7" name="Halbbogen 140"/>
            <p:cNvSpPr/>
            <p:nvPr/>
          </p:nvSpPr>
          <p:spPr bwMode="gray">
            <a:xfrm flipH="1">
              <a:off x="3125279" y="1125029"/>
              <a:ext cx="2893441" cy="2893441"/>
            </a:xfrm>
            <a:prstGeom prst="blockArc">
              <a:avLst>
                <a:gd name="adj1" fmla="val 12186863"/>
                <a:gd name="adj2" fmla="val 16224598"/>
                <a:gd name="adj3" fmla="val 17222"/>
              </a:avLst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0" rIns="0" rtlCol="0" anchor="ctr"/>
            <a:lstStyle/>
            <a:p>
              <a:pPr algn="ctr"/>
              <a:endParaRPr lang="de-DE" sz="1000">
                <a:solidFill>
                  <a:schemeClr val="accent3"/>
                </a:solidFill>
              </a:endParaRPr>
            </a:p>
          </p:txBody>
        </p:sp>
        <p:sp>
          <p:nvSpPr>
            <p:cNvPr id="8" name="Ovaal 5"/>
            <p:cNvSpPr/>
            <p:nvPr/>
          </p:nvSpPr>
          <p:spPr bwMode="gray">
            <a:xfrm>
              <a:off x="3563860" y="1563610"/>
              <a:ext cx="2016280" cy="20162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nl-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kstvak 7"/>
            <p:cNvSpPr txBox="1"/>
            <p:nvPr/>
          </p:nvSpPr>
          <p:spPr>
            <a:xfrm>
              <a:off x="3667430" y="2139690"/>
              <a:ext cx="1736391" cy="930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nl-NL" sz="4400" b="1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18%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71600" y="349389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18% migraine sufferers in past 12 months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4" name="Textfeld 196"/>
          <p:cNvSpPr txBox="1"/>
          <p:nvPr/>
        </p:nvSpPr>
        <p:spPr bwMode="gray">
          <a:xfrm>
            <a:off x="5605034" y="2910175"/>
            <a:ext cx="1268883" cy="4878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2000" dirty="0" smtClean="0">
                <a:solidFill>
                  <a:schemeClr val="accent3"/>
                </a:solidFill>
              </a:rPr>
              <a:t>65%</a:t>
            </a:r>
            <a:endParaRPr lang="de-DE" sz="2000" dirty="0">
              <a:solidFill>
                <a:schemeClr val="accent3"/>
              </a:solidFill>
            </a:endParaRPr>
          </a:p>
        </p:txBody>
      </p:sp>
      <p:sp>
        <p:nvSpPr>
          <p:cNvPr id="15" name="Textfeld 196"/>
          <p:cNvSpPr txBox="1"/>
          <p:nvPr/>
        </p:nvSpPr>
        <p:spPr bwMode="gray">
          <a:xfrm>
            <a:off x="6697381" y="3050866"/>
            <a:ext cx="792088" cy="34720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2000" dirty="0" smtClean="0">
                <a:solidFill>
                  <a:schemeClr val="accent3"/>
                </a:solidFill>
              </a:rPr>
              <a:t>35%</a:t>
            </a:r>
            <a:endParaRPr lang="de-DE" sz="2000" dirty="0">
              <a:solidFill>
                <a:schemeClr val="accent3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20492" y="1647710"/>
            <a:ext cx="622245" cy="1355447"/>
            <a:chOff x="837290" y="3018546"/>
            <a:chExt cx="437908" cy="947225"/>
          </a:xfrm>
        </p:grpSpPr>
        <p:sp>
          <p:nvSpPr>
            <p:cNvPr id="17" name="Rechteck 555"/>
            <p:cNvSpPr>
              <a:spLocks noChangeAspect="1"/>
            </p:cNvSpPr>
            <p:nvPr/>
          </p:nvSpPr>
          <p:spPr bwMode="gray">
            <a:xfrm rot="21365925">
              <a:off x="882135" y="3032701"/>
              <a:ext cx="393063" cy="901229"/>
            </a:xfrm>
            <a:prstGeom prst="rect">
              <a:avLst/>
            </a:prstGeom>
            <a:gradFill flip="none" rotWithShape="1">
              <a:gsLst>
                <a:gs pos="100000">
                  <a:srgbClr val="7D7D7D"/>
                </a:gs>
                <a:gs pos="0">
                  <a:srgbClr val="C8C8C8"/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woPt" dir="t">
                <a:rot lat="0" lon="0" rev="8400000"/>
              </a:lightRig>
            </a:scene3d>
            <a:sp3d extrusionH="635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A1AF00"/>
                </a:solidFill>
              </a:endParaRPr>
            </a:p>
          </p:txBody>
        </p:sp>
        <p:sp>
          <p:nvSpPr>
            <p:cNvPr id="18" name="Rechteck 556"/>
            <p:cNvSpPr>
              <a:spLocks noChangeAspect="1"/>
            </p:cNvSpPr>
            <p:nvPr/>
          </p:nvSpPr>
          <p:spPr bwMode="gray">
            <a:xfrm rot="21365925">
              <a:off x="873441" y="3408293"/>
              <a:ext cx="389678" cy="525887"/>
            </a:xfrm>
            <a:prstGeom prst="rect">
              <a:avLst/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  <a:effectLst>
              <a:outerShdw blurRad="76200" dist="25400" dir="16200000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2400" dirty="0">
                <a:solidFill>
                  <a:srgbClr val="A1AF00"/>
                </a:solidFill>
              </a:endParaRPr>
            </a:p>
          </p:txBody>
        </p:sp>
        <p:sp>
          <p:nvSpPr>
            <p:cNvPr id="19" name="Freeform 18"/>
            <p:cNvSpPr>
              <a:spLocks noChangeAspect="1" noEditPoints="1"/>
            </p:cNvSpPr>
            <p:nvPr/>
          </p:nvSpPr>
          <p:spPr bwMode="gray">
            <a:xfrm rot="21365925">
              <a:off x="837290" y="3018546"/>
              <a:ext cx="425118" cy="947225"/>
            </a:xfrm>
            <a:custGeom>
              <a:avLst/>
              <a:gdLst>
                <a:gd name="T0" fmla="*/ 0 w 656"/>
                <a:gd name="T1" fmla="*/ 0 h 1457"/>
                <a:gd name="T2" fmla="*/ 0 w 656"/>
                <a:gd name="T3" fmla="*/ 1457 h 1457"/>
                <a:gd name="T4" fmla="*/ 656 w 656"/>
                <a:gd name="T5" fmla="*/ 1457 h 1457"/>
                <a:gd name="T6" fmla="*/ 656 w 656"/>
                <a:gd name="T7" fmla="*/ 0 h 1457"/>
                <a:gd name="T8" fmla="*/ 0 w 656"/>
                <a:gd name="T9" fmla="*/ 0 h 1457"/>
                <a:gd name="T10" fmla="*/ 328 w 656"/>
                <a:gd name="T11" fmla="*/ 62 h 1457"/>
                <a:gd name="T12" fmla="*/ 452 w 656"/>
                <a:gd name="T13" fmla="*/ 183 h 1457"/>
                <a:gd name="T14" fmla="*/ 328 w 656"/>
                <a:gd name="T15" fmla="*/ 338 h 1457"/>
                <a:gd name="T16" fmla="*/ 204 w 656"/>
                <a:gd name="T17" fmla="*/ 183 h 1457"/>
                <a:gd name="T18" fmla="*/ 328 w 656"/>
                <a:gd name="T19" fmla="*/ 62 h 1457"/>
                <a:gd name="T20" fmla="*/ 555 w 656"/>
                <a:gd name="T21" fmla="*/ 840 h 1457"/>
                <a:gd name="T22" fmla="*/ 516 w 656"/>
                <a:gd name="T23" fmla="*/ 807 h 1457"/>
                <a:gd name="T24" fmla="*/ 477 w 656"/>
                <a:gd name="T25" fmla="*/ 522 h 1457"/>
                <a:gd name="T26" fmla="*/ 434 w 656"/>
                <a:gd name="T27" fmla="*/ 632 h 1457"/>
                <a:gd name="T28" fmla="*/ 555 w 656"/>
                <a:gd name="T29" fmla="*/ 1061 h 1457"/>
                <a:gd name="T30" fmla="*/ 464 w 656"/>
                <a:gd name="T31" fmla="*/ 1061 h 1457"/>
                <a:gd name="T32" fmla="*/ 434 w 656"/>
                <a:gd name="T33" fmla="*/ 1353 h 1457"/>
                <a:gd name="T34" fmla="*/ 392 w 656"/>
                <a:gd name="T35" fmla="*/ 1396 h 1457"/>
                <a:gd name="T36" fmla="*/ 351 w 656"/>
                <a:gd name="T37" fmla="*/ 1353 h 1457"/>
                <a:gd name="T38" fmla="*/ 344 w 656"/>
                <a:gd name="T39" fmla="*/ 1061 h 1457"/>
                <a:gd name="T40" fmla="*/ 313 w 656"/>
                <a:gd name="T41" fmla="*/ 1061 h 1457"/>
                <a:gd name="T42" fmla="*/ 306 w 656"/>
                <a:gd name="T43" fmla="*/ 1353 h 1457"/>
                <a:gd name="T44" fmla="*/ 264 w 656"/>
                <a:gd name="T45" fmla="*/ 1396 h 1457"/>
                <a:gd name="T46" fmla="*/ 222 w 656"/>
                <a:gd name="T47" fmla="*/ 1353 h 1457"/>
                <a:gd name="T48" fmla="*/ 193 w 656"/>
                <a:gd name="T49" fmla="*/ 1061 h 1457"/>
                <a:gd name="T50" fmla="*/ 102 w 656"/>
                <a:gd name="T51" fmla="*/ 1061 h 1457"/>
                <a:gd name="T52" fmla="*/ 222 w 656"/>
                <a:gd name="T53" fmla="*/ 632 h 1457"/>
                <a:gd name="T54" fmla="*/ 179 w 656"/>
                <a:gd name="T55" fmla="*/ 522 h 1457"/>
                <a:gd name="T56" fmla="*/ 141 w 656"/>
                <a:gd name="T57" fmla="*/ 807 h 1457"/>
                <a:gd name="T58" fmla="*/ 102 w 656"/>
                <a:gd name="T59" fmla="*/ 840 h 1457"/>
                <a:gd name="T60" fmla="*/ 69 w 656"/>
                <a:gd name="T61" fmla="*/ 801 h 1457"/>
                <a:gd name="T62" fmla="*/ 88 w 656"/>
                <a:gd name="T63" fmla="*/ 578 h 1457"/>
                <a:gd name="T64" fmla="*/ 215 w 656"/>
                <a:gd name="T65" fmla="*/ 357 h 1457"/>
                <a:gd name="T66" fmla="*/ 328 w 656"/>
                <a:gd name="T67" fmla="*/ 451 h 1457"/>
                <a:gd name="T68" fmla="*/ 441 w 656"/>
                <a:gd name="T69" fmla="*/ 357 h 1457"/>
                <a:gd name="T70" fmla="*/ 569 w 656"/>
                <a:gd name="T71" fmla="*/ 578 h 1457"/>
                <a:gd name="T72" fmla="*/ 587 w 656"/>
                <a:gd name="T73" fmla="*/ 801 h 1457"/>
                <a:gd name="T74" fmla="*/ 555 w 656"/>
                <a:gd name="T75" fmla="*/ 840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56" h="1457">
                  <a:moveTo>
                    <a:pt x="0" y="0"/>
                  </a:moveTo>
                  <a:cubicBezTo>
                    <a:pt x="0" y="1457"/>
                    <a:pt x="0" y="1457"/>
                    <a:pt x="0" y="1457"/>
                  </a:cubicBezTo>
                  <a:cubicBezTo>
                    <a:pt x="656" y="1457"/>
                    <a:pt x="656" y="1457"/>
                    <a:pt x="656" y="1457"/>
                  </a:cubicBezTo>
                  <a:cubicBezTo>
                    <a:pt x="656" y="0"/>
                    <a:pt x="656" y="0"/>
                    <a:pt x="656" y="0"/>
                  </a:cubicBezTo>
                  <a:lnTo>
                    <a:pt x="0" y="0"/>
                  </a:lnTo>
                  <a:close/>
                  <a:moveTo>
                    <a:pt x="328" y="62"/>
                  </a:moveTo>
                  <a:cubicBezTo>
                    <a:pt x="397" y="62"/>
                    <a:pt x="452" y="106"/>
                    <a:pt x="452" y="183"/>
                  </a:cubicBezTo>
                  <a:cubicBezTo>
                    <a:pt x="452" y="259"/>
                    <a:pt x="392" y="338"/>
                    <a:pt x="328" y="338"/>
                  </a:cubicBezTo>
                  <a:cubicBezTo>
                    <a:pt x="264" y="338"/>
                    <a:pt x="204" y="259"/>
                    <a:pt x="204" y="183"/>
                  </a:cubicBezTo>
                  <a:cubicBezTo>
                    <a:pt x="204" y="106"/>
                    <a:pt x="260" y="62"/>
                    <a:pt x="328" y="62"/>
                  </a:cubicBezTo>
                  <a:close/>
                  <a:moveTo>
                    <a:pt x="555" y="840"/>
                  </a:moveTo>
                  <a:cubicBezTo>
                    <a:pt x="535" y="842"/>
                    <a:pt x="517" y="827"/>
                    <a:pt x="516" y="807"/>
                  </a:cubicBezTo>
                  <a:cubicBezTo>
                    <a:pt x="516" y="807"/>
                    <a:pt x="484" y="522"/>
                    <a:pt x="477" y="522"/>
                  </a:cubicBezTo>
                  <a:cubicBezTo>
                    <a:pt x="471" y="522"/>
                    <a:pt x="434" y="576"/>
                    <a:pt x="434" y="632"/>
                  </a:cubicBezTo>
                  <a:cubicBezTo>
                    <a:pt x="434" y="680"/>
                    <a:pt x="555" y="1061"/>
                    <a:pt x="555" y="1061"/>
                  </a:cubicBezTo>
                  <a:cubicBezTo>
                    <a:pt x="464" y="1061"/>
                    <a:pt x="464" y="1061"/>
                    <a:pt x="464" y="1061"/>
                  </a:cubicBezTo>
                  <a:cubicBezTo>
                    <a:pt x="450" y="1205"/>
                    <a:pt x="434" y="1353"/>
                    <a:pt x="434" y="1353"/>
                  </a:cubicBezTo>
                  <a:cubicBezTo>
                    <a:pt x="434" y="1377"/>
                    <a:pt x="415" y="1396"/>
                    <a:pt x="392" y="1396"/>
                  </a:cubicBezTo>
                  <a:cubicBezTo>
                    <a:pt x="369" y="1396"/>
                    <a:pt x="351" y="1377"/>
                    <a:pt x="351" y="1353"/>
                  </a:cubicBezTo>
                  <a:cubicBezTo>
                    <a:pt x="351" y="1353"/>
                    <a:pt x="351" y="1353"/>
                    <a:pt x="344" y="1061"/>
                  </a:cubicBezTo>
                  <a:cubicBezTo>
                    <a:pt x="313" y="1061"/>
                    <a:pt x="313" y="1061"/>
                    <a:pt x="313" y="1061"/>
                  </a:cubicBezTo>
                  <a:cubicBezTo>
                    <a:pt x="306" y="1353"/>
                    <a:pt x="306" y="1353"/>
                    <a:pt x="306" y="1353"/>
                  </a:cubicBezTo>
                  <a:cubicBezTo>
                    <a:pt x="306" y="1377"/>
                    <a:pt x="287" y="1396"/>
                    <a:pt x="264" y="1396"/>
                  </a:cubicBezTo>
                  <a:cubicBezTo>
                    <a:pt x="241" y="1396"/>
                    <a:pt x="222" y="1377"/>
                    <a:pt x="222" y="1353"/>
                  </a:cubicBezTo>
                  <a:cubicBezTo>
                    <a:pt x="222" y="1353"/>
                    <a:pt x="207" y="1205"/>
                    <a:pt x="193" y="1061"/>
                  </a:cubicBezTo>
                  <a:cubicBezTo>
                    <a:pt x="102" y="1061"/>
                    <a:pt x="102" y="1061"/>
                    <a:pt x="102" y="1061"/>
                  </a:cubicBezTo>
                  <a:cubicBezTo>
                    <a:pt x="102" y="1061"/>
                    <a:pt x="222" y="680"/>
                    <a:pt x="222" y="632"/>
                  </a:cubicBezTo>
                  <a:cubicBezTo>
                    <a:pt x="222" y="576"/>
                    <a:pt x="186" y="522"/>
                    <a:pt x="179" y="522"/>
                  </a:cubicBezTo>
                  <a:cubicBezTo>
                    <a:pt x="173" y="522"/>
                    <a:pt x="141" y="807"/>
                    <a:pt x="141" y="807"/>
                  </a:cubicBezTo>
                  <a:cubicBezTo>
                    <a:pt x="139" y="827"/>
                    <a:pt x="122" y="842"/>
                    <a:pt x="102" y="840"/>
                  </a:cubicBezTo>
                  <a:cubicBezTo>
                    <a:pt x="82" y="838"/>
                    <a:pt x="67" y="821"/>
                    <a:pt x="69" y="801"/>
                  </a:cubicBezTo>
                  <a:cubicBezTo>
                    <a:pt x="88" y="578"/>
                    <a:pt x="88" y="578"/>
                    <a:pt x="88" y="578"/>
                  </a:cubicBezTo>
                  <a:cubicBezTo>
                    <a:pt x="100" y="430"/>
                    <a:pt x="173" y="357"/>
                    <a:pt x="215" y="357"/>
                  </a:cubicBezTo>
                  <a:cubicBezTo>
                    <a:pt x="257" y="357"/>
                    <a:pt x="282" y="451"/>
                    <a:pt x="328" y="451"/>
                  </a:cubicBezTo>
                  <a:cubicBezTo>
                    <a:pt x="374" y="451"/>
                    <a:pt x="400" y="357"/>
                    <a:pt x="441" y="357"/>
                  </a:cubicBezTo>
                  <a:cubicBezTo>
                    <a:pt x="483" y="357"/>
                    <a:pt x="556" y="430"/>
                    <a:pt x="569" y="578"/>
                  </a:cubicBezTo>
                  <a:cubicBezTo>
                    <a:pt x="569" y="578"/>
                    <a:pt x="569" y="578"/>
                    <a:pt x="587" y="801"/>
                  </a:cubicBezTo>
                  <a:cubicBezTo>
                    <a:pt x="589" y="821"/>
                    <a:pt x="575" y="838"/>
                    <a:pt x="555" y="84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E6E6E6"/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76200" dist="25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A1AF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38116" y="1664727"/>
            <a:ext cx="673050" cy="1321413"/>
            <a:chOff x="2315453" y="3048958"/>
            <a:chExt cx="449595" cy="943035"/>
          </a:xfrm>
        </p:grpSpPr>
        <p:sp>
          <p:nvSpPr>
            <p:cNvPr id="21" name="Rechteck 560"/>
            <p:cNvSpPr>
              <a:spLocks noChangeAspect="1"/>
            </p:cNvSpPr>
            <p:nvPr/>
          </p:nvSpPr>
          <p:spPr bwMode="gray">
            <a:xfrm rot="195355">
              <a:off x="2364961" y="3061742"/>
              <a:ext cx="400087" cy="901229"/>
            </a:xfrm>
            <a:prstGeom prst="rect">
              <a:avLst/>
            </a:prstGeom>
            <a:gradFill flip="none" rotWithShape="1">
              <a:gsLst>
                <a:gs pos="100000">
                  <a:srgbClr val="7D7D7D"/>
                </a:gs>
                <a:gs pos="0">
                  <a:srgbClr val="C8C8C8"/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woPt" dir="t">
                <a:rot lat="0" lon="0" rev="8400000"/>
              </a:lightRig>
            </a:scene3d>
            <a:sp3d extrusionH="635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Rechteck 561"/>
            <p:cNvSpPr>
              <a:spLocks noChangeAspect="1"/>
            </p:cNvSpPr>
            <p:nvPr/>
          </p:nvSpPr>
          <p:spPr bwMode="gray">
            <a:xfrm rot="195355">
              <a:off x="2347060" y="3696249"/>
              <a:ext cx="378953" cy="263875"/>
            </a:xfrm>
            <a:prstGeom prst="rect">
              <a:avLst/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  <a:effectLst>
              <a:outerShdw blurRad="76200" dist="25400" dir="16200000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6"/>
            <p:cNvSpPr>
              <a:spLocks noChangeAspect="1" noEditPoints="1"/>
            </p:cNvSpPr>
            <p:nvPr/>
          </p:nvSpPr>
          <p:spPr bwMode="gray">
            <a:xfrm rot="195355">
              <a:off x="2315453" y="3048958"/>
              <a:ext cx="425357" cy="943035"/>
            </a:xfrm>
            <a:custGeom>
              <a:avLst/>
              <a:gdLst>
                <a:gd name="T0" fmla="*/ 0 w 656"/>
                <a:gd name="T1" fmla="*/ 0 h 1457"/>
                <a:gd name="T2" fmla="*/ 0 w 656"/>
                <a:gd name="T3" fmla="*/ 1457 h 1457"/>
                <a:gd name="T4" fmla="*/ 656 w 656"/>
                <a:gd name="T5" fmla="*/ 1457 h 1457"/>
                <a:gd name="T6" fmla="*/ 656 w 656"/>
                <a:gd name="T7" fmla="*/ 0 h 1457"/>
                <a:gd name="T8" fmla="*/ 0 w 656"/>
                <a:gd name="T9" fmla="*/ 0 h 1457"/>
                <a:gd name="T10" fmla="*/ 327 w 656"/>
                <a:gd name="T11" fmla="*/ 62 h 1457"/>
                <a:gd name="T12" fmla="*/ 452 w 656"/>
                <a:gd name="T13" fmla="*/ 182 h 1457"/>
                <a:gd name="T14" fmla="*/ 327 w 656"/>
                <a:gd name="T15" fmla="*/ 338 h 1457"/>
                <a:gd name="T16" fmla="*/ 204 w 656"/>
                <a:gd name="T17" fmla="*/ 182 h 1457"/>
                <a:gd name="T18" fmla="*/ 327 w 656"/>
                <a:gd name="T19" fmla="*/ 62 h 1457"/>
                <a:gd name="T20" fmla="*/ 549 w 656"/>
                <a:gd name="T21" fmla="*/ 884 h 1457"/>
                <a:gd name="T22" fmla="*/ 500 w 656"/>
                <a:gd name="T23" fmla="*/ 835 h 1457"/>
                <a:gd name="T24" fmla="*/ 492 w 656"/>
                <a:gd name="T25" fmla="*/ 522 h 1457"/>
                <a:gd name="T26" fmla="*/ 480 w 656"/>
                <a:gd name="T27" fmla="*/ 510 h 1457"/>
                <a:gd name="T28" fmla="*/ 468 w 656"/>
                <a:gd name="T29" fmla="*/ 522 h 1457"/>
                <a:gd name="T30" fmla="*/ 467 w 656"/>
                <a:gd name="T31" fmla="*/ 875 h 1457"/>
                <a:gd name="T32" fmla="*/ 467 w 656"/>
                <a:gd name="T33" fmla="*/ 903 h 1457"/>
                <a:gd name="T34" fmla="*/ 465 w 656"/>
                <a:gd name="T35" fmla="*/ 1342 h 1457"/>
                <a:gd name="T36" fmla="*/ 411 w 656"/>
                <a:gd name="T37" fmla="*/ 1396 h 1457"/>
                <a:gd name="T38" fmla="*/ 357 w 656"/>
                <a:gd name="T39" fmla="*/ 1342 h 1457"/>
                <a:gd name="T40" fmla="*/ 339 w 656"/>
                <a:gd name="T41" fmla="*/ 903 h 1457"/>
                <a:gd name="T42" fmla="*/ 327 w 656"/>
                <a:gd name="T43" fmla="*/ 891 h 1457"/>
                <a:gd name="T44" fmla="*/ 315 w 656"/>
                <a:gd name="T45" fmla="*/ 903 h 1457"/>
                <a:gd name="T46" fmla="*/ 298 w 656"/>
                <a:gd name="T47" fmla="*/ 1342 h 1457"/>
                <a:gd name="T48" fmla="*/ 244 w 656"/>
                <a:gd name="T49" fmla="*/ 1396 h 1457"/>
                <a:gd name="T50" fmla="*/ 190 w 656"/>
                <a:gd name="T51" fmla="*/ 1342 h 1457"/>
                <a:gd name="T52" fmla="*/ 188 w 656"/>
                <a:gd name="T53" fmla="*/ 903 h 1457"/>
                <a:gd name="T54" fmla="*/ 188 w 656"/>
                <a:gd name="T55" fmla="*/ 875 h 1457"/>
                <a:gd name="T56" fmla="*/ 188 w 656"/>
                <a:gd name="T57" fmla="*/ 522 h 1457"/>
                <a:gd name="T58" fmla="*/ 176 w 656"/>
                <a:gd name="T59" fmla="*/ 510 h 1457"/>
                <a:gd name="T60" fmla="*/ 163 w 656"/>
                <a:gd name="T61" fmla="*/ 522 h 1457"/>
                <a:gd name="T62" fmla="*/ 155 w 656"/>
                <a:gd name="T63" fmla="*/ 835 h 1457"/>
                <a:gd name="T64" fmla="*/ 106 w 656"/>
                <a:gd name="T65" fmla="*/ 884 h 1457"/>
                <a:gd name="T66" fmla="*/ 57 w 656"/>
                <a:gd name="T67" fmla="*/ 835 h 1457"/>
                <a:gd name="T68" fmla="*/ 75 w 656"/>
                <a:gd name="T69" fmla="*/ 506 h 1457"/>
                <a:gd name="T70" fmla="*/ 225 w 656"/>
                <a:gd name="T71" fmla="*/ 356 h 1457"/>
                <a:gd name="T72" fmla="*/ 327 w 656"/>
                <a:gd name="T73" fmla="*/ 398 h 1457"/>
                <a:gd name="T74" fmla="*/ 430 w 656"/>
                <a:gd name="T75" fmla="*/ 356 h 1457"/>
                <a:gd name="T76" fmla="*/ 579 w 656"/>
                <a:gd name="T77" fmla="*/ 506 h 1457"/>
                <a:gd name="T78" fmla="*/ 598 w 656"/>
                <a:gd name="T79" fmla="*/ 835 h 1457"/>
                <a:gd name="T80" fmla="*/ 549 w 656"/>
                <a:gd name="T81" fmla="*/ 884 h 1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6" h="1457">
                  <a:moveTo>
                    <a:pt x="0" y="0"/>
                  </a:moveTo>
                  <a:cubicBezTo>
                    <a:pt x="0" y="1457"/>
                    <a:pt x="0" y="1457"/>
                    <a:pt x="0" y="1457"/>
                  </a:cubicBezTo>
                  <a:cubicBezTo>
                    <a:pt x="656" y="1457"/>
                    <a:pt x="656" y="1457"/>
                    <a:pt x="656" y="1457"/>
                  </a:cubicBezTo>
                  <a:cubicBezTo>
                    <a:pt x="656" y="0"/>
                    <a:pt x="656" y="0"/>
                    <a:pt x="656" y="0"/>
                  </a:cubicBezTo>
                  <a:lnTo>
                    <a:pt x="0" y="0"/>
                  </a:lnTo>
                  <a:close/>
                  <a:moveTo>
                    <a:pt x="327" y="62"/>
                  </a:moveTo>
                  <a:cubicBezTo>
                    <a:pt x="396" y="62"/>
                    <a:pt x="452" y="106"/>
                    <a:pt x="452" y="182"/>
                  </a:cubicBezTo>
                  <a:cubicBezTo>
                    <a:pt x="452" y="259"/>
                    <a:pt x="392" y="338"/>
                    <a:pt x="327" y="338"/>
                  </a:cubicBezTo>
                  <a:cubicBezTo>
                    <a:pt x="264" y="338"/>
                    <a:pt x="204" y="259"/>
                    <a:pt x="204" y="182"/>
                  </a:cubicBezTo>
                  <a:cubicBezTo>
                    <a:pt x="204" y="106"/>
                    <a:pt x="259" y="62"/>
                    <a:pt x="327" y="62"/>
                  </a:cubicBezTo>
                  <a:close/>
                  <a:moveTo>
                    <a:pt x="549" y="884"/>
                  </a:moveTo>
                  <a:cubicBezTo>
                    <a:pt x="522" y="884"/>
                    <a:pt x="500" y="862"/>
                    <a:pt x="500" y="835"/>
                  </a:cubicBezTo>
                  <a:cubicBezTo>
                    <a:pt x="500" y="835"/>
                    <a:pt x="500" y="835"/>
                    <a:pt x="492" y="522"/>
                  </a:cubicBezTo>
                  <a:cubicBezTo>
                    <a:pt x="492" y="515"/>
                    <a:pt x="486" y="510"/>
                    <a:pt x="480" y="510"/>
                  </a:cubicBezTo>
                  <a:cubicBezTo>
                    <a:pt x="473" y="510"/>
                    <a:pt x="468" y="515"/>
                    <a:pt x="468" y="522"/>
                  </a:cubicBezTo>
                  <a:cubicBezTo>
                    <a:pt x="468" y="522"/>
                    <a:pt x="468" y="522"/>
                    <a:pt x="467" y="875"/>
                  </a:cubicBezTo>
                  <a:cubicBezTo>
                    <a:pt x="467" y="875"/>
                    <a:pt x="467" y="875"/>
                    <a:pt x="467" y="903"/>
                  </a:cubicBezTo>
                  <a:cubicBezTo>
                    <a:pt x="467" y="903"/>
                    <a:pt x="467" y="903"/>
                    <a:pt x="465" y="1342"/>
                  </a:cubicBezTo>
                  <a:cubicBezTo>
                    <a:pt x="465" y="1372"/>
                    <a:pt x="441" y="1396"/>
                    <a:pt x="411" y="1396"/>
                  </a:cubicBezTo>
                  <a:cubicBezTo>
                    <a:pt x="381" y="1396"/>
                    <a:pt x="357" y="1372"/>
                    <a:pt x="357" y="1342"/>
                  </a:cubicBezTo>
                  <a:cubicBezTo>
                    <a:pt x="357" y="1342"/>
                    <a:pt x="357" y="1342"/>
                    <a:pt x="339" y="903"/>
                  </a:cubicBezTo>
                  <a:cubicBezTo>
                    <a:pt x="339" y="896"/>
                    <a:pt x="334" y="891"/>
                    <a:pt x="327" y="891"/>
                  </a:cubicBezTo>
                  <a:cubicBezTo>
                    <a:pt x="321" y="891"/>
                    <a:pt x="315" y="896"/>
                    <a:pt x="315" y="903"/>
                  </a:cubicBezTo>
                  <a:cubicBezTo>
                    <a:pt x="315" y="903"/>
                    <a:pt x="315" y="903"/>
                    <a:pt x="298" y="1342"/>
                  </a:cubicBezTo>
                  <a:cubicBezTo>
                    <a:pt x="298" y="1372"/>
                    <a:pt x="274" y="1396"/>
                    <a:pt x="244" y="1396"/>
                  </a:cubicBezTo>
                  <a:cubicBezTo>
                    <a:pt x="214" y="1396"/>
                    <a:pt x="190" y="1372"/>
                    <a:pt x="190" y="1342"/>
                  </a:cubicBezTo>
                  <a:cubicBezTo>
                    <a:pt x="190" y="1342"/>
                    <a:pt x="190" y="1342"/>
                    <a:pt x="188" y="903"/>
                  </a:cubicBezTo>
                  <a:cubicBezTo>
                    <a:pt x="188" y="903"/>
                    <a:pt x="188" y="903"/>
                    <a:pt x="188" y="875"/>
                  </a:cubicBezTo>
                  <a:cubicBezTo>
                    <a:pt x="188" y="875"/>
                    <a:pt x="188" y="875"/>
                    <a:pt x="188" y="522"/>
                  </a:cubicBezTo>
                  <a:cubicBezTo>
                    <a:pt x="188" y="515"/>
                    <a:pt x="182" y="510"/>
                    <a:pt x="176" y="510"/>
                  </a:cubicBezTo>
                  <a:cubicBezTo>
                    <a:pt x="169" y="510"/>
                    <a:pt x="163" y="515"/>
                    <a:pt x="163" y="522"/>
                  </a:cubicBezTo>
                  <a:cubicBezTo>
                    <a:pt x="163" y="522"/>
                    <a:pt x="163" y="522"/>
                    <a:pt x="155" y="835"/>
                  </a:cubicBezTo>
                  <a:cubicBezTo>
                    <a:pt x="155" y="862"/>
                    <a:pt x="133" y="884"/>
                    <a:pt x="106" y="884"/>
                  </a:cubicBezTo>
                  <a:cubicBezTo>
                    <a:pt x="79" y="884"/>
                    <a:pt x="57" y="862"/>
                    <a:pt x="57" y="835"/>
                  </a:cubicBezTo>
                  <a:cubicBezTo>
                    <a:pt x="57" y="835"/>
                    <a:pt x="57" y="835"/>
                    <a:pt x="75" y="506"/>
                  </a:cubicBezTo>
                  <a:cubicBezTo>
                    <a:pt x="75" y="417"/>
                    <a:pt x="180" y="356"/>
                    <a:pt x="225" y="356"/>
                  </a:cubicBezTo>
                  <a:cubicBezTo>
                    <a:pt x="270" y="356"/>
                    <a:pt x="283" y="398"/>
                    <a:pt x="327" y="398"/>
                  </a:cubicBezTo>
                  <a:cubicBezTo>
                    <a:pt x="372" y="398"/>
                    <a:pt x="373" y="356"/>
                    <a:pt x="430" y="356"/>
                  </a:cubicBezTo>
                  <a:cubicBezTo>
                    <a:pt x="486" y="356"/>
                    <a:pt x="579" y="417"/>
                    <a:pt x="579" y="506"/>
                  </a:cubicBezTo>
                  <a:cubicBezTo>
                    <a:pt x="598" y="835"/>
                    <a:pt x="598" y="835"/>
                    <a:pt x="598" y="835"/>
                  </a:cubicBezTo>
                  <a:cubicBezTo>
                    <a:pt x="598" y="862"/>
                    <a:pt x="576" y="884"/>
                    <a:pt x="549" y="884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FFFFF"/>
                </a:gs>
                <a:gs pos="0">
                  <a:srgbClr val="E6E6E6"/>
                </a:gs>
              </a:gsLst>
              <a:lin ang="16200000" scaled="1"/>
              <a:tileRect/>
            </a:gradFill>
            <a:ln w="25400">
              <a:noFill/>
            </a:ln>
            <a:effectLst>
              <a:outerShdw blurRad="76200" dist="254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656988" y="3493891"/>
            <a:ext cx="208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 out of 3 migraine sufferers are female</a:t>
            </a:r>
            <a:endParaRPr lang="nl-B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699792" y="4490310"/>
            <a:ext cx="3528392" cy="738890"/>
            <a:chOff x="2699792" y="4490310"/>
            <a:chExt cx="3528392" cy="738890"/>
          </a:xfrm>
        </p:grpSpPr>
        <p:sp>
          <p:nvSpPr>
            <p:cNvPr id="25" name="Freeform 5"/>
            <p:cNvSpPr>
              <a:spLocks/>
            </p:cNvSpPr>
            <p:nvPr/>
          </p:nvSpPr>
          <p:spPr bwMode="gray">
            <a:xfrm>
              <a:off x="2699792" y="4490311"/>
              <a:ext cx="288032" cy="738887"/>
            </a:xfrm>
            <a:custGeom>
              <a:avLst/>
              <a:gdLst/>
              <a:ahLst/>
              <a:cxnLst/>
              <a:rect l="l" t="t" r="r" b="b"/>
              <a:pathLst>
                <a:path w="1954914" h="5014913">
                  <a:moveTo>
                    <a:pt x="547688" y="1108075"/>
                  </a:moveTo>
                  <a:cubicBezTo>
                    <a:pt x="706121" y="1108075"/>
                    <a:pt x="804199" y="1461533"/>
                    <a:pt x="977721" y="1461533"/>
                  </a:cubicBezTo>
                  <a:cubicBezTo>
                    <a:pt x="1151243" y="1461533"/>
                    <a:pt x="1245548" y="1108075"/>
                    <a:pt x="1403981" y="1108075"/>
                  </a:cubicBezTo>
                  <a:cubicBezTo>
                    <a:pt x="1562414" y="1108075"/>
                    <a:pt x="1837786" y="1386329"/>
                    <a:pt x="1883053" y="1939077"/>
                  </a:cubicBezTo>
                  <a:cubicBezTo>
                    <a:pt x="1883053" y="1939077"/>
                    <a:pt x="1883053" y="1939077"/>
                    <a:pt x="1954725" y="2777600"/>
                  </a:cubicBezTo>
                  <a:cubicBezTo>
                    <a:pt x="1958497" y="2852804"/>
                    <a:pt x="1905686" y="2920487"/>
                    <a:pt x="1830242" y="2924247"/>
                  </a:cubicBezTo>
                  <a:cubicBezTo>
                    <a:pt x="1754797" y="2931768"/>
                    <a:pt x="1690670" y="2875365"/>
                    <a:pt x="1683125" y="2800161"/>
                  </a:cubicBezTo>
                  <a:cubicBezTo>
                    <a:pt x="1683125" y="2800161"/>
                    <a:pt x="1562414" y="1728507"/>
                    <a:pt x="1539781" y="1728507"/>
                  </a:cubicBezTo>
                  <a:cubicBezTo>
                    <a:pt x="1513376" y="1728507"/>
                    <a:pt x="1377576" y="1935317"/>
                    <a:pt x="1377576" y="2142128"/>
                  </a:cubicBezTo>
                  <a:cubicBezTo>
                    <a:pt x="1377576" y="2322617"/>
                    <a:pt x="1830242" y="3755249"/>
                    <a:pt x="1830242" y="3755249"/>
                  </a:cubicBezTo>
                  <a:cubicBezTo>
                    <a:pt x="1830242" y="3755249"/>
                    <a:pt x="1830242" y="3755249"/>
                    <a:pt x="1486970" y="3755249"/>
                  </a:cubicBezTo>
                  <a:cubicBezTo>
                    <a:pt x="1434162" y="4300449"/>
                    <a:pt x="1377582" y="4853169"/>
                    <a:pt x="1377576" y="4853225"/>
                  </a:cubicBezTo>
                  <a:cubicBezTo>
                    <a:pt x="1377576" y="4943470"/>
                    <a:pt x="1305904" y="5014913"/>
                    <a:pt x="1219143" y="5014913"/>
                  </a:cubicBezTo>
                  <a:cubicBezTo>
                    <a:pt x="1132382" y="5014913"/>
                    <a:pt x="1060710" y="4943470"/>
                    <a:pt x="1060710" y="4853225"/>
                  </a:cubicBezTo>
                  <a:cubicBezTo>
                    <a:pt x="1060710" y="4853225"/>
                    <a:pt x="1060710" y="4853225"/>
                    <a:pt x="1034304" y="3755249"/>
                  </a:cubicBezTo>
                  <a:cubicBezTo>
                    <a:pt x="1034304" y="3755249"/>
                    <a:pt x="1034304" y="3755249"/>
                    <a:pt x="917365" y="3755249"/>
                  </a:cubicBezTo>
                  <a:cubicBezTo>
                    <a:pt x="891061" y="4849034"/>
                    <a:pt x="890960" y="4853209"/>
                    <a:pt x="890960" y="4853225"/>
                  </a:cubicBezTo>
                  <a:cubicBezTo>
                    <a:pt x="890960" y="4943470"/>
                    <a:pt x="819288" y="5014913"/>
                    <a:pt x="732527" y="5014913"/>
                  </a:cubicBezTo>
                  <a:cubicBezTo>
                    <a:pt x="645766" y="5014913"/>
                    <a:pt x="577866" y="4943470"/>
                    <a:pt x="577866" y="4853225"/>
                  </a:cubicBezTo>
                  <a:cubicBezTo>
                    <a:pt x="577866" y="4853225"/>
                    <a:pt x="517510" y="4300477"/>
                    <a:pt x="464699" y="3755249"/>
                  </a:cubicBezTo>
                  <a:cubicBezTo>
                    <a:pt x="464699" y="3755249"/>
                    <a:pt x="464699" y="3755249"/>
                    <a:pt x="121427" y="3755249"/>
                  </a:cubicBezTo>
                  <a:cubicBezTo>
                    <a:pt x="121427" y="3755249"/>
                    <a:pt x="577866" y="2322617"/>
                    <a:pt x="577866" y="2142128"/>
                  </a:cubicBezTo>
                  <a:cubicBezTo>
                    <a:pt x="577866" y="1935317"/>
                    <a:pt x="438293" y="1728507"/>
                    <a:pt x="415660" y="1728507"/>
                  </a:cubicBezTo>
                  <a:cubicBezTo>
                    <a:pt x="389257" y="1728507"/>
                    <a:pt x="268565" y="2799974"/>
                    <a:pt x="268544" y="2800161"/>
                  </a:cubicBezTo>
                  <a:cubicBezTo>
                    <a:pt x="264771" y="2875365"/>
                    <a:pt x="196872" y="2931768"/>
                    <a:pt x="121427" y="2924247"/>
                  </a:cubicBezTo>
                  <a:cubicBezTo>
                    <a:pt x="45983" y="2920487"/>
                    <a:pt x="-6828" y="2852804"/>
                    <a:pt x="716" y="2777600"/>
                  </a:cubicBezTo>
                  <a:cubicBezTo>
                    <a:pt x="68351" y="1942356"/>
                    <a:pt x="68615" y="1939090"/>
                    <a:pt x="68616" y="1939077"/>
                  </a:cubicBezTo>
                  <a:cubicBezTo>
                    <a:pt x="117655" y="1386329"/>
                    <a:pt x="393027" y="1108075"/>
                    <a:pt x="547688" y="1108075"/>
                  </a:cubicBezTo>
                  <a:close/>
                  <a:moveTo>
                    <a:pt x="977423" y="0"/>
                  </a:moveTo>
                  <a:cubicBezTo>
                    <a:pt x="1234239" y="0"/>
                    <a:pt x="1445735" y="169181"/>
                    <a:pt x="1445735" y="454908"/>
                  </a:cubicBezTo>
                  <a:cubicBezTo>
                    <a:pt x="1445735" y="740635"/>
                    <a:pt x="1219132" y="1041400"/>
                    <a:pt x="977423" y="1041400"/>
                  </a:cubicBezTo>
                  <a:cubicBezTo>
                    <a:pt x="731936" y="1041400"/>
                    <a:pt x="509110" y="740635"/>
                    <a:pt x="509110" y="454908"/>
                  </a:cubicBezTo>
                  <a:cubicBezTo>
                    <a:pt x="509110" y="169181"/>
                    <a:pt x="716829" y="0"/>
                    <a:pt x="9774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gray">
            <a:xfrm>
              <a:off x="3059832" y="4490312"/>
              <a:ext cx="288032" cy="738887"/>
            </a:xfrm>
            <a:custGeom>
              <a:avLst/>
              <a:gdLst/>
              <a:ahLst/>
              <a:cxnLst/>
              <a:rect l="l" t="t" r="r" b="b"/>
              <a:pathLst>
                <a:path w="1954914" h="5014913">
                  <a:moveTo>
                    <a:pt x="547688" y="1108075"/>
                  </a:moveTo>
                  <a:cubicBezTo>
                    <a:pt x="706121" y="1108075"/>
                    <a:pt x="804199" y="1461533"/>
                    <a:pt x="977721" y="1461533"/>
                  </a:cubicBezTo>
                  <a:cubicBezTo>
                    <a:pt x="1151243" y="1461533"/>
                    <a:pt x="1245548" y="1108075"/>
                    <a:pt x="1403981" y="1108075"/>
                  </a:cubicBezTo>
                  <a:cubicBezTo>
                    <a:pt x="1562414" y="1108075"/>
                    <a:pt x="1837786" y="1386329"/>
                    <a:pt x="1883053" y="1939077"/>
                  </a:cubicBezTo>
                  <a:cubicBezTo>
                    <a:pt x="1883053" y="1939077"/>
                    <a:pt x="1883053" y="1939077"/>
                    <a:pt x="1954725" y="2777600"/>
                  </a:cubicBezTo>
                  <a:cubicBezTo>
                    <a:pt x="1958497" y="2852804"/>
                    <a:pt x="1905686" y="2920487"/>
                    <a:pt x="1830242" y="2924247"/>
                  </a:cubicBezTo>
                  <a:cubicBezTo>
                    <a:pt x="1754797" y="2931768"/>
                    <a:pt x="1690670" y="2875365"/>
                    <a:pt x="1683125" y="2800161"/>
                  </a:cubicBezTo>
                  <a:cubicBezTo>
                    <a:pt x="1683125" y="2800161"/>
                    <a:pt x="1562414" y="1728507"/>
                    <a:pt x="1539781" y="1728507"/>
                  </a:cubicBezTo>
                  <a:cubicBezTo>
                    <a:pt x="1513376" y="1728507"/>
                    <a:pt x="1377576" y="1935317"/>
                    <a:pt x="1377576" y="2142128"/>
                  </a:cubicBezTo>
                  <a:cubicBezTo>
                    <a:pt x="1377576" y="2322617"/>
                    <a:pt x="1830242" y="3755249"/>
                    <a:pt x="1830242" y="3755249"/>
                  </a:cubicBezTo>
                  <a:cubicBezTo>
                    <a:pt x="1830242" y="3755249"/>
                    <a:pt x="1830242" y="3755249"/>
                    <a:pt x="1486970" y="3755249"/>
                  </a:cubicBezTo>
                  <a:cubicBezTo>
                    <a:pt x="1434162" y="4300449"/>
                    <a:pt x="1377582" y="4853169"/>
                    <a:pt x="1377576" y="4853225"/>
                  </a:cubicBezTo>
                  <a:cubicBezTo>
                    <a:pt x="1377576" y="4943470"/>
                    <a:pt x="1305904" y="5014913"/>
                    <a:pt x="1219143" y="5014913"/>
                  </a:cubicBezTo>
                  <a:cubicBezTo>
                    <a:pt x="1132382" y="5014913"/>
                    <a:pt x="1060710" y="4943470"/>
                    <a:pt x="1060710" y="4853225"/>
                  </a:cubicBezTo>
                  <a:cubicBezTo>
                    <a:pt x="1060710" y="4853225"/>
                    <a:pt x="1060710" y="4853225"/>
                    <a:pt x="1034304" y="3755249"/>
                  </a:cubicBezTo>
                  <a:cubicBezTo>
                    <a:pt x="1034304" y="3755249"/>
                    <a:pt x="1034304" y="3755249"/>
                    <a:pt x="917365" y="3755249"/>
                  </a:cubicBezTo>
                  <a:cubicBezTo>
                    <a:pt x="891061" y="4849034"/>
                    <a:pt x="890960" y="4853209"/>
                    <a:pt x="890960" y="4853225"/>
                  </a:cubicBezTo>
                  <a:cubicBezTo>
                    <a:pt x="890960" y="4943470"/>
                    <a:pt x="819288" y="5014913"/>
                    <a:pt x="732527" y="5014913"/>
                  </a:cubicBezTo>
                  <a:cubicBezTo>
                    <a:pt x="645766" y="5014913"/>
                    <a:pt x="577866" y="4943470"/>
                    <a:pt x="577866" y="4853225"/>
                  </a:cubicBezTo>
                  <a:cubicBezTo>
                    <a:pt x="577866" y="4853225"/>
                    <a:pt x="517510" y="4300477"/>
                    <a:pt x="464699" y="3755249"/>
                  </a:cubicBezTo>
                  <a:cubicBezTo>
                    <a:pt x="464699" y="3755249"/>
                    <a:pt x="464699" y="3755249"/>
                    <a:pt x="121427" y="3755249"/>
                  </a:cubicBezTo>
                  <a:cubicBezTo>
                    <a:pt x="121427" y="3755249"/>
                    <a:pt x="577866" y="2322617"/>
                    <a:pt x="577866" y="2142128"/>
                  </a:cubicBezTo>
                  <a:cubicBezTo>
                    <a:pt x="577866" y="1935317"/>
                    <a:pt x="438293" y="1728507"/>
                    <a:pt x="415660" y="1728507"/>
                  </a:cubicBezTo>
                  <a:cubicBezTo>
                    <a:pt x="389257" y="1728507"/>
                    <a:pt x="268565" y="2799974"/>
                    <a:pt x="268544" y="2800161"/>
                  </a:cubicBezTo>
                  <a:cubicBezTo>
                    <a:pt x="264771" y="2875365"/>
                    <a:pt x="196872" y="2931768"/>
                    <a:pt x="121427" y="2924247"/>
                  </a:cubicBezTo>
                  <a:cubicBezTo>
                    <a:pt x="45983" y="2920487"/>
                    <a:pt x="-6828" y="2852804"/>
                    <a:pt x="716" y="2777600"/>
                  </a:cubicBezTo>
                  <a:cubicBezTo>
                    <a:pt x="68351" y="1942356"/>
                    <a:pt x="68615" y="1939090"/>
                    <a:pt x="68616" y="1939077"/>
                  </a:cubicBezTo>
                  <a:cubicBezTo>
                    <a:pt x="117655" y="1386329"/>
                    <a:pt x="393027" y="1108075"/>
                    <a:pt x="547688" y="1108075"/>
                  </a:cubicBezTo>
                  <a:close/>
                  <a:moveTo>
                    <a:pt x="977423" y="0"/>
                  </a:moveTo>
                  <a:cubicBezTo>
                    <a:pt x="1234239" y="0"/>
                    <a:pt x="1445735" y="169181"/>
                    <a:pt x="1445735" y="454908"/>
                  </a:cubicBezTo>
                  <a:cubicBezTo>
                    <a:pt x="1445735" y="740635"/>
                    <a:pt x="1219132" y="1041400"/>
                    <a:pt x="977423" y="1041400"/>
                  </a:cubicBezTo>
                  <a:cubicBezTo>
                    <a:pt x="731936" y="1041400"/>
                    <a:pt x="509110" y="740635"/>
                    <a:pt x="509110" y="454908"/>
                  </a:cubicBezTo>
                  <a:cubicBezTo>
                    <a:pt x="509110" y="169181"/>
                    <a:pt x="716829" y="0"/>
                    <a:pt x="97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gray">
            <a:xfrm>
              <a:off x="3419872" y="4490310"/>
              <a:ext cx="288032" cy="738887"/>
            </a:xfrm>
            <a:custGeom>
              <a:avLst/>
              <a:gdLst/>
              <a:ahLst/>
              <a:cxnLst/>
              <a:rect l="l" t="t" r="r" b="b"/>
              <a:pathLst>
                <a:path w="1954914" h="5014913">
                  <a:moveTo>
                    <a:pt x="547688" y="1108075"/>
                  </a:moveTo>
                  <a:cubicBezTo>
                    <a:pt x="706121" y="1108075"/>
                    <a:pt x="804199" y="1461533"/>
                    <a:pt x="977721" y="1461533"/>
                  </a:cubicBezTo>
                  <a:cubicBezTo>
                    <a:pt x="1151243" y="1461533"/>
                    <a:pt x="1245548" y="1108075"/>
                    <a:pt x="1403981" y="1108075"/>
                  </a:cubicBezTo>
                  <a:cubicBezTo>
                    <a:pt x="1562414" y="1108075"/>
                    <a:pt x="1837786" y="1386329"/>
                    <a:pt x="1883053" y="1939077"/>
                  </a:cubicBezTo>
                  <a:cubicBezTo>
                    <a:pt x="1883053" y="1939077"/>
                    <a:pt x="1883053" y="1939077"/>
                    <a:pt x="1954725" y="2777600"/>
                  </a:cubicBezTo>
                  <a:cubicBezTo>
                    <a:pt x="1958497" y="2852804"/>
                    <a:pt x="1905686" y="2920487"/>
                    <a:pt x="1830242" y="2924247"/>
                  </a:cubicBezTo>
                  <a:cubicBezTo>
                    <a:pt x="1754797" y="2931768"/>
                    <a:pt x="1690670" y="2875365"/>
                    <a:pt x="1683125" y="2800161"/>
                  </a:cubicBezTo>
                  <a:cubicBezTo>
                    <a:pt x="1683125" y="2800161"/>
                    <a:pt x="1562414" y="1728507"/>
                    <a:pt x="1539781" y="1728507"/>
                  </a:cubicBezTo>
                  <a:cubicBezTo>
                    <a:pt x="1513376" y="1728507"/>
                    <a:pt x="1377576" y="1935317"/>
                    <a:pt x="1377576" y="2142128"/>
                  </a:cubicBezTo>
                  <a:cubicBezTo>
                    <a:pt x="1377576" y="2322617"/>
                    <a:pt x="1830242" y="3755249"/>
                    <a:pt x="1830242" y="3755249"/>
                  </a:cubicBezTo>
                  <a:cubicBezTo>
                    <a:pt x="1830242" y="3755249"/>
                    <a:pt x="1830242" y="3755249"/>
                    <a:pt x="1486970" y="3755249"/>
                  </a:cubicBezTo>
                  <a:cubicBezTo>
                    <a:pt x="1434162" y="4300449"/>
                    <a:pt x="1377582" y="4853169"/>
                    <a:pt x="1377576" y="4853225"/>
                  </a:cubicBezTo>
                  <a:cubicBezTo>
                    <a:pt x="1377576" y="4943470"/>
                    <a:pt x="1305904" y="5014913"/>
                    <a:pt x="1219143" y="5014913"/>
                  </a:cubicBezTo>
                  <a:cubicBezTo>
                    <a:pt x="1132382" y="5014913"/>
                    <a:pt x="1060710" y="4943470"/>
                    <a:pt x="1060710" y="4853225"/>
                  </a:cubicBezTo>
                  <a:cubicBezTo>
                    <a:pt x="1060710" y="4853225"/>
                    <a:pt x="1060710" y="4853225"/>
                    <a:pt x="1034304" y="3755249"/>
                  </a:cubicBezTo>
                  <a:cubicBezTo>
                    <a:pt x="1034304" y="3755249"/>
                    <a:pt x="1034304" y="3755249"/>
                    <a:pt x="917365" y="3755249"/>
                  </a:cubicBezTo>
                  <a:cubicBezTo>
                    <a:pt x="891061" y="4849034"/>
                    <a:pt x="890960" y="4853209"/>
                    <a:pt x="890960" y="4853225"/>
                  </a:cubicBezTo>
                  <a:cubicBezTo>
                    <a:pt x="890960" y="4943470"/>
                    <a:pt x="819288" y="5014913"/>
                    <a:pt x="732527" y="5014913"/>
                  </a:cubicBezTo>
                  <a:cubicBezTo>
                    <a:pt x="645766" y="5014913"/>
                    <a:pt x="577866" y="4943470"/>
                    <a:pt x="577866" y="4853225"/>
                  </a:cubicBezTo>
                  <a:cubicBezTo>
                    <a:pt x="577866" y="4853225"/>
                    <a:pt x="517510" y="4300477"/>
                    <a:pt x="464699" y="3755249"/>
                  </a:cubicBezTo>
                  <a:cubicBezTo>
                    <a:pt x="464699" y="3755249"/>
                    <a:pt x="464699" y="3755249"/>
                    <a:pt x="121427" y="3755249"/>
                  </a:cubicBezTo>
                  <a:cubicBezTo>
                    <a:pt x="121427" y="3755249"/>
                    <a:pt x="577866" y="2322617"/>
                    <a:pt x="577866" y="2142128"/>
                  </a:cubicBezTo>
                  <a:cubicBezTo>
                    <a:pt x="577866" y="1935317"/>
                    <a:pt x="438293" y="1728507"/>
                    <a:pt x="415660" y="1728507"/>
                  </a:cubicBezTo>
                  <a:cubicBezTo>
                    <a:pt x="389257" y="1728507"/>
                    <a:pt x="268565" y="2799974"/>
                    <a:pt x="268544" y="2800161"/>
                  </a:cubicBezTo>
                  <a:cubicBezTo>
                    <a:pt x="264771" y="2875365"/>
                    <a:pt x="196872" y="2931768"/>
                    <a:pt x="121427" y="2924247"/>
                  </a:cubicBezTo>
                  <a:cubicBezTo>
                    <a:pt x="45983" y="2920487"/>
                    <a:pt x="-6828" y="2852804"/>
                    <a:pt x="716" y="2777600"/>
                  </a:cubicBezTo>
                  <a:cubicBezTo>
                    <a:pt x="68351" y="1942356"/>
                    <a:pt x="68615" y="1939090"/>
                    <a:pt x="68616" y="1939077"/>
                  </a:cubicBezTo>
                  <a:cubicBezTo>
                    <a:pt x="117655" y="1386329"/>
                    <a:pt x="393027" y="1108075"/>
                    <a:pt x="547688" y="1108075"/>
                  </a:cubicBezTo>
                  <a:close/>
                  <a:moveTo>
                    <a:pt x="977423" y="0"/>
                  </a:moveTo>
                  <a:cubicBezTo>
                    <a:pt x="1234239" y="0"/>
                    <a:pt x="1445735" y="169181"/>
                    <a:pt x="1445735" y="454908"/>
                  </a:cubicBezTo>
                  <a:cubicBezTo>
                    <a:pt x="1445735" y="740635"/>
                    <a:pt x="1219132" y="1041400"/>
                    <a:pt x="977423" y="1041400"/>
                  </a:cubicBezTo>
                  <a:cubicBezTo>
                    <a:pt x="731936" y="1041400"/>
                    <a:pt x="509110" y="740635"/>
                    <a:pt x="509110" y="454908"/>
                  </a:cubicBezTo>
                  <a:cubicBezTo>
                    <a:pt x="509110" y="169181"/>
                    <a:pt x="716829" y="0"/>
                    <a:pt x="97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3779912" y="4490311"/>
              <a:ext cx="288032" cy="738887"/>
            </a:xfrm>
            <a:custGeom>
              <a:avLst/>
              <a:gdLst/>
              <a:ahLst/>
              <a:cxnLst/>
              <a:rect l="l" t="t" r="r" b="b"/>
              <a:pathLst>
                <a:path w="1954914" h="5014913">
                  <a:moveTo>
                    <a:pt x="547688" y="1108075"/>
                  </a:moveTo>
                  <a:cubicBezTo>
                    <a:pt x="706121" y="1108075"/>
                    <a:pt x="804199" y="1461533"/>
                    <a:pt x="977721" y="1461533"/>
                  </a:cubicBezTo>
                  <a:cubicBezTo>
                    <a:pt x="1151243" y="1461533"/>
                    <a:pt x="1245548" y="1108075"/>
                    <a:pt x="1403981" y="1108075"/>
                  </a:cubicBezTo>
                  <a:cubicBezTo>
                    <a:pt x="1562414" y="1108075"/>
                    <a:pt x="1837786" y="1386329"/>
                    <a:pt x="1883053" y="1939077"/>
                  </a:cubicBezTo>
                  <a:cubicBezTo>
                    <a:pt x="1883053" y="1939077"/>
                    <a:pt x="1883053" y="1939077"/>
                    <a:pt x="1954725" y="2777600"/>
                  </a:cubicBezTo>
                  <a:cubicBezTo>
                    <a:pt x="1958497" y="2852804"/>
                    <a:pt x="1905686" y="2920487"/>
                    <a:pt x="1830242" y="2924247"/>
                  </a:cubicBezTo>
                  <a:cubicBezTo>
                    <a:pt x="1754797" y="2931768"/>
                    <a:pt x="1690670" y="2875365"/>
                    <a:pt x="1683125" y="2800161"/>
                  </a:cubicBezTo>
                  <a:cubicBezTo>
                    <a:pt x="1683125" y="2800161"/>
                    <a:pt x="1562414" y="1728507"/>
                    <a:pt x="1539781" y="1728507"/>
                  </a:cubicBezTo>
                  <a:cubicBezTo>
                    <a:pt x="1513376" y="1728507"/>
                    <a:pt x="1377576" y="1935317"/>
                    <a:pt x="1377576" y="2142128"/>
                  </a:cubicBezTo>
                  <a:cubicBezTo>
                    <a:pt x="1377576" y="2322617"/>
                    <a:pt x="1830242" y="3755249"/>
                    <a:pt x="1830242" y="3755249"/>
                  </a:cubicBezTo>
                  <a:cubicBezTo>
                    <a:pt x="1830242" y="3755249"/>
                    <a:pt x="1830242" y="3755249"/>
                    <a:pt x="1486970" y="3755249"/>
                  </a:cubicBezTo>
                  <a:cubicBezTo>
                    <a:pt x="1434162" y="4300449"/>
                    <a:pt x="1377582" y="4853169"/>
                    <a:pt x="1377576" y="4853225"/>
                  </a:cubicBezTo>
                  <a:cubicBezTo>
                    <a:pt x="1377576" y="4943470"/>
                    <a:pt x="1305904" y="5014913"/>
                    <a:pt x="1219143" y="5014913"/>
                  </a:cubicBezTo>
                  <a:cubicBezTo>
                    <a:pt x="1132382" y="5014913"/>
                    <a:pt x="1060710" y="4943470"/>
                    <a:pt x="1060710" y="4853225"/>
                  </a:cubicBezTo>
                  <a:cubicBezTo>
                    <a:pt x="1060710" y="4853225"/>
                    <a:pt x="1060710" y="4853225"/>
                    <a:pt x="1034304" y="3755249"/>
                  </a:cubicBezTo>
                  <a:cubicBezTo>
                    <a:pt x="1034304" y="3755249"/>
                    <a:pt x="1034304" y="3755249"/>
                    <a:pt x="917365" y="3755249"/>
                  </a:cubicBezTo>
                  <a:cubicBezTo>
                    <a:pt x="891061" y="4849034"/>
                    <a:pt x="890960" y="4853209"/>
                    <a:pt x="890960" y="4853225"/>
                  </a:cubicBezTo>
                  <a:cubicBezTo>
                    <a:pt x="890960" y="4943470"/>
                    <a:pt x="819288" y="5014913"/>
                    <a:pt x="732527" y="5014913"/>
                  </a:cubicBezTo>
                  <a:cubicBezTo>
                    <a:pt x="645766" y="5014913"/>
                    <a:pt x="577866" y="4943470"/>
                    <a:pt x="577866" y="4853225"/>
                  </a:cubicBezTo>
                  <a:cubicBezTo>
                    <a:pt x="577866" y="4853225"/>
                    <a:pt x="517510" y="4300477"/>
                    <a:pt x="464699" y="3755249"/>
                  </a:cubicBezTo>
                  <a:cubicBezTo>
                    <a:pt x="464699" y="3755249"/>
                    <a:pt x="464699" y="3755249"/>
                    <a:pt x="121427" y="3755249"/>
                  </a:cubicBezTo>
                  <a:cubicBezTo>
                    <a:pt x="121427" y="3755249"/>
                    <a:pt x="577866" y="2322617"/>
                    <a:pt x="577866" y="2142128"/>
                  </a:cubicBezTo>
                  <a:cubicBezTo>
                    <a:pt x="577866" y="1935317"/>
                    <a:pt x="438293" y="1728507"/>
                    <a:pt x="415660" y="1728507"/>
                  </a:cubicBezTo>
                  <a:cubicBezTo>
                    <a:pt x="389257" y="1728507"/>
                    <a:pt x="268565" y="2799974"/>
                    <a:pt x="268544" y="2800161"/>
                  </a:cubicBezTo>
                  <a:cubicBezTo>
                    <a:pt x="264771" y="2875365"/>
                    <a:pt x="196872" y="2931768"/>
                    <a:pt x="121427" y="2924247"/>
                  </a:cubicBezTo>
                  <a:cubicBezTo>
                    <a:pt x="45983" y="2920487"/>
                    <a:pt x="-6828" y="2852804"/>
                    <a:pt x="716" y="2777600"/>
                  </a:cubicBezTo>
                  <a:cubicBezTo>
                    <a:pt x="68351" y="1942356"/>
                    <a:pt x="68615" y="1939090"/>
                    <a:pt x="68616" y="1939077"/>
                  </a:cubicBezTo>
                  <a:cubicBezTo>
                    <a:pt x="117655" y="1386329"/>
                    <a:pt x="393027" y="1108075"/>
                    <a:pt x="547688" y="1108075"/>
                  </a:cubicBezTo>
                  <a:close/>
                  <a:moveTo>
                    <a:pt x="977423" y="0"/>
                  </a:moveTo>
                  <a:cubicBezTo>
                    <a:pt x="1234239" y="0"/>
                    <a:pt x="1445735" y="169181"/>
                    <a:pt x="1445735" y="454908"/>
                  </a:cubicBezTo>
                  <a:cubicBezTo>
                    <a:pt x="1445735" y="740635"/>
                    <a:pt x="1219132" y="1041400"/>
                    <a:pt x="977423" y="1041400"/>
                  </a:cubicBezTo>
                  <a:cubicBezTo>
                    <a:pt x="731936" y="1041400"/>
                    <a:pt x="509110" y="740635"/>
                    <a:pt x="509110" y="454908"/>
                  </a:cubicBezTo>
                  <a:cubicBezTo>
                    <a:pt x="509110" y="169181"/>
                    <a:pt x="716829" y="0"/>
                    <a:pt x="97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gray">
            <a:xfrm>
              <a:off x="4139952" y="4490312"/>
              <a:ext cx="288032" cy="738887"/>
            </a:xfrm>
            <a:custGeom>
              <a:avLst/>
              <a:gdLst/>
              <a:ahLst/>
              <a:cxnLst/>
              <a:rect l="l" t="t" r="r" b="b"/>
              <a:pathLst>
                <a:path w="1954914" h="5014913">
                  <a:moveTo>
                    <a:pt x="547688" y="1108075"/>
                  </a:moveTo>
                  <a:cubicBezTo>
                    <a:pt x="706121" y="1108075"/>
                    <a:pt x="804199" y="1461533"/>
                    <a:pt x="977721" y="1461533"/>
                  </a:cubicBezTo>
                  <a:cubicBezTo>
                    <a:pt x="1151243" y="1461533"/>
                    <a:pt x="1245548" y="1108075"/>
                    <a:pt x="1403981" y="1108075"/>
                  </a:cubicBezTo>
                  <a:cubicBezTo>
                    <a:pt x="1562414" y="1108075"/>
                    <a:pt x="1837786" y="1386329"/>
                    <a:pt x="1883053" y="1939077"/>
                  </a:cubicBezTo>
                  <a:cubicBezTo>
                    <a:pt x="1883053" y="1939077"/>
                    <a:pt x="1883053" y="1939077"/>
                    <a:pt x="1954725" y="2777600"/>
                  </a:cubicBezTo>
                  <a:cubicBezTo>
                    <a:pt x="1958497" y="2852804"/>
                    <a:pt x="1905686" y="2920487"/>
                    <a:pt x="1830242" y="2924247"/>
                  </a:cubicBezTo>
                  <a:cubicBezTo>
                    <a:pt x="1754797" y="2931768"/>
                    <a:pt x="1690670" y="2875365"/>
                    <a:pt x="1683125" y="2800161"/>
                  </a:cubicBezTo>
                  <a:cubicBezTo>
                    <a:pt x="1683125" y="2800161"/>
                    <a:pt x="1562414" y="1728507"/>
                    <a:pt x="1539781" y="1728507"/>
                  </a:cubicBezTo>
                  <a:cubicBezTo>
                    <a:pt x="1513376" y="1728507"/>
                    <a:pt x="1377576" y="1935317"/>
                    <a:pt x="1377576" y="2142128"/>
                  </a:cubicBezTo>
                  <a:cubicBezTo>
                    <a:pt x="1377576" y="2322617"/>
                    <a:pt x="1830242" y="3755249"/>
                    <a:pt x="1830242" y="3755249"/>
                  </a:cubicBezTo>
                  <a:cubicBezTo>
                    <a:pt x="1830242" y="3755249"/>
                    <a:pt x="1830242" y="3755249"/>
                    <a:pt x="1486970" y="3755249"/>
                  </a:cubicBezTo>
                  <a:cubicBezTo>
                    <a:pt x="1434162" y="4300449"/>
                    <a:pt x="1377582" y="4853169"/>
                    <a:pt x="1377576" y="4853225"/>
                  </a:cubicBezTo>
                  <a:cubicBezTo>
                    <a:pt x="1377576" y="4943470"/>
                    <a:pt x="1305904" y="5014913"/>
                    <a:pt x="1219143" y="5014913"/>
                  </a:cubicBezTo>
                  <a:cubicBezTo>
                    <a:pt x="1132382" y="5014913"/>
                    <a:pt x="1060710" y="4943470"/>
                    <a:pt x="1060710" y="4853225"/>
                  </a:cubicBezTo>
                  <a:cubicBezTo>
                    <a:pt x="1060710" y="4853225"/>
                    <a:pt x="1060710" y="4853225"/>
                    <a:pt x="1034304" y="3755249"/>
                  </a:cubicBezTo>
                  <a:cubicBezTo>
                    <a:pt x="1034304" y="3755249"/>
                    <a:pt x="1034304" y="3755249"/>
                    <a:pt x="917365" y="3755249"/>
                  </a:cubicBezTo>
                  <a:cubicBezTo>
                    <a:pt x="891061" y="4849034"/>
                    <a:pt x="890960" y="4853209"/>
                    <a:pt x="890960" y="4853225"/>
                  </a:cubicBezTo>
                  <a:cubicBezTo>
                    <a:pt x="890960" y="4943470"/>
                    <a:pt x="819288" y="5014913"/>
                    <a:pt x="732527" y="5014913"/>
                  </a:cubicBezTo>
                  <a:cubicBezTo>
                    <a:pt x="645766" y="5014913"/>
                    <a:pt x="577866" y="4943470"/>
                    <a:pt x="577866" y="4853225"/>
                  </a:cubicBezTo>
                  <a:cubicBezTo>
                    <a:pt x="577866" y="4853225"/>
                    <a:pt x="517510" y="4300477"/>
                    <a:pt x="464699" y="3755249"/>
                  </a:cubicBezTo>
                  <a:cubicBezTo>
                    <a:pt x="464699" y="3755249"/>
                    <a:pt x="464699" y="3755249"/>
                    <a:pt x="121427" y="3755249"/>
                  </a:cubicBezTo>
                  <a:cubicBezTo>
                    <a:pt x="121427" y="3755249"/>
                    <a:pt x="577866" y="2322617"/>
                    <a:pt x="577866" y="2142128"/>
                  </a:cubicBezTo>
                  <a:cubicBezTo>
                    <a:pt x="577866" y="1935317"/>
                    <a:pt x="438293" y="1728507"/>
                    <a:pt x="415660" y="1728507"/>
                  </a:cubicBezTo>
                  <a:cubicBezTo>
                    <a:pt x="389257" y="1728507"/>
                    <a:pt x="268565" y="2799974"/>
                    <a:pt x="268544" y="2800161"/>
                  </a:cubicBezTo>
                  <a:cubicBezTo>
                    <a:pt x="264771" y="2875365"/>
                    <a:pt x="196872" y="2931768"/>
                    <a:pt x="121427" y="2924247"/>
                  </a:cubicBezTo>
                  <a:cubicBezTo>
                    <a:pt x="45983" y="2920487"/>
                    <a:pt x="-6828" y="2852804"/>
                    <a:pt x="716" y="2777600"/>
                  </a:cubicBezTo>
                  <a:cubicBezTo>
                    <a:pt x="68351" y="1942356"/>
                    <a:pt x="68615" y="1939090"/>
                    <a:pt x="68616" y="1939077"/>
                  </a:cubicBezTo>
                  <a:cubicBezTo>
                    <a:pt x="117655" y="1386329"/>
                    <a:pt x="393027" y="1108075"/>
                    <a:pt x="547688" y="1108075"/>
                  </a:cubicBezTo>
                  <a:close/>
                  <a:moveTo>
                    <a:pt x="977423" y="0"/>
                  </a:moveTo>
                  <a:cubicBezTo>
                    <a:pt x="1234239" y="0"/>
                    <a:pt x="1445735" y="169181"/>
                    <a:pt x="1445735" y="454908"/>
                  </a:cubicBezTo>
                  <a:cubicBezTo>
                    <a:pt x="1445735" y="740635"/>
                    <a:pt x="1219132" y="1041400"/>
                    <a:pt x="977423" y="1041400"/>
                  </a:cubicBezTo>
                  <a:cubicBezTo>
                    <a:pt x="731936" y="1041400"/>
                    <a:pt x="509110" y="740635"/>
                    <a:pt x="509110" y="454908"/>
                  </a:cubicBezTo>
                  <a:cubicBezTo>
                    <a:pt x="509110" y="169181"/>
                    <a:pt x="716829" y="0"/>
                    <a:pt x="97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gray">
            <a:xfrm>
              <a:off x="4499992" y="4490313"/>
              <a:ext cx="288032" cy="738887"/>
            </a:xfrm>
            <a:custGeom>
              <a:avLst/>
              <a:gdLst/>
              <a:ahLst/>
              <a:cxnLst/>
              <a:rect l="l" t="t" r="r" b="b"/>
              <a:pathLst>
                <a:path w="1954914" h="5014913">
                  <a:moveTo>
                    <a:pt x="547688" y="1108075"/>
                  </a:moveTo>
                  <a:cubicBezTo>
                    <a:pt x="706121" y="1108075"/>
                    <a:pt x="804199" y="1461533"/>
                    <a:pt x="977721" y="1461533"/>
                  </a:cubicBezTo>
                  <a:cubicBezTo>
                    <a:pt x="1151243" y="1461533"/>
                    <a:pt x="1245548" y="1108075"/>
                    <a:pt x="1403981" y="1108075"/>
                  </a:cubicBezTo>
                  <a:cubicBezTo>
                    <a:pt x="1562414" y="1108075"/>
                    <a:pt x="1837786" y="1386329"/>
                    <a:pt x="1883053" y="1939077"/>
                  </a:cubicBezTo>
                  <a:cubicBezTo>
                    <a:pt x="1883053" y="1939077"/>
                    <a:pt x="1883053" y="1939077"/>
                    <a:pt x="1954725" y="2777600"/>
                  </a:cubicBezTo>
                  <a:cubicBezTo>
                    <a:pt x="1958497" y="2852804"/>
                    <a:pt x="1905686" y="2920487"/>
                    <a:pt x="1830242" y="2924247"/>
                  </a:cubicBezTo>
                  <a:cubicBezTo>
                    <a:pt x="1754797" y="2931768"/>
                    <a:pt x="1690670" y="2875365"/>
                    <a:pt x="1683125" y="2800161"/>
                  </a:cubicBezTo>
                  <a:cubicBezTo>
                    <a:pt x="1683125" y="2800161"/>
                    <a:pt x="1562414" y="1728507"/>
                    <a:pt x="1539781" y="1728507"/>
                  </a:cubicBezTo>
                  <a:cubicBezTo>
                    <a:pt x="1513376" y="1728507"/>
                    <a:pt x="1377576" y="1935317"/>
                    <a:pt x="1377576" y="2142128"/>
                  </a:cubicBezTo>
                  <a:cubicBezTo>
                    <a:pt x="1377576" y="2322617"/>
                    <a:pt x="1830242" y="3755249"/>
                    <a:pt x="1830242" y="3755249"/>
                  </a:cubicBezTo>
                  <a:cubicBezTo>
                    <a:pt x="1830242" y="3755249"/>
                    <a:pt x="1830242" y="3755249"/>
                    <a:pt x="1486970" y="3755249"/>
                  </a:cubicBezTo>
                  <a:cubicBezTo>
                    <a:pt x="1434162" y="4300449"/>
                    <a:pt x="1377582" y="4853169"/>
                    <a:pt x="1377576" y="4853225"/>
                  </a:cubicBezTo>
                  <a:cubicBezTo>
                    <a:pt x="1377576" y="4943470"/>
                    <a:pt x="1305904" y="5014913"/>
                    <a:pt x="1219143" y="5014913"/>
                  </a:cubicBezTo>
                  <a:cubicBezTo>
                    <a:pt x="1132382" y="5014913"/>
                    <a:pt x="1060710" y="4943470"/>
                    <a:pt x="1060710" y="4853225"/>
                  </a:cubicBezTo>
                  <a:cubicBezTo>
                    <a:pt x="1060710" y="4853225"/>
                    <a:pt x="1060710" y="4853225"/>
                    <a:pt x="1034304" y="3755249"/>
                  </a:cubicBezTo>
                  <a:cubicBezTo>
                    <a:pt x="1034304" y="3755249"/>
                    <a:pt x="1034304" y="3755249"/>
                    <a:pt x="917365" y="3755249"/>
                  </a:cubicBezTo>
                  <a:cubicBezTo>
                    <a:pt x="891061" y="4849034"/>
                    <a:pt x="890960" y="4853209"/>
                    <a:pt x="890960" y="4853225"/>
                  </a:cubicBezTo>
                  <a:cubicBezTo>
                    <a:pt x="890960" y="4943470"/>
                    <a:pt x="819288" y="5014913"/>
                    <a:pt x="732527" y="5014913"/>
                  </a:cubicBezTo>
                  <a:cubicBezTo>
                    <a:pt x="645766" y="5014913"/>
                    <a:pt x="577866" y="4943470"/>
                    <a:pt x="577866" y="4853225"/>
                  </a:cubicBezTo>
                  <a:cubicBezTo>
                    <a:pt x="577866" y="4853225"/>
                    <a:pt x="517510" y="4300477"/>
                    <a:pt x="464699" y="3755249"/>
                  </a:cubicBezTo>
                  <a:cubicBezTo>
                    <a:pt x="464699" y="3755249"/>
                    <a:pt x="464699" y="3755249"/>
                    <a:pt x="121427" y="3755249"/>
                  </a:cubicBezTo>
                  <a:cubicBezTo>
                    <a:pt x="121427" y="3755249"/>
                    <a:pt x="577866" y="2322617"/>
                    <a:pt x="577866" y="2142128"/>
                  </a:cubicBezTo>
                  <a:cubicBezTo>
                    <a:pt x="577866" y="1935317"/>
                    <a:pt x="438293" y="1728507"/>
                    <a:pt x="415660" y="1728507"/>
                  </a:cubicBezTo>
                  <a:cubicBezTo>
                    <a:pt x="389257" y="1728507"/>
                    <a:pt x="268565" y="2799974"/>
                    <a:pt x="268544" y="2800161"/>
                  </a:cubicBezTo>
                  <a:cubicBezTo>
                    <a:pt x="264771" y="2875365"/>
                    <a:pt x="196872" y="2931768"/>
                    <a:pt x="121427" y="2924247"/>
                  </a:cubicBezTo>
                  <a:cubicBezTo>
                    <a:pt x="45983" y="2920487"/>
                    <a:pt x="-6828" y="2852804"/>
                    <a:pt x="716" y="2777600"/>
                  </a:cubicBezTo>
                  <a:cubicBezTo>
                    <a:pt x="68351" y="1942356"/>
                    <a:pt x="68615" y="1939090"/>
                    <a:pt x="68616" y="1939077"/>
                  </a:cubicBezTo>
                  <a:cubicBezTo>
                    <a:pt x="117655" y="1386329"/>
                    <a:pt x="393027" y="1108075"/>
                    <a:pt x="547688" y="1108075"/>
                  </a:cubicBezTo>
                  <a:close/>
                  <a:moveTo>
                    <a:pt x="977423" y="0"/>
                  </a:moveTo>
                  <a:cubicBezTo>
                    <a:pt x="1234239" y="0"/>
                    <a:pt x="1445735" y="169181"/>
                    <a:pt x="1445735" y="454908"/>
                  </a:cubicBezTo>
                  <a:cubicBezTo>
                    <a:pt x="1445735" y="740635"/>
                    <a:pt x="1219132" y="1041400"/>
                    <a:pt x="977423" y="1041400"/>
                  </a:cubicBezTo>
                  <a:cubicBezTo>
                    <a:pt x="731936" y="1041400"/>
                    <a:pt x="509110" y="740635"/>
                    <a:pt x="509110" y="454908"/>
                  </a:cubicBezTo>
                  <a:cubicBezTo>
                    <a:pt x="509110" y="169181"/>
                    <a:pt x="716829" y="0"/>
                    <a:pt x="9774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gray">
            <a:xfrm>
              <a:off x="4860032" y="4490311"/>
              <a:ext cx="288032" cy="738887"/>
            </a:xfrm>
            <a:custGeom>
              <a:avLst/>
              <a:gdLst/>
              <a:ahLst/>
              <a:cxnLst/>
              <a:rect l="l" t="t" r="r" b="b"/>
              <a:pathLst>
                <a:path w="1954914" h="5014913">
                  <a:moveTo>
                    <a:pt x="547688" y="1108075"/>
                  </a:moveTo>
                  <a:cubicBezTo>
                    <a:pt x="706121" y="1108075"/>
                    <a:pt x="804199" y="1461533"/>
                    <a:pt x="977721" y="1461533"/>
                  </a:cubicBezTo>
                  <a:cubicBezTo>
                    <a:pt x="1151243" y="1461533"/>
                    <a:pt x="1245548" y="1108075"/>
                    <a:pt x="1403981" y="1108075"/>
                  </a:cubicBezTo>
                  <a:cubicBezTo>
                    <a:pt x="1562414" y="1108075"/>
                    <a:pt x="1837786" y="1386329"/>
                    <a:pt x="1883053" y="1939077"/>
                  </a:cubicBezTo>
                  <a:cubicBezTo>
                    <a:pt x="1883053" y="1939077"/>
                    <a:pt x="1883053" y="1939077"/>
                    <a:pt x="1954725" y="2777600"/>
                  </a:cubicBezTo>
                  <a:cubicBezTo>
                    <a:pt x="1958497" y="2852804"/>
                    <a:pt x="1905686" y="2920487"/>
                    <a:pt x="1830242" y="2924247"/>
                  </a:cubicBezTo>
                  <a:cubicBezTo>
                    <a:pt x="1754797" y="2931768"/>
                    <a:pt x="1690670" y="2875365"/>
                    <a:pt x="1683125" y="2800161"/>
                  </a:cubicBezTo>
                  <a:cubicBezTo>
                    <a:pt x="1683125" y="2800161"/>
                    <a:pt x="1562414" y="1728507"/>
                    <a:pt x="1539781" y="1728507"/>
                  </a:cubicBezTo>
                  <a:cubicBezTo>
                    <a:pt x="1513376" y="1728507"/>
                    <a:pt x="1377576" y="1935317"/>
                    <a:pt x="1377576" y="2142128"/>
                  </a:cubicBezTo>
                  <a:cubicBezTo>
                    <a:pt x="1377576" y="2322617"/>
                    <a:pt x="1830242" y="3755249"/>
                    <a:pt x="1830242" y="3755249"/>
                  </a:cubicBezTo>
                  <a:cubicBezTo>
                    <a:pt x="1830242" y="3755249"/>
                    <a:pt x="1830242" y="3755249"/>
                    <a:pt x="1486970" y="3755249"/>
                  </a:cubicBezTo>
                  <a:cubicBezTo>
                    <a:pt x="1434162" y="4300449"/>
                    <a:pt x="1377582" y="4853169"/>
                    <a:pt x="1377576" y="4853225"/>
                  </a:cubicBezTo>
                  <a:cubicBezTo>
                    <a:pt x="1377576" y="4943470"/>
                    <a:pt x="1305904" y="5014913"/>
                    <a:pt x="1219143" y="5014913"/>
                  </a:cubicBezTo>
                  <a:cubicBezTo>
                    <a:pt x="1132382" y="5014913"/>
                    <a:pt x="1060710" y="4943470"/>
                    <a:pt x="1060710" y="4853225"/>
                  </a:cubicBezTo>
                  <a:cubicBezTo>
                    <a:pt x="1060710" y="4853225"/>
                    <a:pt x="1060710" y="4853225"/>
                    <a:pt x="1034304" y="3755249"/>
                  </a:cubicBezTo>
                  <a:cubicBezTo>
                    <a:pt x="1034304" y="3755249"/>
                    <a:pt x="1034304" y="3755249"/>
                    <a:pt x="917365" y="3755249"/>
                  </a:cubicBezTo>
                  <a:cubicBezTo>
                    <a:pt x="891061" y="4849034"/>
                    <a:pt x="890960" y="4853209"/>
                    <a:pt x="890960" y="4853225"/>
                  </a:cubicBezTo>
                  <a:cubicBezTo>
                    <a:pt x="890960" y="4943470"/>
                    <a:pt x="819288" y="5014913"/>
                    <a:pt x="732527" y="5014913"/>
                  </a:cubicBezTo>
                  <a:cubicBezTo>
                    <a:pt x="645766" y="5014913"/>
                    <a:pt x="577866" y="4943470"/>
                    <a:pt x="577866" y="4853225"/>
                  </a:cubicBezTo>
                  <a:cubicBezTo>
                    <a:pt x="577866" y="4853225"/>
                    <a:pt x="517510" y="4300477"/>
                    <a:pt x="464699" y="3755249"/>
                  </a:cubicBezTo>
                  <a:cubicBezTo>
                    <a:pt x="464699" y="3755249"/>
                    <a:pt x="464699" y="3755249"/>
                    <a:pt x="121427" y="3755249"/>
                  </a:cubicBezTo>
                  <a:cubicBezTo>
                    <a:pt x="121427" y="3755249"/>
                    <a:pt x="577866" y="2322617"/>
                    <a:pt x="577866" y="2142128"/>
                  </a:cubicBezTo>
                  <a:cubicBezTo>
                    <a:pt x="577866" y="1935317"/>
                    <a:pt x="438293" y="1728507"/>
                    <a:pt x="415660" y="1728507"/>
                  </a:cubicBezTo>
                  <a:cubicBezTo>
                    <a:pt x="389257" y="1728507"/>
                    <a:pt x="268565" y="2799974"/>
                    <a:pt x="268544" y="2800161"/>
                  </a:cubicBezTo>
                  <a:cubicBezTo>
                    <a:pt x="264771" y="2875365"/>
                    <a:pt x="196872" y="2931768"/>
                    <a:pt x="121427" y="2924247"/>
                  </a:cubicBezTo>
                  <a:cubicBezTo>
                    <a:pt x="45983" y="2920487"/>
                    <a:pt x="-6828" y="2852804"/>
                    <a:pt x="716" y="2777600"/>
                  </a:cubicBezTo>
                  <a:cubicBezTo>
                    <a:pt x="68351" y="1942356"/>
                    <a:pt x="68615" y="1939090"/>
                    <a:pt x="68616" y="1939077"/>
                  </a:cubicBezTo>
                  <a:cubicBezTo>
                    <a:pt x="117655" y="1386329"/>
                    <a:pt x="393027" y="1108075"/>
                    <a:pt x="547688" y="1108075"/>
                  </a:cubicBezTo>
                  <a:close/>
                  <a:moveTo>
                    <a:pt x="977423" y="0"/>
                  </a:moveTo>
                  <a:cubicBezTo>
                    <a:pt x="1234239" y="0"/>
                    <a:pt x="1445735" y="169181"/>
                    <a:pt x="1445735" y="454908"/>
                  </a:cubicBezTo>
                  <a:cubicBezTo>
                    <a:pt x="1445735" y="740635"/>
                    <a:pt x="1219132" y="1041400"/>
                    <a:pt x="977423" y="1041400"/>
                  </a:cubicBezTo>
                  <a:cubicBezTo>
                    <a:pt x="731936" y="1041400"/>
                    <a:pt x="509110" y="740635"/>
                    <a:pt x="509110" y="454908"/>
                  </a:cubicBezTo>
                  <a:cubicBezTo>
                    <a:pt x="509110" y="169181"/>
                    <a:pt x="716829" y="0"/>
                    <a:pt x="97742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5220072" y="4490312"/>
              <a:ext cx="288032" cy="738887"/>
            </a:xfrm>
            <a:custGeom>
              <a:avLst/>
              <a:gdLst/>
              <a:ahLst/>
              <a:cxnLst/>
              <a:rect l="l" t="t" r="r" b="b"/>
              <a:pathLst>
                <a:path w="1954914" h="5014913">
                  <a:moveTo>
                    <a:pt x="547688" y="1108075"/>
                  </a:moveTo>
                  <a:cubicBezTo>
                    <a:pt x="706121" y="1108075"/>
                    <a:pt x="804199" y="1461533"/>
                    <a:pt x="977721" y="1461533"/>
                  </a:cubicBezTo>
                  <a:cubicBezTo>
                    <a:pt x="1151243" y="1461533"/>
                    <a:pt x="1245548" y="1108075"/>
                    <a:pt x="1403981" y="1108075"/>
                  </a:cubicBezTo>
                  <a:cubicBezTo>
                    <a:pt x="1562414" y="1108075"/>
                    <a:pt x="1837786" y="1386329"/>
                    <a:pt x="1883053" y="1939077"/>
                  </a:cubicBezTo>
                  <a:cubicBezTo>
                    <a:pt x="1883053" y="1939077"/>
                    <a:pt x="1883053" y="1939077"/>
                    <a:pt x="1954725" y="2777600"/>
                  </a:cubicBezTo>
                  <a:cubicBezTo>
                    <a:pt x="1958497" y="2852804"/>
                    <a:pt x="1905686" y="2920487"/>
                    <a:pt x="1830242" y="2924247"/>
                  </a:cubicBezTo>
                  <a:cubicBezTo>
                    <a:pt x="1754797" y="2931768"/>
                    <a:pt x="1690670" y="2875365"/>
                    <a:pt x="1683125" y="2800161"/>
                  </a:cubicBezTo>
                  <a:cubicBezTo>
                    <a:pt x="1683125" y="2800161"/>
                    <a:pt x="1562414" y="1728507"/>
                    <a:pt x="1539781" y="1728507"/>
                  </a:cubicBezTo>
                  <a:cubicBezTo>
                    <a:pt x="1513376" y="1728507"/>
                    <a:pt x="1377576" y="1935317"/>
                    <a:pt x="1377576" y="2142128"/>
                  </a:cubicBezTo>
                  <a:cubicBezTo>
                    <a:pt x="1377576" y="2322617"/>
                    <a:pt x="1830242" y="3755249"/>
                    <a:pt x="1830242" y="3755249"/>
                  </a:cubicBezTo>
                  <a:cubicBezTo>
                    <a:pt x="1830242" y="3755249"/>
                    <a:pt x="1830242" y="3755249"/>
                    <a:pt x="1486970" y="3755249"/>
                  </a:cubicBezTo>
                  <a:cubicBezTo>
                    <a:pt x="1434162" y="4300449"/>
                    <a:pt x="1377582" y="4853169"/>
                    <a:pt x="1377576" y="4853225"/>
                  </a:cubicBezTo>
                  <a:cubicBezTo>
                    <a:pt x="1377576" y="4943470"/>
                    <a:pt x="1305904" y="5014913"/>
                    <a:pt x="1219143" y="5014913"/>
                  </a:cubicBezTo>
                  <a:cubicBezTo>
                    <a:pt x="1132382" y="5014913"/>
                    <a:pt x="1060710" y="4943470"/>
                    <a:pt x="1060710" y="4853225"/>
                  </a:cubicBezTo>
                  <a:cubicBezTo>
                    <a:pt x="1060710" y="4853225"/>
                    <a:pt x="1060710" y="4853225"/>
                    <a:pt x="1034304" y="3755249"/>
                  </a:cubicBezTo>
                  <a:cubicBezTo>
                    <a:pt x="1034304" y="3755249"/>
                    <a:pt x="1034304" y="3755249"/>
                    <a:pt x="917365" y="3755249"/>
                  </a:cubicBezTo>
                  <a:cubicBezTo>
                    <a:pt x="891061" y="4849034"/>
                    <a:pt x="890960" y="4853209"/>
                    <a:pt x="890960" y="4853225"/>
                  </a:cubicBezTo>
                  <a:cubicBezTo>
                    <a:pt x="890960" y="4943470"/>
                    <a:pt x="819288" y="5014913"/>
                    <a:pt x="732527" y="5014913"/>
                  </a:cubicBezTo>
                  <a:cubicBezTo>
                    <a:pt x="645766" y="5014913"/>
                    <a:pt x="577866" y="4943470"/>
                    <a:pt x="577866" y="4853225"/>
                  </a:cubicBezTo>
                  <a:cubicBezTo>
                    <a:pt x="577866" y="4853225"/>
                    <a:pt x="517510" y="4300477"/>
                    <a:pt x="464699" y="3755249"/>
                  </a:cubicBezTo>
                  <a:cubicBezTo>
                    <a:pt x="464699" y="3755249"/>
                    <a:pt x="464699" y="3755249"/>
                    <a:pt x="121427" y="3755249"/>
                  </a:cubicBezTo>
                  <a:cubicBezTo>
                    <a:pt x="121427" y="3755249"/>
                    <a:pt x="577866" y="2322617"/>
                    <a:pt x="577866" y="2142128"/>
                  </a:cubicBezTo>
                  <a:cubicBezTo>
                    <a:pt x="577866" y="1935317"/>
                    <a:pt x="438293" y="1728507"/>
                    <a:pt x="415660" y="1728507"/>
                  </a:cubicBezTo>
                  <a:cubicBezTo>
                    <a:pt x="389257" y="1728507"/>
                    <a:pt x="268565" y="2799974"/>
                    <a:pt x="268544" y="2800161"/>
                  </a:cubicBezTo>
                  <a:cubicBezTo>
                    <a:pt x="264771" y="2875365"/>
                    <a:pt x="196872" y="2931768"/>
                    <a:pt x="121427" y="2924247"/>
                  </a:cubicBezTo>
                  <a:cubicBezTo>
                    <a:pt x="45983" y="2920487"/>
                    <a:pt x="-6828" y="2852804"/>
                    <a:pt x="716" y="2777600"/>
                  </a:cubicBezTo>
                  <a:cubicBezTo>
                    <a:pt x="68351" y="1942356"/>
                    <a:pt x="68615" y="1939090"/>
                    <a:pt x="68616" y="1939077"/>
                  </a:cubicBezTo>
                  <a:cubicBezTo>
                    <a:pt x="117655" y="1386329"/>
                    <a:pt x="393027" y="1108075"/>
                    <a:pt x="547688" y="1108075"/>
                  </a:cubicBezTo>
                  <a:close/>
                  <a:moveTo>
                    <a:pt x="977423" y="0"/>
                  </a:moveTo>
                  <a:cubicBezTo>
                    <a:pt x="1234239" y="0"/>
                    <a:pt x="1445735" y="169181"/>
                    <a:pt x="1445735" y="454908"/>
                  </a:cubicBezTo>
                  <a:cubicBezTo>
                    <a:pt x="1445735" y="740635"/>
                    <a:pt x="1219132" y="1041400"/>
                    <a:pt x="977423" y="1041400"/>
                  </a:cubicBezTo>
                  <a:cubicBezTo>
                    <a:pt x="731936" y="1041400"/>
                    <a:pt x="509110" y="740635"/>
                    <a:pt x="509110" y="454908"/>
                  </a:cubicBezTo>
                  <a:cubicBezTo>
                    <a:pt x="509110" y="169181"/>
                    <a:pt x="716829" y="0"/>
                    <a:pt x="97742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gray">
            <a:xfrm>
              <a:off x="5580112" y="4490312"/>
              <a:ext cx="288032" cy="738887"/>
            </a:xfrm>
            <a:custGeom>
              <a:avLst/>
              <a:gdLst/>
              <a:ahLst/>
              <a:cxnLst/>
              <a:rect l="l" t="t" r="r" b="b"/>
              <a:pathLst>
                <a:path w="1954914" h="5014913">
                  <a:moveTo>
                    <a:pt x="547688" y="1108075"/>
                  </a:moveTo>
                  <a:cubicBezTo>
                    <a:pt x="706121" y="1108075"/>
                    <a:pt x="804199" y="1461533"/>
                    <a:pt x="977721" y="1461533"/>
                  </a:cubicBezTo>
                  <a:cubicBezTo>
                    <a:pt x="1151243" y="1461533"/>
                    <a:pt x="1245548" y="1108075"/>
                    <a:pt x="1403981" y="1108075"/>
                  </a:cubicBezTo>
                  <a:cubicBezTo>
                    <a:pt x="1562414" y="1108075"/>
                    <a:pt x="1837786" y="1386329"/>
                    <a:pt x="1883053" y="1939077"/>
                  </a:cubicBezTo>
                  <a:cubicBezTo>
                    <a:pt x="1883053" y="1939077"/>
                    <a:pt x="1883053" y="1939077"/>
                    <a:pt x="1954725" y="2777600"/>
                  </a:cubicBezTo>
                  <a:cubicBezTo>
                    <a:pt x="1958497" y="2852804"/>
                    <a:pt x="1905686" y="2920487"/>
                    <a:pt x="1830242" y="2924247"/>
                  </a:cubicBezTo>
                  <a:cubicBezTo>
                    <a:pt x="1754797" y="2931768"/>
                    <a:pt x="1690670" y="2875365"/>
                    <a:pt x="1683125" y="2800161"/>
                  </a:cubicBezTo>
                  <a:cubicBezTo>
                    <a:pt x="1683125" y="2800161"/>
                    <a:pt x="1562414" y="1728507"/>
                    <a:pt x="1539781" y="1728507"/>
                  </a:cubicBezTo>
                  <a:cubicBezTo>
                    <a:pt x="1513376" y="1728507"/>
                    <a:pt x="1377576" y="1935317"/>
                    <a:pt x="1377576" y="2142128"/>
                  </a:cubicBezTo>
                  <a:cubicBezTo>
                    <a:pt x="1377576" y="2322617"/>
                    <a:pt x="1830242" y="3755249"/>
                    <a:pt x="1830242" y="3755249"/>
                  </a:cubicBezTo>
                  <a:cubicBezTo>
                    <a:pt x="1830242" y="3755249"/>
                    <a:pt x="1830242" y="3755249"/>
                    <a:pt x="1486970" y="3755249"/>
                  </a:cubicBezTo>
                  <a:cubicBezTo>
                    <a:pt x="1434162" y="4300449"/>
                    <a:pt x="1377582" y="4853169"/>
                    <a:pt x="1377576" y="4853225"/>
                  </a:cubicBezTo>
                  <a:cubicBezTo>
                    <a:pt x="1377576" y="4943470"/>
                    <a:pt x="1305904" y="5014913"/>
                    <a:pt x="1219143" y="5014913"/>
                  </a:cubicBezTo>
                  <a:cubicBezTo>
                    <a:pt x="1132382" y="5014913"/>
                    <a:pt x="1060710" y="4943470"/>
                    <a:pt x="1060710" y="4853225"/>
                  </a:cubicBezTo>
                  <a:cubicBezTo>
                    <a:pt x="1060710" y="4853225"/>
                    <a:pt x="1060710" y="4853225"/>
                    <a:pt x="1034304" y="3755249"/>
                  </a:cubicBezTo>
                  <a:cubicBezTo>
                    <a:pt x="1034304" y="3755249"/>
                    <a:pt x="1034304" y="3755249"/>
                    <a:pt x="917365" y="3755249"/>
                  </a:cubicBezTo>
                  <a:cubicBezTo>
                    <a:pt x="891061" y="4849034"/>
                    <a:pt x="890960" y="4853209"/>
                    <a:pt x="890960" y="4853225"/>
                  </a:cubicBezTo>
                  <a:cubicBezTo>
                    <a:pt x="890960" y="4943470"/>
                    <a:pt x="819288" y="5014913"/>
                    <a:pt x="732527" y="5014913"/>
                  </a:cubicBezTo>
                  <a:cubicBezTo>
                    <a:pt x="645766" y="5014913"/>
                    <a:pt x="577866" y="4943470"/>
                    <a:pt x="577866" y="4853225"/>
                  </a:cubicBezTo>
                  <a:cubicBezTo>
                    <a:pt x="577866" y="4853225"/>
                    <a:pt x="517510" y="4300477"/>
                    <a:pt x="464699" y="3755249"/>
                  </a:cubicBezTo>
                  <a:cubicBezTo>
                    <a:pt x="464699" y="3755249"/>
                    <a:pt x="464699" y="3755249"/>
                    <a:pt x="121427" y="3755249"/>
                  </a:cubicBezTo>
                  <a:cubicBezTo>
                    <a:pt x="121427" y="3755249"/>
                    <a:pt x="577866" y="2322617"/>
                    <a:pt x="577866" y="2142128"/>
                  </a:cubicBezTo>
                  <a:cubicBezTo>
                    <a:pt x="577866" y="1935317"/>
                    <a:pt x="438293" y="1728507"/>
                    <a:pt x="415660" y="1728507"/>
                  </a:cubicBezTo>
                  <a:cubicBezTo>
                    <a:pt x="389257" y="1728507"/>
                    <a:pt x="268565" y="2799974"/>
                    <a:pt x="268544" y="2800161"/>
                  </a:cubicBezTo>
                  <a:cubicBezTo>
                    <a:pt x="264771" y="2875365"/>
                    <a:pt x="196872" y="2931768"/>
                    <a:pt x="121427" y="2924247"/>
                  </a:cubicBezTo>
                  <a:cubicBezTo>
                    <a:pt x="45983" y="2920487"/>
                    <a:pt x="-6828" y="2852804"/>
                    <a:pt x="716" y="2777600"/>
                  </a:cubicBezTo>
                  <a:cubicBezTo>
                    <a:pt x="68351" y="1942356"/>
                    <a:pt x="68615" y="1939090"/>
                    <a:pt x="68616" y="1939077"/>
                  </a:cubicBezTo>
                  <a:cubicBezTo>
                    <a:pt x="117655" y="1386329"/>
                    <a:pt x="393027" y="1108075"/>
                    <a:pt x="547688" y="1108075"/>
                  </a:cubicBezTo>
                  <a:close/>
                  <a:moveTo>
                    <a:pt x="977423" y="0"/>
                  </a:moveTo>
                  <a:cubicBezTo>
                    <a:pt x="1234239" y="0"/>
                    <a:pt x="1445735" y="169181"/>
                    <a:pt x="1445735" y="454908"/>
                  </a:cubicBezTo>
                  <a:cubicBezTo>
                    <a:pt x="1445735" y="740635"/>
                    <a:pt x="1219132" y="1041400"/>
                    <a:pt x="977423" y="1041400"/>
                  </a:cubicBezTo>
                  <a:cubicBezTo>
                    <a:pt x="731936" y="1041400"/>
                    <a:pt x="509110" y="740635"/>
                    <a:pt x="509110" y="454908"/>
                  </a:cubicBezTo>
                  <a:cubicBezTo>
                    <a:pt x="509110" y="169181"/>
                    <a:pt x="716829" y="0"/>
                    <a:pt x="97742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gray">
            <a:xfrm>
              <a:off x="5940152" y="4490313"/>
              <a:ext cx="288032" cy="738887"/>
            </a:xfrm>
            <a:custGeom>
              <a:avLst/>
              <a:gdLst/>
              <a:ahLst/>
              <a:cxnLst/>
              <a:rect l="l" t="t" r="r" b="b"/>
              <a:pathLst>
                <a:path w="1954914" h="5014913">
                  <a:moveTo>
                    <a:pt x="547688" y="1108075"/>
                  </a:moveTo>
                  <a:cubicBezTo>
                    <a:pt x="706121" y="1108075"/>
                    <a:pt x="804199" y="1461533"/>
                    <a:pt x="977721" y="1461533"/>
                  </a:cubicBezTo>
                  <a:cubicBezTo>
                    <a:pt x="1151243" y="1461533"/>
                    <a:pt x="1245548" y="1108075"/>
                    <a:pt x="1403981" y="1108075"/>
                  </a:cubicBezTo>
                  <a:cubicBezTo>
                    <a:pt x="1562414" y="1108075"/>
                    <a:pt x="1837786" y="1386329"/>
                    <a:pt x="1883053" y="1939077"/>
                  </a:cubicBezTo>
                  <a:cubicBezTo>
                    <a:pt x="1883053" y="1939077"/>
                    <a:pt x="1883053" y="1939077"/>
                    <a:pt x="1954725" y="2777600"/>
                  </a:cubicBezTo>
                  <a:cubicBezTo>
                    <a:pt x="1958497" y="2852804"/>
                    <a:pt x="1905686" y="2920487"/>
                    <a:pt x="1830242" y="2924247"/>
                  </a:cubicBezTo>
                  <a:cubicBezTo>
                    <a:pt x="1754797" y="2931768"/>
                    <a:pt x="1690670" y="2875365"/>
                    <a:pt x="1683125" y="2800161"/>
                  </a:cubicBezTo>
                  <a:cubicBezTo>
                    <a:pt x="1683125" y="2800161"/>
                    <a:pt x="1562414" y="1728507"/>
                    <a:pt x="1539781" y="1728507"/>
                  </a:cubicBezTo>
                  <a:cubicBezTo>
                    <a:pt x="1513376" y="1728507"/>
                    <a:pt x="1377576" y="1935317"/>
                    <a:pt x="1377576" y="2142128"/>
                  </a:cubicBezTo>
                  <a:cubicBezTo>
                    <a:pt x="1377576" y="2322617"/>
                    <a:pt x="1830242" y="3755249"/>
                    <a:pt x="1830242" y="3755249"/>
                  </a:cubicBezTo>
                  <a:cubicBezTo>
                    <a:pt x="1830242" y="3755249"/>
                    <a:pt x="1830242" y="3755249"/>
                    <a:pt x="1486970" y="3755249"/>
                  </a:cubicBezTo>
                  <a:cubicBezTo>
                    <a:pt x="1434162" y="4300449"/>
                    <a:pt x="1377582" y="4853169"/>
                    <a:pt x="1377576" y="4853225"/>
                  </a:cubicBezTo>
                  <a:cubicBezTo>
                    <a:pt x="1377576" y="4943470"/>
                    <a:pt x="1305904" y="5014913"/>
                    <a:pt x="1219143" y="5014913"/>
                  </a:cubicBezTo>
                  <a:cubicBezTo>
                    <a:pt x="1132382" y="5014913"/>
                    <a:pt x="1060710" y="4943470"/>
                    <a:pt x="1060710" y="4853225"/>
                  </a:cubicBezTo>
                  <a:cubicBezTo>
                    <a:pt x="1060710" y="4853225"/>
                    <a:pt x="1060710" y="4853225"/>
                    <a:pt x="1034304" y="3755249"/>
                  </a:cubicBezTo>
                  <a:cubicBezTo>
                    <a:pt x="1034304" y="3755249"/>
                    <a:pt x="1034304" y="3755249"/>
                    <a:pt x="917365" y="3755249"/>
                  </a:cubicBezTo>
                  <a:cubicBezTo>
                    <a:pt x="891061" y="4849034"/>
                    <a:pt x="890960" y="4853209"/>
                    <a:pt x="890960" y="4853225"/>
                  </a:cubicBezTo>
                  <a:cubicBezTo>
                    <a:pt x="890960" y="4943470"/>
                    <a:pt x="819288" y="5014913"/>
                    <a:pt x="732527" y="5014913"/>
                  </a:cubicBezTo>
                  <a:cubicBezTo>
                    <a:pt x="645766" y="5014913"/>
                    <a:pt x="577866" y="4943470"/>
                    <a:pt x="577866" y="4853225"/>
                  </a:cubicBezTo>
                  <a:cubicBezTo>
                    <a:pt x="577866" y="4853225"/>
                    <a:pt x="517510" y="4300477"/>
                    <a:pt x="464699" y="3755249"/>
                  </a:cubicBezTo>
                  <a:cubicBezTo>
                    <a:pt x="464699" y="3755249"/>
                    <a:pt x="464699" y="3755249"/>
                    <a:pt x="121427" y="3755249"/>
                  </a:cubicBezTo>
                  <a:cubicBezTo>
                    <a:pt x="121427" y="3755249"/>
                    <a:pt x="577866" y="2322617"/>
                    <a:pt x="577866" y="2142128"/>
                  </a:cubicBezTo>
                  <a:cubicBezTo>
                    <a:pt x="577866" y="1935317"/>
                    <a:pt x="438293" y="1728507"/>
                    <a:pt x="415660" y="1728507"/>
                  </a:cubicBezTo>
                  <a:cubicBezTo>
                    <a:pt x="389257" y="1728507"/>
                    <a:pt x="268565" y="2799974"/>
                    <a:pt x="268544" y="2800161"/>
                  </a:cubicBezTo>
                  <a:cubicBezTo>
                    <a:pt x="264771" y="2875365"/>
                    <a:pt x="196872" y="2931768"/>
                    <a:pt x="121427" y="2924247"/>
                  </a:cubicBezTo>
                  <a:cubicBezTo>
                    <a:pt x="45983" y="2920487"/>
                    <a:pt x="-6828" y="2852804"/>
                    <a:pt x="716" y="2777600"/>
                  </a:cubicBezTo>
                  <a:cubicBezTo>
                    <a:pt x="68351" y="1942356"/>
                    <a:pt x="68615" y="1939090"/>
                    <a:pt x="68616" y="1939077"/>
                  </a:cubicBezTo>
                  <a:cubicBezTo>
                    <a:pt x="117655" y="1386329"/>
                    <a:pt x="393027" y="1108075"/>
                    <a:pt x="547688" y="1108075"/>
                  </a:cubicBezTo>
                  <a:close/>
                  <a:moveTo>
                    <a:pt x="977423" y="0"/>
                  </a:moveTo>
                  <a:cubicBezTo>
                    <a:pt x="1234239" y="0"/>
                    <a:pt x="1445735" y="169181"/>
                    <a:pt x="1445735" y="454908"/>
                  </a:cubicBezTo>
                  <a:cubicBezTo>
                    <a:pt x="1445735" y="740635"/>
                    <a:pt x="1219132" y="1041400"/>
                    <a:pt x="977423" y="1041400"/>
                  </a:cubicBezTo>
                  <a:cubicBezTo>
                    <a:pt x="731936" y="1041400"/>
                    <a:pt x="509110" y="740635"/>
                    <a:pt x="509110" y="454908"/>
                  </a:cubicBezTo>
                  <a:cubicBezTo>
                    <a:pt x="509110" y="169181"/>
                    <a:pt x="716829" y="0"/>
                    <a:pt x="977423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60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203847" y="5445224"/>
            <a:ext cx="2880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+mn-lt"/>
              </a:rPr>
              <a:t>At least 1 attack per week /</a:t>
            </a:r>
            <a:br>
              <a:rPr lang="en-US" dirty="0" smtClean="0">
                <a:solidFill>
                  <a:schemeClr val="accent2"/>
                </a:solidFill>
                <a:latin typeface="+mn-lt"/>
              </a:rPr>
            </a:br>
            <a:r>
              <a:rPr lang="en-US" dirty="0" smtClean="0">
                <a:solidFill>
                  <a:schemeClr val="accent3"/>
                </a:solidFill>
                <a:latin typeface="+mn-lt"/>
              </a:rPr>
              <a:t>At least 1 attack per month</a:t>
            </a:r>
            <a:endParaRPr lang="en-US" dirty="0">
              <a:solidFill>
                <a:schemeClr val="accent3"/>
              </a:solidFill>
              <a:latin typeface="+mn-lt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827081" y="4365104"/>
            <a:ext cx="0" cy="100811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24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Intensity &amp; discomfort of </a:t>
            </a:r>
            <a:r>
              <a:rPr lang="nl-BE" dirty="0" err="1" smtClean="0"/>
              <a:t>pain</a:t>
            </a:r>
            <a:endParaRPr lang="nl-BE" dirty="0"/>
          </a:p>
        </p:txBody>
      </p:sp>
      <p:grpSp>
        <p:nvGrpSpPr>
          <p:cNvPr id="3" name="Group 2"/>
          <p:cNvGrpSpPr/>
          <p:nvPr/>
        </p:nvGrpSpPr>
        <p:grpSpPr>
          <a:xfrm>
            <a:off x="2483768" y="1849147"/>
            <a:ext cx="1507634" cy="1507634"/>
            <a:chOff x="3125279" y="1125029"/>
            <a:chExt cx="2899962" cy="2899962"/>
          </a:xfrm>
        </p:grpSpPr>
        <p:sp>
          <p:nvSpPr>
            <p:cNvPr id="4" name="Rad 89"/>
            <p:cNvSpPr/>
            <p:nvPr/>
          </p:nvSpPr>
          <p:spPr bwMode="gray">
            <a:xfrm flipH="1">
              <a:off x="3131800" y="1131550"/>
              <a:ext cx="2893441" cy="2893441"/>
            </a:xfrm>
            <a:prstGeom prst="donut">
              <a:avLst>
                <a:gd name="adj" fmla="val 17195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/>
              <a:endParaRPr lang="de-DE" sz="1000"/>
            </a:p>
          </p:txBody>
        </p:sp>
        <p:sp>
          <p:nvSpPr>
            <p:cNvPr id="5" name="Halbbogen 140"/>
            <p:cNvSpPr/>
            <p:nvPr/>
          </p:nvSpPr>
          <p:spPr bwMode="gray">
            <a:xfrm flipH="1">
              <a:off x="3125279" y="1125029"/>
              <a:ext cx="2893441" cy="2893441"/>
            </a:xfrm>
            <a:prstGeom prst="blockArc">
              <a:avLst>
                <a:gd name="adj1" fmla="val 15296728"/>
                <a:gd name="adj2" fmla="val 16224598"/>
                <a:gd name="adj3" fmla="val 17222"/>
              </a:avLst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0" rIns="0" rtlCol="0" anchor="ctr"/>
            <a:lstStyle/>
            <a:p>
              <a:pPr algn="ctr"/>
              <a:endParaRPr lang="de-DE" sz="1000">
                <a:solidFill>
                  <a:schemeClr val="accent3"/>
                </a:solidFill>
              </a:endParaRPr>
            </a:p>
          </p:txBody>
        </p:sp>
        <p:sp>
          <p:nvSpPr>
            <p:cNvPr id="6" name="Ovaal 5"/>
            <p:cNvSpPr/>
            <p:nvPr/>
          </p:nvSpPr>
          <p:spPr bwMode="gray">
            <a:xfrm>
              <a:off x="3563860" y="1563610"/>
              <a:ext cx="2016280" cy="20162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nl-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kstvak 7"/>
            <p:cNvSpPr txBox="1"/>
            <p:nvPr/>
          </p:nvSpPr>
          <p:spPr>
            <a:xfrm>
              <a:off x="3667430" y="2139690"/>
              <a:ext cx="1736391" cy="930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nl-NL" sz="3200" b="1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4%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32040" y="1853681"/>
            <a:ext cx="1507634" cy="1507634"/>
            <a:chOff x="3125279" y="1125029"/>
            <a:chExt cx="2899962" cy="2899962"/>
          </a:xfrm>
        </p:grpSpPr>
        <p:sp>
          <p:nvSpPr>
            <p:cNvPr id="10" name="Rad 89"/>
            <p:cNvSpPr/>
            <p:nvPr/>
          </p:nvSpPr>
          <p:spPr bwMode="gray">
            <a:xfrm flipH="1">
              <a:off x="3131800" y="1131550"/>
              <a:ext cx="2893441" cy="2893441"/>
            </a:xfrm>
            <a:prstGeom prst="donut">
              <a:avLst>
                <a:gd name="adj" fmla="val 17195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/>
              <a:endParaRPr lang="de-DE" sz="1000"/>
            </a:p>
          </p:txBody>
        </p:sp>
        <p:sp>
          <p:nvSpPr>
            <p:cNvPr id="11" name="Halbbogen 140"/>
            <p:cNvSpPr/>
            <p:nvPr/>
          </p:nvSpPr>
          <p:spPr bwMode="gray">
            <a:xfrm flipH="1">
              <a:off x="3125279" y="1125029"/>
              <a:ext cx="2893441" cy="2893441"/>
            </a:xfrm>
            <a:prstGeom prst="blockArc">
              <a:avLst>
                <a:gd name="adj1" fmla="val 3106538"/>
                <a:gd name="adj2" fmla="val 16224598"/>
                <a:gd name="adj3" fmla="val 17222"/>
              </a:avLst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0" rIns="0" rtlCol="0" anchor="ctr"/>
            <a:lstStyle/>
            <a:p>
              <a:pPr algn="ctr"/>
              <a:endParaRPr lang="de-DE" sz="1000">
                <a:solidFill>
                  <a:schemeClr val="accent3"/>
                </a:solidFill>
              </a:endParaRPr>
            </a:p>
          </p:txBody>
        </p:sp>
        <p:sp>
          <p:nvSpPr>
            <p:cNvPr id="12" name="Ovaal 5"/>
            <p:cNvSpPr/>
            <p:nvPr/>
          </p:nvSpPr>
          <p:spPr bwMode="gray">
            <a:xfrm>
              <a:off x="3563860" y="1563610"/>
              <a:ext cx="2016280" cy="20162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nl-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kstvak 7"/>
            <p:cNvSpPr txBox="1"/>
            <p:nvPr/>
          </p:nvSpPr>
          <p:spPr>
            <a:xfrm>
              <a:off x="3667430" y="2139690"/>
              <a:ext cx="1736391" cy="930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nl-NL" sz="3200" b="1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63%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23728" y="119675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Severe pain intensity: headache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9992" y="121074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Severe pain intensity: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migraine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765622" y="5312241"/>
            <a:ext cx="3643899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65622" y="5168225"/>
            <a:ext cx="0" cy="21602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09521" y="5168225"/>
            <a:ext cx="0" cy="216024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131840" y="5168225"/>
            <a:ext cx="0" cy="21602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491880" y="5168225"/>
            <a:ext cx="0" cy="21602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51920" y="5168225"/>
            <a:ext cx="0" cy="21602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211960" y="5168225"/>
            <a:ext cx="0" cy="21602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587571" y="5168225"/>
            <a:ext cx="0" cy="21602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935430" y="5161359"/>
            <a:ext cx="0" cy="21602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92080" y="5170969"/>
            <a:ext cx="0" cy="21602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51389" y="5170969"/>
            <a:ext cx="0" cy="21602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12160" y="5183323"/>
            <a:ext cx="0" cy="21602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43881" y="5384249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  <a:endParaRPr lang="nl-B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8184" y="5384249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</a:t>
            </a:r>
            <a:endParaRPr lang="nl-B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37738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endParaRPr lang="nl-B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8104" y="538424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48064" y="5377382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endParaRPr lang="nl-B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88024" y="5384247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427984" y="5377381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endParaRPr lang="nl-B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067944" y="5384246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nl-B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07904" y="5377383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47864" y="5384245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nl-B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87824" y="5384244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347133" y="39957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Discomfort of pain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59832" y="4647619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Headache sufferers: 5,3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35996" y="4378792"/>
            <a:ext cx="2304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Migraine sufferers: 7,4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4716016" y="4924618"/>
            <a:ext cx="0" cy="47472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436096" y="4655791"/>
            <a:ext cx="0" cy="76010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84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Duration</a:t>
            </a:r>
            <a:endParaRPr lang="nl-BE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203363167"/>
              </p:ext>
            </p:extLst>
          </p:nvPr>
        </p:nvGraphicFramePr>
        <p:xfrm>
          <a:off x="467544" y="1988840"/>
          <a:ext cx="45365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5" name="Chart 54"/>
          <p:cNvGraphicFramePr/>
          <p:nvPr>
            <p:extLst>
              <p:ext uri="{D42A27DB-BD31-4B8C-83A1-F6EECF244321}">
                <p14:modId xmlns:p14="http://schemas.microsoft.com/office/powerpoint/2010/main" val="4246609274"/>
              </p:ext>
            </p:extLst>
          </p:nvPr>
        </p:nvGraphicFramePr>
        <p:xfrm>
          <a:off x="4139952" y="1988840"/>
          <a:ext cx="45365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569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5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Migraine is a </a:t>
            </a:r>
            <a:r>
              <a:rPr lang="nl-BE" dirty="0" err="1" smtClean="0"/>
              <a:t>taboo</a:t>
            </a:r>
            <a:r>
              <a:rPr lang="nl-BE" dirty="0" smtClean="0"/>
              <a:t> </a:t>
            </a:r>
            <a:br>
              <a:rPr lang="nl-BE" dirty="0" smtClean="0"/>
            </a:br>
            <a:r>
              <a:rPr lang="nl-BE" dirty="0" smtClean="0"/>
              <a:t>in the job environment</a:t>
            </a:r>
            <a:endParaRPr lang="nl-BE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948773"/>
              </p:ext>
            </p:extLst>
          </p:nvPr>
        </p:nvGraphicFramePr>
        <p:xfrm>
          <a:off x="0" y="3140968"/>
          <a:ext cx="8604448" cy="322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203317"/>
              </p:ext>
            </p:extLst>
          </p:nvPr>
        </p:nvGraphicFramePr>
        <p:xfrm>
          <a:off x="8460432" y="2491157"/>
          <a:ext cx="414000" cy="3818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000"/>
              </a:tblGrid>
              <a:tr h="869958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Top2</a:t>
                      </a:r>
                      <a:endParaRPr lang="nl-BE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6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48%</a:t>
                      </a:r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6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43%</a:t>
                      </a:r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6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32%</a:t>
                      </a:r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6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26%</a:t>
                      </a:r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96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24%</a:t>
                      </a:r>
                      <a:endParaRPr lang="en-GB" sz="12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475656" y="1464856"/>
            <a:ext cx="1507634" cy="1507634"/>
            <a:chOff x="3125279" y="1125029"/>
            <a:chExt cx="2899962" cy="2899962"/>
          </a:xfrm>
        </p:grpSpPr>
        <p:sp>
          <p:nvSpPr>
            <p:cNvPr id="7" name="Rad 89"/>
            <p:cNvSpPr/>
            <p:nvPr/>
          </p:nvSpPr>
          <p:spPr bwMode="gray">
            <a:xfrm flipH="1">
              <a:off x="3131800" y="1131550"/>
              <a:ext cx="2893441" cy="2893441"/>
            </a:xfrm>
            <a:prstGeom prst="donut">
              <a:avLst>
                <a:gd name="adj" fmla="val 17195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/>
              <a:endParaRPr lang="de-DE" sz="1000"/>
            </a:p>
          </p:txBody>
        </p:sp>
        <p:sp>
          <p:nvSpPr>
            <p:cNvPr id="8" name="Halbbogen 140"/>
            <p:cNvSpPr/>
            <p:nvPr/>
          </p:nvSpPr>
          <p:spPr bwMode="gray">
            <a:xfrm flipH="1">
              <a:off x="3125279" y="1125029"/>
              <a:ext cx="2893441" cy="2893441"/>
            </a:xfrm>
            <a:prstGeom prst="blockArc">
              <a:avLst>
                <a:gd name="adj1" fmla="val 7996709"/>
                <a:gd name="adj2" fmla="val 16224598"/>
                <a:gd name="adj3" fmla="val 17222"/>
              </a:avLst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0" rIns="0" rtlCol="0" anchor="ctr"/>
            <a:lstStyle/>
            <a:p>
              <a:pPr algn="ctr"/>
              <a:endParaRPr lang="de-DE" sz="1000">
                <a:solidFill>
                  <a:schemeClr val="accent3"/>
                </a:solidFill>
              </a:endParaRPr>
            </a:p>
          </p:txBody>
        </p:sp>
        <p:sp>
          <p:nvSpPr>
            <p:cNvPr id="9" name="Ovaal 5"/>
            <p:cNvSpPr/>
            <p:nvPr/>
          </p:nvSpPr>
          <p:spPr bwMode="gray">
            <a:xfrm>
              <a:off x="3563860" y="1563610"/>
              <a:ext cx="2016280" cy="20162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nl-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kstvak 7"/>
            <p:cNvSpPr txBox="1"/>
            <p:nvPr/>
          </p:nvSpPr>
          <p:spPr>
            <a:xfrm>
              <a:off x="3667430" y="2139690"/>
              <a:ext cx="1736391" cy="930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nl-NL" sz="3200" b="1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37%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87824" y="184482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37% of migraine sufferers goes to work at least once a month despite having had a migraine attack that morning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898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Migraine is a </a:t>
            </a:r>
            <a:r>
              <a:rPr lang="nl-BE" dirty="0" err="1"/>
              <a:t>taboo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in the job environment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75656" y="1464856"/>
            <a:ext cx="1507634" cy="1507634"/>
            <a:chOff x="3125279" y="1125029"/>
            <a:chExt cx="2899962" cy="2899962"/>
          </a:xfrm>
        </p:grpSpPr>
        <p:sp>
          <p:nvSpPr>
            <p:cNvPr id="5" name="Rad 89"/>
            <p:cNvSpPr/>
            <p:nvPr/>
          </p:nvSpPr>
          <p:spPr bwMode="gray">
            <a:xfrm flipH="1">
              <a:off x="3131800" y="1131550"/>
              <a:ext cx="2893441" cy="2893441"/>
            </a:xfrm>
            <a:prstGeom prst="donut">
              <a:avLst>
                <a:gd name="adj" fmla="val 17195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/>
              <a:endParaRPr lang="de-DE" sz="1000"/>
            </a:p>
          </p:txBody>
        </p:sp>
        <p:sp>
          <p:nvSpPr>
            <p:cNvPr id="6" name="Halbbogen 140"/>
            <p:cNvSpPr/>
            <p:nvPr/>
          </p:nvSpPr>
          <p:spPr bwMode="gray">
            <a:xfrm flipH="1">
              <a:off x="3125279" y="1125029"/>
              <a:ext cx="2893441" cy="2893441"/>
            </a:xfrm>
            <a:prstGeom prst="blockArc">
              <a:avLst>
                <a:gd name="adj1" fmla="val 8697234"/>
                <a:gd name="adj2" fmla="val 16224598"/>
                <a:gd name="adj3" fmla="val 17222"/>
              </a:avLst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0" rIns="0" rtlCol="0" anchor="ctr"/>
            <a:lstStyle/>
            <a:p>
              <a:pPr algn="ctr"/>
              <a:endParaRPr lang="de-DE" sz="1000">
                <a:solidFill>
                  <a:schemeClr val="accent3"/>
                </a:solidFill>
              </a:endParaRPr>
            </a:p>
          </p:txBody>
        </p:sp>
        <p:sp>
          <p:nvSpPr>
            <p:cNvPr id="7" name="Ovaal 5"/>
            <p:cNvSpPr/>
            <p:nvPr/>
          </p:nvSpPr>
          <p:spPr bwMode="gray">
            <a:xfrm>
              <a:off x="3563860" y="1563610"/>
              <a:ext cx="2016280" cy="20162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nl-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3667430" y="2139690"/>
              <a:ext cx="1736391" cy="930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nl-NL" sz="3200" b="1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34%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87824" y="184482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34% of migraine sufferers believes that migraine is not talked enough about at work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948264" y="3068960"/>
            <a:ext cx="1507634" cy="1507634"/>
            <a:chOff x="3125279" y="1125029"/>
            <a:chExt cx="2899962" cy="2899962"/>
          </a:xfrm>
        </p:grpSpPr>
        <p:sp>
          <p:nvSpPr>
            <p:cNvPr id="11" name="Rad 89"/>
            <p:cNvSpPr/>
            <p:nvPr/>
          </p:nvSpPr>
          <p:spPr bwMode="gray">
            <a:xfrm flipH="1">
              <a:off x="3131800" y="1131550"/>
              <a:ext cx="2893441" cy="2893441"/>
            </a:xfrm>
            <a:prstGeom prst="donut">
              <a:avLst>
                <a:gd name="adj" fmla="val 17195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/>
              <a:endParaRPr lang="de-DE" sz="1000"/>
            </a:p>
          </p:txBody>
        </p:sp>
        <p:sp>
          <p:nvSpPr>
            <p:cNvPr id="12" name="Halbbogen 140"/>
            <p:cNvSpPr/>
            <p:nvPr/>
          </p:nvSpPr>
          <p:spPr bwMode="gray">
            <a:xfrm flipH="1">
              <a:off x="3125279" y="1125029"/>
              <a:ext cx="2893441" cy="2893441"/>
            </a:xfrm>
            <a:prstGeom prst="blockArc">
              <a:avLst>
                <a:gd name="adj1" fmla="val 11924114"/>
                <a:gd name="adj2" fmla="val 16224598"/>
                <a:gd name="adj3" fmla="val 17222"/>
              </a:avLst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0" rIns="0" rtlCol="0" anchor="ctr"/>
            <a:lstStyle/>
            <a:p>
              <a:pPr algn="ctr"/>
              <a:endParaRPr lang="de-DE" sz="1000">
                <a:solidFill>
                  <a:schemeClr val="accent3"/>
                </a:solidFill>
              </a:endParaRPr>
            </a:p>
          </p:txBody>
        </p:sp>
        <p:sp>
          <p:nvSpPr>
            <p:cNvPr id="13" name="Ovaal 5"/>
            <p:cNvSpPr/>
            <p:nvPr/>
          </p:nvSpPr>
          <p:spPr bwMode="gray">
            <a:xfrm>
              <a:off x="3563860" y="1563610"/>
              <a:ext cx="2016280" cy="20162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nl-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kstvak 7"/>
            <p:cNvSpPr txBox="1"/>
            <p:nvPr/>
          </p:nvSpPr>
          <p:spPr>
            <a:xfrm>
              <a:off x="3667430" y="2139690"/>
              <a:ext cx="1736391" cy="930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nl-NL" sz="3200" b="1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20%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43608" y="3502749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20% of migraine sufferers agrees it’s hard for migraine sufferers to make a career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75656" y="4801686"/>
            <a:ext cx="1507634" cy="1507634"/>
            <a:chOff x="3125279" y="1125029"/>
            <a:chExt cx="2899962" cy="2899962"/>
          </a:xfrm>
        </p:grpSpPr>
        <p:sp>
          <p:nvSpPr>
            <p:cNvPr id="17" name="Rad 89"/>
            <p:cNvSpPr/>
            <p:nvPr/>
          </p:nvSpPr>
          <p:spPr bwMode="gray">
            <a:xfrm flipH="1">
              <a:off x="3131800" y="1131550"/>
              <a:ext cx="2893441" cy="2893441"/>
            </a:xfrm>
            <a:prstGeom prst="donut">
              <a:avLst>
                <a:gd name="adj" fmla="val 17195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rIns="0" rtlCol="0" anchor="ctr"/>
            <a:lstStyle/>
            <a:p>
              <a:pPr algn="ctr"/>
              <a:endParaRPr lang="de-DE" sz="1000"/>
            </a:p>
          </p:txBody>
        </p:sp>
        <p:sp>
          <p:nvSpPr>
            <p:cNvPr id="18" name="Halbbogen 140"/>
            <p:cNvSpPr/>
            <p:nvPr/>
          </p:nvSpPr>
          <p:spPr bwMode="gray">
            <a:xfrm flipH="1">
              <a:off x="3125279" y="1125029"/>
              <a:ext cx="2893441" cy="2893441"/>
            </a:xfrm>
            <a:prstGeom prst="blockArc">
              <a:avLst>
                <a:gd name="adj1" fmla="val 4789015"/>
                <a:gd name="adj2" fmla="val 16224598"/>
                <a:gd name="adj3" fmla="val 17222"/>
              </a:avLst>
            </a:prstGeom>
            <a:solidFill>
              <a:schemeClr val="accent3"/>
            </a:solidFill>
            <a:ln w="12700">
              <a:noFill/>
              <a:round/>
              <a:headEnd/>
              <a:tailEnd/>
            </a:ln>
            <a:effectLst/>
          </p:spPr>
          <p:txBody>
            <a:bodyPr lIns="0" rIns="0" rtlCol="0" anchor="ctr"/>
            <a:lstStyle/>
            <a:p>
              <a:pPr algn="ctr"/>
              <a:endParaRPr lang="de-DE" sz="1000">
                <a:solidFill>
                  <a:schemeClr val="accent3"/>
                </a:solidFill>
              </a:endParaRPr>
            </a:p>
          </p:txBody>
        </p:sp>
        <p:sp>
          <p:nvSpPr>
            <p:cNvPr id="19" name="Ovaal 5"/>
            <p:cNvSpPr/>
            <p:nvPr/>
          </p:nvSpPr>
          <p:spPr bwMode="gray">
            <a:xfrm>
              <a:off x="3563860" y="1563610"/>
              <a:ext cx="2016280" cy="201628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300"/>
                </a:spcBef>
                <a:buFont typeface="Courier New" pitchFamily="49" charset="0"/>
                <a:buNone/>
              </a:pPr>
              <a:endParaRPr lang="nl-N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kstvak 7"/>
            <p:cNvSpPr txBox="1"/>
            <p:nvPr/>
          </p:nvSpPr>
          <p:spPr>
            <a:xfrm>
              <a:off x="3667430" y="2139690"/>
              <a:ext cx="1736391" cy="9302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Bef>
                  <a:spcPts val="300"/>
                </a:spcBef>
              </a:pPr>
              <a:r>
                <a:rPr lang="nl-NL" sz="3200" b="1" dirty="0" smtClean="0">
                  <a:solidFill>
                    <a:schemeClr val="accent3"/>
                  </a:solidFill>
                  <a:latin typeface="+mj-lt"/>
                  <a:cs typeface="Arial" pitchFamily="34" charset="0"/>
                </a:rPr>
                <a:t>52%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771800" y="5235475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52% of migraine sufferers believes that migraine has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negative impact on professional life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875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1128</Words>
  <Application>Microsoft Office PowerPoint</Application>
  <PresentationFormat>On-screen Show (4:3)</PresentationFormat>
  <Paragraphs>299</Paragraphs>
  <Slides>41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Program Overview</vt:lpstr>
      <vt:lpstr>Kevin Thomas  Senior Research Expert  GfK </vt:lpstr>
      <vt:lpstr>Incidence of migraine  in past 12 months</vt:lpstr>
      <vt:lpstr>Intensity &amp; discomfort of pain</vt:lpstr>
      <vt:lpstr>Duration</vt:lpstr>
      <vt:lpstr>Migraine is a taboo  in the job environment</vt:lpstr>
      <vt:lpstr>Migraine is a taboo  in the job environment</vt:lpstr>
      <vt:lpstr>Migraine is a taboo  in the family life</vt:lpstr>
      <vt:lpstr>Migraine is a taboo  in the family life</vt:lpstr>
      <vt:lpstr>Migraine is a taboo  among friends</vt:lpstr>
      <vt:lpstr>Information channels</vt:lpstr>
      <vt:lpstr>Dr. Bart Vandersmissen  Headache consultant, Department of Neurology Erasme Hospital, Brussels </vt:lpstr>
      <vt:lpstr>Overview</vt:lpstr>
      <vt:lpstr>Definition</vt:lpstr>
      <vt:lpstr>Definition</vt:lpstr>
      <vt:lpstr>Impact of migraine: why</vt:lpstr>
      <vt:lpstr>Impact of migraine: why</vt:lpstr>
      <vt:lpstr>Impact of migraine: why</vt:lpstr>
      <vt:lpstr>Impact of migraine: why</vt:lpstr>
      <vt:lpstr>impact of migraine: where</vt:lpstr>
      <vt:lpstr>impact of migraine: how much</vt:lpstr>
      <vt:lpstr>impact of migraine: how much</vt:lpstr>
      <vt:lpstr>impact of migraine: how much Society</vt:lpstr>
      <vt:lpstr>impact of migraine: measure </vt:lpstr>
      <vt:lpstr>impact of migraine: measure </vt:lpstr>
      <vt:lpstr>impact of migraine: treatment</vt:lpstr>
      <vt:lpstr>Christian Gérard  La ligue belge contre les céphalées</vt:lpstr>
      <vt:lpstr>Alain Chaspierre  Secretary-General of APB  General Pharmacist Association </vt:lpstr>
      <vt:lpstr>Facts</vt:lpstr>
      <vt:lpstr>Objectives</vt:lpstr>
      <vt:lpstr>CAMPAIGN MATERIALS</vt:lpstr>
      <vt:lpstr>PowerPoint Presentation</vt:lpstr>
      <vt:lpstr>Campaign Materials</vt:lpstr>
      <vt:lpstr>Campaign Materials</vt:lpstr>
      <vt:lpstr>Campaign Materials</vt:lpstr>
      <vt:lpstr>Campaign Materials</vt:lpstr>
      <vt:lpstr>Migraine Community</vt:lpstr>
      <vt:lpstr>Take home message</vt:lpstr>
      <vt:lpstr>Q&amp;A</vt:lpstr>
    </vt:vector>
  </TitlesOfParts>
  <Company>BBDO Belgium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Adriaan Snauwaert</dc:creator>
  <cp:lastModifiedBy>Adriaan Snauwaert</cp:lastModifiedBy>
  <cp:revision>178</cp:revision>
  <cp:lastPrinted>2013-05-21T06:56:35Z</cp:lastPrinted>
  <dcterms:created xsi:type="dcterms:W3CDTF">2013-04-10T14:22:35Z</dcterms:created>
  <dcterms:modified xsi:type="dcterms:W3CDTF">2015-05-27T13:36:04Z</dcterms:modified>
</cp:coreProperties>
</file>