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7"/>
  </p:notesMasterIdLst>
  <p:handoutMasterIdLst>
    <p:handoutMasterId r:id="rId38"/>
  </p:handoutMasterIdLst>
  <p:sldIdLst>
    <p:sldId id="361" r:id="rId5"/>
    <p:sldId id="379" r:id="rId6"/>
    <p:sldId id="415" r:id="rId7"/>
    <p:sldId id="389" r:id="rId8"/>
    <p:sldId id="408" r:id="rId9"/>
    <p:sldId id="388" r:id="rId10"/>
    <p:sldId id="396" r:id="rId11"/>
    <p:sldId id="369" r:id="rId12"/>
    <p:sldId id="390" r:id="rId13"/>
    <p:sldId id="416" r:id="rId14"/>
    <p:sldId id="395" r:id="rId15"/>
    <p:sldId id="391" r:id="rId16"/>
    <p:sldId id="392" r:id="rId17"/>
    <p:sldId id="417" r:id="rId18"/>
    <p:sldId id="397" r:id="rId19"/>
    <p:sldId id="393" r:id="rId20"/>
    <p:sldId id="394" r:id="rId21"/>
    <p:sldId id="418" r:id="rId22"/>
    <p:sldId id="398" r:id="rId23"/>
    <p:sldId id="399" r:id="rId24"/>
    <p:sldId id="400" r:id="rId25"/>
    <p:sldId id="419" r:id="rId26"/>
    <p:sldId id="404" r:id="rId27"/>
    <p:sldId id="405" r:id="rId28"/>
    <p:sldId id="402" r:id="rId29"/>
    <p:sldId id="407" r:id="rId30"/>
    <p:sldId id="420" r:id="rId31"/>
    <p:sldId id="381" r:id="rId32"/>
    <p:sldId id="421" r:id="rId33"/>
    <p:sldId id="422" r:id="rId34"/>
    <p:sldId id="380" r:id="rId35"/>
    <p:sldId id="378" r:id="rId36"/>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903">
          <p15:clr>
            <a:srgbClr val="A4A3A4"/>
          </p15:clr>
        </p15:guide>
        <p15:guide id="11" orient="horz" pos="2216">
          <p15:clr>
            <a:srgbClr val="A4A3A4"/>
          </p15:clr>
        </p15:guide>
        <p15:guide id="12" orient="horz" pos="1596">
          <p15:clr>
            <a:srgbClr val="A4A3A4"/>
          </p15:clr>
        </p15:guide>
        <p15:guide id="13" orient="horz" pos="3059">
          <p15:clr>
            <a:srgbClr val="A4A3A4"/>
          </p15:clr>
        </p15:guide>
        <p15:guide id="14" orient="horz" pos="2501">
          <p15:clr>
            <a:srgbClr val="A4A3A4"/>
          </p15:clr>
        </p15:guide>
        <p15:guide id="15" orient="horz" pos="722">
          <p15:clr>
            <a:srgbClr val="A4A3A4"/>
          </p15:clr>
        </p15:guide>
        <p15:guide id="16" pos="5539">
          <p15:clr>
            <a:srgbClr val="A4A3A4"/>
          </p15:clr>
        </p15:guide>
        <p15:guide id="17" pos="350">
          <p15:clr>
            <a:srgbClr val="A4A3A4"/>
          </p15:clr>
        </p15:guide>
        <p15:guide id="18" pos="83">
          <p15:clr>
            <a:srgbClr val="A4A3A4"/>
          </p15:clr>
        </p15:guide>
        <p15:guide id="19" pos="1110">
          <p15:clr>
            <a:srgbClr val="A4A3A4"/>
          </p15:clr>
        </p15:guide>
        <p15:guide id="20" orient="horz" pos="2620">
          <p15:clr>
            <a:srgbClr val="A4A3A4"/>
          </p15:clr>
        </p15:guide>
        <p15:guide id="21" orient="horz" pos="2045">
          <p15:clr>
            <a:srgbClr val="A4A3A4"/>
          </p15:clr>
        </p15:guide>
        <p15:guide id="22" orient="horz" pos="1872">
          <p15:clr>
            <a:srgbClr val="A4A3A4"/>
          </p15:clr>
        </p15:guide>
        <p15:guide id="23" orient="horz" pos="2475">
          <p15:clr>
            <a:srgbClr val="A4A3A4"/>
          </p15:clr>
        </p15:guide>
        <p15:guide id="24" orient="horz" pos="826" userDrawn="1">
          <p15:clr>
            <a:srgbClr val="A4A3A4"/>
          </p15:clr>
        </p15:guide>
        <p15:guide id="25" orient="horz" pos="1171">
          <p15:clr>
            <a:srgbClr val="A4A3A4"/>
          </p15:clr>
        </p15:guide>
        <p15:guide id="26" orient="horz" pos="1712">
          <p15:clr>
            <a:srgbClr val="A4A3A4"/>
          </p15:clr>
        </p15:guide>
        <p15:guide id="27" orient="horz" pos="2346">
          <p15:clr>
            <a:srgbClr val="A4A3A4"/>
          </p15:clr>
        </p15:guide>
        <p15:guide id="28" pos="4171">
          <p15:clr>
            <a:srgbClr val="A4A3A4"/>
          </p15:clr>
        </p15:guide>
        <p15:guide id="29" pos="142">
          <p15:clr>
            <a:srgbClr val="A4A3A4"/>
          </p15:clr>
        </p15:guide>
        <p15:guide id="30" pos="719">
          <p15:clr>
            <a:srgbClr val="A4A3A4"/>
          </p15:clr>
        </p15:guide>
        <p15:guide id="31" pos="5227">
          <p15:clr>
            <a:srgbClr val="A4A3A4"/>
          </p15:clr>
        </p15:guide>
        <p15:guide id="32" pos="614">
          <p15:clr>
            <a:srgbClr val="A4A3A4"/>
          </p15:clr>
        </p15:guide>
        <p15:guide id="33">
          <p15:clr>
            <a:srgbClr val="A4A3A4"/>
          </p15:clr>
        </p15:guide>
        <p15:guide id="34" pos="943">
          <p15:clr>
            <a:srgbClr val="A4A3A4"/>
          </p15:clr>
        </p15:guide>
        <p15:guide id="35" pos="3850">
          <p15:clr>
            <a:srgbClr val="A4A3A4"/>
          </p15:clr>
        </p15:guide>
        <p15:guide id="36" pos="3678">
          <p15:clr>
            <a:srgbClr val="A4A3A4"/>
          </p15:clr>
        </p15:guide>
        <p15:guide id="37" pos="1486">
          <p15:clr>
            <a:srgbClr val="A4A3A4"/>
          </p15:clr>
        </p15:guide>
        <p15:guide id="38" pos="2308">
          <p15:clr>
            <a:srgbClr val="A4A3A4"/>
          </p15:clr>
        </p15:guide>
        <p15:guide id="39" pos="2859">
          <p15:clr>
            <a:srgbClr val="A4A3A4"/>
          </p15:clr>
        </p15:guide>
        <p15:guide id="40" pos="4228">
          <p15:clr>
            <a:srgbClr val="A4A3A4"/>
          </p15:clr>
        </p15:guide>
        <p15:guide id="41" pos="5046">
          <p15:clr>
            <a:srgbClr val="A4A3A4"/>
          </p15:clr>
        </p15:guide>
        <p15:guide id="42" pos="5607">
          <p15:clr>
            <a:srgbClr val="A4A3A4"/>
          </p15:clr>
        </p15:guide>
        <p15:guide id="43" pos="3679">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7E"/>
    <a:srgbClr val="F4D6F6"/>
    <a:srgbClr val="859F72"/>
    <a:srgbClr val="ACBD9F"/>
    <a:srgbClr val="EDBCAD"/>
    <a:srgbClr val="F5D9BE"/>
    <a:srgbClr val="EDC8B1"/>
    <a:srgbClr val="976707"/>
    <a:srgbClr val="1B365D"/>
    <a:srgbClr val="439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0" autoAdjust="0"/>
    <p:restoredTop sz="95597" autoAdjust="0"/>
  </p:normalViewPr>
  <p:slideViewPr>
    <p:cSldViewPr snapToGrid="0" showGuides="1">
      <p:cViewPr varScale="1">
        <p:scale>
          <a:sx n="146" d="100"/>
          <a:sy n="146" d="100"/>
        </p:scale>
        <p:origin x="-120" y="-280"/>
      </p:cViewPr>
      <p:guideLst>
        <p:guide orient="horz" pos="2382"/>
        <p:guide orient="horz" pos="230"/>
        <p:guide orient="horz" pos="4534"/>
        <p:guide orient="horz" pos="4286"/>
        <p:guide orient="horz" pos="1903"/>
        <p:guide orient="horz" pos="2216"/>
        <p:guide orient="horz" pos="1596"/>
        <p:guide orient="horz" pos="3059"/>
        <p:guide orient="horz" pos="2501"/>
        <p:guide orient="horz" pos="722"/>
        <p:guide orient="horz" pos="2620"/>
        <p:guide orient="horz" pos="2045"/>
        <p:guide orient="horz" pos="1872"/>
        <p:guide orient="horz" pos="2475"/>
        <p:guide orient="horz" pos="826"/>
        <p:guide orient="horz" pos="1171"/>
        <p:guide orient="horz" pos="1712"/>
        <p:guide orient="horz" pos="2346"/>
        <p:guide pos="4234"/>
        <p:guide pos="237"/>
        <p:guide pos="8229"/>
        <p:guide pos="949"/>
        <p:guide pos="7517"/>
        <p:guide pos="5539"/>
        <p:guide pos="350"/>
        <p:guide pos="83"/>
        <p:guide pos="1110"/>
        <p:guide pos="4171"/>
        <p:guide pos="142"/>
        <p:guide pos="719"/>
        <p:guide pos="5227"/>
        <p:guide pos="614"/>
        <p:guide/>
        <p:guide pos="943"/>
        <p:guide pos="3850"/>
        <p:guide pos="3678"/>
        <p:guide pos="1486"/>
        <p:guide pos="2308"/>
        <p:guide pos="2859"/>
        <p:guide pos="4228"/>
        <p:guide pos="5046"/>
        <p:guide pos="5607"/>
        <p:guide pos="3679"/>
      </p:guideLst>
    </p:cSldViewPr>
  </p:slideViewPr>
  <p:notesTextViewPr>
    <p:cViewPr>
      <p:scale>
        <a:sx n="3" d="2"/>
        <a:sy n="3" d="2"/>
      </p:scale>
      <p:origin x="0" y="0"/>
    </p:cViewPr>
  </p:notesTextViewPr>
  <p:sorterViewPr>
    <p:cViewPr>
      <p:scale>
        <a:sx n="120" d="100"/>
        <a:sy n="120" d="100"/>
      </p:scale>
      <p:origin x="0" y="-21756"/>
    </p:cViewPr>
  </p:sorterViewPr>
  <p:notesViewPr>
    <p:cSldViewPr snapToGrid="0" showGuides="1">
      <p:cViewPr varScale="1">
        <p:scale>
          <a:sx n="74" d="100"/>
          <a:sy n="74" d="100"/>
        </p:scale>
        <p:origin x="-2190"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Laag opgeleid</c:v>
                </c:pt>
                <c:pt idx="1">
                  <c:v>Gemiddeld</c:v>
                </c:pt>
                <c:pt idx="2">
                  <c:v>Hoog opgeleid</c:v>
                </c:pt>
              </c:strCache>
            </c:strRef>
          </c:cat>
          <c:val>
            <c:numRef>
              <c:f>Sheet1!$B$2:$B$4</c:f>
              <c:numCache>
                <c:formatCode>General</c:formatCode>
                <c:ptCount val="3"/>
                <c:pt idx="0">
                  <c:v>20.49</c:v>
                </c:pt>
                <c:pt idx="1">
                  <c:v>41.5</c:v>
                </c:pt>
                <c:pt idx="2">
                  <c:v>38.01</c:v>
                </c:pt>
              </c:numCache>
            </c:numRef>
          </c:val>
          <c:extLst xmlns:c16r2="http://schemas.microsoft.com/office/drawing/2015/06/chart">
            <c:ext xmlns:c16="http://schemas.microsoft.com/office/drawing/2014/chart" uri="{C3380CC4-5D6E-409C-BE32-E72D297353CC}">
              <c16:uniqueId val="{00000000-AD03-4E62-B3AD-3927D8C0BE7E}"/>
            </c:ext>
          </c:extLst>
        </c:ser>
        <c:dLbls>
          <c:showLegendKey val="0"/>
          <c:showVal val="0"/>
          <c:showCatName val="0"/>
          <c:showSerName val="0"/>
          <c:showPercent val="0"/>
          <c:showBubbleSize val="0"/>
        </c:dLbls>
        <c:gapWidth val="90"/>
        <c:axId val="-2105766616"/>
        <c:axId val="-2105763400"/>
      </c:barChart>
      <c:catAx>
        <c:axId val="-2105766616"/>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05763400"/>
        <c:crosses val="autoZero"/>
        <c:auto val="1"/>
        <c:lblAlgn val="ctr"/>
        <c:lblOffset val="100"/>
        <c:noMultiLvlLbl val="0"/>
      </c:catAx>
      <c:valAx>
        <c:axId val="-2105763400"/>
        <c:scaling>
          <c:orientation val="minMax"/>
          <c:max val="100.0"/>
          <c:min val="0.0"/>
        </c:scaling>
        <c:delete val="1"/>
        <c:axPos val="l"/>
        <c:numFmt formatCode="General" sourceLinked="1"/>
        <c:majorTickMark val="out"/>
        <c:minorTickMark val="none"/>
        <c:tickLblPos val="nextTo"/>
        <c:crossAx val="-2105766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Kat</c:v>
                </c:pt>
                <c:pt idx="1">
                  <c:v>Hond</c:v>
                </c:pt>
              </c:strCache>
            </c:strRef>
          </c:cat>
          <c:val>
            <c:numRef>
              <c:f>Sheet1!$B$2:$B$3</c:f>
              <c:numCache>
                <c:formatCode>General</c:formatCode>
                <c:ptCount val="2"/>
                <c:pt idx="0">
                  <c:v>35.64</c:v>
                </c:pt>
                <c:pt idx="1">
                  <c:v>29.9</c:v>
                </c:pt>
              </c:numCache>
            </c:numRef>
          </c:val>
          <c:extLst xmlns:c16r2="http://schemas.microsoft.com/office/drawing/2015/06/chart">
            <c:ext xmlns:c16="http://schemas.microsoft.com/office/drawing/2014/chart" uri="{C3380CC4-5D6E-409C-BE32-E72D297353CC}">
              <c16:uniqueId val="{00000000-0C57-4034-9C51-8A67986D5C1F}"/>
            </c:ext>
          </c:extLst>
        </c:ser>
        <c:dLbls>
          <c:showLegendKey val="0"/>
          <c:showVal val="0"/>
          <c:showCatName val="0"/>
          <c:showSerName val="0"/>
          <c:showPercent val="0"/>
          <c:showBubbleSize val="0"/>
        </c:dLbls>
        <c:gapWidth val="70"/>
        <c:axId val="-2106861000"/>
        <c:axId val="-2106857560"/>
      </c:barChart>
      <c:catAx>
        <c:axId val="-2106861000"/>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06857560"/>
        <c:crossesAt val="0.0"/>
        <c:auto val="1"/>
        <c:lblAlgn val="ctr"/>
        <c:lblOffset val="1"/>
        <c:tickLblSkip val="1"/>
        <c:tickMarkSkip val="1"/>
        <c:noMultiLvlLbl val="0"/>
      </c:catAx>
      <c:valAx>
        <c:axId val="-2106857560"/>
        <c:scaling>
          <c:orientation val="minMax"/>
          <c:max val="100.0"/>
          <c:min val="0.0"/>
        </c:scaling>
        <c:delete val="0"/>
        <c:axPos val="r"/>
        <c:numFmt formatCode="General" sourceLinked="1"/>
        <c:majorTickMark val="out"/>
        <c:minorTickMark val="none"/>
        <c:tickLblPos val="none"/>
        <c:crossAx val="-2106861000"/>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 zeker</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34.99</c:v>
                </c:pt>
                <c:pt idx="1">
                  <c:v>22.48</c:v>
                </c:pt>
              </c:numCache>
            </c:numRef>
          </c:val>
          <c:extLst xmlns:c16r2="http://schemas.microsoft.com/office/drawing/2015/06/chart">
            <c:ext xmlns:c16="http://schemas.microsoft.com/office/drawing/2014/chart" uri="{C3380CC4-5D6E-409C-BE32-E72D297353CC}">
              <c16:uniqueId val="{00000000-D3A7-41E6-8ABF-9FDC594F4150}"/>
            </c:ext>
          </c:extLst>
        </c:ser>
        <c:ser>
          <c:idx val="1"/>
          <c:order val="1"/>
          <c:tx>
            <c:strRef>
              <c:f>Sheet1!$C$1</c:f>
              <c:strCache>
                <c:ptCount val="1"/>
                <c:pt idx="0">
                  <c:v>Ja, ik denk het wel maar ben niet heel zeker</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26.86</c:v>
                </c:pt>
                <c:pt idx="1">
                  <c:v>33.94</c:v>
                </c:pt>
              </c:numCache>
            </c:numRef>
          </c:val>
          <c:extLst xmlns:c16r2="http://schemas.microsoft.com/office/drawing/2015/06/chart">
            <c:ext xmlns:c16="http://schemas.microsoft.com/office/drawing/2014/chart" uri="{C3380CC4-5D6E-409C-BE32-E72D297353CC}">
              <c16:uniqueId val="{00000001-D3A7-41E6-8ABF-9FDC594F4150}"/>
            </c:ext>
          </c:extLst>
        </c:ser>
        <c:ser>
          <c:idx val="2"/>
          <c:order val="2"/>
          <c:tx>
            <c:strRef>
              <c:f>Sheet1!$D$1</c:f>
              <c:strCache>
                <c:ptCount val="1"/>
                <c:pt idx="0">
                  <c:v>Nee, ik denk het niet maar ben niet heel zeker</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0\%</c:formatCode>
                <c:ptCount val="2"/>
                <c:pt idx="0">
                  <c:v>29.75</c:v>
                </c:pt>
                <c:pt idx="1">
                  <c:v>35.02</c:v>
                </c:pt>
              </c:numCache>
            </c:numRef>
          </c:val>
          <c:extLst xmlns:c16r2="http://schemas.microsoft.com/office/drawing/2015/06/chart">
            <c:ext xmlns:c16="http://schemas.microsoft.com/office/drawing/2014/chart" uri="{C3380CC4-5D6E-409C-BE32-E72D297353CC}">
              <c16:uniqueId val="{00000002-D3A7-41E6-8ABF-9FDC594F4150}"/>
            </c:ext>
          </c:extLst>
        </c:ser>
        <c:ser>
          <c:idx val="3"/>
          <c:order val="3"/>
          <c:tx>
            <c:strRef>
              <c:f>Sheet1!$E$1</c:f>
              <c:strCache>
                <c:ptCount val="1"/>
                <c:pt idx="0">
                  <c:v>Nee, zeker niet</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0\%</c:formatCode>
                <c:ptCount val="2"/>
                <c:pt idx="0">
                  <c:v>8.4</c:v>
                </c:pt>
                <c:pt idx="1">
                  <c:v>8.56</c:v>
                </c:pt>
              </c:numCache>
            </c:numRef>
          </c:val>
          <c:extLst xmlns:c16r2="http://schemas.microsoft.com/office/drawing/2015/06/chart">
            <c:ext xmlns:c16="http://schemas.microsoft.com/office/drawing/2014/chart" uri="{C3380CC4-5D6E-409C-BE32-E72D297353CC}">
              <c16:uniqueId val="{00000003-D3A7-41E6-8ABF-9FDC594F4150}"/>
            </c:ext>
          </c:extLst>
        </c:ser>
        <c:dLbls>
          <c:showLegendKey val="0"/>
          <c:showVal val="0"/>
          <c:showCatName val="0"/>
          <c:showSerName val="0"/>
          <c:showPercent val="0"/>
          <c:showBubbleSize val="0"/>
        </c:dLbls>
        <c:gapWidth val="150"/>
        <c:overlap val="100"/>
        <c:axId val="-2107300280"/>
        <c:axId val="2126593528"/>
      </c:barChart>
      <c:catAx>
        <c:axId val="-2107300280"/>
        <c:scaling>
          <c:orientation val="minMax"/>
        </c:scaling>
        <c:delete val="1"/>
        <c:axPos val="b"/>
        <c:numFmt formatCode="#,##0" sourceLinked="0"/>
        <c:majorTickMark val="out"/>
        <c:minorTickMark val="none"/>
        <c:tickLblPos val="nextTo"/>
        <c:crossAx val="2126593528"/>
        <c:crosses val="autoZero"/>
        <c:auto val="1"/>
        <c:lblAlgn val="ctr"/>
        <c:lblOffset val="100"/>
        <c:noMultiLvlLbl val="0"/>
      </c:catAx>
      <c:valAx>
        <c:axId val="2126593528"/>
        <c:scaling>
          <c:orientation val="minMax"/>
          <c:max val="1.0"/>
          <c:min val="0.0"/>
        </c:scaling>
        <c:delete val="1"/>
        <c:axPos val="l"/>
        <c:numFmt formatCode="0%" sourceLinked="0"/>
        <c:majorTickMark val="none"/>
        <c:minorTickMark val="none"/>
        <c:tickLblPos val="none"/>
        <c:crossAx val="-2107300280"/>
        <c:crosses val="autoZero"/>
        <c:crossBetween val="between"/>
      </c:valAx>
    </c:plotArea>
    <c:legend>
      <c:legendPos val="r"/>
      <c:layout>
        <c:manualLayout>
          <c:xMode val="edge"/>
          <c:yMode val="edge"/>
          <c:x val="0.642010957892699"/>
          <c:y val="0.152587579645288"/>
          <c:w val="0.35692409160690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 zeker</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32.37</c:v>
                </c:pt>
                <c:pt idx="1">
                  <c:v>20.77</c:v>
                </c:pt>
              </c:numCache>
            </c:numRef>
          </c:val>
          <c:extLst xmlns:c16r2="http://schemas.microsoft.com/office/drawing/2015/06/chart">
            <c:ext xmlns:c16="http://schemas.microsoft.com/office/drawing/2014/chart" uri="{C3380CC4-5D6E-409C-BE32-E72D297353CC}">
              <c16:uniqueId val="{00000000-36CC-4768-B5BD-83044308935C}"/>
            </c:ext>
          </c:extLst>
        </c:ser>
        <c:ser>
          <c:idx val="1"/>
          <c:order val="1"/>
          <c:tx>
            <c:strRef>
              <c:f>Sheet1!$C$1</c:f>
              <c:strCache>
                <c:ptCount val="1"/>
                <c:pt idx="0">
                  <c:v>Ja, ik denk het wel maar ben niet heel zeker</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28.89</c:v>
                </c:pt>
                <c:pt idx="1">
                  <c:v>35.46</c:v>
                </c:pt>
              </c:numCache>
            </c:numRef>
          </c:val>
          <c:extLst xmlns:c16r2="http://schemas.microsoft.com/office/drawing/2015/06/chart">
            <c:ext xmlns:c16="http://schemas.microsoft.com/office/drawing/2014/chart" uri="{C3380CC4-5D6E-409C-BE32-E72D297353CC}">
              <c16:uniqueId val="{00000001-36CC-4768-B5BD-83044308935C}"/>
            </c:ext>
          </c:extLst>
        </c:ser>
        <c:ser>
          <c:idx val="2"/>
          <c:order val="2"/>
          <c:tx>
            <c:strRef>
              <c:f>Sheet1!$D$1</c:f>
              <c:strCache>
                <c:ptCount val="1"/>
                <c:pt idx="0">
                  <c:v>Nee, ik denk het niet maar ben niet heel zeker</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General</c:formatCode>
                <c:ptCount val="2"/>
                <c:pt idx="0">
                  <c:v>28.92</c:v>
                </c:pt>
                <c:pt idx="1">
                  <c:v>33.07</c:v>
                </c:pt>
              </c:numCache>
            </c:numRef>
          </c:val>
          <c:extLst xmlns:c16r2="http://schemas.microsoft.com/office/drawing/2015/06/chart">
            <c:ext xmlns:c16="http://schemas.microsoft.com/office/drawing/2014/chart" uri="{C3380CC4-5D6E-409C-BE32-E72D297353CC}">
              <c16:uniqueId val="{00000002-36CC-4768-B5BD-83044308935C}"/>
            </c:ext>
          </c:extLst>
        </c:ser>
        <c:ser>
          <c:idx val="3"/>
          <c:order val="3"/>
          <c:tx>
            <c:strRef>
              <c:f>Sheet1!$E$1</c:f>
              <c:strCache>
                <c:ptCount val="1"/>
                <c:pt idx="0">
                  <c:v>Nee, zeker niet</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General</c:formatCode>
                <c:ptCount val="2"/>
                <c:pt idx="0">
                  <c:v>9.81</c:v>
                </c:pt>
                <c:pt idx="1">
                  <c:v>10.7</c:v>
                </c:pt>
              </c:numCache>
            </c:numRef>
          </c:val>
          <c:extLst xmlns:c16r2="http://schemas.microsoft.com/office/drawing/2015/06/chart">
            <c:ext xmlns:c16="http://schemas.microsoft.com/office/drawing/2014/chart" uri="{C3380CC4-5D6E-409C-BE32-E72D297353CC}">
              <c16:uniqueId val="{00000003-36CC-4768-B5BD-83044308935C}"/>
            </c:ext>
          </c:extLst>
        </c:ser>
        <c:dLbls>
          <c:showLegendKey val="0"/>
          <c:showVal val="0"/>
          <c:showCatName val="0"/>
          <c:showSerName val="0"/>
          <c:showPercent val="0"/>
          <c:showBubbleSize val="0"/>
        </c:dLbls>
        <c:gapWidth val="150"/>
        <c:overlap val="100"/>
        <c:axId val="2090159608"/>
        <c:axId val="-2136181432"/>
      </c:barChart>
      <c:catAx>
        <c:axId val="2090159608"/>
        <c:scaling>
          <c:orientation val="minMax"/>
        </c:scaling>
        <c:delete val="1"/>
        <c:axPos val="b"/>
        <c:numFmt formatCode="#,##0" sourceLinked="0"/>
        <c:majorTickMark val="out"/>
        <c:minorTickMark val="none"/>
        <c:tickLblPos val="nextTo"/>
        <c:crossAx val="-2136181432"/>
        <c:crosses val="autoZero"/>
        <c:auto val="1"/>
        <c:lblAlgn val="ctr"/>
        <c:lblOffset val="100"/>
        <c:noMultiLvlLbl val="0"/>
      </c:catAx>
      <c:valAx>
        <c:axId val="-2136181432"/>
        <c:scaling>
          <c:orientation val="minMax"/>
          <c:max val="1.0"/>
          <c:min val="0.0"/>
        </c:scaling>
        <c:delete val="1"/>
        <c:axPos val="l"/>
        <c:numFmt formatCode="0%" sourceLinked="0"/>
        <c:majorTickMark val="none"/>
        <c:minorTickMark val="none"/>
        <c:tickLblPos val="none"/>
        <c:crossAx val="2090159608"/>
        <c:crosses val="autoZero"/>
        <c:crossBetween val="between"/>
      </c:valAx>
    </c:plotArea>
    <c:legend>
      <c:legendPos val="r"/>
      <c:layout>
        <c:manualLayout>
          <c:xMode val="edge"/>
          <c:yMode val="edge"/>
          <c:x val="0.642010957892699"/>
          <c:y val="0.152587579645288"/>
          <c:w val="0.35692409160690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Vlaams-Brabant</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61.26</c:v>
                </c:pt>
                <c:pt idx="1">
                  <c:v>61.85</c:v>
                </c:pt>
                <c:pt idx="2">
                  <c:v>62.88</c:v>
                </c:pt>
                <c:pt idx="3">
                  <c:v>59.71</c:v>
                </c:pt>
                <c:pt idx="4">
                  <c:v>61.81</c:v>
                </c:pt>
                <c:pt idx="5">
                  <c:v>58.25</c:v>
                </c:pt>
                <c:pt idx="6">
                  <c:v>63.57</c:v>
                </c:pt>
                <c:pt idx="7">
                  <c:v>58.1</c:v>
                </c:pt>
                <c:pt idx="8">
                  <c:v>65.14</c:v>
                </c:pt>
                <c:pt idx="9">
                  <c:v>59.52</c:v>
                </c:pt>
                <c:pt idx="10">
                  <c:v>60.5</c:v>
                </c:pt>
                <c:pt idx="11">
                  <c:v>63.76</c:v>
                </c:pt>
                <c:pt idx="12">
                  <c:v>62.43</c:v>
                </c:pt>
                <c:pt idx="13">
                  <c:v>59.93</c:v>
                </c:pt>
              </c:numCache>
            </c:numRef>
          </c:val>
          <c:extLst xmlns:c16r2="http://schemas.microsoft.com/office/drawing/2015/06/chart">
            <c:ext xmlns:c16="http://schemas.microsoft.com/office/drawing/2014/chart" uri="{C3380CC4-5D6E-409C-BE32-E72D297353CC}">
              <c16:uniqueId val="{00000000-FBBA-440C-879A-CEB0C9617D20}"/>
            </c:ext>
          </c:extLst>
        </c:ser>
        <c:dLbls>
          <c:showLegendKey val="0"/>
          <c:showVal val="0"/>
          <c:showCatName val="0"/>
          <c:showSerName val="0"/>
          <c:showPercent val="0"/>
          <c:showBubbleSize val="0"/>
        </c:dLbls>
        <c:gapWidth val="75"/>
        <c:axId val="-2113624040"/>
        <c:axId val="-2113621064"/>
      </c:barChart>
      <c:catAx>
        <c:axId val="-2113624040"/>
        <c:scaling>
          <c:orientation val="minMax"/>
        </c:scaling>
        <c:delete val="1"/>
        <c:axPos val="b"/>
        <c:numFmt formatCode="#,##0" sourceLinked="0"/>
        <c:majorTickMark val="out"/>
        <c:minorTickMark val="none"/>
        <c:tickLblPos val="nextTo"/>
        <c:crossAx val="-2113621064"/>
        <c:crosses val="autoZero"/>
        <c:auto val="1"/>
        <c:lblAlgn val="ctr"/>
        <c:lblOffset val="100"/>
        <c:noMultiLvlLbl val="0"/>
      </c:catAx>
      <c:valAx>
        <c:axId val="-2113621064"/>
        <c:scaling>
          <c:orientation val="minMax"/>
          <c:max val="100.0"/>
          <c:min val="0.0"/>
        </c:scaling>
        <c:delete val="1"/>
        <c:axPos val="l"/>
        <c:numFmt formatCode="General" sourceLinked="0"/>
        <c:majorTickMark val="none"/>
        <c:minorTickMark val="none"/>
        <c:tickLblPos val="none"/>
        <c:crossAx val="-2113624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Vlaams-Brabant</c:v>
                </c:pt>
                <c:pt idx="2">
                  <c:v>Man</c:v>
                </c:pt>
                <c:pt idx="3">
                  <c:v>Vrouw</c:v>
                </c:pt>
                <c:pt idx="4">
                  <c:v>15-34</c:v>
                </c:pt>
                <c:pt idx="5">
                  <c:v>35-54</c:v>
                </c:pt>
                <c:pt idx="6">
                  <c:v>55+</c:v>
                </c:pt>
                <c:pt idx="7">
                  <c:v>Landelijk</c:v>
                </c:pt>
                <c:pt idx="8">
                  <c:v>Stedelijk</c:v>
                </c:pt>
                <c:pt idx="9">
                  <c:v>Laag opgeleid</c:v>
                </c:pt>
                <c:pt idx="10">
                  <c:v>Gemiddeld</c:v>
                </c:pt>
                <c:pt idx="11">
                  <c:v>Hoog opgeleid</c:v>
                </c:pt>
                <c:pt idx="12">
                  <c:v>Hond</c:v>
                </c:pt>
                <c:pt idx="13">
                  <c:v>Kat</c:v>
                </c:pt>
              </c:strCache>
            </c:strRef>
          </c:cat>
          <c:val>
            <c:numRef>
              <c:f>Sheet1!$B$2:$B$15</c:f>
              <c:numCache>
                <c:formatCode>General</c:formatCode>
                <c:ptCount val="14"/>
                <c:pt idx="0">
                  <c:v>56.23</c:v>
                </c:pt>
                <c:pt idx="1">
                  <c:v>56.42</c:v>
                </c:pt>
                <c:pt idx="2">
                  <c:v>57.76</c:v>
                </c:pt>
                <c:pt idx="3">
                  <c:v>54.76</c:v>
                </c:pt>
                <c:pt idx="4">
                  <c:v>57.22</c:v>
                </c:pt>
                <c:pt idx="5">
                  <c:v>52.88</c:v>
                </c:pt>
                <c:pt idx="6">
                  <c:v>58.55</c:v>
                </c:pt>
                <c:pt idx="7">
                  <c:v>53.76</c:v>
                </c:pt>
                <c:pt idx="8">
                  <c:v>59.26</c:v>
                </c:pt>
                <c:pt idx="9">
                  <c:v>53.76</c:v>
                </c:pt>
                <c:pt idx="10">
                  <c:v>56.69</c:v>
                </c:pt>
                <c:pt idx="11">
                  <c:v>57.73</c:v>
                </c:pt>
                <c:pt idx="12">
                  <c:v>57.53</c:v>
                </c:pt>
                <c:pt idx="13">
                  <c:v>54.74</c:v>
                </c:pt>
              </c:numCache>
            </c:numRef>
          </c:val>
          <c:extLst xmlns:c16r2="http://schemas.microsoft.com/office/drawing/2015/06/chart">
            <c:ext xmlns:c16="http://schemas.microsoft.com/office/drawing/2014/chart" uri="{C3380CC4-5D6E-409C-BE32-E72D297353CC}">
              <c16:uniqueId val="{00000000-EF7D-479A-82CE-4D97BCEDBCDA}"/>
            </c:ext>
          </c:extLst>
        </c:ser>
        <c:dLbls>
          <c:showLegendKey val="0"/>
          <c:showVal val="0"/>
          <c:showCatName val="0"/>
          <c:showSerName val="0"/>
          <c:showPercent val="0"/>
          <c:showBubbleSize val="0"/>
        </c:dLbls>
        <c:gapWidth val="75"/>
        <c:axId val="-2137315128"/>
        <c:axId val="-2137330488"/>
      </c:barChart>
      <c:catAx>
        <c:axId val="-2137315128"/>
        <c:scaling>
          <c:orientation val="minMax"/>
        </c:scaling>
        <c:delete val="1"/>
        <c:axPos val="b"/>
        <c:numFmt formatCode="#,##0" sourceLinked="0"/>
        <c:majorTickMark val="out"/>
        <c:minorTickMark val="none"/>
        <c:tickLblPos val="nextTo"/>
        <c:crossAx val="-2137330488"/>
        <c:crosses val="autoZero"/>
        <c:auto val="1"/>
        <c:lblAlgn val="ctr"/>
        <c:lblOffset val="100"/>
        <c:noMultiLvlLbl val="0"/>
      </c:catAx>
      <c:valAx>
        <c:axId val="-2137330488"/>
        <c:scaling>
          <c:orientation val="minMax"/>
          <c:max val="100.0"/>
          <c:min val="0.0"/>
        </c:scaling>
        <c:delete val="1"/>
        <c:axPos val="l"/>
        <c:numFmt formatCode="General" sourceLinked="0"/>
        <c:majorTickMark val="none"/>
        <c:minorTickMark val="none"/>
        <c:tickLblPos val="none"/>
        <c:crossAx val="-2137315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6E80-49FF-BC16-7D0A5F391F18}"/>
            </c:ext>
          </c:extLst>
        </c:ser>
        <c:dLbls>
          <c:showLegendKey val="0"/>
          <c:showVal val="0"/>
          <c:showCatName val="0"/>
          <c:showSerName val="0"/>
          <c:showPercent val="0"/>
          <c:showBubbleSize val="0"/>
        </c:dLbls>
        <c:gapWidth val="150"/>
        <c:overlap val="100"/>
        <c:axId val="2080297672"/>
        <c:axId val="2079469176"/>
      </c:barChart>
      <c:catAx>
        <c:axId val="2080297672"/>
        <c:scaling>
          <c:orientation val="minMax"/>
        </c:scaling>
        <c:delete val="1"/>
        <c:axPos val="b"/>
        <c:numFmt formatCode="#,##0" sourceLinked="0"/>
        <c:majorTickMark val="out"/>
        <c:minorTickMark val="none"/>
        <c:tickLblPos val="nextTo"/>
        <c:crossAx val="2079469176"/>
        <c:crosses val="autoZero"/>
        <c:auto val="1"/>
        <c:lblAlgn val="ctr"/>
        <c:lblOffset val="100"/>
        <c:noMultiLvlLbl val="0"/>
      </c:catAx>
      <c:valAx>
        <c:axId val="2079469176"/>
        <c:scaling>
          <c:orientation val="minMax"/>
          <c:max val="1.0"/>
          <c:min val="0.0"/>
        </c:scaling>
        <c:delete val="1"/>
        <c:axPos val="l"/>
        <c:numFmt formatCode="0%" sourceLinked="0"/>
        <c:majorTickMark val="none"/>
        <c:minorTickMark val="none"/>
        <c:tickLblPos val="none"/>
        <c:crossAx val="2080297672"/>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Oneens</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19.82999999999999</c:v>
                </c:pt>
                <c:pt idx="1">
                  <c:v>20.69</c:v>
                </c:pt>
              </c:numCache>
            </c:numRef>
          </c:val>
          <c:extLst xmlns:c16r2="http://schemas.microsoft.com/office/drawing/2015/06/chart">
            <c:ext xmlns:c16="http://schemas.microsoft.com/office/drawing/2014/chart" uri="{C3380CC4-5D6E-409C-BE32-E72D297353CC}">
              <c16:uniqueId val="{00000000-FDDC-46D2-9361-7B6BA09EF719}"/>
            </c:ext>
          </c:extLst>
        </c:ser>
        <c:ser>
          <c:idx val="1"/>
          <c:order val="1"/>
          <c:tx>
            <c:strRef>
              <c:f>Sheet1!$C$1</c:f>
              <c:strCache>
                <c:ptCount val="1"/>
                <c:pt idx="0">
                  <c:v>Eens</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80.16999999999998</c:v>
                </c:pt>
                <c:pt idx="1">
                  <c:v>79.31</c:v>
                </c:pt>
              </c:numCache>
            </c:numRef>
          </c:val>
          <c:extLst xmlns:c16r2="http://schemas.microsoft.com/office/drawing/2015/06/chart">
            <c:ext xmlns:c16="http://schemas.microsoft.com/office/drawing/2014/chart" uri="{C3380CC4-5D6E-409C-BE32-E72D297353CC}">
              <c16:uniqueId val="{00000001-FDDC-46D2-9361-7B6BA09EF719}"/>
            </c:ext>
          </c:extLst>
        </c:ser>
        <c:dLbls>
          <c:showLegendKey val="0"/>
          <c:showVal val="0"/>
          <c:showCatName val="0"/>
          <c:showSerName val="0"/>
          <c:showPercent val="0"/>
          <c:showBubbleSize val="0"/>
        </c:dLbls>
        <c:gapWidth val="150"/>
        <c:overlap val="100"/>
        <c:axId val="-2113749496"/>
        <c:axId val="-2113755144"/>
      </c:barChart>
      <c:catAx>
        <c:axId val="-2113749496"/>
        <c:scaling>
          <c:orientation val="minMax"/>
        </c:scaling>
        <c:delete val="1"/>
        <c:axPos val="b"/>
        <c:numFmt formatCode="#,##0" sourceLinked="0"/>
        <c:majorTickMark val="out"/>
        <c:minorTickMark val="none"/>
        <c:tickLblPos val="nextTo"/>
        <c:crossAx val="-2113755144"/>
        <c:crosses val="autoZero"/>
        <c:auto val="1"/>
        <c:lblAlgn val="ctr"/>
        <c:lblOffset val="100"/>
        <c:noMultiLvlLbl val="0"/>
      </c:catAx>
      <c:valAx>
        <c:axId val="-2113755144"/>
        <c:scaling>
          <c:orientation val="minMax"/>
          <c:max val="1.0"/>
          <c:min val="0.0"/>
        </c:scaling>
        <c:delete val="1"/>
        <c:axPos val="l"/>
        <c:numFmt formatCode="0%" sourceLinked="0"/>
        <c:majorTickMark val="none"/>
        <c:minorTickMark val="none"/>
        <c:tickLblPos val="none"/>
        <c:crossAx val="-2113749496"/>
        <c:crosses val="autoZero"/>
        <c:crossBetween val="between"/>
      </c:valAx>
    </c:plotArea>
    <c:legend>
      <c:legendPos val="r"/>
      <c:layout>
        <c:manualLayout>
          <c:xMode val="edge"/>
          <c:yMode val="edge"/>
          <c:x val="0.714909757206593"/>
          <c:y val="0.152587579645288"/>
          <c:w val="0.073905223682374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Oneens</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19.42</c:v>
                </c:pt>
                <c:pt idx="1">
                  <c:v>20.93</c:v>
                </c:pt>
              </c:numCache>
            </c:numRef>
          </c:val>
          <c:extLst xmlns:c16r2="http://schemas.microsoft.com/office/drawing/2015/06/chart">
            <c:ext xmlns:c16="http://schemas.microsoft.com/office/drawing/2014/chart" uri="{C3380CC4-5D6E-409C-BE32-E72D297353CC}">
              <c16:uniqueId val="{00000000-4BA5-4A6F-B3A8-2DD934B011E4}"/>
            </c:ext>
          </c:extLst>
        </c:ser>
        <c:ser>
          <c:idx val="1"/>
          <c:order val="1"/>
          <c:tx>
            <c:strRef>
              <c:f>Sheet1!$C$1</c:f>
              <c:strCache>
                <c:ptCount val="1"/>
                <c:pt idx="0">
                  <c:v>Eens</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80.58</c:v>
                </c:pt>
                <c:pt idx="1">
                  <c:v>79.07</c:v>
                </c:pt>
              </c:numCache>
            </c:numRef>
          </c:val>
          <c:extLst xmlns:c16r2="http://schemas.microsoft.com/office/drawing/2015/06/chart">
            <c:ext xmlns:c16="http://schemas.microsoft.com/office/drawing/2014/chart" uri="{C3380CC4-5D6E-409C-BE32-E72D297353CC}">
              <c16:uniqueId val="{00000001-4BA5-4A6F-B3A8-2DD934B011E4}"/>
            </c:ext>
          </c:extLst>
        </c:ser>
        <c:dLbls>
          <c:showLegendKey val="0"/>
          <c:showVal val="0"/>
          <c:showCatName val="0"/>
          <c:showSerName val="0"/>
          <c:showPercent val="0"/>
          <c:showBubbleSize val="0"/>
        </c:dLbls>
        <c:gapWidth val="150"/>
        <c:overlap val="100"/>
        <c:axId val="-2113924008"/>
        <c:axId val="-2113928216"/>
      </c:barChart>
      <c:catAx>
        <c:axId val="-2113924008"/>
        <c:scaling>
          <c:orientation val="minMax"/>
        </c:scaling>
        <c:delete val="1"/>
        <c:axPos val="b"/>
        <c:numFmt formatCode="#,##0" sourceLinked="0"/>
        <c:majorTickMark val="out"/>
        <c:minorTickMark val="none"/>
        <c:tickLblPos val="nextTo"/>
        <c:crossAx val="-2113928216"/>
        <c:crosses val="autoZero"/>
        <c:auto val="1"/>
        <c:lblAlgn val="ctr"/>
        <c:lblOffset val="100"/>
        <c:noMultiLvlLbl val="0"/>
      </c:catAx>
      <c:valAx>
        <c:axId val="-2113928216"/>
        <c:scaling>
          <c:orientation val="minMax"/>
          <c:max val="1.0"/>
          <c:min val="0.0"/>
        </c:scaling>
        <c:delete val="1"/>
        <c:axPos val="l"/>
        <c:numFmt formatCode="0%" sourceLinked="0"/>
        <c:majorTickMark val="none"/>
        <c:minorTickMark val="none"/>
        <c:tickLblPos val="none"/>
        <c:crossAx val="-2113924008"/>
        <c:crosses val="autoZero"/>
        <c:crossBetween val="between"/>
      </c:valAx>
    </c:plotArea>
    <c:legend>
      <c:legendPos val="r"/>
      <c:layout>
        <c:manualLayout>
          <c:xMode val="edge"/>
          <c:yMode val="edge"/>
          <c:x val="0.714909757206593"/>
          <c:y val="0.152587579645288"/>
          <c:w val="0.073905223682374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Vlaams-Brabant</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80.58</c:v>
                </c:pt>
                <c:pt idx="1">
                  <c:v>80.16999999999998</c:v>
                </c:pt>
                <c:pt idx="2">
                  <c:v>76.26</c:v>
                </c:pt>
                <c:pt idx="3">
                  <c:v>84.73</c:v>
                </c:pt>
                <c:pt idx="4">
                  <c:v>81.06</c:v>
                </c:pt>
                <c:pt idx="5">
                  <c:v>80.27</c:v>
                </c:pt>
                <c:pt idx="6">
                  <c:v>80.54</c:v>
                </c:pt>
                <c:pt idx="7">
                  <c:v>80.23</c:v>
                </c:pt>
                <c:pt idx="8">
                  <c:v>81.01</c:v>
                </c:pt>
                <c:pt idx="9">
                  <c:v>87.59</c:v>
                </c:pt>
                <c:pt idx="10">
                  <c:v>81.19</c:v>
                </c:pt>
                <c:pt idx="11">
                  <c:v>73.78</c:v>
                </c:pt>
                <c:pt idx="12">
                  <c:v>86.81</c:v>
                </c:pt>
                <c:pt idx="13">
                  <c:v>73.47</c:v>
                </c:pt>
              </c:numCache>
            </c:numRef>
          </c:val>
          <c:extLst xmlns:c16r2="http://schemas.microsoft.com/office/drawing/2015/06/chart">
            <c:ext xmlns:c16="http://schemas.microsoft.com/office/drawing/2014/chart" uri="{C3380CC4-5D6E-409C-BE32-E72D297353CC}">
              <c16:uniqueId val="{00000000-F444-4B0D-9690-BE03B5D37240}"/>
            </c:ext>
          </c:extLst>
        </c:ser>
        <c:dLbls>
          <c:showLegendKey val="0"/>
          <c:showVal val="0"/>
          <c:showCatName val="0"/>
          <c:showSerName val="0"/>
          <c:showPercent val="0"/>
          <c:showBubbleSize val="0"/>
        </c:dLbls>
        <c:gapWidth val="75"/>
        <c:axId val="-2108483784"/>
        <c:axId val="-2108480808"/>
      </c:barChart>
      <c:catAx>
        <c:axId val="-2108483784"/>
        <c:scaling>
          <c:orientation val="minMax"/>
        </c:scaling>
        <c:delete val="1"/>
        <c:axPos val="b"/>
        <c:numFmt formatCode="#,##0" sourceLinked="0"/>
        <c:majorTickMark val="out"/>
        <c:minorTickMark val="none"/>
        <c:tickLblPos val="nextTo"/>
        <c:crossAx val="-2108480808"/>
        <c:crosses val="autoZero"/>
        <c:auto val="1"/>
        <c:lblAlgn val="ctr"/>
        <c:lblOffset val="100"/>
        <c:noMultiLvlLbl val="0"/>
      </c:catAx>
      <c:valAx>
        <c:axId val="-2108480808"/>
        <c:scaling>
          <c:orientation val="minMax"/>
          <c:max val="100.0"/>
          <c:min val="0.0"/>
        </c:scaling>
        <c:delete val="1"/>
        <c:axPos val="l"/>
        <c:numFmt formatCode="#,##0" sourceLinked="0"/>
        <c:majorTickMark val="none"/>
        <c:minorTickMark val="none"/>
        <c:tickLblPos val="none"/>
        <c:crossAx val="-2108483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Vlaams-Brabant</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79.07</c:v>
                </c:pt>
                <c:pt idx="1">
                  <c:v>79.31</c:v>
                </c:pt>
                <c:pt idx="2">
                  <c:v>74.07</c:v>
                </c:pt>
                <c:pt idx="3">
                  <c:v>83.88</c:v>
                </c:pt>
                <c:pt idx="4">
                  <c:v>78.33</c:v>
                </c:pt>
                <c:pt idx="5">
                  <c:v>78.89</c:v>
                </c:pt>
                <c:pt idx="6">
                  <c:v>79.71</c:v>
                </c:pt>
                <c:pt idx="7">
                  <c:v>78.0</c:v>
                </c:pt>
                <c:pt idx="8">
                  <c:v>80.38</c:v>
                </c:pt>
                <c:pt idx="9">
                  <c:v>84.83</c:v>
                </c:pt>
                <c:pt idx="10">
                  <c:v>79.99</c:v>
                </c:pt>
                <c:pt idx="11">
                  <c:v>72.94</c:v>
                </c:pt>
                <c:pt idx="12">
                  <c:v>85.2</c:v>
                </c:pt>
                <c:pt idx="13">
                  <c:v>72.08</c:v>
                </c:pt>
              </c:numCache>
            </c:numRef>
          </c:val>
          <c:extLst xmlns:c16r2="http://schemas.microsoft.com/office/drawing/2015/06/chart">
            <c:ext xmlns:c16="http://schemas.microsoft.com/office/drawing/2014/chart" uri="{C3380CC4-5D6E-409C-BE32-E72D297353CC}">
              <c16:uniqueId val="{00000000-E080-41AB-A431-62D464765B93}"/>
            </c:ext>
          </c:extLst>
        </c:ser>
        <c:dLbls>
          <c:showLegendKey val="0"/>
          <c:showVal val="0"/>
          <c:showCatName val="0"/>
          <c:showSerName val="0"/>
          <c:showPercent val="0"/>
          <c:showBubbleSize val="0"/>
        </c:dLbls>
        <c:gapWidth val="75"/>
        <c:axId val="-2137703496"/>
        <c:axId val="-2137700520"/>
      </c:barChart>
      <c:catAx>
        <c:axId val="-2137703496"/>
        <c:scaling>
          <c:orientation val="minMax"/>
        </c:scaling>
        <c:delete val="1"/>
        <c:axPos val="b"/>
        <c:numFmt formatCode="#,##0" sourceLinked="0"/>
        <c:majorTickMark val="out"/>
        <c:minorTickMark val="none"/>
        <c:tickLblPos val="nextTo"/>
        <c:crossAx val="-2137700520"/>
        <c:crosses val="autoZero"/>
        <c:auto val="1"/>
        <c:lblAlgn val="ctr"/>
        <c:lblOffset val="100"/>
        <c:noMultiLvlLbl val="0"/>
      </c:catAx>
      <c:valAx>
        <c:axId val="-2137700520"/>
        <c:scaling>
          <c:orientation val="minMax"/>
          <c:max val="100.0"/>
          <c:min val="0.0"/>
        </c:scaling>
        <c:delete val="1"/>
        <c:axPos val="l"/>
        <c:numFmt formatCode="#,##0" sourceLinked="0"/>
        <c:majorTickMark val="none"/>
        <c:minorTickMark val="none"/>
        <c:tickLblPos val="none"/>
        <c:crossAx val="-2137703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General</c:formatCode>
                <c:ptCount val="4"/>
                <c:pt idx="0">
                  <c:v>11.3</c:v>
                </c:pt>
                <c:pt idx="1">
                  <c:v>39.6</c:v>
                </c:pt>
                <c:pt idx="2">
                  <c:v>19.1</c:v>
                </c:pt>
                <c:pt idx="3">
                  <c:v>30.0</c:v>
                </c:pt>
              </c:numCache>
            </c:numRef>
          </c:val>
          <c:extLst xmlns:c16r2="http://schemas.microsoft.com/office/drawing/2015/06/chart">
            <c:ext xmlns:c16="http://schemas.microsoft.com/office/drawing/2014/chart" uri="{C3380CC4-5D6E-409C-BE32-E72D297353CC}">
              <c16:uniqueId val="{00000000-BD0D-4453-B2A1-03FF0C07741A}"/>
            </c:ext>
          </c:extLst>
        </c:ser>
        <c:dLbls>
          <c:dLblPos val="outEnd"/>
          <c:showLegendKey val="0"/>
          <c:showVal val="1"/>
          <c:showCatName val="0"/>
          <c:showSerName val="0"/>
          <c:showPercent val="0"/>
          <c:showBubbleSize val="0"/>
        </c:dLbls>
        <c:gapWidth val="70"/>
        <c:axId val="-2106644904"/>
        <c:axId val="2124995672"/>
      </c:barChart>
      <c:catAx>
        <c:axId val="-2106644904"/>
        <c:scaling>
          <c:orientation val="maxMin"/>
        </c:scaling>
        <c:delete val="1"/>
        <c:axPos val="l"/>
        <c:numFmt formatCode="#,##0" sourceLinked="0"/>
        <c:majorTickMark val="out"/>
        <c:minorTickMark val="none"/>
        <c:tickLblPos val="nextTo"/>
        <c:crossAx val="2124995672"/>
        <c:crosses val="autoZero"/>
        <c:auto val="1"/>
        <c:lblAlgn val="ctr"/>
        <c:lblOffset val="100"/>
        <c:noMultiLvlLbl val="0"/>
      </c:catAx>
      <c:valAx>
        <c:axId val="2124995672"/>
        <c:scaling>
          <c:orientation val="minMax"/>
          <c:max val="50.0"/>
          <c:min val="0.0"/>
        </c:scaling>
        <c:delete val="1"/>
        <c:axPos val="t"/>
        <c:numFmt formatCode="General" sourceLinked="1"/>
        <c:majorTickMark val="out"/>
        <c:minorTickMark val="none"/>
        <c:tickLblPos val="nextTo"/>
        <c:crossAx val="-2106644904"/>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Eens</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EF66-4E52-A609-63E860997073}"/>
            </c:ext>
          </c:extLst>
        </c:ser>
        <c:dLbls>
          <c:showLegendKey val="0"/>
          <c:showVal val="0"/>
          <c:showCatName val="0"/>
          <c:showSerName val="0"/>
          <c:showPercent val="0"/>
          <c:showBubbleSize val="0"/>
        </c:dLbls>
        <c:gapWidth val="150"/>
        <c:overlap val="100"/>
        <c:axId val="-2124825624"/>
        <c:axId val="-2124838264"/>
      </c:barChart>
      <c:catAx>
        <c:axId val="-2124825624"/>
        <c:scaling>
          <c:orientation val="minMax"/>
        </c:scaling>
        <c:delete val="1"/>
        <c:axPos val="b"/>
        <c:numFmt formatCode="#,##0" sourceLinked="0"/>
        <c:majorTickMark val="out"/>
        <c:minorTickMark val="none"/>
        <c:tickLblPos val="nextTo"/>
        <c:crossAx val="-2124838264"/>
        <c:crosses val="autoZero"/>
        <c:auto val="1"/>
        <c:lblAlgn val="ctr"/>
        <c:lblOffset val="100"/>
        <c:noMultiLvlLbl val="0"/>
      </c:catAx>
      <c:valAx>
        <c:axId val="-2124838264"/>
        <c:scaling>
          <c:orientation val="minMax"/>
          <c:max val="1.0"/>
          <c:min val="0.0"/>
        </c:scaling>
        <c:delete val="1"/>
        <c:axPos val="l"/>
        <c:numFmt formatCode="0%" sourceLinked="0"/>
        <c:majorTickMark val="none"/>
        <c:minorTickMark val="none"/>
        <c:tickLblPos val="none"/>
        <c:crossAx val="-2124825624"/>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Het dier moet gedood worden</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General</c:formatCode>
                <c:ptCount val="1"/>
                <c:pt idx="0">
                  <c:v>13.03</c:v>
                </c:pt>
              </c:numCache>
            </c:numRef>
          </c:val>
          <c:extLst xmlns:c16r2="http://schemas.microsoft.com/office/drawing/2015/06/chart">
            <c:ext xmlns:c16="http://schemas.microsoft.com/office/drawing/2014/chart" uri="{C3380CC4-5D6E-409C-BE32-E72D297353CC}">
              <c16:uniqueId val="{00000000-3A4E-4943-B044-63E9C775DD1A}"/>
            </c:ext>
          </c:extLst>
        </c:ser>
        <c:ser>
          <c:idx val="1"/>
          <c:order val="1"/>
          <c:tx>
            <c:strRef>
              <c:f>Sheet1!$C$1</c:f>
              <c:strCache>
                <c:ptCount val="1"/>
                <c:pt idx="0">
                  <c:v>Het dier moet voor een nieuw experiment gebruikt worden</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General</c:formatCode>
                <c:ptCount val="1"/>
                <c:pt idx="0">
                  <c:v>9.17</c:v>
                </c:pt>
              </c:numCache>
            </c:numRef>
          </c:val>
          <c:extLst xmlns:c16r2="http://schemas.microsoft.com/office/drawing/2015/06/chart">
            <c:ext xmlns:c16="http://schemas.microsoft.com/office/drawing/2014/chart" uri="{C3380CC4-5D6E-409C-BE32-E72D297353CC}">
              <c16:uniqueId val="{00000001-3A4E-4943-B044-63E9C775DD1A}"/>
            </c:ext>
          </c:extLst>
        </c:ser>
        <c:ser>
          <c:idx val="2"/>
          <c:order val="2"/>
          <c:tx>
            <c:strRef>
              <c:f>Sheet1!$D$1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General</c:formatCode>
                <c:ptCount val="1"/>
                <c:pt idx="0">
                  <c:v>77.81</c:v>
                </c:pt>
              </c:numCache>
            </c:numRef>
          </c:val>
          <c:extLst xmlns:c16r2="http://schemas.microsoft.com/office/drawing/2015/06/chart">
            <c:ext xmlns:c16="http://schemas.microsoft.com/office/drawing/2014/chart" uri="{C3380CC4-5D6E-409C-BE32-E72D297353CC}">
              <c16:uniqueId val="{00000002-3A4E-4943-B044-63E9C775DD1A}"/>
            </c:ext>
          </c:extLst>
        </c:ser>
        <c:dLbls>
          <c:showLegendKey val="0"/>
          <c:showVal val="0"/>
          <c:showCatName val="0"/>
          <c:showSerName val="0"/>
          <c:showPercent val="0"/>
          <c:showBubbleSize val="0"/>
        </c:dLbls>
        <c:gapWidth val="150"/>
        <c:overlap val="100"/>
        <c:axId val="-2125077016"/>
        <c:axId val="-2125089000"/>
      </c:barChart>
      <c:catAx>
        <c:axId val="-2125077016"/>
        <c:scaling>
          <c:orientation val="minMax"/>
        </c:scaling>
        <c:delete val="1"/>
        <c:axPos val="l"/>
        <c:numFmt formatCode="General" sourceLinked="0"/>
        <c:majorTickMark val="out"/>
        <c:minorTickMark val="none"/>
        <c:tickLblPos val="nextTo"/>
        <c:crossAx val="-2125089000"/>
        <c:crosses val="autoZero"/>
        <c:auto val="1"/>
        <c:lblAlgn val="ctr"/>
        <c:lblOffset val="100"/>
        <c:noMultiLvlLbl val="0"/>
      </c:catAx>
      <c:valAx>
        <c:axId val="-2125089000"/>
        <c:scaling>
          <c:orientation val="minMax"/>
        </c:scaling>
        <c:delete val="1"/>
        <c:axPos val="b"/>
        <c:numFmt formatCode="0%" sourceLinked="1"/>
        <c:majorTickMark val="out"/>
        <c:minorTickMark val="none"/>
        <c:tickLblPos val="nextTo"/>
        <c:crossAx val="-2125077016"/>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Het dier moet gedood worden</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14.06</c:v>
                </c:pt>
              </c:numCache>
            </c:numRef>
          </c:val>
          <c:extLst xmlns:c16r2="http://schemas.microsoft.com/office/drawing/2015/06/chart">
            <c:ext xmlns:c16="http://schemas.microsoft.com/office/drawing/2014/chart" uri="{C3380CC4-5D6E-409C-BE32-E72D297353CC}">
              <c16:uniqueId val="{00000000-02AC-45ED-943C-DA94DCAB069F}"/>
            </c:ext>
          </c:extLst>
        </c:ser>
        <c:ser>
          <c:idx val="1"/>
          <c:order val="1"/>
          <c:tx>
            <c:strRef>
              <c:f>Sheet1!$C$1</c:f>
              <c:strCache>
                <c:ptCount val="1"/>
                <c:pt idx="0">
                  <c:v>Het dier moet voor een nieuw experiment gebruikt worden</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9.25</c:v>
                </c:pt>
              </c:numCache>
            </c:numRef>
          </c:val>
          <c:extLst xmlns:c16r2="http://schemas.microsoft.com/office/drawing/2015/06/chart">
            <c:ext xmlns:c16="http://schemas.microsoft.com/office/drawing/2014/chart" uri="{C3380CC4-5D6E-409C-BE32-E72D297353CC}">
              <c16:uniqueId val="{00000001-02AC-45ED-943C-DA94DCAB069F}"/>
            </c:ext>
          </c:extLst>
        </c:ser>
        <c:ser>
          <c:idx val="2"/>
          <c:order val="2"/>
          <c:tx>
            <c:strRef>
              <c:f>Sheet1!$D$1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76.69</c:v>
                </c:pt>
              </c:numCache>
            </c:numRef>
          </c:val>
          <c:extLst xmlns:c16r2="http://schemas.microsoft.com/office/drawing/2015/06/chart">
            <c:ext xmlns:c16="http://schemas.microsoft.com/office/drawing/2014/chart" uri="{C3380CC4-5D6E-409C-BE32-E72D297353CC}">
              <c16:uniqueId val="{00000002-02AC-45ED-943C-DA94DCAB069F}"/>
            </c:ext>
          </c:extLst>
        </c:ser>
        <c:dLbls>
          <c:showLegendKey val="0"/>
          <c:showVal val="0"/>
          <c:showCatName val="0"/>
          <c:showSerName val="0"/>
          <c:showPercent val="0"/>
          <c:showBubbleSize val="0"/>
        </c:dLbls>
        <c:gapWidth val="150"/>
        <c:overlap val="100"/>
        <c:axId val="-2126003080"/>
        <c:axId val="-2126007560"/>
      </c:barChart>
      <c:catAx>
        <c:axId val="-2126003080"/>
        <c:scaling>
          <c:orientation val="minMax"/>
        </c:scaling>
        <c:delete val="1"/>
        <c:axPos val="l"/>
        <c:numFmt formatCode="General" sourceLinked="0"/>
        <c:majorTickMark val="out"/>
        <c:minorTickMark val="none"/>
        <c:tickLblPos val="nextTo"/>
        <c:crossAx val="-2126007560"/>
        <c:crosses val="autoZero"/>
        <c:auto val="1"/>
        <c:lblAlgn val="ctr"/>
        <c:lblOffset val="100"/>
        <c:noMultiLvlLbl val="0"/>
      </c:catAx>
      <c:valAx>
        <c:axId val="-2126007560"/>
        <c:scaling>
          <c:orientation val="minMax"/>
        </c:scaling>
        <c:delete val="1"/>
        <c:axPos val="b"/>
        <c:numFmt formatCode="0%" sourceLinked="1"/>
        <c:majorTickMark val="out"/>
        <c:minorTickMark val="none"/>
        <c:tickLblPos val="nextTo"/>
        <c:crossAx val="-2126003080"/>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Vlaams-Brabant</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76.69</c:v>
                </c:pt>
                <c:pt idx="1">
                  <c:v>77.81</c:v>
                </c:pt>
                <c:pt idx="2">
                  <c:v>71.53</c:v>
                </c:pt>
                <c:pt idx="3">
                  <c:v>81.66</c:v>
                </c:pt>
                <c:pt idx="4">
                  <c:v>78.99</c:v>
                </c:pt>
                <c:pt idx="5">
                  <c:v>75.44</c:v>
                </c:pt>
                <c:pt idx="6">
                  <c:v>76.31</c:v>
                </c:pt>
                <c:pt idx="7">
                  <c:v>77.56</c:v>
                </c:pt>
                <c:pt idx="8">
                  <c:v>75.63</c:v>
                </c:pt>
                <c:pt idx="9">
                  <c:v>75.09</c:v>
                </c:pt>
                <c:pt idx="10">
                  <c:v>77.99</c:v>
                </c:pt>
                <c:pt idx="11">
                  <c:v>76.34</c:v>
                </c:pt>
                <c:pt idx="12">
                  <c:v>81.47</c:v>
                </c:pt>
                <c:pt idx="13">
                  <c:v>71.24</c:v>
                </c:pt>
              </c:numCache>
            </c:numRef>
          </c:val>
          <c:extLst xmlns:c16r2="http://schemas.microsoft.com/office/drawing/2015/06/chart">
            <c:ext xmlns:c16="http://schemas.microsoft.com/office/drawing/2014/chart" uri="{C3380CC4-5D6E-409C-BE32-E72D297353CC}">
              <c16:uniqueId val="{00000000-23FB-4F41-AD3A-A5FD77EED53E}"/>
            </c:ext>
          </c:extLst>
        </c:ser>
        <c:dLbls>
          <c:showLegendKey val="0"/>
          <c:showVal val="0"/>
          <c:showCatName val="0"/>
          <c:showSerName val="0"/>
          <c:showPercent val="0"/>
          <c:showBubbleSize val="0"/>
        </c:dLbls>
        <c:gapWidth val="75"/>
        <c:axId val="-2133189096"/>
        <c:axId val="-2133186120"/>
      </c:barChart>
      <c:catAx>
        <c:axId val="-2133189096"/>
        <c:scaling>
          <c:orientation val="minMax"/>
        </c:scaling>
        <c:delete val="1"/>
        <c:axPos val="b"/>
        <c:numFmt formatCode="#,##0" sourceLinked="0"/>
        <c:majorTickMark val="out"/>
        <c:minorTickMark val="none"/>
        <c:tickLblPos val="nextTo"/>
        <c:crossAx val="-2133186120"/>
        <c:crosses val="autoZero"/>
        <c:auto val="1"/>
        <c:lblAlgn val="ctr"/>
        <c:lblOffset val="100"/>
        <c:noMultiLvlLbl val="0"/>
      </c:catAx>
      <c:valAx>
        <c:axId val="-2133186120"/>
        <c:scaling>
          <c:orientation val="minMax"/>
          <c:max val="100.0"/>
          <c:min val="0.0"/>
        </c:scaling>
        <c:delete val="1"/>
        <c:axPos val="l"/>
        <c:numFmt formatCode="#,##0" sourceLinked="0"/>
        <c:majorTickMark val="none"/>
        <c:minorTickMark val="none"/>
        <c:tickLblPos val="none"/>
        <c:crossAx val="-21331890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Adoptie</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EAE3-48F6-A148-E33B9DD64BE0}"/>
            </c:ext>
          </c:extLst>
        </c:ser>
        <c:dLbls>
          <c:showLegendKey val="0"/>
          <c:showVal val="0"/>
          <c:showCatName val="0"/>
          <c:showSerName val="0"/>
          <c:showPercent val="0"/>
          <c:showBubbleSize val="0"/>
        </c:dLbls>
        <c:gapWidth val="150"/>
        <c:overlap val="100"/>
        <c:axId val="-2134030776"/>
        <c:axId val="-2134047944"/>
      </c:barChart>
      <c:catAx>
        <c:axId val="-2134030776"/>
        <c:scaling>
          <c:orientation val="minMax"/>
        </c:scaling>
        <c:delete val="1"/>
        <c:axPos val="b"/>
        <c:numFmt formatCode="#,##0" sourceLinked="0"/>
        <c:majorTickMark val="out"/>
        <c:minorTickMark val="none"/>
        <c:tickLblPos val="nextTo"/>
        <c:crossAx val="-2134047944"/>
        <c:crosses val="autoZero"/>
        <c:auto val="1"/>
        <c:lblAlgn val="ctr"/>
        <c:lblOffset val="100"/>
        <c:noMultiLvlLbl val="0"/>
      </c:catAx>
      <c:valAx>
        <c:axId val="-2134047944"/>
        <c:scaling>
          <c:orientation val="minMax"/>
          <c:max val="1.0"/>
          <c:min val="0.0"/>
        </c:scaling>
        <c:delete val="1"/>
        <c:axPos val="l"/>
        <c:numFmt formatCode="0%" sourceLinked="0"/>
        <c:majorTickMark val="none"/>
        <c:minorTickMark val="none"/>
        <c:tickLblPos val="none"/>
        <c:crossAx val="-2134030776"/>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59.93</c:v>
                </c:pt>
                <c:pt idx="1">
                  <c:v>66.7</c:v>
                </c:pt>
              </c:numCache>
            </c:numRef>
          </c:val>
          <c:extLst xmlns:c16r2="http://schemas.microsoft.com/office/drawing/2015/06/chart">
            <c:ext xmlns:c16="http://schemas.microsoft.com/office/drawing/2014/chart" uri="{C3380CC4-5D6E-409C-BE32-E72D297353CC}">
              <c16:uniqueId val="{00000000-816A-435D-A3AE-BFB8269BED68}"/>
            </c:ext>
          </c:extLst>
        </c:ser>
        <c:ser>
          <c:idx val="1"/>
          <c:order val="1"/>
          <c:tx>
            <c:strRef>
              <c:f>Sheet1!$C$1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40.07</c:v>
                </c:pt>
                <c:pt idx="1">
                  <c:v>33.30000000000001</c:v>
                </c:pt>
              </c:numCache>
            </c:numRef>
          </c:val>
          <c:extLst xmlns:c16r2="http://schemas.microsoft.com/office/drawing/2015/06/chart">
            <c:ext xmlns:c16="http://schemas.microsoft.com/office/drawing/2014/chart" uri="{C3380CC4-5D6E-409C-BE32-E72D297353CC}">
              <c16:uniqueId val="{00000001-816A-435D-A3AE-BFB8269BED68}"/>
            </c:ext>
          </c:extLst>
        </c:ser>
        <c:dLbls>
          <c:showLegendKey val="0"/>
          <c:showVal val="0"/>
          <c:showCatName val="0"/>
          <c:showSerName val="0"/>
          <c:showPercent val="0"/>
          <c:showBubbleSize val="0"/>
        </c:dLbls>
        <c:gapWidth val="150"/>
        <c:overlap val="100"/>
        <c:axId val="-2133406904"/>
        <c:axId val="-2134175576"/>
      </c:barChart>
      <c:catAx>
        <c:axId val="-2133406904"/>
        <c:scaling>
          <c:orientation val="minMax"/>
        </c:scaling>
        <c:delete val="1"/>
        <c:axPos val="b"/>
        <c:numFmt formatCode="#,##0" sourceLinked="0"/>
        <c:majorTickMark val="out"/>
        <c:minorTickMark val="none"/>
        <c:tickLblPos val="nextTo"/>
        <c:crossAx val="-2134175576"/>
        <c:crosses val="autoZero"/>
        <c:auto val="1"/>
        <c:lblAlgn val="ctr"/>
        <c:lblOffset val="100"/>
        <c:noMultiLvlLbl val="0"/>
      </c:catAx>
      <c:valAx>
        <c:axId val="-2134175576"/>
        <c:scaling>
          <c:orientation val="minMax"/>
          <c:max val="1.0"/>
          <c:min val="0.0"/>
        </c:scaling>
        <c:delete val="1"/>
        <c:axPos val="l"/>
        <c:numFmt formatCode="0%" sourceLinked="0"/>
        <c:majorTickMark val="none"/>
        <c:minorTickMark val="none"/>
        <c:tickLblPos val="none"/>
        <c:crossAx val="-2133406904"/>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64.88</c:v>
                </c:pt>
                <c:pt idx="1">
                  <c:v>69.49</c:v>
                </c:pt>
              </c:numCache>
            </c:numRef>
          </c:val>
          <c:extLst xmlns:c16r2="http://schemas.microsoft.com/office/drawing/2015/06/chart">
            <c:ext xmlns:c16="http://schemas.microsoft.com/office/drawing/2014/chart" uri="{C3380CC4-5D6E-409C-BE32-E72D297353CC}">
              <c16:uniqueId val="{00000000-E686-4B9E-B87E-FD36D9F3E1BE}"/>
            </c:ext>
          </c:extLst>
        </c:ser>
        <c:ser>
          <c:idx val="1"/>
          <c:order val="1"/>
          <c:tx>
            <c:strRef>
              <c:f>Sheet1!$C$1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35.12</c:v>
                </c:pt>
                <c:pt idx="1">
                  <c:v>30.51</c:v>
                </c:pt>
              </c:numCache>
            </c:numRef>
          </c:val>
          <c:extLst xmlns:c16r2="http://schemas.microsoft.com/office/drawing/2015/06/chart">
            <c:ext xmlns:c16="http://schemas.microsoft.com/office/drawing/2014/chart" uri="{C3380CC4-5D6E-409C-BE32-E72D297353CC}">
              <c16:uniqueId val="{00000001-E686-4B9E-B87E-FD36D9F3E1BE}"/>
            </c:ext>
          </c:extLst>
        </c:ser>
        <c:dLbls>
          <c:showLegendKey val="0"/>
          <c:showVal val="0"/>
          <c:showCatName val="0"/>
          <c:showSerName val="0"/>
          <c:showPercent val="0"/>
          <c:showBubbleSize val="0"/>
        </c:dLbls>
        <c:gapWidth val="150"/>
        <c:overlap val="100"/>
        <c:axId val="-2134422696"/>
        <c:axId val="-2134430360"/>
      </c:barChart>
      <c:catAx>
        <c:axId val="-2134422696"/>
        <c:scaling>
          <c:orientation val="minMax"/>
        </c:scaling>
        <c:delete val="1"/>
        <c:axPos val="b"/>
        <c:numFmt formatCode="#,##0" sourceLinked="0"/>
        <c:majorTickMark val="out"/>
        <c:minorTickMark val="none"/>
        <c:tickLblPos val="nextTo"/>
        <c:crossAx val="-2134430360"/>
        <c:crosses val="autoZero"/>
        <c:auto val="1"/>
        <c:lblAlgn val="ctr"/>
        <c:lblOffset val="100"/>
        <c:noMultiLvlLbl val="0"/>
      </c:catAx>
      <c:valAx>
        <c:axId val="-2134430360"/>
        <c:scaling>
          <c:orientation val="minMax"/>
          <c:max val="1.0"/>
          <c:min val="0.0"/>
        </c:scaling>
        <c:delete val="1"/>
        <c:axPos val="l"/>
        <c:numFmt formatCode="0%" sourceLinked="0"/>
        <c:majorTickMark val="none"/>
        <c:minorTickMark val="none"/>
        <c:tickLblPos val="none"/>
        <c:crossAx val="-2134422696"/>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5FFC-4701-99F1-40E5FFA80016}"/>
            </c:ext>
          </c:extLst>
        </c:ser>
        <c:dLbls>
          <c:showLegendKey val="0"/>
          <c:showVal val="0"/>
          <c:showCatName val="0"/>
          <c:showSerName val="0"/>
          <c:showPercent val="0"/>
          <c:showBubbleSize val="0"/>
        </c:dLbls>
        <c:gapWidth val="150"/>
        <c:overlap val="100"/>
        <c:axId val="-2133722584"/>
        <c:axId val="-2133719464"/>
      </c:barChart>
      <c:catAx>
        <c:axId val="-2133722584"/>
        <c:scaling>
          <c:orientation val="minMax"/>
        </c:scaling>
        <c:delete val="1"/>
        <c:axPos val="b"/>
        <c:numFmt formatCode="#,##0" sourceLinked="0"/>
        <c:majorTickMark val="out"/>
        <c:minorTickMark val="none"/>
        <c:tickLblPos val="nextTo"/>
        <c:crossAx val="-2133719464"/>
        <c:crosses val="autoZero"/>
        <c:auto val="1"/>
        <c:lblAlgn val="ctr"/>
        <c:lblOffset val="100"/>
        <c:noMultiLvlLbl val="0"/>
      </c:catAx>
      <c:valAx>
        <c:axId val="-2133719464"/>
        <c:scaling>
          <c:orientation val="minMax"/>
          <c:max val="1.0"/>
          <c:min val="0.0"/>
        </c:scaling>
        <c:delete val="1"/>
        <c:axPos val="l"/>
        <c:numFmt formatCode="0%" sourceLinked="0"/>
        <c:majorTickMark val="none"/>
        <c:minorTickMark val="none"/>
        <c:tickLblPos val="none"/>
        <c:crossAx val="-2133722584"/>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Vlaams-Brabant</c:v>
                </c:pt>
                <c:pt idx="2">
                  <c:v>Man</c:v>
                </c:pt>
                <c:pt idx="3">
                  <c:v>Vrouw</c:v>
                </c:pt>
                <c:pt idx="4">
                  <c:v>15-34</c:v>
                </c:pt>
                <c:pt idx="5">
                  <c:v>35-54</c:v>
                </c:pt>
                <c:pt idx="6">
                  <c:v>55+</c:v>
                </c:pt>
                <c:pt idx="7">
                  <c:v>Landelijk</c:v>
                </c:pt>
                <c:pt idx="8">
                  <c:v>Stedelijk</c:v>
                </c:pt>
                <c:pt idx="9">
                  <c:v>Laag opgeleid</c:v>
                </c:pt>
                <c:pt idx="10">
                  <c:v>Gemiddeld</c:v>
                </c:pt>
                <c:pt idx="11">
                  <c:v>Hoog opgeleid</c:v>
                </c:pt>
                <c:pt idx="12">
                  <c:v>Hond</c:v>
                </c:pt>
                <c:pt idx="13">
                  <c:v>Kat</c:v>
                </c:pt>
              </c:strCache>
            </c:strRef>
          </c:cat>
          <c:val>
            <c:numRef>
              <c:f>Sheet1!$B$2:$B$15</c:f>
              <c:numCache>
                <c:formatCode>General</c:formatCode>
                <c:ptCount val="14"/>
                <c:pt idx="0">
                  <c:v>35.12</c:v>
                </c:pt>
                <c:pt idx="1">
                  <c:v>40.07</c:v>
                </c:pt>
                <c:pt idx="2">
                  <c:v>31.36</c:v>
                </c:pt>
                <c:pt idx="3">
                  <c:v>38.73000000000001</c:v>
                </c:pt>
                <c:pt idx="4">
                  <c:v>44.36</c:v>
                </c:pt>
                <c:pt idx="5">
                  <c:v>37.96</c:v>
                </c:pt>
                <c:pt idx="6">
                  <c:v>26.64</c:v>
                </c:pt>
                <c:pt idx="7">
                  <c:v>36.64</c:v>
                </c:pt>
                <c:pt idx="8">
                  <c:v>33.25</c:v>
                </c:pt>
                <c:pt idx="9">
                  <c:v>34.84</c:v>
                </c:pt>
                <c:pt idx="10">
                  <c:v>36.08</c:v>
                </c:pt>
                <c:pt idx="11">
                  <c:v>34.07</c:v>
                </c:pt>
                <c:pt idx="12">
                  <c:v>50.58</c:v>
                </c:pt>
                <c:pt idx="13">
                  <c:v>17.47</c:v>
                </c:pt>
              </c:numCache>
            </c:numRef>
          </c:val>
          <c:extLst xmlns:c16r2="http://schemas.microsoft.com/office/drawing/2015/06/chart">
            <c:ext xmlns:c16="http://schemas.microsoft.com/office/drawing/2014/chart" uri="{C3380CC4-5D6E-409C-BE32-E72D297353CC}">
              <c16:uniqueId val="{00000000-82A3-44C2-9300-234E2E3C3FC8}"/>
            </c:ext>
          </c:extLst>
        </c:ser>
        <c:dLbls>
          <c:showLegendKey val="0"/>
          <c:showVal val="0"/>
          <c:showCatName val="0"/>
          <c:showSerName val="0"/>
          <c:showPercent val="0"/>
          <c:showBubbleSize val="0"/>
        </c:dLbls>
        <c:gapWidth val="75"/>
        <c:axId val="-2129370952"/>
        <c:axId val="-2129312472"/>
      </c:barChart>
      <c:catAx>
        <c:axId val="-2129370952"/>
        <c:scaling>
          <c:orientation val="minMax"/>
        </c:scaling>
        <c:delete val="1"/>
        <c:axPos val="b"/>
        <c:numFmt formatCode="#,##0" sourceLinked="0"/>
        <c:majorTickMark val="out"/>
        <c:minorTickMark val="none"/>
        <c:tickLblPos val="nextTo"/>
        <c:crossAx val="-2129312472"/>
        <c:crosses val="autoZero"/>
        <c:auto val="1"/>
        <c:lblAlgn val="ctr"/>
        <c:lblOffset val="100"/>
        <c:noMultiLvlLbl val="0"/>
      </c:catAx>
      <c:valAx>
        <c:axId val="-2129312472"/>
        <c:scaling>
          <c:orientation val="minMax"/>
          <c:max val="100.0"/>
          <c:min val="0.0"/>
        </c:scaling>
        <c:delete val="1"/>
        <c:axPos val="l"/>
        <c:numFmt formatCode="General" sourceLinked="0"/>
        <c:majorTickMark val="none"/>
        <c:minorTickMark val="none"/>
        <c:tickLblPos val="none"/>
        <c:crossAx val="-2129370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Vlaams-Brabant</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30.51</c:v>
                </c:pt>
                <c:pt idx="1">
                  <c:v>33.30000000000001</c:v>
                </c:pt>
                <c:pt idx="2">
                  <c:v>25.46</c:v>
                </c:pt>
                <c:pt idx="3">
                  <c:v>35.36</c:v>
                </c:pt>
                <c:pt idx="4">
                  <c:v>42.6</c:v>
                </c:pt>
                <c:pt idx="5">
                  <c:v>31.77</c:v>
                </c:pt>
                <c:pt idx="6">
                  <c:v>21.58</c:v>
                </c:pt>
                <c:pt idx="7">
                  <c:v>30.89</c:v>
                </c:pt>
                <c:pt idx="8">
                  <c:v>30.03</c:v>
                </c:pt>
                <c:pt idx="9">
                  <c:v>28.82</c:v>
                </c:pt>
                <c:pt idx="10">
                  <c:v>32.14</c:v>
                </c:pt>
                <c:pt idx="11">
                  <c:v>29.78</c:v>
                </c:pt>
                <c:pt idx="12">
                  <c:v>45.27</c:v>
                </c:pt>
                <c:pt idx="13">
                  <c:v>13.66</c:v>
                </c:pt>
              </c:numCache>
            </c:numRef>
          </c:val>
          <c:extLst xmlns:c16r2="http://schemas.microsoft.com/office/drawing/2015/06/chart">
            <c:ext xmlns:c16="http://schemas.microsoft.com/office/drawing/2014/chart" uri="{C3380CC4-5D6E-409C-BE32-E72D297353CC}">
              <c16:uniqueId val="{00000000-C6ED-4E8F-8604-820EF06069BF}"/>
            </c:ext>
          </c:extLst>
        </c:ser>
        <c:dLbls>
          <c:showLegendKey val="0"/>
          <c:showVal val="0"/>
          <c:showCatName val="0"/>
          <c:showSerName val="0"/>
          <c:showPercent val="0"/>
          <c:showBubbleSize val="0"/>
        </c:dLbls>
        <c:gapWidth val="75"/>
        <c:axId val="-2110499160"/>
        <c:axId val="-2110505080"/>
      </c:barChart>
      <c:catAx>
        <c:axId val="-2110499160"/>
        <c:scaling>
          <c:orientation val="minMax"/>
        </c:scaling>
        <c:delete val="1"/>
        <c:axPos val="b"/>
        <c:numFmt formatCode="#,##0" sourceLinked="0"/>
        <c:majorTickMark val="out"/>
        <c:minorTickMark val="none"/>
        <c:tickLblPos val="nextTo"/>
        <c:crossAx val="-2110505080"/>
        <c:crosses val="autoZero"/>
        <c:auto val="1"/>
        <c:lblAlgn val="ctr"/>
        <c:lblOffset val="100"/>
        <c:noMultiLvlLbl val="0"/>
      </c:catAx>
      <c:valAx>
        <c:axId val="-2110505080"/>
        <c:scaling>
          <c:orientation val="minMax"/>
          <c:max val="100.0"/>
          <c:min val="0.0"/>
        </c:scaling>
        <c:delete val="1"/>
        <c:axPos val="l"/>
        <c:numFmt formatCode="General" sourceLinked="0"/>
        <c:majorTickMark val="none"/>
        <c:minorTickMark val="none"/>
        <c:tickLblPos val="none"/>
        <c:crossAx val="-2110499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Stedelijk</c:v>
                </c:pt>
                <c:pt idx="1">
                  <c:v>Landelijk</c:v>
                </c:pt>
              </c:strCache>
            </c:strRef>
          </c:cat>
          <c:val>
            <c:numRef>
              <c:f>Sheet1!$B$2:$B$3</c:f>
              <c:numCache>
                <c:formatCode>General</c:formatCode>
                <c:ptCount val="2"/>
                <c:pt idx="0">
                  <c:v>48.09</c:v>
                </c:pt>
                <c:pt idx="1">
                  <c:v>51.91</c:v>
                </c:pt>
              </c:numCache>
            </c:numRef>
          </c:val>
          <c:extLst xmlns:c16r2="http://schemas.microsoft.com/office/drawing/2015/06/chart">
            <c:ext xmlns:c16="http://schemas.microsoft.com/office/drawing/2014/chart" uri="{C3380CC4-5D6E-409C-BE32-E72D297353CC}">
              <c16:uniqueId val="{00000000-CCB5-4A0B-9E83-B710015B062D}"/>
            </c:ext>
          </c:extLst>
        </c:ser>
        <c:dLbls>
          <c:showLegendKey val="0"/>
          <c:showVal val="0"/>
          <c:showCatName val="0"/>
          <c:showSerName val="0"/>
          <c:showPercent val="0"/>
          <c:showBubbleSize val="0"/>
        </c:dLbls>
        <c:gapWidth val="70"/>
        <c:axId val="2124951928"/>
        <c:axId val="2089246152"/>
      </c:barChart>
      <c:catAx>
        <c:axId val="2124951928"/>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089246152"/>
        <c:crossesAt val="0.0"/>
        <c:auto val="1"/>
        <c:lblAlgn val="ctr"/>
        <c:lblOffset val="1"/>
        <c:tickLblSkip val="1"/>
        <c:tickMarkSkip val="1"/>
        <c:noMultiLvlLbl val="0"/>
      </c:catAx>
      <c:valAx>
        <c:axId val="2089246152"/>
        <c:scaling>
          <c:orientation val="minMax"/>
          <c:max val="100.0"/>
          <c:min val="0.0"/>
        </c:scaling>
        <c:delete val="0"/>
        <c:axPos val="r"/>
        <c:numFmt formatCode="General" sourceLinked="1"/>
        <c:majorTickMark val="out"/>
        <c:minorTickMark val="none"/>
        <c:tickLblPos val="none"/>
        <c:crossAx val="2124951928"/>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Hiertoe bereid zijn  zonder voorwaarden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3.63</c:v>
                </c:pt>
              </c:numCache>
            </c:numRef>
          </c:val>
          <c:extLst xmlns:c16r2="http://schemas.microsoft.com/office/drawing/2015/06/chart">
            <c:ext xmlns:c16="http://schemas.microsoft.com/office/drawing/2014/chart" uri="{C3380CC4-5D6E-409C-BE32-E72D297353CC}">
              <c16:uniqueId val="{00000000-4E00-4579-B2EA-C74E6B300127}"/>
            </c:ext>
          </c:extLst>
        </c:ser>
        <c:ser>
          <c:idx val="1"/>
          <c:order val="1"/>
          <c:tx>
            <c:strRef>
              <c:f>Sheet1!$C$1</c:f>
              <c:strCache>
                <c:ptCount val="1"/>
                <c:pt idx="0">
                  <c:v>Hiertoe bereid zijn onder de voorwaarde dat uw ziek dier in een comfortabele omgeving gehouden wordt</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4E00-4579-B2EA-C74E6B300127}"/>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10.6</c:v>
                </c:pt>
              </c:numCache>
            </c:numRef>
          </c:val>
          <c:extLst xmlns:c16r2="http://schemas.microsoft.com/office/drawing/2015/06/chart">
            <c:ext xmlns:c16="http://schemas.microsoft.com/office/drawing/2014/chart" uri="{C3380CC4-5D6E-409C-BE32-E72D297353CC}">
              <c16:uniqueId val="{00000003-4E00-4579-B2EA-C74E6B300127}"/>
            </c:ext>
          </c:extLst>
        </c:ser>
        <c:ser>
          <c:idx val="2"/>
          <c:order val="2"/>
          <c:tx>
            <c:strRef>
              <c:f>Sheet1!$D$1</c:f>
              <c:strCache>
                <c:ptCount val="1"/>
                <c:pt idx="0">
                  <c:v>Hiertoe bereid zijn onder de voorwaarde dat u goed geïnformeerd wordt over het verloop van de testen</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6.49</c:v>
                </c:pt>
              </c:numCache>
            </c:numRef>
          </c:val>
          <c:extLst xmlns:c16r2="http://schemas.microsoft.com/office/drawing/2015/06/chart">
            <c:ext xmlns:c16="http://schemas.microsoft.com/office/drawing/2014/chart" uri="{C3380CC4-5D6E-409C-BE32-E72D297353CC}">
              <c16:uniqueId val="{00000004-4E00-4579-B2EA-C74E6B300127}"/>
            </c:ext>
          </c:extLst>
        </c:ser>
        <c:ser>
          <c:idx val="3"/>
          <c:order val="3"/>
          <c:tx>
            <c:strRef>
              <c:f>Sheet1!$E$1</c:f>
              <c:strCache>
                <c:ptCount val="1"/>
                <c:pt idx="0">
                  <c:v>Hiertoe bereid zijn onder de voorwaarde dat uw ziek dier in een comfortabele omgeving gehouden wordt en dat u goed geïnformeerd wordt over het verloop van de testen</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46.08</c:v>
                </c:pt>
              </c:numCache>
            </c:numRef>
          </c:val>
          <c:extLst xmlns:c16r2="http://schemas.microsoft.com/office/drawing/2015/06/chart">
            <c:ext xmlns:c16="http://schemas.microsoft.com/office/drawing/2014/chart" uri="{C3380CC4-5D6E-409C-BE32-E72D297353CC}">
              <c16:uniqueId val="{00000005-4E00-4579-B2EA-C74E6B300127}"/>
            </c:ext>
          </c:extLst>
        </c:ser>
        <c:ser>
          <c:idx val="4"/>
          <c:order val="4"/>
          <c:tx>
            <c:strRef>
              <c:f>Sheet1!$F$1</c:f>
              <c:strCache>
                <c:ptCount val="1"/>
                <c:pt idx="0">
                  <c:v>Hiertoe niet bereid zijn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33.2</c:v>
                </c:pt>
              </c:numCache>
            </c:numRef>
          </c:val>
          <c:extLst xmlns:c16r2="http://schemas.microsoft.com/office/drawing/2015/06/chart">
            <c:ext xmlns:c16="http://schemas.microsoft.com/office/drawing/2014/chart" uri="{C3380CC4-5D6E-409C-BE32-E72D297353CC}">
              <c16:uniqueId val="{00000006-4E00-4579-B2EA-C74E6B300127}"/>
            </c:ext>
          </c:extLst>
        </c:ser>
        <c:dLbls>
          <c:showLegendKey val="0"/>
          <c:showVal val="0"/>
          <c:showCatName val="0"/>
          <c:showSerName val="0"/>
          <c:showPercent val="0"/>
          <c:showBubbleSize val="0"/>
        </c:dLbls>
        <c:gapWidth val="267"/>
        <c:overlap val="-81"/>
        <c:axId val="-2110753224"/>
        <c:axId val="-2110750136"/>
      </c:barChart>
      <c:catAx>
        <c:axId val="-2110753224"/>
        <c:scaling>
          <c:orientation val="minMax"/>
        </c:scaling>
        <c:delete val="1"/>
        <c:axPos val="b"/>
        <c:numFmt formatCode="General" sourceLinked="0"/>
        <c:majorTickMark val="out"/>
        <c:minorTickMark val="none"/>
        <c:tickLblPos val="nextTo"/>
        <c:crossAx val="-2110750136"/>
        <c:crosses val="autoZero"/>
        <c:auto val="1"/>
        <c:lblAlgn val="ctr"/>
        <c:lblOffset val="100"/>
        <c:noMultiLvlLbl val="0"/>
      </c:catAx>
      <c:valAx>
        <c:axId val="-2110750136"/>
        <c:scaling>
          <c:orientation val="minMax"/>
          <c:max val="50.0"/>
          <c:min val="0.0"/>
        </c:scaling>
        <c:delete val="1"/>
        <c:axPos val="l"/>
        <c:numFmt formatCode="General" sourceLinked="1"/>
        <c:majorTickMark val="out"/>
        <c:minorTickMark val="none"/>
        <c:tickLblPos val="nextTo"/>
        <c:crossAx val="-2110753224"/>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Hiertoe bereid zijn  zonder voorwaarden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3.54</c:v>
                </c:pt>
              </c:numCache>
            </c:numRef>
          </c:val>
          <c:extLst xmlns:c16r2="http://schemas.microsoft.com/office/drawing/2015/06/chart">
            <c:ext xmlns:c16="http://schemas.microsoft.com/office/drawing/2014/chart" uri="{C3380CC4-5D6E-409C-BE32-E72D297353CC}">
              <c16:uniqueId val="{00000000-1D9C-455F-80CC-B3D69CCFFEFC}"/>
            </c:ext>
          </c:extLst>
        </c:ser>
        <c:ser>
          <c:idx val="1"/>
          <c:order val="1"/>
          <c:tx>
            <c:strRef>
              <c:f>Sheet1!$C$1</c:f>
              <c:strCache>
                <c:ptCount val="1"/>
                <c:pt idx="0">
                  <c:v>Hiertoe bereid zijn onder de voorwaarde dat uw ziek dier in een comfortabele omgeving gehouden wordt</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1D9C-455F-80CC-B3D69CCFFEFC}"/>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10.82</c:v>
                </c:pt>
              </c:numCache>
            </c:numRef>
          </c:val>
          <c:extLst xmlns:c16r2="http://schemas.microsoft.com/office/drawing/2015/06/chart">
            <c:ext xmlns:c16="http://schemas.microsoft.com/office/drawing/2014/chart" uri="{C3380CC4-5D6E-409C-BE32-E72D297353CC}">
              <c16:uniqueId val="{00000003-1D9C-455F-80CC-B3D69CCFFEFC}"/>
            </c:ext>
          </c:extLst>
        </c:ser>
        <c:ser>
          <c:idx val="2"/>
          <c:order val="2"/>
          <c:tx>
            <c:strRef>
              <c:f>Sheet1!$D$1</c:f>
              <c:strCache>
                <c:ptCount val="1"/>
                <c:pt idx="0">
                  <c:v>Hiertoe bereid zijn onder de voorwaarde dat u goed geïnformeerd wordt over het verloop van de testen</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7.2</c:v>
                </c:pt>
              </c:numCache>
            </c:numRef>
          </c:val>
          <c:extLst xmlns:c16r2="http://schemas.microsoft.com/office/drawing/2015/06/chart">
            <c:ext xmlns:c16="http://schemas.microsoft.com/office/drawing/2014/chart" uri="{C3380CC4-5D6E-409C-BE32-E72D297353CC}">
              <c16:uniqueId val="{00000004-1D9C-455F-80CC-B3D69CCFFEFC}"/>
            </c:ext>
          </c:extLst>
        </c:ser>
        <c:ser>
          <c:idx val="3"/>
          <c:order val="3"/>
          <c:tx>
            <c:strRef>
              <c:f>Sheet1!$E$1</c:f>
              <c:strCache>
                <c:ptCount val="1"/>
                <c:pt idx="0">
                  <c:v>Hiertoe bereid zijn onder de voorwaarde dat uw ziek dier in een comfortabele omgeving gehouden wordt en dat u goed geïnformeerd wordt over het verloop van de testen</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39.59</c:v>
                </c:pt>
              </c:numCache>
            </c:numRef>
          </c:val>
          <c:extLst xmlns:c16r2="http://schemas.microsoft.com/office/drawing/2015/06/chart">
            <c:ext xmlns:c16="http://schemas.microsoft.com/office/drawing/2014/chart" uri="{C3380CC4-5D6E-409C-BE32-E72D297353CC}">
              <c16:uniqueId val="{00000005-1D9C-455F-80CC-B3D69CCFFEFC}"/>
            </c:ext>
          </c:extLst>
        </c:ser>
        <c:ser>
          <c:idx val="4"/>
          <c:order val="4"/>
          <c:tx>
            <c:strRef>
              <c:f>Sheet1!$F$1</c:f>
              <c:strCache>
                <c:ptCount val="1"/>
                <c:pt idx="0">
                  <c:v>Hiertoe niet bereid zijn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38.85</c:v>
                </c:pt>
              </c:numCache>
            </c:numRef>
          </c:val>
          <c:extLst xmlns:c16r2="http://schemas.microsoft.com/office/drawing/2015/06/chart">
            <c:ext xmlns:c16="http://schemas.microsoft.com/office/drawing/2014/chart" uri="{C3380CC4-5D6E-409C-BE32-E72D297353CC}">
              <c16:uniqueId val="{00000006-1D9C-455F-80CC-B3D69CCFFEFC}"/>
            </c:ext>
          </c:extLst>
        </c:ser>
        <c:dLbls>
          <c:showLegendKey val="0"/>
          <c:showVal val="0"/>
          <c:showCatName val="0"/>
          <c:showSerName val="0"/>
          <c:showPercent val="0"/>
          <c:showBubbleSize val="0"/>
        </c:dLbls>
        <c:gapWidth val="267"/>
        <c:overlap val="-81"/>
        <c:axId val="-2133730024"/>
        <c:axId val="-2136201912"/>
      </c:barChart>
      <c:catAx>
        <c:axId val="-2133730024"/>
        <c:scaling>
          <c:orientation val="minMax"/>
        </c:scaling>
        <c:delete val="1"/>
        <c:axPos val="b"/>
        <c:numFmt formatCode="General" sourceLinked="0"/>
        <c:majorTickMark val="out"/>
        <c:minorTickMark val="none"/>
        <c:tickLblPos val="nextTo"/>
        <c:crossAx val="-2136201912"/>
        <c:crosses val="autoZero"/>
        <c:auto val="1"/>
        <c:lblAlgn val="ctr"/>
        <c:lblOffset val="100"/>
        <c:noMultiLvlLbl val="0"/>
      </c:catAx>
      <c:valAx>
        <c:axId val="-2136201912"/>
        <c:scaling>
          <c:orientation val="minMax"/>
          <c:max val="50.0"/>
          <c:min val="0.0"/>
        </c:scaling>
        <c:delete val="1"/>
        <c:axPos val="l"/>
        <c:numFmt formatCode="General" sourceLinked="1"/>
        <c:majorTickMark val="out"/>
        <c:minorTickMark val="none"/>
        <c:tickLblPos val="nextTo"/>
        <c:crossAx val="-2133730024"/>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Vlaams-Brabant</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38.85</c:v>
                </c:pt>
                <c:pt idx="1">
                  <c:v>33.2</c:v>
                </c:pt>
                <c:pt idx="2">
                  <c:v>36.85</c:v>
                </c:pt>
                <c:pt idx="3">
                  <c:v>40.77</c:v>
                </c:pt>
                <c:pt idx="4">
                  <c:v>32.41</c:v>
                </c:pt>
                <c:pt idx="5">
                  <c:v>43.14</c:v>
                </c:pt>
                <c:pt idx="6">
                  <c:v>39.21</c:v>
                </c:pt>
                <c:pt idx="7">
                  <c:v>37.01</c:v>
                </c:pt>
                <c:pt idx="8">
                  <c:v>41.1</c:v>
                </c:pt>
                <c:pt idx="9">
                  <c:v>50.62</c:v>
                </c:pt>
                <c:pt idx="10">
                  <c:v>39.68</c:v>
                </c:pt>
                <c:pt idx="11">
                  <c:v>27.7</c:v>
                </c:pt>
                <c:pt idx="12">
                  <c:v>40.94</c:v>
                </c:pt>
                <c:pt idx="13">
                  <c:v>36.46</c:v>
                </c:pt>
              </c:numCache>
            </c:numRef>
          </c:val>
          <c:extLst xmlns:c16r2="http://schemas.microsoft.com/office/drawing/2015/06/chart">
            <c:ext xmlns:c16="http://schemas.microsoft.com/office/drawing/2014/chart" uri="{C3380CC4-5D6E-409C-BE32-E72D297353CC}">
              <c16:uniqueId val="{00000000-4314-47FD-864A-9D6851B5379C}"/>
            </c:ext>
          </c:extLst>
        </c:ser>
        <c:dLbls>
          <c:showLegendKey val="0"/>
          <c:showVal val="0"/>
          <c:showCatName val="0"/>
          <c:showSerName val="0"/>
          <c:showPercent val="0"/>
          <c:showBubbleSize val="0"/>
        </c:dLbls>
        <c:gapWidth val="75"/>
        <c:axId val="-2129786616"/>
        <c:axId val="-2129783640"/>
      </c:barChart>
      <c:catAx>
        <c:axId val="-2129786616"/>
        <c:scaling>
          <c:orientation val="minMax"/>
        </c:scaling>
        <c:delete val="1"/>
        <c:axPos val="b"/>
        <c:numFmt formatCode="#,##0" sourceLinked="0"/>
        <c:majorTickMark val="out"/>
        <c:minorTickMark val="none"/>
        <c:tickLblPos val="nextTo"/>
        <c:crossAx val="-2129783640"/>
        <c:crosses val="autoZero"/>
        <c:auto val="1"/>
        <c:lblAlgn val="ctr"/>
        <c:lblOffset val="100"/>
        <c:noMultiLvlLbl val="0"/>
      </c:catAx>
      <c:valAx>
        <c:axId val="-2129783640"/>
        <c:scaling>
          <c:orientation val="minMax"/>
          <c:max val="100.0"/>
          <c:min val="0.0"/>
        </c:scaling>
        <c:delete val="1"/>
        <c:axPos val="l"/>
        <c:numFmt formatCode="#,##0" sourceLinked="0"/>
        <c:majorTickMark val="none"/>
        <c:minorTickMark val="none"/>
        <c:tickLblPos val="none"/>
        <c:crossAx val="-2129786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0D7E-4529-B231-F390B625C8A1}"/>
            </c:ext>
          </c:extLst>
        </c:ser>
        <c:dLbls>
          <c:showLegendKey val="0"/>
          <c:showVal val="0"/>
          <c:showCatName val="0"/>
          <c:showSerName val="0"/>
          <c:showPercent val="0"/>
          <c:showBubbleSize val="0"/>
        </c:dLbls>
        <c:gapWidth val="150"/>
        <c:overlap val="100"/>
        <c:axId val="-2129883800"/>
        <c:axId val="-2129880728"/>
      </c:barChart>
      <c:catAx>
        <c:axId val="-2129883800"/>
        <c:scaling>
          <c:orientation val="minMax"/>
        </c:scaling>
        <c:delete val="1"/>
        <c:axPos val="b"/>
        <c:numFmt formatCode="#,##0" sourceLinked="0"/>
        <c:majorTickMark val="out"/>
        <c:minorTickMark val="none"/>
        <c:tickLblPos val="nextTo"/>
        <c:crossAx val="-2129880728"/>
        <c:crosses val="autoZero"/>
        <c:auto val="1"/>
        <c:lblAlgn val="ctr"/>
        <c:lblOffset val="100"/>
        <c:noMultiLvlLbl val="0"/>
      </c:catAx>
      <c:valAx>
        <c:axId val="-2129880728"/>
        <c:scaling>
          <c:orientation val="minMax"/>
          <c:max val="1.0"/>
          <c:min val="0.0"/>
        </c:scaling>
        <c:delete val="1"/>
        <c:axPos val="l"/>
        <c:numFmt formatCode="0%" sourceLinked="0"/>
        <c:majorTickMark val="none"/>
        <c:minorTickMark val="none"/>
        <c:tickLblPos val="none"/>
        <c:crossAx val="-2129883800"/>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6C1B-4B55-B938-6BBA9C07AB51}"/>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6C1B-4B55-B938-6BBA9C07AB51}"/>
              </c:ext>
            </c:extLst>
          </c:dPt>
          <c:dPt>
            <c:idx val="2"/>
            <c:bubble3D val="0"/>
            <c:extLst xmlns:c16r2="http://schemas.microsoft.com/office/drawing/2015/06/chart">
              <c:ext xmlns:c16="http://schemas.microsoft.com/office/drawing/2014/chart" uri="{C3380CC4-5D6E-409C-BE32-E72D297353CC}">
                <c16:uniqueId val="{00000004-6C1B-4B55-B938-6BBA9C07AB51}"/>
              </c:ext>
            </c:extLst>
          </c:dPt>
          <c:dPt>
            <c:idx val="3"/>
            <c:bubble3D val="0"/>
            <c:extLst xmlns:c16r2="http://schemas.microsoft.com/office/drawing/2015/06/chart">
              <c:ext xmlns:c16="http://schemas.microsoft.com/office/drawing/2014/chart" uri="{C3380CC4-5D6E-409C-BE32-E72D297353CC}">
                <c16:uniqueId val="{00000005-6C1B-4B55-B938-6BBA9C07AB51}"/>
              </c:ext>
            </c:extLst>
          </c:dPt>
          <c:dPt>
            <c:idx val="4"/>
            <c:bubble3D val="0"/>
            <c:extLst xmlns:c16r2="http://schemas.microsoft.com/office/drawing/2015/06/chart">
              <c:ext xmlns:c16="http://schemas.microsoft.com/office/drawing/2014/chart" uri="{C3380CC4-5D6E-409C-BE32-E72D297353CC}">
                <c16:uniqueId val="{00000006-6C1B-4B55-B938-6BBA9C07AB51}"/>
              </c:ext>
            </c:extLst>
          </c:dPt>
          <c:dPt>
            <c:idx val="5"/>
            <c:bubble3D val="0"/>
            <c:extLst xmlns:c16r2="http://schemas.microsoft.com/office/drawing/2015/06/chart">
              <c:ext xmlns:c16="http://schemas.microsoft.com/office/drawing/2014/chart" uri="{C3380CC4-5D6E-409C-BE32-E72D297353CC}">
                <c16:uniqueId val="{00000007-6C1B-4B55-B938-6BBA9C07AB51}"/>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Actieven</c:v>
                </c:pt>
                <c:pt idx="1">
                  <c:v>Niet-actieven</c:v>
                </c:pt>
              </c:strCache>
            </c:strRef>
          </c:cat>
          <c:val>
            <c:numRef>
              <c:f>Sheet1!$B$2:$B$3</c:f>
              <c:numCache>
                <c:formatCode>General</c:formatCode>
                <c:ptCount val="2"/>
                <c:pt idx="0">
                  <c:v>55.61</c:v>
                </c:pt>
                <c:pt idx="1">
                  <c:v>44.39</c:v>
                </c:pt>
              </c:numCache>
            </c:numRef>
          </c:val>
          <c:extLst xmlns:c16r2="http://schemas.microsoft.com/office/drawing/2015/06/chart">
            <c:ext xmlns:c16="http://schemas.microsoft.com/office/drawing/2014/chart" uri="{C3380CC4-5D6E-409C-BE32-E72D297353CC}">
              <c16:uniqueId val="{00000008-6C1B-4B55-B938-6BBA9C07AB51}"/>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Kat</c:v>
                </c:pt>
                <c:pt idx="1">
                  <c:v>Hond</c:v>
                </c:pt>
              </c:strCache>
            </c:strRef>
          </c:cat>
          <c:val>
            <c:numRef>
              <c:f>Sheet1!$B$2:$B$3</c:f>
              <c:numCache>
                <c:formatCode>0\%</c:formatCode>
                <c:ptCount val="2"/>
                <c:pt idx="0">
                  <c:v>36.63</c:v>
                </c:pt>
                <c:pt idx="1">
                  <c:v>35.22</c:v>
                </c:pt>
              </c:numCache>
            </c:numRef>
          </c:val>
          <c:extLst xmlns:c16r2="http://schemas.microsoft.com/office/drawing/2015/06/chart">
            <c:ext xmlns:c16="http://schemas.microsoft.com/office/drawing/2014/chart" uri="{C3380CC4-5D6E-409C-BE32-E72D297353CC}">
              <c16:uniqueId val="{00000000-CD54-4015-A480-17189C1817EF}"/>
            </c:ext>
          </c:extLst>
        </c:ser>
        <c:dLbls>
          <c:showLegendKey val="0"/>
          <c:showVal val="0"/>
          <c:showCatName val="0"/>
          <c:showSerName val="0"/>
          <c:showPercent val="0"/>
          <c:showBubbleSize val="0"/>
        </c:dLbls>
        <c:gapWidth val="70"/>
        <c:axId val="-2105612744"/>
        <c:axId val="-2105609304"/>
      </c:barChart>
      <c:catAx>
        <c:axId val="-2105612744"/>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05609304"/>
        <c:crossesAt val="0.0"/>
        <c:auto val="1"/>
        <c:lblAlgn val="ctr"/>
        <c:lblOffset val="1"/>
        <c:tickLblSkip val="1"/>
        <c:tickMarkSkip val="1"/>
        <c:noMultiLvlLbl val="0"/>
      </c:catAx>
      <c:valAx>
        <c:axId val="-2105609304"/>
        <c:scaling>
          <c:orientation val="minMax"/>
          <c:max val="100.0"/>
          <c:min val="0.0"/>
        </c:scaling>
        <c:delete val="0"/>
        <c:axPos val="r"/>
        <c:numFmt formatCode="0\%" sourceLinked="1"/>
        <c:majorTickMark val="out"/>
        <c:minorTickMark val="none"/>
        <c:tickLblPos val="none"/>
        <c:crossAx val="-2105612744"/>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Laag opgeleid</c:v>
                </c:pt>
                <c:pt idx="1">
                  <c:v>Gemiddeld</c:v>
                </c:pt>
                <c:pt idx="2">
                  <c:v>Hoog opgeleid</c:v>
                </c:pt>
              </c:strCache>
            </c:strRef>
          </c:cat>
          <c:val>
            <c:numRef>
              <c:f>Sheet1!$B$2:$B$4</c:f>
              <c:numCache>
                <c:formatCode>General</c:formatCode>
                <c:ptCount val="3"/>
                <c:pt idx="0">
                  <c:v>26.86</c:v>
                </c:pt>
                <c:pt idx="1">
                  <c:v>41.64</c:v>
                </c:pt>
                <c:pt idx="2">
                  <c:v>31.49</c:v>
                </c:pt>
              </c:numCache>
            </c:numRef>
          </c:val>
          <c:extLst xmlns:c16r2="http://schemas.microsoft.com/office/drawing/2015/06/chart">
            <c:ext xmlns:c16="http://schemas.microsoft.com/office/drawing/2014/chart" uri="{C3380CC4-5D6E-409C-BE32-E72D297353CC}">
              <c16:uniqueId val="{00000000-C8A9-483D-A55B-C8A1198A1B5C}"/>
            </c:ext>
          </c:extLst>
        </c:ser>
        <c:dLbls>
          <c:showLegendKey val="0"/>
          <c:showVal val="0"/>
          <c:showCatName val="0"/>
          <c:showSerName val="0"/>
          <c:showPercent val="0"/>
          <c:showBubbleSize val="0"/>
        </c:dLbls>
        <c:gapWidth val="90"/>
        <c:axId val="2127158984"/>
        <c:axId val="2089728680"/>
      </c:barChart>
      <c:catAx>
        <c:axId val="2127158984"/>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089728680"/>
        <c:crosses val="autoZero"/>
        <c:auto val="1"/>
        <c:lblAlgn val="ctr"/>
        <c:lblOffset val="100"/>
        <c:noMultiLvlLbl val="0"/>
      </c:catAx>
      <c:valAx>
        <c:axId val="2089728680"/>
        <c:scaling>
          <c:orientation val="minMax"/>
          <c:max val="100.0"/>
          <c:min val="0.0"/>
        </c:scaling>
        <c:delete val="1"/>
        <c:axPos val="l"/>
        <c:numFmt formatCode="General" sourceLinked="1"/>
        <c:majorTickMark val="out"/>
        <c:minorTickMark val="none"/>
        <c:tickLblPos val="nextTo"/>
        <c:crossAx val="2127158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General</c:formatCode>
                <c:ptCount val="4"/>
                <c:pt idx="0">
                  <c:v>13.57</c:v>
                </c:pt>
                <c:pt idx="1">
                  <c:v>37.95</c:v>
                </c:pt>
                <c:pt idx="2">
                  <c:v>18.46</c:v>
                </c:pt>
                <c:pt idx="3">
                  <c:v>30.02</c:v>
                </c:pt>
              </c:numCache>
            </c:numRef>
          </c:val>
          <c:extLst xmlns:c16r2="http://schemas.microsoft.com/office/drawing/2015/06/chart">
            <c:ext xmlns:c16="http://schemas.microsoft.com/office/drawing/2014/chart" uri="{C3380CC4-5D6E-409C-BE32-E72D297353CC}">
              <c16:uniqueId val="{00000000-AAA1-4E70-AE4D-090265942197}"/>
            </c:ext>
          </c:extLst>
        </c:ser>
        <c:dLbls>
          <c:dLblPos val="outEnd"/>
          <c:showLegendKey val="0"/>
          <c:showVal val="1"/>
          <c:showCatName val="0"/>
          <c:showSerName val="0"/>
          <c:showPercent val="0"/>
          <c:showBubbleSize val="0"/>
        </c:dLbls>
        <c:gapWidth val="70"/>
        <c:axId val="2125979848"/>
        <c:axId val="-2106421704"/>
      </c:barChart>
      <c:catAx>
        <c:axId val="2125979848"/>
        <c:scaling>
          <c:orientation val="maxMin"/>
        </c:scaling>
        <c:delete val="1"/>
        <c:axPos val="l"/>
        <c:numFmt formatCode="#,##0" sourceLinked="0"/>
        <c:majorTickMark val="out"/>
        <c:minorTickMark val="none"/>
        <c:tickLblPos val="nextTo"/>
        <c:crossAx val="-2106421704"/>
        <c:crosses val="autoZero"/>
        <c:auto val="1"/>
        <c:lblAlgn val="ctr"/>
        <c:lblOffset val="100"/>
        <c:noMultiLvlLbl val="0"/>
      </c:catAx>
      <c:valAx>
        <c:axId val="-2106421704"/>
        <c:scaling>
          <c:orientation val="minMax"/>
          <c:max val="50.0"/>
          <c:min val="0.0"/>
        </c:scaling>
        <c:delete val="1"/>
        <c:axPos val="t"/>
        <c:numFmt formatCode="General" sourceLinked="1"/>
        <c:majorTickMark val="out"/>
        <c:minorTickMark val="none"/>
        <c:tickLblPos val="nextTo"/>
        <c:crossAx val="2125979848"/>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Stedelijk</c:v>
                </c:pt>
                <c:pt idx="1">
                  <c:v>Landelijk</c:v>
                </c:pt>
              </c:strCache>
            </c:strRef>
          </c:cat>
          <c:val>
            <c:numRef>
              <c:f>Sheet1!$B$2:$B$3</c:f>
              <c:numCache>
                <c:formatCode>General</c:formatCode>
                <c:ptCount val="2"/>
                <c:pt idx="0">
                  <c:v>55.06</c:v>
                </c:pt>
                <c:pt idx="1">
                  <c:v>44.94</c:v>
                </c:pt>
              </c:numCache>
            </c:numRef>
          </c:val>
          <c:extLst xmlns:c16r2="http://schemas.microsoft.com/office/drawing/2015/06/chart">
            <c:ext xmlns:c16="http://schemas.microsoft.com/office/drawing/2014/chart" uri="{C3380CC4-5D6E-409C-BE32-E72D297353CC}">
              <c16:uniqueId val="{00000000-2DB7-4FAA-B7B2-CDFFD6C1E7F0}"/>
            </c:ext>
          </c:extLst>
        </c:ser>
        <c:dLbls>
          <c:showLegendKey val="0"/>
          <c:showVal val="0"/>
          <c:showCatName val="0"/>
          <c:showSerName val="0"/>
          <c:showPercent val="0"/>
          <c:showBubbleSize val="0"/>
        </c:dLbls>
        <c:gapWidth val="70"/>
        <c:axId val="2097043176"/>
        <c:axId val="-2106143624"/>
      </c:barChart>
      <c:catAx>
        <c:axId val="209704317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06143624"/>
        <c:crossesAt val="0.0"/>
        <c:auto val="1"/>
        <c:lblAlgn val="ctr"/>
        <c:lblOffset val="1"/>
        <c:tickLblSkip val="1"/>
        <c:tickMarkSkip val="1"/>
        <c:noMultiLvlLbl val="0"/>
      </c:catAx>
      <c:valAx>
        <c:axId val="-2106143624"/>
        <c:scaling>
          <c:orientation val="minMax"/>
          <c:max val="100.0"/>
          <c:min val="0.0"/>
        </c:scaling>
        <c:delete val="0"/>
        <c:axPos val="r"/>
        <c:numFmt formatCode="General" sourceLinked="1"/>
        <c:majorTickMark val="out"/>
        <c:minorTickMark val="none"/>
        <c:tickLblPos val="none"/>
        <c:crossAx val="209704317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7568-4962-93BA-9E7E21723BB3}"/>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7568-4962-93BA-9E7E21723BB3}"/>
              </c:ext>
            </c:extLst>
          </c:dPt>
          <c:dPt>
            <c:idx val="2"/>
            <c:bubble3D val="0"/>
            <c:extLst xmlns:c16r2="http://schemas.microsoft.com/office/drawing/2015/06/chart">
              <c:ext xmlns:c16="http://schemas.microsoft.com/office/drawing/2014/chart" uri="{C3380CC4-5D6E-409C-BE32-E72D297353CC}">
                <c16:uniqueId val="{00000004-7568-4962-93BA-9E7E21723BB3}"/>
              </c:ext>
            </c:extLst>
          </c:dPt>
          <c:dPt>
            <c:idx val="3"/>
            <c:bubble3D val="0"/>
            <c:extLst xmlns:c16r2="http://schemas.microsoft.com/office/drawing/2015/06/chart">
              <c:ext xmlns:c16="http://schemas.microsoft.com/office/drawing/2014/chart" uri="{C3380CC4-5D6E-409C-BE32-E72D297353CC}">
                <c16:uniqueId val="{00000005-7568-4962-93BA-9E7E21723BB3}"/>
              </c:ext>
            </c:extLst>
          </c:dPt>
          <c:dPt>
            <c:idx val="4"/>
            <c:bubble3D val="0"/>
            <c:extLst xmlns:c16r2="http://schemas.microsoft.com/office/drawing/2015/06/chart">
              <c:ext xmlns:c16="http://schemas.microsoft.com/office/drawing/2014/chart" uri="{C3380CC4-5D6E-409C-BE32-E72D297353CC}">
                <c16:uniqueId val="{00000006-7568-4962-93BA-9E7E21723BB3}"/>
              </c:ext>
            </c:extLst>
          </c:dPt>
          <c:dPt>
            <c:idx val="5"/>
            <c:bubble3D val="0"/>
            <c:extLst xmlns:c16r2="http://schemas.microsoft.com/office/drawing/2015/06/chart">
              <c:ext xmlns:c16="http://schemas.microsoft.com/office/drawing/2014/chart" uri="{C3380CC4-5D6E-409C-BE32-E72D297353CC}">
                <c16:uniqueId val="{00000007-7568-4962-93BA-9E7E21723BB3}"/>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Actieven</c:v>
                </c:pt>
                <c:pt idx="1">
                  <c:v>Niet-actieven</c:v>
                </c:pt>
              </c:strCache>
            </c:strRef>
          </c:cat>
          <c:val>
            <c:numRef>
              <c:f>Sheet1!$B$2:$B$3</c:f>
              <c:numCache>
                <c:formatCode>General</c:formatCode>
                <c:ptCount val="2"/>
                <c:pt idx="0">
                  <c:v>53.65</c:v>
                </c:pt>
                <c:pt idx="1">
                  <c:v>46.35</c:v>
                </c:pt>
              </c:numCache>
            </c:numRef>
          </c:val>
          <c:extLst xmlns:c16r2="http://schemas.microsoft.com/office/drawing/2015/06/chart">
            <c:ext xmlns:c16="http://schemas.microsoft.com/office/drawing/2014/chart" uri="{C3380CC4-5D6E-409C-BE32-E72D297353CC}">
              <c16:uniqueId val="{00000008-7568-4962-93BA-9E7E21723BB3}"/>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12/07/16</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12/07/16</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
        <p:nvSpPr>
          <p:cNvPr id="5" name="Notes Placeholder 4"/>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65241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172023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2" name="Rectangle 1"/>
          <p:cNvSpPr/>
          <p:nvPr userDrawn="1"/>
        </p:nvSpPr>
        <p:spPr>
          <a:xfrm>
            <a:off x="0" y="998221"/>
            <a:ext cx="6608937" cy="289560"/>
          </a:xfrm>
          <a:prstGeom prst="rect">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title" hasCustomPrompt="1"/>
          </p:nvPr>
        </p:nvSpPr>
        <p:spPr>
          <a:xfrm>
            <a:off x="224286" y="105220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9144000" cy="5152465"/>
          </a:xfrm>
          <a:prstGeom prst="rect">
            <a:avLst/>
          </a:prstGeom>
          <a:solidFill>
            <a:srgbClr val="781D7E"/>
          </a:solidFill>
        </p:spPr>
        <p:txBody>
          <a:bodyPr/>
          <a:lstStyle/>
          <a:p>
            <a:r>
              <a:rPr lang="en-US"/>
              <a:t>Click icon to add picture</a:t>
            </a:r>
            <a:endParaRPr lang="en-GB"/>
          </a:p>
        </p:txBody>
      </p:sp>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J:\Sales\Templates\Ipsos Logo's\Brand logo\IPSOS-PUBLIC-AFFAIRS\PublicAffairs-WT-electronic-colo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7210" y="114108"/>
            <a:ext cx="2328863" cy="4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13.xml"/><Relationship Id="rId2"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3.xml"/><Relationship Id="rId2"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3.xml"/><Relationship Id="rId3" Type="http://schemas.openxmlformats.org/officeDocument/2006/relationships/chart" Target="../charts/chart2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chart" Target="../charts/chart29.xml"/><Relationship Id="rId1" Type="http://schemas.openxmlformats.org/officeDocument/2006/relationships/slideLayout" Target="../slideLayouts/slideLayout13.xml"/><Relationship Id="rId2" Type="http://schemas.openxmlformats.org/officeDocument/2006/relationships/chart" Target="../charts/char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2.xml"/><Relationship Id="rId3" Type="http://schemas.openxmlformats.org/officeDocument/2006/relationships/chart" Target="../charts/char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ipsos.com/"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6" Type="http://schemas.openxmlformats.org/officeDocument/2006/relationships/chart" Target="../charts/chart9.xml"/><Relationship Id="rId7" Type="http://schemas.openxmlformats.org/officeDocument/2006/relationships/chart" Target="../charts/chart10.xm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18133"/>
            <a:ext cx="3646121" cy="282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184272" y="3361605"/>
            <a:ext cx="4699059" cy="806451"/>
          </a:xfrm>
        </p:spPr>
        <p:txBody>
          <a:bodyPr/>
          <a:lstStyle/>
          <a:p>
            <a:r>
              <a:rPr lang="en-GB" dirty="0"/>
              <a:t>Prepared FOR:</a:t>
            </a:r>
          </a:p>
        </p:txBody>
      </p:sp>
      <p:sp>
        <p:nvSpPr>
          <p:cNvPr id="21" name="Text Placeholder 20"/>
          <p:cNvSpPr>
            <a:spLocks noGrp="1"/>
          </p:cNvSpPr>
          <p:nvPr>
            <p:ph type="body" sz="quarter" idx="13"/>
          </p:nvPr>
        </p:nvSpPr>
        <p:spPr/>
        <p:txBody>
          <a:bodyPr>
            <a:normAutofit/>
          </a:bodyPr>
          <a:lstStyle/>
          <a:p>
            <a:r>
              <a:rPr lang="nl-BE" sz="3200"/>
              <a:t>Proeven op Honden en Katten</a:t>
            </a:r>
            <a:endParaRPr lang="nl-BE" sz="3200" dirty="0"/>
          </a:p>
        </p:txBody>
      </p:sp>
      <p:sp>
        <p:nvSpPr>
          <p:cNvPr id="73" name="Footer Placeholder 10"/>
          <p:cNvSpPr>
            <a:spLocks noGrp="1"/>
          </p:cNvSpPr>
          <p:nvPr>
            <p:ph type="ftr" sz="quarter" idx="11"/>
          </p:nvPr>
        </p:nvSpPr>
        <p:spPr/>
        <p:txBody>
          <a:bodyPr/>
          <a:lstStyle>
            <a:lvl1pPr>
              <a:defRPr sz="900">
                <a:solidFill>
                  <a:schemeClr val="accent4">
                    <a:lumMod val="75000"/>
                  </a:schemeClr>
                </a:solidFill>
              </a:defRPr>
            </a:lvl1pPr>
          </a:lstStyle>
          <a:p>
            <a:r>
              <a:rPr lang="en-GB" dirty="0"/>
              <a:t>© 2016 Ipsos.  All rights reserved. Contains Ipsos' Confidential and Proprietary information and may not be disclosed or reproduced without the prior written consent of Ipsos.</a:t>
            </a:r>
          </a:p>
        </p:txBody>
      </p:sp>
      <p:grpSp>
        <p:nvGrpSpPr>
          <p:cNvPr id="30" name="Group 29"/>
          <p:cNvGrpSpPr/>
          <p:nvPr/>
        </p:nvGrpSpPr>
        <p:grpSpPr>
          <a:xfrm>
            <a:off x="453823" y="540"/>
            <a:ext cx="4512063" cy="5142960"/>
            <a:chOff x="622299" y="794"/>
            <a:chExt cx="6632576" cy="7562056"/>
          </a:xfrm>
        </p:grpSpPr>
        <p:sp>
          <p:nvSpPr>
            <p:cNvPr id="31" name="Freeform 49"/>
            <p:cNvSpPr>
              <a:spLocks/>
            </p:cNvSpPr>
            <p:nvPr/>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5"/>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4" name="Straight Connector 23"/>
          <p:cNvCxnSpPr/>
          <p:nvPr/>
        </p:nvCxnSpPr>
        <p:spPr>
          <a:xfrm>
            <a:off x="4097547" y="2563891"/>
            <a:ext cx="4822428" cy="0"/>
          </a:xfrm>
          <a:prstGeom prst="line">
            <a:avLst/>
          </a:prstGeom>
          <a:noFill/>
          <a:ln w="6350">
            <a:solidFill>
              <a:schemeClr val="bg2">
                <a:lumMod val="75000"/>
              </a:schemeClr>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p:txBody>
          <a:bodyPr/>
          <a:lstStyle/>
          <a:p>
            <a:r>
              <a:rPr lang="nl-BE" dirty="0"/>
              <a:t>Resultaten 2016 – Vlaams-Brabant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78" y="3093588"/>
            <a:ext cx="1304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7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188912" y="3548063"/>
            <a:ext cx="7699225" cy="3845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1188912" y="2289175"/>
            <a:ext cx="7699224" cy="421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9" name="Chart 38"/>
          <p:cNvGraphicFramePr/>
          <p:nvPr>
            <p:extLst>
              <p:ext uri="{D42A27DB-BD31-4B8C-83A1-F6EECF244321}">
                <p14:modId xmlns:p14="http://schemas.microsoft.com/office/powerpoint/2010/main" val="2056143725"/>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extLst>
              <p:ext uri="{D42A27DB-BD31-4B8C-83A1-F6EECF244321}">
                <p14:modId xmlns:p14="http://schemas.microsoft.com/office/powerpoint/2010/main" val="1235281017"/>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Chart 61"/>
          <p:cNvGraphicFramePr/>
          <p:nvPr>
            <p:extLst/>
          </p:nvPr>
        </p:nvGraphicFramePr>
        <p:xfrm>
          <a:off x="758658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DENKT U DAT ER IN VLAANDEREN PROEVEN UITGEVOERD WORDEN OP …?</a:t>
            </a:r>
            <a:br>
              <a:rPr lang="nl-BE" sz="1000" b="1">
                <a:solidFill>
                  <a:schemeClr val="bg1"/>
                </a:solidFill>
              </a:rPr>
            </a:br>
            <a:endParaRPr lang="nl-BE" sz="1000" b="1" dirty="0">
              <a:solidFill>
                <a:schemeClr val="bg1"/>
              </a:solidFill>
            </a:endParaRPr>
          </a:p>
        </p:txBody>
      </p:sp>
      <p:sp>
        <p:nvSpPr>
          <p:cNvPr id="45" name="Text Placeholder 3"/>
          <p:cNvSpPr>
            <a:spLocks noGrp="1"/>
          </p:cNvSpPr>
          <p:nvPr>
            <p:ph type="body" sz="quarter" idx="13"/>
          </p:nvPr>
        </p:nvSpPr>
        <p:spPr>
          <a:xfrm>
            <a:off x="224286" y="196566"/>
            <a:ext cx="6403803" cy="540000"/>
          </a:xfrm>
        </p:spPr>
        <p:txBody>
          <a:bodyPr/>
          <a:lstStyle/>
          <a:p>
            <a:r>
              <a:rPr lang="nl-BE" sz="1400"/>
              <a:t>De resultaten zijn similair over alle sociodemographische profielen heen.</a:t>
            </a:r>
            <a:endParaRPr lang="nl-BE" sz="1400" dirty="0"/>
          </a:p>
        </p:txBody>
      </p:sp>
      <p:graphicFrame>
        <p:nvGraphicFramePr>
          <p:cNvPr id="40" name="Table 39"/>
          <p:cNvGraphicFramePr>
            <a:graphicFrameLocks noGrp="1"/>
          </p:cNvGraphicFramePr>
          <p:nvPr>
            <p:extLst>
              <p:ext uri="{D42A27DB-BD31-4B8C-83A1-F6EECF244321}">
                <p14:modId xmlns:p14="http://schemas.microsoft.com/office/powerpoint/2010/main" val="562702190"/>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9" name="Rounded Rectangle 48"/>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55" name="Rounded Rectangle 54"/>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56" name="Rounded Rectangle 55"/>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7" name="Rounded Rectangle 56"/>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58" name="Rounded Rectangle 57"/>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59" name="Table 58"/>
          <p:cNvGraphicFramePr>
            <a:graphicFrameLocks noGrp="1"/>
          </p:cNvGraphicFramePr>
          <p:nvPr>
            <p:extLst>
              <p:ext uri="{D42A27DB-BD31-4B8C-83A1-F6EECF244321}">
                <p14:modId xmlns:p14="http://schemas.microsoft.com/office/powerpoint/2010/main" val="511726519"/>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60" name="Group 59"/>
          <p:cNvGrpSpPr/>
          <p:nvPr/>
        </p:nvGrpSpPr>
        <p:grpSpPr>
          <a:xfrm>
            <a:off x="1161722" y="1556905"/>
            <a:ext cx="341760" cy="276999"/>
            <a:chOff x="1099847" y="1556905"/>
            <a:chExt cx="341760" cy="276999"/>
          </a:xfrm>
        </p:grpSpPr>
        <p:sp>
          <p:nvSpPr>
            <p:cNvPr id="61" name="Rounded Rectangle 60"/>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63" name="Rectangle 62"/>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75" name="Straight Connector 74"/>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6" name="Straight Connector 75"/>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7" name="Straight Connector 76"/>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8" name="Straight Connector 77"/>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9" name="Straight Connector 78"/>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0" name="Straight Connector 79"/>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82" name="Group 81"/>
          <p:cNvGrpSpPr/>
          <p:nvPr/>
        </p:nvGrpSpPr>
        <p:grpSpPr>
          <a:xfrm>
            <a:off x="1641802" y="1543827"/>
            <a:ext cx="486030" cy="307777"/>
            <a:chOff x="1027712" y="1543827"/>
            <a:chExt cx="486030" cy="307777"/>
          </a:xfrm>
        </p:grpSpPr>
        <p:sp>
          <p:nvSpPr>
            <p:cNvPr id="83" name="Rounded Rectangle 82"/>
            <p:cNvSpPr/>
            <p:nvPr/>
          </p:nvSpPr>
          <p:spPr>
            <a:xfrm>
              <a:off x="107947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4" name="Rectangle 83"/>
            <p:cNvSpPr/>
            <p:nvPr/>
          </p:nvSpPr>
          <p:spPr>
            <a:xfrm>
              <a:off x="1027712" y="1543827"/>
              <a:ext cx="486030" cy="307777"/>
            </a:xfrm>
            <a:prstGeom prst="rect">
              <a:avLst/>
            </a:prstGeom>
          </p:spPr>
          <p:txBody>
            <a:bodyPr wrap="none">
              <a:spAutoFit/>
            </a:bodyPr>
            <a:lstStyle/>
            <a:p>
              <a:pPr algn="ctr"/>
              <a:r>
                <a:rPr lang="nl-BE" sz="700" b="1" dirty="0">
                  <a:solidFill>
                    <a:schemeClr val="bg1"/>
                  </a:solidFill>
                </a:rPr>
                <a:t>Vlaams-</a:t>
              </a:r>
            </a:p>
            <a:p>
              <a:pPr algn="ctr"/>
              <a:r>
                <a:rPr lang="nl-BE" sz="700" b="1" dirty="0">
                  <a:solidFill>
                    <a:schemeClr val="bg1"/>
                  </a:solidFill>
                </a:rPr>
                <a:t>Brabant</a:t>
              </a:r>
            </a:p>
          </p:txBody>
        </p:sp>
      </p:grpSp>
    </p:spTree>
    <p:extLst>
      <p:ext uri="{BB962C8B-B14F-4D97-AF65-F5344CB8AC3E}">
        <p14:creationId xmlns:p14="http://schemas.microsoft.com/office/powerpoint/2010/main" val="359863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VERBOD OP PROEVEN OP HONDEN EN KATTEN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13525" y="2861035"/>
            <a:ext cx="911225" cy="938213"/>
            <a:chOff x="230188" y="1960331"/>
            <a:chExt cx="911225" cy="938213"/>
          </a:xfrm>
        </p:grpSpPr>
        <p:grpSp>
          <p:nvGrpSpPr>
            <p:cNvPr id="8" name="Group 7"/>
            <p:cNvGrpSpPr>
              <a:grpSpLocks noChangeAspect="1"/>
            </p:cNvGrpSpPr>
            <p:nvPr/>
          </p:nvGrpSpPr>
          <p:grpSpPr>
            <a:xfrm>
              <a:off x="521515" y="2131916"/>
              <a:ext cx="328571" cy="595041"/>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quot;No&quot; Symbol 8"/>
            <p:cNvSpPr/>
            <p:nvPr/>
          </p:nvSpPr>
          <p:spPr>
            <a:xfrm>
              <a:off x="230188" y="1960331"/>
              <a:ext cx="911225" cy="938213"/>
            </a:xfrm>
            <a:prstGeom prst="noSmoking">
              <a:avLst>
                <a:gd name="adj" fmla="val 10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14978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Vlaams</a:t>
            </a:r>
            <a:r>
              <a:rPr lang="en-US" sz="700" cap="none" dirty="0"/>
              <a:t>-Brabant (n=303)</a:t>
            </a:r>
          </a:p>
          <a:p>
            <a:pPr>
              <a:spcBef>
                <a:spcPts val="0"/>
              </a:spcBef>
              <a:spcAft>
                <a:spcPts val="0"/>
              </a:spcAft>
            </a:pPr>
            <a:r>
              <a:rPr lang="en-US" sz="700" cap="none" dirty="0"/>
              <a:t>Question:	</a:t>
            </a:r>
            <a:r>
              <a:rPr lang="nl-BE" sz="700" cap="none" dirty="0"/>
              <a:t>V2. Wilt u aangeven in hoeverre u het met de volgende stellingen eens of oneens bent?</a:t>
            </a:r>
            <a:br>
              <a:rPr lang="nl-BE"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3812542339"/>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1" name="TextBox 10"/>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VLAAMS-BRABANT</a:t>
            </a:r>
          </a:p>
        </p:txBody>
      </p:sp>
      <p:sp>
        <p:nvSpPr>
          <p:cNvPr id="15" name="Freeform 150"/>
          <p:cNvSpPr>
            <a:spLocks noEditPoints="1"/>
          </p:cNvSpPr>
          <p:nvPr/>
        </p:nvSpPr>
        <p:spPr bwMode="auto">
          <a:xfrm>
            <a:off x="6164883" y="1033765"/>
            <a:ext cx="395353" cy="20007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13" name="Text Placeholder 3"/>
          <p:cNvSpPr>
            <a:spLocks noGrp="1"/>
          </p:cNvSpPr>
          <p:nvPr>
            <p:ph type="body" sz="quarter" idx="13"/>
          </p:nvPr>
        </p:nvSpPr>
        <p:spPr>
          <a:xfrm>
            <a:off x="224287" y="196566"/>
            <a:ext cx="6379078" cy="540000"/>
          </a:xfrm>
        </p:spPr>
        <p:txBody>
          <a:bodyPr/>
          <a:lstStyle/>
          <a:p>
            <a:r>
              <a:rPr lang="nl-BE" sz="1400" dirty="0"/>
              <a:t>Ongeveer 80% van de Vlaams-Brabanders vindt dat er een verbod moet komen op proeven op honden en katten.</a:t>
            </a:r>
          </a:p>
        </p:txBody>
      </p:sp>
    </p:spTree>
    <p:extLst>
      <p:ext uri="{BB962C8B-B14F-4D97-AF65-F5344CB8AC3E}">
        <p14:creationId xmlns:p14="http://schemas.microsoft.com/office/powerpoint/2010/main" val="373591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5" name="Chart 34"/>
          <p:cNvGraphicFramePr/>
          <p:nvPr>
            <p:extLst>
              <p:ext uri="{D42A27DB-BD31-4B8C-83A1-F6EECF244321}">
                <p14:modId xmlns:p14="http://schemas.microsoft.com/office/powerpoint/2010/main" val="1443390697"/>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7" name="Text Placeholder 3"/>
          <p:cNvSpPr>
            <a:spLocks noGrp="1"/>
          </p:cNvSpPr>
          <p:nvPr>
            <p:ph type="body" sz="quarter" idx="13"/>
          </p:nvPr>
        </p:nvSpPr>
        <p:spPr>
          <a:xfrm>
            <a:off x="224287" y="196566"/>
            <a:ext cx="6379078" cy="540000"/>
          </a:xfrm>
        </p:spPr>
        <p:txBody>
          <a:bodyPr/>
          <a:lstStyle/>
          <a:p>
            <a:r>
              <a:rPr lang="nl-BE" sz="1400" dirty="0"/>
              <a:t>Ongeveer 80% van de Vlamingen vindt dat er een verbod moet komen op proeven op honden en katten.</a:t>
            </a:r>
          </a:p>
        </p:txBody>
      </p:sp>
    </p:spTree>
    <p:extLst>
      <p:ext uri="{BB962C8B-B14F-4D97-AF65-F5344CB8AC3E}">
        <p14:creationId xmlns:p14="http://schemas.microsoft.com/office/powerpoint/2010/main" val="164822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96283" y="3390900"/>
            <a:ext cx="7691854" cy="541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1196283" y="2159001"/>
            <a:ext cx="7691854" cy="5516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34"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45" name="Chart 44"/>
          <p:cNvGraphicFramePr/>
          <p:nvPr>
            <p:extLst>
              <p:ext uri="{D42A27DB-BD31-4B8C-83A1-F6EECF244321}">
                <p14:modId xmlns:p14="http://schemas.microsoft.com/office/powerpoint/2010/main" val="2544684895"/>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p:cNvGraphicFramePr/>
          <p:nvPr>
            <p:extLst>
              <p:ext uri="{D42A27DB-BD31-4B8C-83A1-F6EECF244321}">
                <p14:modId xmlns:p14="http://schemas.microsoft.com/office/powerpoint/2010/main" val="3166472842"/>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5" name="Chart 74"/>
          <p:cNvGraphicFramePr/>
          <p:nvPr>
            <p:extLst/>
          </p:nvPr>
        </p:nvGraphicFramePr>
        <p:xfrm>
          <a:off x="7469118" y="1021453"/>
          <a:ext cx="1471962" cy="384312"/>
        </p:xfrm>
        <a:graphic>
          <a:graphicData uri="http://schemas.openxmlformats.org/drawingml/2006/chart">
            <c:chart xmlns:c="http://schemas.openxmlformats.org/drawingml/2006/chart" xmlns:r="http://schemas.openxmlformats.org/officeDocument/2006/relationships" r:id="rId4"/>
          </a:graphicData>
        </a:graphic>
      </p:graphicFrame>
      <p:sp>
        <p:nvSpPr>
          <p:cNvPr id="87" name="TextBox 86"/>
          <p:cNvSpPr txBox="1"/>
          <p:nvPr/>
        </p:nvSpPr>
        <p:spPr>
          <a:xfrm>
            <a:off x="6208286" y="2120216"/>
            <a:ext cx="328487" cy="153888"/>
          </a:xfrm>
          <a:prstGeom prst="rect">
            <a:avLst/>
          </a:prstGeom>
        </p:spPr>
        <p:txBody>
          <a:bodyPr vert="horz" wrap="square" lIns="0" tIns="0" rIns="0" bIns="0" rtlCol="0">
            <a:spAutoFit/>
          </a:bodyPr>
          <a:lstStyle/>
          <a:p>
            <a:pPr marL="4763" algn="ctr"/>
            <a:r>
              <a:rPr lang="nl-BE" sz="1000" dirty="0">
                <a:solidFill>
                  <a:schemeClr val="bg1"/>
                </a:solidFill>
              </a:rPr>
              <a:t>IJ</a:t>
            </a:r>
          </a:p>
        </p:txBody>
      </p:sp>
      <p:sp>
        <p:nvSpPr>
          <p:cNvPr id="88" name="TextBox 87"/>
          <p:cNvSpPr txBox="1"/>
          <p:nvPr/>
        </p:nvSpPr>
        <p:spPr>
          <a:xfrm>
            <a:off x="6769483" y="2161328"/>
            <a:ext cx="328487" cy="153888"/>
          </a:xfrm>
          <a:prstGeom prst="rect">
            <a:avLst/>
          </a:prstGeom>
        </p:spPr>
        <p:txBody>
          <a:bodyPr vert="horz" wrap="square" lIns="0" tIns="0" rIns="0" bIns="0" rtlCol="0">
            <a:spAutoFit/>
          </a:bodyPr>
          <a:lstStyle/>
          <a:p>
            <a:pPr marL="4763" algn="ctr"/>
            <a:r>
              <a:rPr lang="nl-BE" sz="1000" dirty="0">
                <a:solidFill>
                  <a:schemeClr val="bg1"/>
                </a:solidFill>
              </a:rPr>
              <a:t>I</a:t>
            </a:r>
          </a:p>
        </p:txBody>
      </p:sp>
      <p:sp>
        <p:nvSpPr>
          <p:cNvPr id="89" name="TextBox 88"/>
          <p:cNvSpPr txBox="1"/>
          <p:nvPr/>
        </p:nvSpPr>
        <p:spPr>
          <a:xfrm>
            <a:off x="2847499" y="214126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90" name="TextBox 89"/>
          <p:cNvSpPr txBox="1"/>
          <p:nvPr/>
        </p:nvSpPr>
        <p:spPr>
          <a:xfrm>
            <a:off x="2847500" y="335617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91" name="TextBox 90"/>
          <p:cNvSpPr txBox="1"/>
          <p:nvPr/>
        </p:nvSpPr>
        <p:spPr>
          <a:xfrm>
            <a:off x="6201413" y="3356421"/>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92" name="TextBox 91"/>
          <p:cNvSpPr txBox="1"/>
          <p:nvPr/>
        </p:nvSpPr>
        <p:spPr>
          <a:xfrm>
            <a:off x="6762615" y="3389551"/>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93" name="TextBox 92"/>
          <p:cNvSpPr txBox="1"/>
          <p:nvPr/>
        </p:nvSpPr>
        <p:spPr>
          <a:xfrm>
            <a:off x="7888643" y="3356421"/>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94" name="TextBox 93"/>
          <p:cNvSpPr txBox="1"/>
          <p:nvPr/>
        </p:nvSpPr>
        <p:spPr>
          <a:xfrm>
            <a:off x="7881763" y="212507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47" name="Text Placeholder 3"/>
          <p:cNvSpPr>
            <a:spLocks noGrp="1"/>
          </p:cNvSpPr>
          <p:nvPr>
            <p:ph type="body" sz="quarter" idx="13"/>
          </p:nvPr>
        </p:nvSpPr>
        <p:spPr>
          <a:xfrm>
            <a:off x="224286" y="85049"/>
            <a:ext cx="6403803" cy="540000"/>
          </a:xfrm>
        </p:spPr>
        <p:txBody>
          <a:bodyPr/>
          <a:lstStyle/>
          <a:p>
            <a:r>
              <a:rPr lang="nl-BE" sz="1400" dirty="0"/>
              <a:t>Meer Vlaamse vrouwen dan mannen vinden dat er een verbod op dierenproeven moet komen. Ook bij mensen die zelf een hond of een kat hebben is dit het geval. </a:t>
            </a:r>
            <a:r>
              <a:rPr lang="nl-BE" sz="1400"/>
              <a:t>Hoe lager het opleidingsniveau tenslotte, hoe meer men akkoord is met een verbod op dierenproeven.</a:t>
            </a:r>
            <a:endParaRPr lang="nl-BE" sz="1400" dirty="0"/>
          </a:p>
        </p:txBody>
      </p:sp>
      <p:graphicFrame>
        <p:nvGraphicFramePr>
          <p:cNvPr id="48" name="Table 47"/>
          <p:cNvGraphicFramePr>
            <a:graphicFrameLocks noGrp="1"/>
          </p:cNvGraphicFramePr>
          <p:nvPr>
            <p:extLst>
              <p:ext uri="{D42A27DB-BD31-4B8C-83A1-F6EECF244321}">
                <p14:modId xmlns:p14="http://schemas.microsoft.com/office/powerpoint/2010/main" val="3891618521"/>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0" name="Rounded Rectangle 49"/>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51" name="Rounded Rectangle 50"/>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52" name="Rounded Rectangle 51"/>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3" name="Rounded Rectangle 52"/>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54" name="Rounded Rectangle 53"/>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57" name="Table 56"/>
          <p:cNvGraphicFramePr>
            <a:graphicFrameLocks noGrp="1"/>
          </p:cNvGraphicFramePr>
          <p:nvPr>
            <p:extLst>
              <p:ext uri="{D42A27DB-BD31-4B8C-83A1-F6EECF244321}">
                <p14:modId xmlns:p14="http://schemas.microsoft.com/office/powerpoint/2010/main" val="2622047709"/>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58" name="Group 57"/>
          <p:cNvGrpSpPr/>
          <p:nvPr/>
        </p:nvGrpSpPr>
        <p:grpSpPr>
          <a:xfrm>
            <a:off x="1161722" y="1556905"/>
            <a:ext cx="341760" cy="276999"/>
            <a:chOff x="1099847" y="1556905"/>
            <a:chExt cx="341760" cy="276999"/>
          </a:xfrm>
        </p:grpSpPr>
        <p:sp>
          <p:nvSpPr>
            <p:cNvPr id="59" name="Rounded Rectangle 58"/>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60" name="Rectangle 59"/>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61" name="Straight Connector 60"/>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2" name="Straight Connector 61"/>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9" name="Straight Connector 68"/>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0" name="Straight Connector 69"/>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1" name="Straight Connector 70"/>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2" name="Straight Connector 71"/>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3" name="Straight Connector 72"/>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76" name="Rounded Rectangle 75"/>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55" name="Rectangle 54"/>
          <p:cNvSpPr/>
          <p:nvPr/>
        </p:nvSpPr>
        <p:spPr>
          <a:xfrm>
            <a:off x="1641802" y="1543827"/>
            <a:ext cx="486030" cy="307777"/>
          </a:xfrm>
          <a:prstGeom prst="rect">
            <a:avLst/>
          </a:prstGeom>
        </p:spPr>
        <p:txBody>
          <a:bodyPr wrap="none">
            <a:spAutoFit/>
          </a:bodyPr>
          <a:lstStyle/>
          <a:p>
            <a:pPr algn="ctr"/>
            <a:r>
              <a:rPr lang="nl-BE" sz="700" b="1" dirty="0">
                <a:solidFill>
                  <a:schemeClr val="bg1"/>
                </a:solidFill>
              </a:rPr>
              <a:t>Vlaams-</a:t>
            </a:r>
          </a:p>
          <a:p>
            <a:pPr algn="ctr"/>
            <a:r>
              <a:rPr lang="nl-BE" sz="700" b="1" dirty="0">
                <a:solidFill>
                  <a:schemeClr val="bg1"/>
                </a:solidFill>
              </a:rPr>
              <a:t>Brabant</a:t>
            </a:r>
          </a:p>
        </p:txBody>
      </p:sp>
    </p:spTree>
    <p:extLst>
      <p:ext uri="{BB962C8B-B14F-4D97-AF65-F5344CB8AC3E}">
        <p14:creationId xmlns:p14="http://schemas.microsoft.com/office/powerpoint/2010/main" val="277892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4959350" cy="1185340"/>
          </a:xfrm>
        </p:spPr>
        <p:txBody>
          <a:bodyPr/>
          <a:lstStyle/>
          <a:p>
            <a:r>
              <a:rPr lang="nl-BE" dirty="0"/>
              <a:t>WAT MET DE HOND OF KAT NA EXPERIMENT</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6166" y="2892286"/>
            <a:ext cx="691540" cy="834887"/>
            <a:chOff x="884583" y="1434548"/>
            <a:chExt cx="691540" cy="834887"/>
          </a:xfrm>
        </p:grpSpPr>
        <p:sp>
          <p:nvSpPr>
            <p:cNvPr id="12" name="Isosceles Triangle 11"/>
            <p:cNvSpPr/>
            <p:nvPr/>
          </p:nvSpPr>
          <p:spPr>
            <a:xfrm rot="5400000">
              <a:off x="742122" y="1577009"/>
              <a:ext cx="834887" cy="5499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1504123" y="1434548"/>
              <a:ext cx="7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79196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Vlaams</a:t>
            </a:r>
            <a:r>
              <a:rPr lang="en-US" sz="700" cap="none" dirty="0"/>
              <a:t>-Brabant (n=303)</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br>
              <a:rPr lang="nl-BE" sz="700" cap="none" dirty="0"/>
            </a:br>
            <a:endParaRPr lang="en-GB" sz="700" dirty="0"/>
          </a:p>
        </p:txBody>
      </p:sp>
      <p:graphicFrame>
        <p:nvGraphicFramePr>
          <p:cNvPr id="2" name="Chart 1"/>
          <p:cNvGraphicFramePr/>
          <p:nvPr>
            <p:extLst>
              <p:ext uri="{D42A27DB-BD31-4B8C-83A1-F6EECF244321}">
                <p14:modId xmlns:p14="http://schemas.microsoft.com/office/powerpoint/2010/main" val="2777711436"/>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660897" y="1953719"/>
            <a:ext cx="664048" cy="457879"/>
            <a:chOff x="5267704" y="2472037"/>
            <a:chExt cx="664048" cy="457879"/>
          </a:xfrm>
        </p:grpSpPr>
        <p:grpSp>
          <p:nvGrpSpPr>
            <p:cNvPr id="24" name="Group 23"/>
            <p:cNvGrpSpPr/>
            <p:nvPr/>
          </p:nvGrpSpPr>
          <p:grpSpPr>
            <a:xfrm>
              <a:off x="5438220" y="2472037"/>
              <a:ext cx="317875" cy="199074"/>
              <a:chOff x="3387441" y="3456399"/>
              <a:chExt cx="317875" cy="199074"/>
            </a:xfrm>
          </p:grpSpPr>
          <p:sp>
            <p:nvSpPr>
              <p:cNvPr id="35" name="Oval 34"/>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l 32"/>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p:nvGrpSpPr>
        <p:grpSpPr>
          <a:xfrm>
            <a:off x="5855091" y="2756973"/>
            <a:ext cx="402844" cy="491769"/>
            <a:chOff x="5928066" y="2812619"/>
            <a:chExt cx="402844" cy="491769"/>
          </a:xfrm>
        </p:grpSpPr>
        <p:grpSp>
          <p:nvGrpSpPr>
            <p:cNvPr id="48" name="Group 47"/>
            <p:cNvGrpSpPr>
              <a:grpSpLocks noChangeAspect="1"/>
            </p:cNvGrpSpPr>
            <p:nvPr/>
          </p:nvGrpSpPr>
          <p:grpSpPr>
            <a:xfrm>
              <a:off x="5928066" y="2812619"/>
              <a:ext cx="271546" cy="491769"/>
              <a:chOff x="5180013" y="5430838"/>
              <a:chExt cx="461963" cy="836613"/>
            </a:xfrm>
            <a:solidFill>
              <a:srgbClr val="781D7E"/>
            </a:solidFill>
          </p:grpSpPr>
          <p:sp>
            <p:nvSpPr>
              <p:cNvPr id="49"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6060436" y="3009219"/>
              <a:ext cx="270474" cy="271457"/>
              <a:chOff x="6060436" y="2976089"/>
              <a:chExt cx="270474" cy="271457"/>
            </a:xfrm>
          </p:grpSpPr>
          <p:sp>
            <p:nvSpPr>
              <p:cNvPr id="8" name="Oval 7"/>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9" name="Plus 8"/>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62" name="Group 61"/>
          <p:cNvGrpSpPr/>
          <p:nvPr/>
        </p:nvGrpSpPr>
        <p:grpSpPr>
          <a:xfrm>
            <a:off x="5714342" y="3557539"/>
            <a:ext cx="561905" cy="447063"/>
            <a:chOff x="352598" y="2789310"/>
            <a:chExt cx="1204497" cy="958320"/>
          </a:xfrm>
        </p:grpSpPr>
        <p:sp>
          <p:nvSpPr>
            <p:cNvPr id="63"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4" name="Group 63"/>
            <p:cNvGrpSpPr/>
            <p:nvPr/>
          </p:nvGrpSpPr>
          <p:grpSpPr>
            <a:xfrm>
              <a:off x="754615" y="3156551"/>
              <a:ext cx="440220" cy="381668"/>
              <a:chOff x="-702089" y="2230510"/>
              <a:chExt cx="644526" cy="558800"/>
            </a:xfrm>
          </p:grpSpPr>
          <p:sp>
            <p:nvSpPr>
              <p:cNvPr id="65"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6"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7"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8"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9"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grpSp>
        <p:nvGrpSpPr>
          <p:cNvPr id="34" name="Group 33"/>
          <p:cNvGrpSpPr/>
          <p:nvPr/>
        </p:nvGrpSpPr>
        <p:grpSpPr>
          <a:xfrm>
            <a:off x="85382" y="2560834"/>
            <a:ext cx="1097915" cy="745515"/>
            <a:chOff x="85382" y="2640346"/>
            <a:chExt cx="1097915" cy="745515"/>
          </a:xfrm>
        </p:grpSpPr>
        <p:grpSp>
          <p:nvGrpSpPr>
            <p:cNvPr id="36" name="Group 35"/>
            <p:cNvGrpSpPr/>
            <p:nvPr/>
          </p:nvGrpSpPr>
          <p:grpSpPr>
            <a:xfrm>
              <a:off x="296985" y="2640346"/>
              <a:ext cx="693924" cy="434722"/>
              <a:chOff x="112581" y="2289538"/>
              <a:chExt cx="693924" cy="434722"/>
            </a:xfrm>
          </p:grpSpPr>
          <p:sp>
            <p:nvSpPr>
              <p:cNvPr id="40"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TextBox 36"/>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sp>
        <p:nvSpPr>
          <p:cNvPr id="42" name="TextBox 41"/>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VLAAMS-BRABANT</a:t>
            </a:r>
          </a:p>
        </p:txBody>
      </p:sp>
      <p:sp>
        <p:nvSpPr>
          <p:cNvPr id="45" name="Freeform 150"/>
          <p:cNvSpPr>
            <a:spLocks noEditPoints="1"/>
          </p:cNvSpPr>
          <p:nvPr/>
        </p:nvSpPr>
        <p:spPr bwMode="auto">
          <a:xfrm>
            <a:off x="6164883" y="1033765"/>
            <a:ext cx="395353" cy="20007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43" name="Title 2"/>
          <p:cNvSpPr txBox="1">
            <a:spLocks/>
          </p:cNvSpPr>
          <p:nvPr/>
        </p:nvSpPr>
        <p:spPr>
          <a:xfrm>
            <a:off x="224286" y="1012451"/>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PROEVEN OP HONDEN EN KATTEN ZIJN TOEGELATEN IN VLAANDEREN. WAT KAN ER VOLGENS U HET BEST GEBEUREN MET DE KAT OF HOND NA EEN EXPERIMENT?</a:t>
            </a:r>
            <a:endParaRPr lang="nl-BE" sz="1000" b="1" dirty="0">
              <a:solidFill>
                <a:schemeClr val="bg1"/>
              </a:solidFill>
            </a:endParaRPr>
          </a:p>
        </p:txBody>
      </p:sp>
      <p:sp>
        <p:nvSpPr>
          <p:cNvPr id="44" name="Text Placeholder 3"/>
          <p:cNvSpPr>
            <a:spLocks noGrp="1"/>
          </p:cNvSpPr>
          <p:nvPr>
            <p:ph type="body" sz="quarter" idx="13"/>
          </p:nvPr>
        </p:nvSpPr>
        <p:spPr>
          <a:xfrm>
            <a:off x="224287" y="196566"/>
            <a:ext cx="6436158" cy="540000"/>
          </a:xfrm>
        </p:spPr>
        <p:txBody>
          <a:bodyPr/>
          <a:lstStyle/>
          <a:p>
            <a:r>
              <a:rPr lang="nl-BE" sz="1400" dirty="0"/>
              <a:t>78% van de Vlaams-Brabanders vinden dat een proefdier ter adoptie moet afgestaan worden, terwijl 13% vindt dat het proefdier gedood moet worden.</a:t>
            </a:r>
          </a:p>
        </p:txBody>
      </p:sp>
    </p:spTree>
    <p:extLst>
      <p:ext uri="{BB962C8B-B14F-4D97-AF65-F5344CB8AC3E}">
        <p14:creationId xmlns:p14="http://schemas.microsoft.com/office/powerpoint/2010/main" val="11556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4" name="Chart 43"/>
          <p:cNvGraphicFramePr/>
          <p:nvPr>
            <p:extLst>
              <p:ext uri="{D42A27DB-BD31-4B8C-83A1-F6EECF244321}">
                <p14:modId xmlns:p14="http://schemas.microsoft.com/office/powerpoint/2010/main" val="2059373795"/>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3" name="Group 62"/>
          <p:cNvGrpSpPr/>
          <p:nvPr/>
        </p:nvGrpSpPr>
        <p:grpSpPr>
          <a:xfrm>
            <a:off x="85382" y="2560834"/>
            <a:ext cx="1097915" cy="745515"/>
            <a:chOff x="85382" y="2640346"/>
            <a:chExt cx="1097915" cy="745515"/>
          </a:xfrm>
        </p:grpSpPr>
        <p:grpSp>
          <p:nvGrpSpPr>
            <p:cNvPr id="64" name="Group 63"/>
            <p:cNvGrpSpPr/>
            <p:nvPr/>
          </p:nvGrpSpPr>
          <p:grpSpPr>
            <a:xfrm>
              <a:off x="296985" y="2640346"/>
              <a:ext cx="693924" cy="434722"/>
              <a:chOff x="112581" y="2289538"/>
              <a:chExt cx="693924" cy="434722"/>
            </a:xfrm>
          </p:grpSpPr>
          <p:sp>
            <p:nvSpPr>
              <p:cNvPr id="74"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5" name="TextBox 64"/>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pSp>
        <p:nvGrpSpPr>
          <p:cNvPr id="76" name="Group 75"/>
          <p:cNvGrpSpPr/>
          <p:nvPr/>
        </p:nvGrpSpPr>
        <p:grpSpPr>
          <a:xfrm>
            <a:off x="5660897" y="1953719"/>
            <a:ext cx="664048" cy="457879"/>
            <a:chOff x="5267704" y="2472037"/>
            <a:chExt cx="664048" cy="457879"/>
          </a:xfrm>
        </p:grpSpPr>
        <p:grpSp>
          <p:nvGrpSpPr>
            <p:cNvPr id="77" name="Group 76"/>
            <p:cNvGrpSpPr/>
            <p:nvPr/>
          </p:nvGrpSpPr>
          <p:grpSpPr>
            <a:xfrm>
              <a:off x="5438220" y="2472037"/>
              <a:ext cx="317875" cy="199074"/>
              <a:chOff x="3387441" y="3456399"/>
              <a:chExt cx="317875" cy="199074"/>
            </a:xfrm>
          </p:grpSpPr>
          <p:sp>
            <p:nvSpPr>
              <p:cNvPr id="80" name="Oval 79"/>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1" name="Oval 80"/>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2" name="Group 81"/>
          <p:cNvGrpSpPr/>
          <p:nvPr/>
        </p:nvGrpSpPr>
        <p:grpSpPr>
          <a:xfrm>
            <a:off x="5855091" y="2756973"/>
            <a:ext cx="402844" cy="491769"/>
            <a:chOff x="5928066" y="2812619"/>
            <a:chExt cx="402844" cy="491769"/>
          </a:xfrm>
        </p:grpSpPr>
        <p:grpSp>
          <p:nvGrpSpPr>
            <p:cNvPr id="83" name="Group 82"/>
            <p:cNvGrpSpPr>
              <a:grpSpLocks noChangeAspect="1"/>
            </p:cNvGrpSpPr>
            <p:nvPr/>
          </p:nvGrpSpPr>
          <p:grpSpPr>
            <a:xfrm>
              <a:off x="5928066" y="2812619"/>
              <a:ext cx="271546" cy="491769"/>
              <a:chOff x="5180013" y="5430838"/>
              <a:chExt cx="461963" cy="836613"/>
            </a:xfrm>
            <a:solidFill>
              <a:srgbClr val="781D7E"/>
            </a:solidFill>
          </p:grpSpPr>
          <p:sp>
            <p:nvSpPr>
              <p:cNvPr id="87"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4" name="Group 83"/>
            <p:cNvGrpSpPr/>
            <p:nvPr/>
          </p:nvGrpSpPr>
          <p:grpSpPr>
            <a:xfrm>
              <a:off x="6060436" y="3009219"/>
              <a:ext cx="270474" cy="271457"/>
              <a:chOff x="6060436" y="2976089"/>
              <a:chExt cx="270474" cy="271457"/>
            </a:xfrm>
          </p:grpSpPr>
          <p:sp>
            <p:nvSpPr>
              <p:cNvPr id="85" name="Oval 84"/>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86" name="Plus 85"/>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89" name="Group 88"/>
          <p:cNvGrpSpPr/>
          <p:nvPr/>
        </p:nvGrpSpPr>
        <p:grpSpPr>
          <a:xfrm>
            <a:off x="5714342" y="3557539"/>
            <a:ext cx="561905" cy="447063"/>
            <a:chOff x="352598" y="2789310"/>
            <a:chExt cx="1204497" cy="958320"/>
          </a:xfrm>
        </p:grpSpPr>
        <p:sp>
          <p:nvSpPr>
            <p:cNvPr id="90"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1" name="Group 90"/>
            <p:cNvGrpSpPr/>
            <p:nvPr/>
          </p:nvGrpSpPr>
          <p:grpSpPr>
            <a:xfrm>
              <a:off x="754615" y="3156551"/>
              <a:ext cx="440220" cy="381668"/>
              <a:chOff x="-702089" y="2230510"/>
              <a:chExt cx="644526" cy="558800"/>
            </a:xfrm>
          </p:grpSpPr>
          <p:sp>
            <p:nvSpPr>
              <p:cNvPr id="92"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3"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4"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5"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6"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40" name="Title 2"/>
          <p:cNvSpPr>
            <a:spLocks noGrp="1"/>
          </p:cNvSpPr>
          <p:nvPr>
            <p:ph type="title"/>
          </p:nvPr>
        </p:nvSpPr>
        <p:spPr>
          <a:xfrm>
            <a:off x="224286" y="1012451"/>
            <a:ext cx="4789674" cy="180000"/>
          </a:xfrm>
        </p:spPr>
        <p:txBody>
          <a:bodyPr/>
          <a:lstStyle/>
          <a:p>
            <a:r>
              <a:rPr lang="nl-BE" sz="1000" b="1" dirty="0">
                <a:solidFill>
                  <a:schemeClr val="bg1"/>
                </a:solidFill>
              </a:rPr>
              <a:t>PROEVEN OP HONDEN EN KATTEN ZIJN TOEGELATEN IN VLAANDEREN. WAT KAN ER VOLGENS U HET BEST GEBEUREN MET DE KAT OF HOND NA EEN EXPERIMENT?</a:t>
            </a:r>
          </a:p>
        </p:txBody>
      </p:sp>
      <p:sp>
        <p:nvSpPr>
          <p:cNvPr id="41" name="Text Placeholder 3"/>
          <p:cNvSpPr>
            <a:spLocks noGrp="1"/>
          </p:cNvSpPr>
          <p:nvPr>
            <p:ph type="body" sz="quarter" idx="13"/>
          </p:nvPr>
        </p:nvSpPr>
        <p:spPr>
          <a:xfrm>
            <a:off x="224286" y="196566"/>
            <a:ext cx="6413581" cy="540000"/>
          </a:xfrm>
        </p:spPr>
        <p:txBody>
          <a:bodyPr/>
          <a:lstStyle/>
          <a:p>
            <a:r>
              <a:rPr lang="nl-BE" sz="1400" dirty="0"/>
              <a:t>77% van de Vlamingen vinden dat een proefdier ter adoptie moet afgestaan worden,</a:t>
            </a:r>
          </a:p>
          <a:p>
            <a:r>
              <a:rPr lang="nl-BE" sz="1400" dirty="0"/>
              <a:t>terwijl 14% vindt dat het proefdier gedood moet worden.</a:t>
            </a:r>
          </a:p>
        </p:txBody>
      </p:sp>
    </p:spTree>
    <p:extLst>
      <p:ext uri="{BB962C8B-B14F-4D97-AF65-F5344CB8AC3E}">
        <p14:creationId xmlns:p14="http://schemas.microsoft.com/office/powerpoint/2010/main" val="315115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183297" y="2471624"/>
            <a:ext cx="7704840" cy="145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p>
          <a:p>
            <a:pPr>
              <a:spcBef>
                <a:spcPts val="0"/>
              </a:spcBef>
              <a:spcAft>
                <a:spcPts val="0"/>
              </a:spcAft>
            </a:pPr>
            <a:r>
              <a:rPr lang="en-US" sz="700" cap="none" dirty="0"/>
              <a:t>ABCD:	95% significance level</a:t>
            </a:r>
            <a:r>
              <a:rPr lang="nl-BE" sz="700" cap="none" dirty="0"/>
              <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2" name="Chart 41"/>
          <p:cNvGraphicFramePr/>
          <p:nvPr>
            <p:extLst>
              <p:ext uri="{D42A27DB-BD31-4B8C-83A1-F6EECF244321}">
                <p14:modId xmlns:p14="http://schemas.microsoft.com/office/powerpoint/2010/main" val="3688010840"/>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aphicFrame>
        <p:nvGraphicFramePr>
          <p:cNvPr id="63" name="Chart 62"/>
          <p:cNvGraphicFramePr/>
          <p:nvPr>
            <p:extLst/>
          </p:nvPr>
        </p:nvGraphicFramePr>
        <p:xfrm>
          <a:off x="7568508" y="1038851"/>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2842363" y="238142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70" name="TextBox 69"/>
          <p:cNvSpPr txBox="1"/>
          <p:nvPr/>
        </p:nvSpPr>
        <p:spPr>
          <a:xfrm>
            <a:off x="7888642" y="238805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46" name="Title 2"/>
          <p:cNvSpPr txBox="1">
            <a:spLocks/>
          </p:cNvSpPr>
          <p:nvPr/>
        </p:nvSpPr>
        <p:spPr>
          <a:xfrm>
            <a:off x="224286" y="1012451"/>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PROEVEN OP HONDEN EN KATTEN ZIJN TOEGELATEN IN VLAANDEREN. WAT KAN ER VOLGENS U HET BEST GEBEUREN MET DE KAT OF HOND NA EEN EXPERIMENT?</a:t>
            </a:r>
            <a:endParaRPr lang="nl-BE" sz="1000" b="1" dirty="0">
              <a:solidFill>
                <a:schemeClr val="bg1"/>
              </a:solidFill>
            </a:endParaRPr>
          </a:p>
        </p:txBody>
      </p:sp>
      <p:sp>
        <p:nvSpPr>
          <p:cNvPr id="47" name="Text Placeholder 3"/>
          <p:cNvSpPr>
            <a:spLocks noGrp="1"/>
          </p:cNvSpPr>
          <p:nvPr>
            <p:ph type="body" sz="quarter" idx="13"/>
          </p:nvPr>
        </p:nvSpPr>
        <p:spPr>
          <a:xfrm>
            <a:off x="224287" y="196566"/>
            <a:ext cx="6403802" cy="540000"/>
          </a:xfrm>
        </p:spPr>
        <p:txBody>
          <a:bodyPr/>
          <a:lstStyle/>
          <a:p>
            <a:r>
              <a:rPr lang="nl-BE" sz="1400" dirty="0"/>
              <a:t>Meer Vlaamse vrouwen vinden dat een proefdier ter adoptie moet afgestaan worden, alsook Vlamingen die zelf een huisdier hebben.</a:t>
            </a:r>
          </a:p>
        </p:txBody>
      </p:sp>
      <p:sp>
        <p:nvSpPr>
          <p:cNvPr id="62" name="Rounded Rectangle 61"/>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71" name="Rounded Rectangle 70"/>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72" name="Rounded Rectangle 71"/>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73" name="Rounded Rectangle 72"/>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74" name="Rounded Rectangle 73"/>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75" name="Table 74"/>
          <p:cNvGraphicFramePr>
            <a:graphicFrameLocks noGrp="1"/>
          </p:cNvGraphicFramePr>
          <p:nvPr>
            <p:extLst>
              <p:ext uri="{D42A27DB-BD31-4B8C-83A1-F6EECF244321}">
                <p14:modId xmlns:p14="http://schemas.microsoft.com/office/powerpoint/2010/main" val="3157487271"/>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76" name="Group 75"/>
          <p:cNvGrpSpPr/>
          <p:nvPr/>
        </p:nvGrpSpPr>
        <p:grpSpPr>
          <a:xfrm>
            <a:off x="1161722" y="1556905"/>
            <a:ext cx="341760" cy="276999"/>
            <a:chOff x="1099847" y="1556905"/>
            <a:chExt cx="341760" cy="276999"/>
          </a:xfrm>
        </p:grpSpPr>
        <p:sp>
          <p:nvSpPr>
            <p:cNvPr id="77" name="Rounded Rectangle 76"/>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8" name="Rectangle 77"/>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79" name="Straight Connector 78"/>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0" name="Straight Connector 79"/>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2" name="Straight Connector 81"/>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3" name="Straight Connector 82"/>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4" name="Straight Connector 83"/>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5" name="Straight Connector 84"/>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87" name="Rounded Rectangle 86"/>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43" name="Rectangle 42"/>
          <p:cNvSpPr/>
          <p:nvPr/>
        </p:nvSpPr>
        <p:spPr>
          <a:xfrm>
            <a:off x="1641802" y="1543827"/>
            <a:ext cx="486030" cy="307777"/>
          </a:xfrm>
          <a:prstGeom prst="rect">
            <a:avLst/>
          </a:prstGeom>
        </p:spPr>
        <p:txBody>
          <a:bodyPr wrap="none">
            <a:spAutoFit/>
          </a:bodyPr>
          <a:lstStyle/>
          <a:p>
            <a:pPr algn="ctr"/>
            <a:r>
              <a:rPr lang="nl-BE" sz="700" b="1" dirty="0">
                <a:solidFill>
                  <a:schemeClr val="bg1"/>
                </a:solidFill>
              </a:rPr>
              <a:t>Vlaams-</a:t>
            </a:r>
          </a:p>
          <a:p>
            <a:pPr algn="ctr"/>
            <a:r>
              <a:rPr lang="nl-BE" sz="700" b="1" dirty="0">
                <a:solidFill>
                  <a:schemeClr val="bg1"/>
                </a:solidFill>
              </a:rPr>
              <a:t>Brabant</a:t>
            </a:r>
          </a:p>
        </p:txBody>
      </p:sp>
    </p:spTree>
    <p:extLst>
      <p:ext uri="{BB962C8B-B14F-4D97-AF65-F5344CB8AC3E}">
        <p14:creationId xmlns:p14="http://schemas.microsoft.com/office/powerpoint/2010/main" val="1633103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5705475" cy="1185340"/>
          </a:xfrm>
        </p:spPr>
        <p:txBody>
          <a:bodyPr/>
          <a:lstStyle/>
          <a:p>
            <a:r>
              <a:rPr lang="nl-BE" dirty="0"/>
              <a:t>BEREIDHEID OM PROEFDIER TE ADOPTEREN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2598" y="2789310"/>
            <a:ext cx="1204497" cy="958320"/>
            <a:chOff x="352598" y="2789310"/>
            <a:chExt cx="1204497" cy="958320"/>
          </a:xfrm>
        </p:grpSpPr>
        <p:sp>
          <p:nvSpPr>
            <p:cNvPr id="15"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754615" y="3156551"/>
              <a:ext cx="440220" cy="381668"/>
              <a:chOff x="-702089" y="2230510"/>
              <a:chExt cx="644526" cy="558800"/>
            </a:xfrm>
          </p:grpSpPr>
          <p:sp>
            <p:nvSpPr>
              <p:cNvPr id="18"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9"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0"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1"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49258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770408" y="2006621"/>
            <a:ext cx="4131740" cy="1185340"/>
          </a:xfrm>
        </p:spPr>
        <p:txBody>
          <a:bodyPr/>
          <a:lstStyle/>
          <a:p>
            <a:r>
              <a:rPr lang="nl-BE" dirty="0"/>
              <a:t>METHODOLOGIE</a:t>
            </a:r>
          </a:p>
        </p:txBody>
      </p:sp>
      <p:sp>
        <p:nvSpPr>
          <p:cNvPr id="35" name="TextBox 34"/>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pic>
        <p:nvPicPr>
          <p:cNvPr id="29" name="Picture 2" descr="http://3z9lfx2jjuv41ye0f1x7blj2o0.wpengine.netdna-cdn.com/wp-content/uploads/2015/02/questions-x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4457700" cy="514176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6"/>
          <p:cNvSpPr>
            <a:spLocks/>
          </p:cNvSpPr>
          <p:nvPr/>
        </p:nvSpPr>
        <p:spPr bwMode="white">
          <a:xfrm flipH="1">
            <a:off x="2703083" y="424"/>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white">
          <a:xfrm flipH="1">
            <a:off x="2853172" y="14386"/>
            <a:ext cx="1949633" cy="51273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2679547" y="0"/>
            <a:ext cx="2892126" cy="5141765"/>
            <a:chOff x="2679547" y="-13132"/>
            <a:chExt cx="2892126" cy="5174320"/>
          </a:xfrm>
        </p:grpSpPr>
        <p:sp>
          <p:nvSpPr>
            <p:cNvPr id="55" name="Freeform 6"/>
            <p:cNvSpPr>
              <a:spLocks/>
            </p:cNvSpPr>
            <p:nvPr/>
          </p:nvSpPr>
          <p:spPr bwMode="white">
            <a:xfrm flipH="1">
              <a:off x="2700814" y="19847"/>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7"/>
            <p:cNvSpPr>
              <a:spLocks/>
            </p:cNvSpPr>
            <p:nvPr/>
          </p:nvSpPr>
          <p:spPr bwMode="ltGray">
            <a:xfrm flipH="1">
              <a:off x="2679547" y="-13132"/>
              <a:ext cx="2892126" cy="217659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
            <p:cNvSpPr>
              <a:spLocks/>
            </p:cNvSpPr>
            <p:nvPr/>
          </p:nvSpPr>
          <p:spPr bwMode="ltGray">
            <a:xfrm flipH="1">
              <a:off x="3195767" y="1535100"/>
              <a:ext cx="1224672" cy="1807351"/>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9"/>
            <p:cNvSpPr>
              <a:spLocks/>
            </p:cNvSpPr>
            <p:nvPr/>
          </p:nvSpPr>
          <p:spPr bwMode="ltGray">
            <a:xfrm flipH="1">
              <a:off x="3457116" y="572044"/>
              <a:ext cx="589657" cy="589494"/>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0"/>
            <p:cNvSpPr>
              <a:spLocks/>
            </p:cNvSpPr>
            <p:nvPr/>
          </p:nvSpPr>
          <p:spPr bwMode="ltGray">
            <a:xfrm flipH="1">
              <a:off x="2995974" y="2422581"/>
              <a:ext cx="922284" cy="1373328"/>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1"/>
            <p:cNvSpPr>
              <a:spLocks/>
            </p:cNvSpPr>
            <p:nvPr/>
          </p:nvSpPr>
          <p:spPr bwMode="ltGray">
            <a:xfrm flipH="1">
              <a:off x="4524114" y="658417"/>
              <a:ext cx="440623" cy="449139"/>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761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Vlaams</a:t>
            </a:r>
            <a:r>
              <a:rPr lang="en-US" sz="700" cap="none" dirty="0"/>
              <a:t>-Brabant (n=303)</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endParaRPr lang="en-GB" sz="700" dirty="0"/>
          </a:p>
        </p:txBody>
      </p:sp>
      <p:sp>
        <p:nvSpPr>
          <p:cNvPr id="29"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Chart 31"/>
          <p:cNvGraphicFramePr/>
          <p:nvPr>
            <p:extLst>
              <p:ext uri="{D42A27DB-BD31-4B8C-83A1-F6EECF244321}">
                <p14:modId xmlns:p14="http://schemas.microsoft.com/office/powerpoint/2010/main" val="1012985402"/>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2" name="TextBox 11"/>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VLAAMS-BRABANT</a:t>
            </a:r>
          </a:p>
        </p:txBody>
      </p:sp>
      <p:sp>
        <p:nvSpPr>
          <p:cNvPr id="15" name="Freeform 150"/>
          <p:cNvSpPr>
            <a:spLocks noEditPoints="1"/>
          </p:cNvSpPr>
          <p:nvPr/>
        </p:nvSpPr>
        <p:spPr bwMode="auto">
          <a:xfrm>
            <a:off x="6164883" y="1033765"/>
            <a:ext cx="395353" cy="20007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14" name="TextBox 13"/>
          <p:cNvSpPr txBox="1"/>
          <p:nvPr/>
        </p:nvSpPr>
        <p:spPr>
          <a:xfrm>
            <a:off x="1838351" y="2377323"/>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sp>
        <p:nvSpPr>
          <p:cNvPr id="16" name="Text Placeholder 3"/>
          <p:cNvSpPr>
            <a:spLocks noGrp="1"/>
          </p:cNvSpPr>
          <p:nvPr>
            <p:ph type="body" sz="quarter" idx="13"/>
          </p:nvPr>
        </p:nvSpPr>
        <p:spPr>
          <a:xfrm>
            <a:off x="224287" y="196566"/>
            <a:ext cx="6397177" cy="540000"/>
          </a:xfrm>
        </p:spPr>
        <p:txBody>
          <a:bodyPr/>
          <a:lstStyle/>
          <a:p>
            <a:r>
              <a:rPr lang="nl-BE" sz="1400" dirty="0"/>
              <a:t>40% van de Vlaams-Brabanders zou bereid zijn een proefhond te adopteren, tegenover </a:t>
            </a:r>
          </a:p>
          <a:p>
            <a:r>
              <a:rPr lang="nl-BE" sz="1400" dirty="0"/>
              <a:t>33% die bereid zou zijn een proefkat te adopteren.</a:t>
            </a:r>
          </a:p>
        </p:txBody>
      </p:sp>
      <p:sp>
        <p:nvSpPr>
          <p:cNvPr id="13" name="Title 2"/>
          <p:cNvSpPr>
            <a:spLocks noGrp="1"/>
          </p:cNvSpPr>
          <p:nvPr/>
        </p:nvSpPr>
        <p:spPr>
          <a:xfrm>
            <a:off x="131764" y="991347"/>
            <a:ext cx="4566360" cy="26723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950" b="1" dirty="0">
                <a:solidFill>
                  <a:schemeClr val="bg1"/>
                </a:solidFill>
              </a:rPr>
              <a:t>ZOU U BEREID ZIJN OM EEN PLAATSBARE PROEFHOND OF PROEFKAT TE ADOPTEREN DIE SPECIFIEKE VERZORGING VEREIST</a:t>
            </a:r>
            <a:r>
              <a:rPr lang="nl-BE" sz="950" dirty="0"/>
              <a:t> </a:t>
            </a:r>
            <a:r>
              <a:rPr lang="nl-BE" sz="900" b="1" dirty="0">
                <a:solidFill>
                  <a:schemeClr val="bg1"/>
                </a:solidFill>
              </a:rPr>
              <a:t>(zo lang proeven op honden en katten nog toegelaten zijn)?</a:t>
            </a:r>
          </a:p>
        </p:txBody>
      </p:sp>
    </p:spTree>
    <p:extLst>
      <p:ext uri="{BB962C8B-B14F-4D97-AF65-F5344CB8AC3E}">
        <p14:creationId xmlns:p14="http://schemas.microsoft.com/office/powerpoint/2010/main" val="386601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0" name="Chart 39"/>
          <p:cNvGraphicFramePr/>
          <p:nvPr>
            <p:extLst>
              <p:ext uri="{D42A27DB-BD31-4B8C-83A1-F6EECF244321}">
                <p14:modId xmlns:p14="http://schemas.microsoft.com/office/powerpoint/2010/main" val="1423942878"/>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1"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8" name="TextBox 17"/>
          <p:cNvSpPr txBox="1"/>
          <p:nvPr/>
        </p:nvSpPr>
        <p:spPr>
          <a:xfrm>
            <a:off x="1838351" y="2315538"/>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sp>
        <p:nvSpPr>
          <p:cNvPr id="19" name="TextBox 18"/>
          <p:cNvSpPr txBox="1"/>
          <p:nvPr/>
        </p:nvSpPr>
        <p:spPr>
          <a:xfrm>
            <a:off x="4914544" y="3350437"/>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20" name="Text Placeholder 3"/>
          <p:cNvSpPr>
            <a:spLocks noGrp="1"/>
          </p:cNvSpPr>
          <p:nvPr>
            <p:ph type="body" sz="quarter" idx="13"/>
          </p:nvPr>
        </p:nvSpPr>
        <p:spPr>
          <a:xfrm>
            <a:off x="224287" y="196566"/>
            <a:ext cx="6379078" cy="540000"/>
          </a:xfrm>
        </p:spPr>
        <p:txBody>
          <a:bodyPr/>
          <a:lstStyle/>
          <a:p>
            <a:r>
              <a:rPr lang="nl-BE" sz="1400" dirty="0"/>
              <a:t>35% van de Vlamingen zou bereid zijn een proefhond te adopteren, tegenover 31% die bereid zou zijn een proefkat te adopteren.</a:t>
            </a:r>
          </a:p>
        </p:txBody>
      </p:sp>
      <p:sp>
        <p:nvSpPr>
          <p:cNvPr id="26" name="Title 2"/>
          <p:cNvSpPr>
            <a:spLocks noGrp="1"/>
          </p:cNvSpPr>
          <p:nvPr/>
        </p:nvSpPr>
        <p:spPr>
          <a:xfrm>
            <a:off x="131764" y="991347"/>
            <a:ext cx="4566360" cy="26723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950" b="1" dirty="0">
                <a:solidFill>
                  <a:schemeClr val="bg1"/>
                </a:solidFill>
              </a:rPr>
              <a:t>ZOU U BEREID ZIJN OM EEN PLAATSBARE PROEFHOND OF PROEFKAT TE ADOPTEREN DIE SPECIFIEKE VERZORGING VEREIST</a:t>
            </a:r>
            <a:r>
              <a:rPr lang="nl-BE" sz="950" dirty="0"/>
              <a:t> </a:t>
            </a:r>
            <a:r>
              <a:rPr lang="nl-BE" sz="900" b="1" dirty="0">
                <a:solidFill>
                  <a:schemeClr val="bg1"/>
                </a:solidFill>
              </a:rPr>
              <a:t>(zo lang proeven op honden en katten nog toegelaten zijn)?</a:t>
            </a:r>
          </a:p>
        </p:txBody>
      </p:sp>
    </p:spTree>
    <p:extLst>
      <p:ext uri="{BB962C8B-B14F-4D97-AF65-F5344CB8AC3E}">
        <p14:creationId xmlns:p14="http://schemas.microsoft.com/office/powerpoint/2010/main" val="159843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188912" y="3724275"/>
            <a:ext cx="7699225" cy="2083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Rectangle 57"/>
          <p:cNvSpPr/>
          <p:nvPr/>
        </p:nvSpPr>
        <p:spPr>
          <a:xfrm>
            <a:off x="1188912" y="2470149"/>
            <a:ext cx="7699224" cy="2405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4" name="Chart 33"/>
          <p:cNvGraphicFramePr/>
          <p:nvPr>
            <p:extLst/>
          </p:nvPr>
        </p:nvGraphicFramePr>
        <p:xfrm>
          <a:off x="7586582" y="1012347"/>
          <a:ext cx="892519" cy="407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p:cNvGraphicFramePr/>
          <p:nvPr>
            <p:extLst>
              <p:ext uri="{D42A27DB-BD31-4B8C-83A1-F6EECF244321}">
                <p14:modId xmlns:p14="http://schemas.microsoft.com/office/powerpoint/2010/main" val="578654424"/>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p:nvPr>
            <p:extLst>
              <p:ext uri="{D42A27DB-BD31-4B8C-83A1-F6EECF244321}">
                <p14:modId xmlns:p14="http://schemas.microsoft.com/office/powerpoint/2010/main" val="946401588"/>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p:cNvSpPr txBox="1"/>
          <p:nvPr/>
        </p:nvSpPr>
        <p:spPr>
          <a:xfrm>
            <a:off x="2842365" y="245431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9" name="TextBox 68"/>
          <p:cNvSpPr txBox="1"/>
          <p:nvPr/>
        </p:nvSpPr>
        <p:spPr>
          <a:xfrm>
            <a:off x="3405622" y="2412082"/>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0" name="TextBox 69"/>
          <p:cNvSpPr txBox="1"/>
          <p:nvPr/>
        </p:nvSpPr>
        <p:spPr>
          <a:xfrm>
            <a:off x="3962817" y="246004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1" name="TextBox 70"/>
          <p:cNvSpPr txBox="1"/>
          <p:nvPr/>
        </p:nvSpPr>
        <p:spPr>
          <a:xfrm>
            <a:off x="7888642" y="237489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74" name="TextBox 73"/>
          <p:cNvSpPr txBox="1"/>
          <p:nvPr/>
        </p:nvSpPr>
        <p:spPr>
          <a:xfrm>
            <a:off x="3405623" y="3642976"/>
            <a:ext cx="328487" cy="153888"/>
          </a:xfrm>
          <a:prstGeom prst="rect">
            <a:avLst/>
          </a:prstGeom>
        </p:spPr>
        <p:txBody>
          <a:bodyPr vert="horz" wrap="square" lIns="0" tIns="0" rIns="0" bIns="0" rtlCol="0">
            <a:spAutoFit/>
          </a:bodyPr>
          <a:lstStyle/>
          <a:p>
            <a:pPr marL="4763" algn="ctr"/>
            <a:r>
              <a:rPr lang="nl-BE" sz="1000" dirty="0">
                <a:solidFill>
                  <a:schemeClr val="bg1"/>
                </a:solidFill>
              </a:rPr>
              <a:t>DE</a:t>
            </a:r>
          </a:p>
        </p:txBody>
      </p:sp>
      <p:sp>
        <p:nvSpPr>
          <p:cNvPr id="75" name="TextBox 74"/>
          <p:cNvSpPr txBox="1"/>
          <p:nvPr/>
        </p:nvSpPr>
        <p:spPr>
          <a:xfrm>
            <a:off x="3969943" y="372003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6" name="TextBox 75"/>
          <p:cNvSpPr txBox="1"/>
          <p:nvPr/>
        </p:nvSpPr>
        <p:spPr>
          <a:xfrm>
            <a:off x="7881768" y="3625929"/>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60" name="TextBox 59"/>
          <p:cNvSpPr txBox="1"/>
          <p:nvPr/>
        </p:nvSpPr>
        <p:spPr>
          <a:xfrm>
            <a:off x="2844686" y="369853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1" name="Text Placeholder 3"/>
          <p:cNvSpPr>
            <a:spLocks noGrp="1"/>
          </p:cNvSpPr>
          <p:nvPr>
            <p:ph type="body" sz="quarter" idx="13"/>
          </p:nvPr>
        </p:nvSpPr>
        <p:spPr>
          <a:xfrm>
            <a:off x="224286" y="196566"/>
            <a:ext cx="6403803" cy="540000"/>
          </a:xfrm>
        </p:spPr>
        <p:txBody>
          <a:bodyPr/>
          <a:lstStyle/>
          <a:p>
            <a:r>
              <a:rPr lang="nl-BE" sz="1400"/>
              <a:t>De bereidheid om een proefhond of proefkat te adopteren, ligt hoger bij vrouwen en bij Vlamingen die een huisdier hebben, terwijl de bereidheid afneemt met de leeftijd.</a:t>
            </a:r>
            <a:endParaRPr lang="nl-BE" sz="1400" dirty="0"/>
          </a:p>
        </p:txBody>
      </p:sp>
      <p:sp>
        <p:nvSpPr>
          <p:cNvPr id="59" name="Title 2"/>
          <p:cNvSpPr>
            <a:spLocks noGrp="1"/>
          </p:cNvSpPr>
          <p:nvPr/>
        </p:nvSpPr>
        <p:spPr>
          <a:xfrm>
            <a:off x="131764" y="991347"/>
            <a:ext cx="4566360" cy="26723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950" b="1" dirty="0">
                <a:solidFill>
                  <a:schemeClr val="bg1"/>
                </a:solidFill>
              </a:rPr>
              <a:t>ZOU U BEREID ZIJN OM EEN PLAATSBARE PROEFHOND OF PROEFKAT TE ADOPTEREN DIE SPECIFIEKE VERZORGING VEREIST</a:t>
            </a:r>
            <a:r>
              <a:rPr lang="nl-BE" sz="950" dirty="0"/>
              <a:t> </a:t>
            </a:r>
            <a:r>
              <a:rPr lang="nl-BE" sz="900" b="1" dirty="0">
                <a:solidFill>
                  <a:schemeClr val="bg1"/>
                </a:solidFill>
              </a:rPr>
              <a:t>(zo lang proeven op honden en katten nog toegelaten zijn)?</a:t>
            </a:r>
          </a:p>
        </p:txBody>
      </p:sp>
      <p:graphicFrame>
        <p:nvGraphicFramePr>
          <p:cNvPr id="62" name="Table 61"/>
          <p:cNvGraphicFramePr>
            <a:graphicFrameLocks noGrp="1"/>
          </p:cNvGraphicFramePr>
          <p:nvPr>
            <p:extLst>
              <p:ext uri="{D42A27DB-BD31-4B8C-83A1-F6EECF244321}">
                <p14:modId xmlns:p14="http://schemas.microsoft.com/office/powerpoint/2010/main" val="3212845765"/>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79" name="Rounded Rectangle 78"/>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80" name="Rounded Rectangle 79"/>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81" name="Rounded Rectangle 80"/>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82" name="Rounded Rectangle 81"/>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83" name="Rounded Rectangle 82"/>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84" name="Table 83"/>
          <p:cNvGraphicFramePr>
            <a:graphicFrameLocks noGrp="1"/>
          </p:cNvGraphicFramePr>
          <p:nvPr>
            <p:extLst>
              <p:ext uri="{D42A27DB-BD31-4B8C-83A1-F6EECF244321}">
                <p14:modId xmlns:p14="http://schemas.microsoft.com/office/powerpoint/2010/main" val="3933774202"/>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85" name="Group 84"/>
          <p:cNvGrpSpPr/>
          <p:nvPr/>
        </p:nvGrpSpPr>
        <p:grpSpPr>
          <a:xfrm>
            <a:off x="1161722" y="1556905"/>
            <a:ext cx="341760" cy="276999"/>
            <a:chOff x="1099847" y="1556905"/>
            <a:chExt cx="341760" cy="276999"/>
          </a:xfrm>
        </p:grpSpPr>
        <p:sp>
          <p:nvSpPr>
            <p:cNvPr id="86" name="Rounded Rectangle 85"/>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7" name="Rectangle 86"/>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88" name="Straight Connector 87"/>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0" name="Straight Connector 89"/>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1" name="Straight Connector 90"/>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2" name="Straight Connector 91"/>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3" name="Straight Connector 92"/>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4" name="Straight Connector 93"/>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96" name="Rounded Rectangle 95"/>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48" name="Rectangle 47"/>
          <p:cNvSpPr/>
          <p:nvPr/>
        </p:nvSpPr>
        <p:spPr>
          <a:xfrm>
            <a:off x="1641802" y="1543827"/>
            <a:ext cx="486030" cy="307777"/>
          </a:xfrm>
          <a:prstGeom prst="rect">
            <a:avLst/>
          </a:prstGeom>
        </p:spPr>
        <p:txBody>
          <a:bodyPr wrap="none">
            <a:spAutoFit/>
          </a:bodyPr>
          <a:lstStyle/>
          <a:p>
            <a:pPr algn="ctr"/>
            <a:r>
              <a:rPr lang="nl-BE" sz="700" b="1" dirty="0">
                <a:solidFill>
                  <a:schemeClr val="bg1"/>
                </a:solidFill>
              </a:rPr>
              <a:t>Vlaams-</a:t>
            </a:r>
          </a:p>
          <a:p>
            <a:pPr algn="ctr"/>
            <a:r>
              <a:rPr lang="nl-BE" sz="700" b="1" dirty="0">
                <a:solidFill>
                  <a:schemeClr val="bg1"/>
                </a:solidFill>
              </a:rPr>
              <a:t>Brabant</a:t>
            </a:r>
          </a:p>
        </p:txBody>
      </p:sp>
    </p:spTree>
    <p:extLst>
      <p:ext uri="{BB962C8B-B14F-4D97-AF65-F5344CB8AC3E}">
        <p14:creationId xmlns:p14="http://schemas.microsoft.com/office/powerpoint/2010/main" val="2855006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59"/>
            <a:ext cx="4652767" cy="51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pPr lvl="0">
              <a:lnSpc>
                <a:spcPct val="100000"/>
              </a:lnSpc>
            </a:pPr>
            <a:r>
              <a:rPr lang="en-AU" sz="3200" dirty="0"/>
              <a:t>ONDERSZOEKS-PROJECTEN VOOR DIERGENEESMIDDELEN</a:t>
            </a:r>
            <a:endParaRPr lang="en-GB" sz="3200"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23</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13366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4475" y="153938"/>
            <a:ext cx="5534026" cy="4832092"/>
          </a:xfrm>
          <a:prstGeom prst="rect">
            <a:avLst/>
          </a:prstGeom>
        </p:spPr>
        <p:txBody>
          <a:bodyPr wrap="square">
            <a:spAutoFit/>
          </a:bodyPr>
          <a:lstStyle/>
          <a:p>
            <a:r>
              <a:rPr lang="nl-BE" sz="2800" b="1" dirty="0">
                <a:solidFill>
                  <a:schemeClr val="bg1"/>
                </a:solidFill>
              </a:rPr>
              <a:t>ER BESTAAN VANDAAG ONDERZOEKSPROJECTEN DIE NIEUWE DIERGENEESMIDDELEN TESTEN OP HONDEN EN KATTEN DIE EEN AANDOENING HEBBEN. SOMMIGEN LATEN HUN ZIEKE KAT/HOND DEELNEMEN AAN EEN DERGELIJK ONDERZOEKSPROJECT IN DE HOOP DAT HUN EIGEN DIER OF ANDERE DIEREN KUNNEN GEHOLPEN WORDEN.</a:t>
            </a:r>
            <a:endParaRPr lang="nl-BE" sz="2800" dirty="0">
              <a:solidFill>
                <a:schemeClr val="bg1"/>
              </a:solidFill>
            </a:endParaRPr>
          </a:p>
        </p:txBody>
      </p:sp>
    </p:spTree>
    <p:extLst>
      <p:ext uri="{BB962C8B-B14F-4D97-AF65-F5344CB8AC3E}">
        <p14:creationId xmlns:p14="http://schemas.microsoft.com/office/powerpoint/2010/main" val="210909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Vlaams</a:t>
            </a:r>
            <a:r>
              <a:rPr lang="en-US" sz="700" cap="none" dirty="0"/>
              <a:t>-Brabant (n=303)</a:t>
            </a:r>
          </a:p>
          <a:p>
            <a:pPr>
              <a:spcBef>
                <a:spcPts val="0"/>
              </a:spcBef>
              <a:spcAft>
                <a:spcPts val="0"/>
              </a:spcAft>
            </a:pPr>
            <a:r>
              <a:rPr lang="en-US" sz="700" cap="none" dirty="0"/>
              <a:t>Question:	</a:t>
            </a:r>
            <a:r>
              <a:rPr lang="nl-BE" sz="700" cap="none" dirty="0"/>
              <a:t>V7. Zou u …?</a:t>
            </a:r>
            <a:br>
              <a:rPr lang="nl-BE" sz="700" cap="none" dirty="0"/>
            </a:br>
            <a:endParaRPr lang="en-GB" sz="700" dirty="0"/>
          </a:p>
        </p:txBody>
      </p:sp>
      <p:graphicFrame>
        <p:nvGraphicFramePr>
          <p:cNvPr id="2" name="Chart 1"/>
          <p:cNvGraphicFramePr/>
          <p:nvPr>
            <p:extLst>
              <p:ext uri="{D42A27DB-BD31-4B8C-83A1-F6EECF244321}">
                <p14:modId xmlns:p14="http://schemas.microsoft.com/office/powerpoint/2010/main" val="1562307912"/>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VLAAMS-BRABANT</a:t>
            </a:r>
          </a:p>
        </p:txBody>
      </p:sp>
      <p:sp>
        <p:nvSpPr>
          <p:cNvPr id="11" name="Freeform 150"/>
          <p:cNvSpPr>
            <a:spLocks noEditPoints="1"/>
          </p:cNvSpPr>
          <p:nvPr/>
        </p:nvSpPr>
        <p:spPr bwMode="auto">
          <a:xfrm>
            <a:off x="6164883" y="1033765"/>
            <a:ext cx="395353" cy="20007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9" name="Text Placeholder 3"/>
          <p:cNvSpPr>
            <a:spLocks noGrp="1"/>
          </p:cNvSpPr>
          <p:nvPr>
            <p:ph type="body" sz="quarter" idx="13"/>
          </p:nvPr>
        </p:nvSpPr>
        <p:spPr>
          <a:xfrm>
            <a:off x="128606" y="196566"/>
            <a:ext cx="6760381" cy="540000"/>
          </a:xfrm>
        </p:spPr>
        <p:txBody>
          <a:bodyPr/>
          <a:lstStyle/>
          <a:p>
            <a:r>
              <a:rPr lang="nl-BE" sz="1400" dirty="0"/>
              <a:t>67% van de Vlaams-Brabanders is bereid diergeneesmiddelen te testen op zijn zieke huisdier in de hoop een geneesmiddel te vinden. 57% is bereid dit toe te laten indien het huisdier in een comfortabele omgeving gehouden wordt. Slechts 4% is onvoorwaardelijk akkoord.</a:t>
            </a:r>
          </a:p>
        </p:txBody>
      </p:sp>
      <p:sp>
        <p:nvSpPr>
          <p:cNvPr id="13" name="Title 2"/>
          <p:cNvSpPr txBox="1">
            <a:spLocks/>
          </p:cNvSpPr>
          <p:nvPr/>
        </p:nvSpPr>
        <p:spPr>
          <a:xfrm>
            <a:off x="224286" y="1052207"/>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230791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V7. Zou u …?</a:t>
            </a:r>
            <a:br>
              <a:rPr lang="nl-BE" sz="700" cap="none" dirty="0"/>
            </a:br>
            <a:endParaRPr lang="en-GB" sz="700" dirty="0"/>
          </a:p>
        </p:txBody>
      </p:sp>
      <p:graphicFrame>
        <p:nvGraphicFramePr>
          <p:cNvPr id="2" name="Chart 1"/>
          <p:cNvGraphicFramePr/>
          <p:nvPr>
            <p:extLst>
              <p:ext uri="{D42A27DB-BD31-4B8C-83A1-F6EECF244321}">
                <p14:modId xmlns:p14="http://schemas.microsoft.com/office/powerpoint/2010/main" val="1032448061"/>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9" name="Group 8"/>
          <p:cNvGrpSpPr/>
          <p:nvPr/>
        </p:nvGrpSpPr>
        <p:grpSpPr>
          <a:xfrm>
            <a:off x="5943966" y="1022225"/>
            <a:ext cx="584240" cy="253223"/>
            <a:chOff x="1524000" y="914400"/>
            <a:chExt cx="5231449" cy="2267434"/>
          </a:xfrm>
          <a:solidFill>
            <a:schemeClr val="bg1"/>
          </a:solidFill>
        </p:grpSpPr>
        <p:sp>
          <p:nvSpPr>
            <p:cNvPr id="10"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11"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12"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13"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14"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16" name="Text Placeholder 3"/>
          <p:cNvSpPr>
            <a:spLocks noGrp="1"/>
          </p:cNvSpPr>
          <p:nvPr>
            <p:ph type="body" sz="quarter" idx="13"/>
          </p:nvPr>
        </p:nvSpPr>
        <p:spPr>
          <a:xfrm>
            <a:off x="93813" y="205265"/>
            <a:ext cx="6777778" cy="540000"/>
          </a:xfrm>
        </p:spPr>
        <p:txBody>
          <a:bodyPr/>
          <a:lstStyle/>
          <a:p>
            <a:r>
              <a:rPr lang="nl-BE" sz="1400" dirty="0"/>
              <a:t>39% van de Vlamingen is niet bereid diergeneesmiddelen te testen op zijn zieke huisdier in de hoop een geneesmiddel te vinden, terwijl 51% bereid is dit toe te laten indien het huisdier in een comfortabele omgeving gehouden wordt. Slechts 4% is onvoorwaardelijk akkoord.</a:t>
            </a:r>
          </a:p>
        </p:txBody>
      </p:sp>
      <p:sp>
        <p:nvSpPr>
          <p:cNvPr id="18" name="Title 2"/>
          <p:cNvSpPr txBox="1">
            <a:spLocks/>
          </p:cNvSpPr>
          <p:nvPr/>
        </p:nvSpPr>
        <p:spPr>
          <a:xfrm>
            <a:off x="224286" y="1052207"/>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1707178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83297" y="3185590"/>
            <a:ext cx="7704840" cy="740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V7. Zou u …?</a:t>
            </a:r>
            <a:br>
              <a:rPr lang="nl-BE" sz="700" cap="none" dirty="0"/>
            </a:br>
            <a:r>
              <a:rPr lang="en-US" sz="700" cap="none" dirty="0"/>
              <a:t>ABCD:	95% significance level</a:t>
            </a:r>
          </a:p>
          <a:p>
            <a:pPr>
              <a:spcBef>
                <a:spcPts val="0"/>
              </a:spcBef>
              <a:spcAft>
                <a:spcPts val="0"/>
              </a:spcAft>
            </a:pPr>
            <a:r>
              <a:rPr lang="nl-BE" sz="700" cap="none" dirty="0"/>
              <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2" name="Chart 41"/>
          <p:cNvGraphicFramePr/>
          <p:nvPr>
            <p:extLst>
              <p:ext uri="{D42A27DB-BD31-4B8C-83A1-F6EECF244321}">
                <p14:modId xmlns:p14="http://schemas.microsoft.com/office/powerpoint/2010/main" val="2327961665"/>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aphicFrame>
        <p:nvGraphicFramePr>
          <p:cNvPr id="37" name="Chart 36"/>
          <p:cNvGraphicFramePr/>
          <p:nvPr>
            <p:extLst/>
          </p:nvPr>
        </p:nvGraphicFramePr>
        <p:xfrm>
          <a:off x="7429362" y="1021453"/>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p:cNvSpPr txBox="1"/>
          <p:nvPr/>
        </p:nvSpPr>
        <p:spPr>
          <a:xfrm>
            <a:off x="3963316" y="3108646"/>
            <a:ext cx="328487" cy="153888"/>
          </a:xfrm>
          <a:prstGeom prst="rect">
            <a:avLst/>
          </a:prstGeom>
        </p:spPr>
        <p:txBody>
          <a:bodyPr vert="horz" wrap="square" lIns="0" tIns="0" rIns="0" bIns="0" rtlCol="0">
            <a:spAutoFit/>
          </a:bodyPr>
          <a:lstStyle/>
          <a:p>
            <a:pPr marL="4763" algn="ctr"/>
            <a:r>
              <a:rPr lang="nl-BE" sz="1000" dirty="0">
                <a:solidFill>
                  <a:schemeClr val="bg1"/>
                </a:solidFill>
              </a:rPr>
              <a:t>C</a:t>
            </a:r>
          </a:p>
        </p:txBody>
      </p:sp>
      <p:sp>
        <p:nvSpPr>
          <p:cNvPr id="40" name="TextBox 39"/>
          <p:cNvSpPr txBox="1"/>
          <p:nvPr/>
        </p:nvSpPr>
        <p:spPr>
          <a:xfrm>
            <a:off x="6201414" y="2968010"/>
            <a:ext cx="328487" cy="153888"/>
          </a:xfrm>
          <a:prstGeom prst="rect">
            <a:avLst/>
          </a:prstGeom>
        </p:spPr>
        <p:txBody>
          <a:bodyPr vert="horz" wrap="square" lIns="0" tIns="0" rIns="0" bIns="0" rtlCol="0">
            <a:spAutoFit/>
          </a:bodyPr>
          <a:lstStyle/>
          <a:p>
            <a:pPr marL="4763" algn="ctr"/>
            <a:r>
              <a:rPr lang="nl-BE" sz="1000" dirty="0">
                <a:solidFill>
                  <a:schemeClr val="bg1"/>
                </a:solidFill>
              </a:rPr>
              <a:t>IJ</a:t>
            </a:r>
          </a:p>
        </p:txBody>
      </p:sp>
      <p:sp>
        <p:nvSpPr>
          <p:cNvPr id="41" name="TextBox 40"/>
          <p:cNvSpPr txBox="1"/>
          <p:nvPr/>
        </p:nvSpPr>
        <p:spPr>
          <a:xfrm>
            <a:off x="6755738" y="3170848"/>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62" name="Text Placeholder 3"/>
          <p:cNvSpPr>
            <a:spLocks noGrp="1"/>
          </p:cNvSpPr>
          <p:nvPr>
            <p:ph type="body" sz="quarter" idx="13"/>
          </p:nvPr>
        </p:nvSpPr>
        <p:spPr>
          <a:xfrm>
            <a:off x="224286" y="196566"/>
            <a:ext cx="6403803" cy="540000"/>
          </a:xfrm>
        </p:spPr>
        <p:txBody>
          <a:bodyPr/>
          <a:lstStyle/>
          <a:p>
            <a:r>
              <a:rPr lang="nl-BE" sz="1400" dirty="0"/>
              <a:t>De bereidheid om diergeneesmiddelen te testen op zijn huisdier neemt toe met het opleidingsniveau, en is tevens het hoogst bij de jongere Vlamingen.</a:t>
            </a:r>
          </a:p>
        </p:txBody>
      </p:sp>
      <p:sp>
        <p:nvSpPr>
          <p:cNvPr id="63" name="Rounded Rectangle 62"/>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68" name="Rounded Rectangle 67"/>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69" name="Rounded Rectangle 68"/>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70" name="Rounded Rectangle 69"/>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71" name="Rounded Rectangle 70"/>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pSp>
        <p:nvGrpSpPr>
          <p:cNvPr id="72" name="Group 71"/>
          <p:cNvGrpSpPr/>
          <p:nvPr/>
        </p:nvGrpSpPr>
        <p:grpSpPr>
          <a:xfrm>
            <a:off x="1161722" y="1556905"/>
            <a:ext cx="341760" cy="276999"/>
            <a:chOff x="1099847" y="1556905"/>
            <a:chExt cx="341760" cy="276999"/>
          </a:xfrm>
        </p:grpSpPr>
        <p:sp>
          <p:nvSpPr>
            <p:cNvPr id="73" name="Rounded Rectangle 72"/>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4" name="Rectangle 73"/>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75" name="Straight Connector 74"/>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6" name="Straight Connector 75"/>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7" name="Straight Connector 76"/>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8" name="Straight Connector 77"/>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9" name="Straight Connector 78"/>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0" name="Straight Connector 79"/>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83" name="Rounded Rectangle 82"/>
          <p:cNvSpPr/>
          <p:nvPr/>
        </p:nvSpPr>
        <p:spPr>
          <a:xfrm>
            <a:off x="169356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graphicFrame>
        <p:nvGraphicFramePr>
          <p:cNvPr id="85" name="Table 84"/>
          <p:cNvGraphicFramePr>
            <a:graphicFrameLocks noGrp="1"/>
          </p:cNvGraphicFramePr>
          <p:nvPr>
            <p:extLst>
              <p:ext uri="{D42A27DB-BD31-4B8C-83A1-F6EECF244321}">
                <p14:modId xmlns:p14="http://schemas.microsoft.com/office/powerpoint/2010/main" val="1102945308"/>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3" name="Rectangle 42"/>
          <p:cNvSpPr/>
          <p:nvPr/>
        </p:nvSpPr>
        <p:spPr>
          <a:xfrm>
            <a:off x="1641802" y="1543827"/>
            <a:ext cx="486030" cy="307777"/>
          </a:xfrm>
          <a:prstGeom prst="rect">
            <a:avLst/>
          </a:prstGeom>
        </p:spPr>
        <p:txBody>
          <a:bodyPr wrap="none">
            <a:spAutoFit/>
          </a:bodyPr>
          <a:lstStyle/>
          <a:p>
            <a:pPr algn="ctr"/>
            <a:r>
              <a:rPr lang="nl-BE" sz="700" b="1" dirty="0">
                <a:solidFill>
                  <a:schemeClr val="bg1"/>
                </a:solidFill>
              </a:rPr>
              <a:t>Vlaams-</a:t>
            </a:r>
          </a:p>
          <a:p>
            <a:pPr algn="ctr"/>
            <a:r>
              <a:rPr lang="nl-BE" sz="700" b="1" dirty="0">
                <a:solidFill>
                  <a:schemeClr val="bg1"/>
                </a:solidFill>
              </a:rPr>
              <a:t>Brabant</a:t>
            </a:r>
          </a:p>
        </p:txBody>
      </p:sp>
      <p:sp>
        <p:nvSpPr>
          <p:cNvPr id="48" name="Title 2"/>
          <p:cNvSpPr txBox="1">
            <a:spLocks/>
          </p:cNvSpPr>
          <p:nvPr/>
        </p:nvSpPr>
        <p:spPr>
          <a:xfrm>
            <a:off x="224286" y="1052207"/>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606402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 name="Picture 2" descr="C:\Users\lbulte01\Pictures\Foto's\customer-service-checklis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449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pPr lvl="0">
              <a:lnSpc>
                <a:spcPct val="100000"/>
              </a:lnSpc>
            </a:pPr>
            <a:r>
              <a:rPr lang="en-AU" dirty="0"/>
              <a:t>EXECUTIVE SUMMARY</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28</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46899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l-BE" dirty="0"/>
              <a:t>Conclusies Vlaams-Brabant</a:t>
            </a:r>
          </a:p>
        </p:txBody>
      </p:sp>
      <p:grpSp>
        <p:nvGrpSpPr>
          <p:cNvPr id="16" name="Group 15"/>
          <p:cNvGrpSpPr/>
          <p:nvPr/>
        </p:nvGrpSpPr>
        <p:grpSpPr>
          <a:xfrm>
            <a:off x="637954" y="803897"/>
            <a:ext cx="8257568" cy="3431769"/>
            <a:chOff x="1431402" y="1433978"/>
            <a:chExt cx="10478620" cy="5991909"/>
          </a:xfrm>
        </p:grpSpPr>
        <p:sp>
          <p:nvSpPr>
            <p:cNvPr id="17" name="Rounded Rectangle 16"/>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62% van de Vlaams-Brabanders geeft aan dat er in Vlaanderen proeven op honden worden uitgevoerd, terwijl 56% denkt dat dit ook op katten gebeurt.</a:t>
              </a:r>
            </a:p>
            <a:p>
              <a:r>
                <a:rPr lang="nl-BE" sz="1200" dirty="0"/>
                <a:t>Men is wel zekerder van proeven op honden dan van proeven op katten.</a:t>
              </a:r>
            </a:p>
          </p:txBody>
        </p:sp>
        <p:sp>
          <p:nvSpPr>
            <p:cNvPr id="18" name="Rounded Rectangle 17"/>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Ongeveer 80% van de Vlaams-Brabanders vindt dat er een verbod moet komen op proeven op honden en katten.</a:t>
              </a:r>
            </a:p>
          </p:txBody>
        </p:sp>
        <p:sp>
          <p:nvSpPr>
            <p:cNvPr id="19" name="Rounded Rectangle 18"/>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78% van de Vlaams-Brabanders vinden dat een proefdier ter adoptie moet afgestaan worden, terwijl 13% vindt dat het proefdier gedood moet worden. 40% van de Vlaams-Brabanders zou bereid zijn een proefhond te adopteren, tegenover 33% die bereid zou zijn een proefkat te adopteren.</a:t>
              </a:r>
            </a:p>
          </p:txBody>
        </p:sp>
        <p:sp>
          <p:nvSpPr>
            <p:cNvPr id="20" name="Flowchart: Manual Input 19"/>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21" name="Flowchart: Manual Input 20"/>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22" name="Flowchart: Manual Input 21"/>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23" name="Rounded Rectangle 22"/>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67% van de Vlaams-Brabanders is bereid diergeneesmiddelen te testen op zijn zieke huisdier in de hoop een geneesmiddel te vinden. 57% is bereid dit toe te laten indien het huisdier in een comfortabele omgeving gehouden wordt. Slechts 4% is onvoorwaardelijk akkoord.</a:t>
              </a:r>
            </a:p>
          </p:txBody>
        </p:sp>
        <p:sp>
          <p:nvSpPr>
            <p:cNvPr id="24" name="Flowchart: Manual Input 23"/>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sp>
        <p:nvSpPr>
          <p:cNvPr id="25" name="Freeform 150"/>
          <p:cNvSpPr>
            <a:spLocks noEditPoints="1"/>
          </p:cNvSpPr>
          <p:nvPr/>
        </p:nvSpPr>
        <p:spPr bwMode="auto">
          <a:xfrm>
            <a:off x="2845950" y="196566"/>
            <a:ext cx="395353" cy="20007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tx2"/>
          </a:solidFill>
          <a:ln w="9525">
            <a:solidFill>
              <a:schemeClr val="bg1"/>
            </a:solidFill>
            <a:round/>
            <a:headEnd/>
            <a:tailEnd/>
          </a:ln>
        </p:spPr>
        <p:txBody>
          <a:bodyPr/>
          <a:lstStyle/>
          <a:p>
            <a:pPr>
              <a:defRPr/>
            </a:pPr>
            <a:endParaRPr lang="en-GB">
              <a:solidFill>
                <a:srgbClr val="004E69"/>
              </a:solidFill>
            </a:endParaRPr>
          </a:p>
        </p:txBody>
      </p:sp>
    </p:spTree>
    <p:extLst>
      <p:ext uri="{BB962C8B-B14F-4D97-AF65-F5344CB8AC3E}">
        <p14:creationId xmlns:p14="http://schemas.microsoft.com/office/powerpoint/2010/main" val="92645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CA"/>
              <a:t>Research methodology</a:t>
            </a:r>
            <a:endParaRPr lang="en-GB" dirty="0"/>
          </a:p>
        </p:txBody>
      </p:sp>
      <p:grpSp>
        <p:nvGrpSpPr>
          <p:cNvPr id="7" name="Group 6"/>
          <p:cNvGrpSpPr/>
          <p:nvPr/>
        </p:nvGrpSpPr>
        <p:grpSpPr>
          <a:xfrm>
            <a:off x="569839" y="663599"/>
            <a:ext cx="3332921" cy="1255055"/>
            <a:chOff x="271669" y="769615"/>
            <a:chExt cx="3332921" cy="1255055"/>
          </a:xfrm>
        </p:grpSpPr>
        <p:sp>
          <p:nvSpPr>
            <p:cNvPr id="3" name="Rectangle 2"/>
            <p:cNvSpPr/>
            <p:nvPr/>
          </p:nvSpPr>
          <p:spPr>
            <a:xfrm>
              <a:off x="271669" y="769615"/>
              <a:ext cx="3332921" cy="276999"/>
            </a:xfrm>
            <a:prstGeom prst="rect">
              <a:avLst/>
            </a:prstGeom>
          </p:spPr>
          <p:txBody>
            <a:bodyPr wrap="square">
              <a:spAutoFit/>
            </a:bodyPr>
            <a:lstStyle/>
            <a:p>
              <a:pPr>
                <a:lnSpc>
                  <a:spcPct val="100000"/>
                </a:lnSpc>
                <a:spcBef>
                  <a:spcPts val="0"/>
                </a:spcBef>
              </a:pPr>
              <a:r>
                <a:rPr lang="en-GB" sz="1200" b="1" dirty="0"/>
                <a:t>STEEKPROEFBESCHRIJVING</a:t>
              </a:r>
            </a:p>
          </p:txBody>
        </p:sp>
        <p:grpSp>
          <p:nvGrpSpPr>
            <p:cNvPr id="6" name="Group 5"/>
            <p:cNvGrpSpPr/>
            <p:nvPr/>
          </p:nvGrpSpPr>
          <p:grpSpPr>
            <a:xfrm>
              <a:off x="364474" y="1020111"/>
              <a:ext cx="3240116" cy="1004559"/>
              <a:chOff x="364474" y="1020111"/>
              <a:chExt cx="3240116" cy="1004559"/>
            </a:xfrm>
          </p:grpSpPr>
          <p:pic>
            <p:nvPicPr>
              <p:cNvPr id="30" name="Picture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474" y="1020111"/>
                <a:ext cx="1114391" cy="1004559"/>
              </a:xfrm>
              <a:prstGeom prst="roundRect">
                <a:avLst>
                  <a:gd name="adj" fmla="val 24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31235" y="1020111"/>
                <a:ext cx="2173355" cy="1004559"/>
                <a:chOff x="1431235" y="1020111"/>
                <a:chExt cx="2173355" cy="1004559"/>
              </a:xfrm>
            </p:grpSpPr>
            <p:sp>
              <p:nvSpPr>
                <p:cNvPr id="32" name="Text Placeholder 11"/>
                <p:cNvSpPr txBox="1">
                  <a:spLocks/>
                </p:cNvSpPr>
                <p:nvPr/>
              </p:nvSpPr>
              <p:spPr>
                <a:xfrm>
                  <a:off x="1431235" y="1020111"/>
                  <a:ext cx="2173355" cy="1004559"/>
                </a:xfrm>
                <a:prstGeom prst="roundRect">
                  <a:avLst>
                    <a:gd name="adj" fmla="val 3475"/>
                  </a:avLst>
                </a:prstGeom>
                <a:solidFill>
                  <a:srgbClr val="1B365D"/>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200" b="1" cap="none" dirty="0" err="1">
                      <a:solidFill>
                        <a:schemeClr val="bg1"/>
                      </a:solidFill>
                    </a:rPr>
                    <a:t>Belgische</a:t>
                  </a:r>
                  <a:r>
                    <a:rPr lang="en-GB" sz="1200" b="1" cap="none" dirty="0">
                      <a:solidFill>
                        <a:schemeClr val="bg1"/>
                      </a:solidFill>
                    </a:rPr>
                    <a:t> </a:t>
                  </a:r>
                  <a:r>
                    <a:rPr lang="en-GB" sz="1200" b="1" cap="none" dirty="0" err="1">
                      <a:solidFill>
                        <a:schemeClr val="bg1"/>
                      </a:solidFill>
                    </a:rPr>
                    <a:t>bevolking</a:t>
                  </a:r>
                  <a:r>
                    <a:rPr lang="en-GB" sz="1200" b="1" cap="none" dirty="0">
                      <a:solidFill>
                        <a:schemeClr val="bg1"/>
                      </a:solidFill>
                    </a:rPr>
                    <a:t> van 18 </a:t>
                  </a:r>
                  <a:r>
                    <a:rPr lang="en-GB" sz="1200" b="1" cap="none" dirty="0" err="1">
                      <a:solidFill>
                        <a:schemeClr val="bg1"/>
                      </a:solidFill>
                    </a:rPr>
                    <a:t>jaar</a:t>
                  </a:r>
                  <a:r>
                    <a:rPr lang="en-GB" sz="1200" b="1" cap="none" dirty="0">
                      <a:solidFill>
                        <a:schemeClr val="bg1"/>
                      </a:solidFill>
                    </a:rPr>
                    <a:t> </a:t>
                  </a:r>
                  <a:r>
                    <a:rPr lang="en-GB" sz="1200" b="1" cap="none" dirty="0" err="1">
                      <a:solidFill>
                        <a:schemeClr val="bg1"/>
                      </a:solidFill>
                    </a:rPr>
                    <a:t>en</a:t>
                  </a:r>
                  <a:r>
                    <a:rPr lang="en-GB" sz="1200" b="1" cap="none" dirty="0">
                      <a:solidFill>
                        <a:schemeClr val="bg1"/>
                      </a:solidFill>
                    </a:rPr>
                    <a:t> </a:t>
                  </a:r>
                  <a:r>
                    <a:rPr lang="en-GB" sz="1200" b="1" cap="none" dirty="0" err="1">
                      <a:solidFill>
                        <a:schemeClr val="bg1"/>
                      </a:solidFill>
                    </a:rPr>
                    <a:t>ouder</a:t>
                  </a:r>
                  <a:endParaRPr lang="en-GB" sz="1200" b="1" cap="none" dirty="0">
                    <a:solidFill>
                      <a:schemeClr val="bg1"/>
                    </a:solidFill>
                  </a:endParaRPr>
                </a:p>
              </p:txBody>
            </p:sp>
            <p:sp>
              <p:nvSpPr>
                <p:cNvPr id="4" name="Rectangle 3"/>
                <p:cNvSpPr/>
                <p:nvPr/>
              </p:nvSpPr>
              <p:spPr>
                <a:xfrm>
                  <a:off x="1431235" y="1020111"/>
                  <a:ext cx="47817" cy="1004559"/>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grpSp>
        <p:nvGrpSpPr>
          <p:cNvPr id="2" name="Group 1"/>
          <p:cNvGrpSpPr/>
          <p:nvPr/>
        </p:nvGrpSpPr>
        <p:grpSpPr>
          <a:xfrm>
            <a:off x="569839" y="1945158"/>
            <a:ext cx="3332921" cy="1252383"/>
            <a:chOff x="569839" y="1945158"/>
            <a:chExt cx="3332921" cy="1252383"/>
          </a:xfrm>
        </p:grpSpPr>
        <p:pic>
          <p:nvPicPr>
            <p:cNvPr id="33" name="Picture 17" descr="http://blog.outlawsalesgroup.com/wp-content/uploads/2013/03/friends.jp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557" y="2191921"/>
              <a:ext cx="1071848" cy="1005620"/>
            </a:xfrm>
            <a:prstGeom prst="roundRect">
              <a:avLst>
                <a:gd name="adj" fmla="val 2576"/>
              </a:avLst>
            </a:prstGeom>
            <a:noFill/>
            <a:extLst>
              <a:ext uri="{909E8E84-426E-40dd-AFC4-6F175D3DCCD1}">
                <a14:hiddenFill xmlns:a14="http://schemas.microsoft.com/office/drawing/2010/main">
                  <a:solidFill>
                    <a:srgbClr val="FFFFFF"/>
                  </a:solidFill>
                </a14:hiddenFill>
              </a:ext>
            </a:extLst>
          </p:spPr>
        </p:pic>
        <p:sp>
          <p:nvSpPr>
            <p:cNvPr id="40" name="Text Placeholder 11"/>
            <p:cNvSpPr txBox="1">
              <a:spLocks/>
            </p:cNvSpPr>
            <p:nvPr/>
          </p:nvSpPr>
          <p:spPr>
            <a:xfrm>
              <a:off x="1729404" y="2192982"/>
              <a:ext cx="2173355" cy="1004559"/>
            </a:xfrm>
            <a:prstGeom prst="roundRect">
              <a:avLst>
                <a:gd name="adj" fmla="val 3475"/>
              </a:avLst>
            </a:prstGeom>
            <a:solidFill>
              <a:schemeClr val="accent6"/>
            </a:solidFill>
            <a:ln>
              <a:noFill/>
            </a:ln>
          </p:spPr>
          <p:txBody>
            <a:bodyPr anchor="t"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nl-BE" sz="1800" b="1" dirty="0">
                  <a:solidFill>
                    <a:schemeClr val="bg1"/>
                  </a:solidFill>
                </a:rPr>
                <a:t>Totaal: N=3250</a:t>
              </a:r>
              <a:br>
                <a:rPr lang="nl-BE" sz="1800" b="1" dirty="0">
                  <a:solidFill>
                    <a:schemeClr val="bg1"/>
                  </a:solidFill>
                </a:rPr>
              </a:br>
              <a:r>
                <a:rPr lang="nl-BE" sz="1800" b="1" dirty="0">
                  <a:solidFill>
                    <a:schemeClr val="bg1"/>
                  </a:solidFill>
                </a:rPr>
                <a:t>(België)</a:t>
              </a:r>
              <a:br>
                <a:rPr lang="nl-BE" sz="1800" b="1" dirty="0">
                  <a:solidFill>
                    <a:schemeClr val="bg1"/>
                  </a:solidFill>
                </a:rPr>
              </a:br>
              <a:r>
                <a:rPr lang="nl-BE" sz="950" b="1" cap="none" dirty="0">
                  <a:solidFill>
                    <a:schemeClr val="bg1"/>
                  </a:solidFill>
                </a:rPr>
                <a:t>Elke provincie + Brussel heeft een steekproefgrootte van 300 met uitzondering van Luxemburg (n=250).</a:t>
              </a:r>
              <a:r>
                <a:rPr lang="en-GB" sz="950" b="1" cap="none" dirty="0">
                  <a:solidFill>
                    <a:schemeClr val="bg1"/>
                  </a:solidFill>
                </a:rPr>
                <a:t/>
              </a:r>
              <a:br>
                <a:rPr lang="en-GB" sz="950" b="1" cap="none" dirty="0">
                  <a:solidFill>
                    <a:schemeClr val="bg1"/>
                  </a:solidFill>
                </a:rPr>
              </a:br>
              <a:r>
                <a:rPr lang="en-GB" sz="1000" b="1" cap="none" dirty="0">
                  <a:solidFill>
                    <a:schemeClr val="bg1"/>
                  </a:solidFill>
                </a:rPr>
                <a:t/>
              </a:r>
              <a:br>
                <a:rPr lang="en-GB" sz="1000" b="1" cap="none" dirty="0">
                  <a:solidFill>
                    <a:schemeClr val="bg1"/>
                  </a:solidFill>
                </a:rPr>
              </a:br>
              <a:endParaRPr lang="en-GB" sz="1000" b="1" dirty="0">
                <a:solidFill>
                  <a:schemeClr val="bg1"/>
                </a:solidFill>
              </a:endParaRPr>
            </a:p>
          </p:txBody>
        </p:sp>
        <p:sp>
          <p:nvSpPr>
            <p:cNvPr id="41" name="Rectangle 40"/>
            <p:cNvSpPr/>
            <p:nvPr/>
          </p:nvSpPr>
          <p:spPr>
            <a:xfrm>
              <a:off x="1729404" y="2192982"/>
              <a:ext cx="47817" cy="1004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569839" y="1945158"/>
              <a:ext cx="3332921" cy="276999"/>
            </a:xfrm>
            <a:prstGeom prst="rect">
              <a:avLst/>
            </a:prstGeom>
          </p:spPr>
          <p:txBody>
            <a:bodyPr wrap="square">
              <a:spAutoFit/>
            </a:bodyPr>
            <a:lstStyle/>
            <a:p>
              <a:pPr>
                <a:lnSpc>
                  <a:spcPct val="100000"/>
                </a:lnSpc>
                <a:spcBef>
                  <a:spcPts val="0"/>
                </a:spcBef>
              </a:pPr>
              <a:r>
                <a:rPr lang="en-GB" sz="1200" b="1" dirty="0"/>
                <a:t>STEEKPROEFGROOTTE</a:t>
              </a:r>
            </a:p>
          </p:txBody>
        </p:sp>
      </p:grpSp>
      <p:grpSp>
        <p:nvGrpSpPr>
          <p:cNvPr id="8" name="Group 7"/>
          <p:cNvGrpSpPr/>
          <p:nvPr/>
        </p:nvGrpSpPr>
        <p:grpSpPr>
          <a:xfrm>
            <a:off x="569839" y="3220597"/>
            <a:ext cx="3332919" cy="1256115"/>
            <a:chOff x="569839" y="3220597"/>
            <a:chExt cx="3332919" cy="1256115"/>
          </a:xfrm>
        </p:grpSpPr>
        <p:pic>
          <p:nvPicPr>
            <p:cNvPr id="37" name="Picture 13" descr="http://tidalshares.com/wp-content/uploads/2015/02/tidalshares-write-goals-2.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4616" y="3471092"/>
              <a:ext cx="1112606" cy="1005620"/>
            </a:xfrm>
            <a:prstGeom prst="roundRect">
              <a:avLst>
                <a:gd name="adj" fmla="val 2509"/>
              </a:avLst>
            </a:prstGeom>
            <a:noFill/>
            <a:extLst>
              <a:ext uri="{909E8E84-426E-40dd-AFC4-6F175D3DCCD1}">
                <a14:hiddenFill xmlns:a14="http://schemas.microsoft.com/office/drawing/2010/main">
                  <a:solidFill>
                    <a:srgbClr val="FFFFFF"/>
                  </a:solidFill>
                </a14:hiddenFill>
              </a:ext>
            </a:extLst>
          </p:spPr>
        </p:pic>
        <p:sp>
          <p:nvSpPr>
            <p:cNvPr id="46" name="Text Placeholder 11"/>
            <p:cNvSpPr txBox="1">
              <a:spLocks/>
            </p:cNvSpPr>
            <p:nvPr/>
          </p:nvSpPr>
          <p:spPr>
            <a:xfrm>
              <a:off x="1729403" y="3471092"/>
              <a:ext cx="2173355" cy="1004559"/>
            </a:xfrm>
            <a:prstGeom prst="roundRect">
              <a:avLst>
                <a:gd name="adj" fmla="val 3475"/>
              </a:avLst>
            </a:prstGeom>
            <a:solidFill>
              <a:schemeClr val="accent2"/>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nl-BE" sz="1200" cap="none" dirty="0">
                  <a:solidFill>
                    <a:schemeClr val="bg1"/>
                  </a:solidFill>
                </a:rPr>
                <a:t>Geslacht</a:t>
              </a:r>
            </a:p>
            <a:p>
              <a:pPr marL="285750" indent="-285750">
                <a:spcBef>
                  <a:spcPts val="0"/>
                </a:spcBef>
                <a:buFont typeface="Arial" panose="020B0604020202020204" pitchFamily="34" charset="0"/>
                <a:buChar char="•"/>
              </a:pPr>
              <a:r>
                <a:rPr lang="nl-BE" sz="1200" cap="none" dirty="0">
                  <a:solidFill>
                    <a:schemeClr val="bg1"/>
                  </a:solidFill>
                </a:rPr>
                <a:t>Leeftijd</a:t>
              </a:r>
            </a:p>
            <a:p>
              <a:pPr marL="285750" indent="-285750">
                <a:spcBef>
                  <a:spcPts val="0"/>
                </a:spcBef>
                <a:buFont typeface="Arial" panose="020B0604020202020204" pitchFamily="34" charset="0"/>
                <a:buChar char="•"/>
              </a:pPr>
              <a:r>
                <a:rPr lang="nl-BE" sz="1200" cap="none" dirty="0">
                  <a:solidFill>
                    <a:schemeClr val="bg1"/>
                  </a:solidFill>
                </a:rPr>
                <a:t>Habitat</a:t>
              </a:r>
            </a:p>
            <a:p>
              <a:pPr marL="285750" indent="-285750">
                <a:spcBef>
                  <a:spcPts val="0"/>
                </a:spcBef>
                <a:buFont typeface="Arial" panose="020B0604020202020204" pitchFamily="34" charset="0"/>
                <a:buChar char="•"/>
              </a:pPr>
              <a:r>
                <a:rPr lang="nl-BE" sz="1200" cap="none" dirty="0">
                  <a:solidFill>
                    <a:schemeClr val="bg1"/>
                  </a:solidFill>
                </a:rPr>
                <a:t>Activiteit</a:t>
              </a:r>
            </a:p>
            <a:p>
              <a:pPr marL="285750" indent="-285750">
                <a:spcBef>
                  <a:spcPts val="0"/>
                </a:spcBef>
                <a:buFont typeface="Arial" panose="020B0604020202020204" pitchFamily="34" charset="0"/>
                <a:buChar char="•"/>
              </a:pPr>
              <a:r>
                <a:rPr lang="nl-BE" sz="1200" cap="none" dirty="0">
                  <a:solidFill>
                    <a:schemeClr val="bg1"/>
                  </a:solidFill>
                </a:rPr>
                <a:t>Opleidingsniveau</a:t>
              </a:r>
            </a:p>
            <a:p>
              <a:pPr marL="285750" indent="-285750">
                <a:spcBef>
                  <a:spcPts val="0"/>
                </a:spcBef>
                <a:buFont typeface="Arial" panose="020B0604020202020204" pitchFamily="34" charset="0"/>
                <a:buChar char="•"/>
              </a:pPr>
              <a:r>
                <a:rPr lang="nl-BE" sz="1200" cap="none" dirty="0">
                  <a:solidFill>
                    <a:schemeClr val="bg1"/>
                  </a:solidFill>
                </a:rPr>
                <a:t>Gezinssamenstelling</a:t>
              </a:r>
            </a:p>
          </p:txBody>
        </p:sp>
        <p:sp>
          <p:nvSpPr>
            <p:cNvPr id="47" name="Rectangle 46"/>
            <p:cNvSpPr/>
            <p:nvPr/>
          </p:nvSpPr>
          <p:spPr>
            <a:xfrm>
              <a:off x="1729403" y="3471092"/>
              <a:ext cx="47817" cy="1004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tangle 47"/>
            <p:cNvSpPr/>
            <p:nvPr/>
          </p:nvSpPr>
          <p:spPr>
            <a:xfrm>
              <a:off x="569839" y="3220597"/>
              <a:ext cx="3332919" cy="276999"/>
            </a:xfrm>
            <a:prstGeom prst="rect">
              <a:avLst/>
            </a:prstGeom>
          </p:spPr>
          <p:txBody>
            <a:bodyPr wrap="square">
              <a:spAutoFit/>
            </a:bodyPr>
            <a:lstStyle/>
            <a:p>
              <a:pPr>
                <a:lnSpc>
                  <a:spcPct val="100000"/>
                </a:lnSpc>
                <a:spcBef>
                  <a:spcPts val="0"/>
                </a:spcBef>
              </a:pPr>
              <a:r>
                <a:rPr lang="en-GB" sz="1200" b="1" dirty="0"/>
                <a:t>QUOTASTEEKPROEF*</a:t>
              </a:r>
            </a:p>
          </p:txBody>
        </p:sp>
      </p:grpSp>
      <p:grpSp>
        <p:nvGrpSpPr>
          <p:cNvPr id="11" name="Group 10"/>
          <p:cNvGrpSpPr/>
          <p:nvPr/>
        </p:nvGrpSpPr>
        <p:grpSpPr>
          <a:xfrm>
            <a:off x="4474081" y="663598"/>
            <a:ext cx="3338072" cy="1255056"/>
            <a:chOff x="4474081" y="663598"/>
            <a:chExt cx="3338072" cy="1255056"/>
          </a:xfrm>
        </p:grpSpPr>
        <p:pic>
          <p:nvPicPr>
            <p:cNvPr id="49"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ltGray">
            <a:xfrm>
              <a:off x="4572037" y="914094"/>
              <a:ext cx="1114391"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Placeholder 11"/>
            <p:cNvSpPr txBox="1">
              <a:spLocks/>
            </p:cNvSpPr>
            <p:nvPr/>
          </p:nvSpPr>
          <p:spPr>
            <a:xfrm>
              <a:off x="5638798" y="914096"/>
              <a:ext cx="2173355" cy="1004558"/>
            </a:xfrm>
            <a:prstGeom prst="roundRect">
              <a:avLst>
                <a:gd name="adj" fmla="val 3475"/>
              </a:avLst>
            </a:prstGeom>
            <a:solidFill>
              <a:schemeClr val="accent1"/>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5 </a:t>
              </a:r>
              <a:r>
                <a:rPr lang="nl-BE" sz="1800" b="1" cap="none" dirty="0">
                  <a:solidFill>
                    <a:schemeClr val="bg1"/>
                  </a:solidFill>
                </a:rPr>
                <a:t>minuten</a:t>
              </a:r>
            </a:p>
          </p:txBody>
        </p:sp>
        <p:sp>
          <p:nvSpPr>
            <p:cNvPr id="51" name="Rectangle 50"/>
            <p:cNvSpPr/>
            <p:nvPr/>
          </p:nvSpPr>
          <p:spPr>
            <a:xfrm>
              <a:off x="5638798" y="914096"/>
              <a:ext cx="47817" cy="100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p:cNvSpPr/>
            <p:nvPr/>
          </p:nvSpPr>
          <p:spPr>
            <a:xfrm>
              <a:off x="4474081" y="663598"/>
              <a:ext cx="3338072" cy="276999"/>
            </a:xfrm>
            <a:prstGeom prst="rect">
              <a:avLst/>
            </a:prstGeom>
          </p:spPr>
          <p:txBody>
            <a:bodyPr wrap="square">
              <a:spAutoFit/>
            </a:bodyPr>
            <a:lstStyle/>
            <a:p>
              <a:pPr>
                <a:lnSpc>
                  <a:spcPct val="100000"/>
                </a:lnSpc>
                <a:spcBef>
                  <a:spcPts val="0"/>
                </a:spcBef>
              </a:pPr>
              <a:r>
                <a:rPr lang="en-GB" sz="1200" b="1" dirty="0"/>
                <a:t>DUUR INTERVIEW</a:t>
              </a:r>
            </a:p>
          </p:txBody>
        </p:sp>
      </p:grpSp>
      <p:grpSp>
        <p:nvGrpSpPr>
          <p:cNvPr id="10" name="Group 9"/>
          <p:cNvGrpSpPr/>
          <p:nvPr/>
        </p:nvGrpSpPr>
        <p:grpSpPr>
          <a:xfrm>
            <a:off x="4474081" y="1945157"/>
            <a:ext cx="3338072" cy="1251323"/>
            <a:chOff x="4474081" y="1945157"/>
            <a:chExt cx="3338072" cy="1251323"/>
          </a:xfrm>
        </p:grpSpPr>
        <p:pic>
          <p:nvPicPr>
            <p:cNvPr id="53" name="Picture 6"/>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ltGray">
            <a:xfrm>
              <a:off x="4572037" y="2191921"/>
              <a:ext cx="1114578"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 Placeholder 11"/>
            <p:cNvSpPr txBox="1">
              <a:spLocks/>
            </p:cNvSpPr>
            <p:nvPr/>
          </p:nvSpPr>
          <p:spPr>
            <a:xfrm>
              <a:off x="5638797" y="2192982"/>
              <a:ext cx="2173355" cy="1000585"/>
            </a:xfrm>
            <a:prstGeom prst="roundRect">
              <a:avLst>
                <a:gd name="adj" fmla="val 3475"/>
              </a:avLst>
            </a:prstGeom>
            <a:solidFill>
              <a:schemeClr val="accent5"/>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CAWI</a:t>
              </a:r>
            </a:p>
            <a:p>
              <a:r>
                <a:rPr lang="en-GB" sz="1000" b="1" cap="none" dirty="0" err="1">
                  <a:solidFill>
                    <a:schemeClr val="bg1"/>
                  </a:solidFill>
                </a:rPr>
                <a:t>Steekproef</a:t>
              </a:r>
              <a:r>
                <a:rPr lang="en-GB" sz="1000" b="1" cap="none" dirty="0">
                  <a:solidFill>
                    <a:schemeClr val="bg1"/>
                  </a:solidFill>
                </a:rPr>
                <a:t> online </a:t>
              </a:r>
              <a:r>
                <a:rPr lang="en-GB" sz="1000" b="1" cap="none" dirty="0" err="1">
                  <a:solidFill>
                    <a:schemeClr val="bg1"/>
                  </a:solidFill>
                </a:rPr>
                <a:t>bevraagd</a:t>
              </a:r>
              <a:r>
                <a:rPr lang="en-GB" sz="1000" b="1" cap="none" dirty="0">
                  <a:solidFill>
                    <a:schemeClr val="bg1"/>
                  </a:solidFill>
                </a:rPr>
                <a:t> via het </a:t>
              </a:r>
              <a:r>
                <a:rPr lang="en-GB" sz="1000" b="1" cap="none" dirty="0" err="1">
                  <a:solidFill>
                    <a:schemeClr val="bg1"/>
                  </a:solidFill>
                </a:rPr>
                <a:t>Ipsos</a:t>
              </a:r>
              <a:r>
                <a:rPr lang="en-GB" sz="1000" b="1" cap="none" dirty="0">
                  <a:solidFill>
                    <a:schemeClr val="bg1"/>
                  </a:solidFill>
                </a:rPr>
                <a:t> Access Panel.</a:t>
              </a:r>
            </a:p>
          </p:txBody>
        </p:sp>
        <p:sp>
          <p:nvSpPr>
            <p:cNvPr id="55" name="Rectangle 54"/>
            <p:cNvSpPr/>
            <p:nvPr/>
          </p:nvSpPr>
          <p:spPr>
            <a:xfrm>
              <a:off x="5638797" y="2192982"/>
              <a:ext cx="47817" cy="100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474081" y="1945157"/>
              <a:ext cx="3338072" cy="276999"/>
            </a:xfrm>
            <a:prstGeom prst="rect">
              <a:avLst/>
            </a:prstGeom>
          </p:spPr>
          <p:txBody>
            <a:bodyPr wrap="square">
              <a:spAutoFit/>
            </a:bodyPr>
            <a:lstStyle/>
            <a:p>
              <a:pPr>
                <a:lnSpc>
                  <a:spcPct val="100000"/>
                </a:lnSpc>
                <a:spcBef>
                  <a:spcPts val="0"/>
                </a:spcBef>
              </a:pPr>
              <a:r>
                <a:rPr lang="en-GB" sz="1200" b="1" dirty="0"/>
                <a:t>DATACOLLECTIEMETHODE</a:t>
              </a:r>
            </a:p>
          </p:txBody>
        </p:sp>
      </p:grpSp>
      <p:grpSp>
        <p:nvGrpSpPr>
          <p:cNvPr id="9" name="Group 8"/>
          <p:cNvGrpSpPr/>
          <p:nvPr/>
        </p:nvGrpSpPr>
        <p:grpSpPr>
          <a:xfrm>
            <a:off x="4474079" y="3220596"/>
            <a:ext cx="3338072" cy="1255054"/>
            <a:chOff x="4474079" y="3220596"/>
            <a:chExt cx="3338072" cy="1255054"/>
          </a:xfrm>
        </p:grpSpPr>
        <p:pic>
          <p:nvPicPr>
            <p:cNvPr id="57" name="Picture 11" descr="http://www.aiche.org/sites/default/files/styles/aiche_content/public/images/page/lead/edit_calendar_ssk_47433454.jpg?itok=GOEK7rf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572037" y="3471091"/>
              <a:ext cx="1114578" cy="1004559"/>
            </a:xfrm>
            <a:prstGeom prst="roundRect">
              <a:avLst>
                <a:gd name="adj" fmla="val 3475"/>
              </a:avLst>
            </a:prstGeom>
            <a:noFill/>
            <a:extLst>
              <a:ext uri="{909E8E84-426E-40dd-AFC4-6F175D3DCCD1}">
                <a14:hiddenFill xmlns:a14="http://schemas.microsoft.com/office/drawing/2010/main">
                  <a:solidFill>
                    <a:srgbClr val="FFFFFF"/>
                  </a:solidFill>
                </a14:hiddenFill>
              </a:ext>
            </a:extLst>
          </p:spPr>
        </p:pic>
        <p:sp>
          <p:nvSpPr>
            <p:cNvPr id="58" name="Text Placeholder 11"/>
            <p:cNvSpPr txBox="1">
              <a:spLocks/>
            </p:cNvSpPr>
            <p:nvPr/>
          </p:nvSpPr>
          <p:spPr>
            <a:xfrm>
              <a:off x="5638796" y="3471091"/>
              <a:ext cx="2173355" cy="1000585"/>
            </a:xfrm>
            <a:prstGeom prst="roundRect">
              <a:avLst>
                <a:gd name="adj" fmla="val 3475"/>
              </a:avLst>
            </a:prstGeom>
            <a:solidFill>
              <a:schemeClr val="accent3"/>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spcBef>
                  <a:spcPts val="0"/>
                </a:spcBef>
              </a:pPr>
              <a:r>
                <a:rPr lang="en-GB" sz="1200" dirty="0">
                  <a:solidFill>
                    <a:schemeClr val="bg1"/>
                  </a:solidFill>
                </a:rPr>
                <a:t>van:  </a:t>
              </a:r>
            </a:p>
            <a:p>
              <a:pPr>
                <a:spcBef>
                  <a:spcPts val="0"/>
                </a:spcBef>
              </a:pPr>
              <a:r>
                <a:rPr lang="en-GB" sz="1200" b="1" dirty="0">
                  <a:solidFill>
                    <a:schemeClr val="bg1"/>
                  </a:solidFill>
                </a:rPr>
                <a:t>25/05/2016 </a:t>
              </a:r>
            </a:p>
            <a:p>
              <a:pPr>
                <a:spcBef>
                  <a:spcPts val="0"/>
                </a:spcBef>
              </a:pPr>
              <a:endParaRPr lang="en-GB" sz="1200" b="1" dirty="0">
                <a:solidFill>
                  <a:schemeClr val="bg1"/>
                </a:solidFill>
              </a:endParaRPr>
            </a:p>
            <a:p>
              <a:pPr>
                <a:spcBef>
                  <a:spcPts val="0"/>
                </a:spcBef>
              </a:pPr>
              <a:r>
                <a:rPr lang="en-GB" sz="1200" dirty="0">
                  <a:solidFill>
                    <a:schemeClr val="bg1"/>
                  </a:solidFill>
                </a:rPr>
                <a:t>tot: </a:t>
              </a:r>
            </a:p>
            <a:p>
              <a:pPr>
                <a:spcBef>
                  <a:spcPts val="0"/>
                </a:spcBef>
              </a:pPr>
              <a:r>
                <a:rPr lang="en-GB" sz="1200" b="1" dirty="0">
                  <a:solidFill>
                    <a:schemeClr val="bg1"/>
                  </a:solidFill>
                </a:rPr>
                <a:t>06/06/2016</a:t>
              </a:r>
            </a:p>
          </p:txBody>
        </p:sp>
        <p:sp>
          <p:nvSpPr>
            <p:cNvPr id="59" name="Rectangle 58"/>
            <p:cNvSpPr/>
            <p:nvPr/>
          </p:nvSpPr>
          <p:spPr>
            <a:xfrm>
              <a:off x="5638796" y="3471091"/>
              <a:ext cx="47817" cy="100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4474079" y="3220596"/>
              <a:ext cx="3338072" cy="276999"/>
            </a:xfrm>
            <a:prstGeom prst="rect">
              <a:avLst/>
            </a:prstGeom>
          </p:spPr>
          <p:txBody>
            <a:bodyPr wrap="square">
              <a:spAutoFit/>
            </a:bodyPr>
            <a:lstStyle/>
            <a:p>
              <a:pPr>
                <a:lnSpc>
                  <a:spcPct val="100000"/>
                </a:lnSpc>
                <a:spcBef>
                  <a:spcPts val="0"/>
                </a:spcBef>
              </a:pPr>
              <a:r>
                <a:rPr lang="en-GB" sz="1200" b="1" dirty="0"/>
                <a:t>PERIODE VELDWERK</a:t>
              </a:r>
            </a:p>
          </p:txBody>
        </p:sp>
      </p:grpSp>
      <p:sp>
        <p:nvSpPr>
          <p:cNvPr id="36" name="TextBox 35"/>
          <p:cNvSpPr txBox="1"/>
          <p:nvPr/>
        </p:nvSpPr>
        <p:spPr>
          <a:xfrm>
            <a:off x="664616" y="4476712"/>
            <a:ext cx="3238141" cy="169277"/>
          </a:xfrm>
          <a:prstGeom prst="rect">
            <a:avLst/>
          </a:prstGeom>
        </p:spPr>
        <p:txBody>
          <a:bodyPr vert="horz" wrap="square" lIns="0" tIns="0" rIns="0" bIns="0" rtlCol="0">
            <a:spAutoFit/>
          </a:bodyPr>
          <a:lstStyle/>
          <a:p>
            <a:pPr marL="4763"/>
            <a:r>
              <a:rPr lang="nl-BE" sz="1100" b="1" dirty="0">
                <a:solidFill>
                  <a:schemeClr val="accent2"/>
                </a:solidFill>
              </a:rPr>
              <a:t>*De weging is per provincie uitgevoerd.</a:t>
            </a:r>
          </a:p>
        </p:txBody>
      </p:sp>
    </p:spTree>
    <p:extLst>
      <p:ext uri="{BB962C8B-B14F-4D97-AF65-F5344CB8AC3E}">
        <p14:creationId xmlns:p14="http://schemas.microsoft.com/office/powerpoint/2010/main" val="823172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l-BE" dirty="0"/>
              <a:t>Conclusies Vlaanderen</a:t>
            </a:r>
          </a:p>
        </p:txBody>
      </p:sp>
      <p:grpSp>
        <p:nvGrpSpPr>
          <p:cNvPr id="3" name="Group 2"/>
          <p:cNvGrpSpPr/>
          <p:nvPr/>
        </p:nvGrpSpPr>
        <p:grpSpPr>
          <a:xfrm>
            <a:off x="637954" y="803897"/>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Van de Vlamingen denkt 61% dat er proeven op honden en 56% dat er proeven op katten gebeuren.</a:t>
              </a:r>
            </a:p>
            <a:p>
              <a:r>
                <a:rPr lang="nl-BE" sz="1200" dirty="0"/>
                <a:t>Men is wel zekerder van proeven op honden dan van proeven op katten.</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80% van de Vlamingen vindt dat er een verbod moet komen op proeven op honden of katten.</a:t>
              </a:r>
            </a:p>
            <a:p>
              <a:r>
                <a:rPr lang="nl-BE" sz="1200" dirty="0"/>
                <a:t>Vrouwen, alsook de lagere opleidingsniveaus en eigenaars van huisdieren zijn meer voor een verbod.</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77% van de Vlamingen vindt dat proefdieren moeten geadopteerd kunnen worden. 35% is bereid een proefhond te adopteren en  31% is bereid een proefkat te adopteren.</a:t>
              </a:r>
            </a:p>
            <a:p>
              <a:r>
                <a:rPr lang="nl-BE" sz="1200" dirty="0"/>
                <a:t>Vrouwen, alsook jongere Vlamingen en diegenen die huisdieren hebben zijn meer bereid te adopteren.</a:t>
              </a:r>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61% van de Vlamingen is  bereid diergeneesmiddelen te laten testen op hun zieke huisdieren in de hoop een geneesmiddel te vinden.</a:t>
              </a:r>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grpSp>
        <p:nvGrpSpPr>
          <p:cNvPr id="12" name="Group 11"/>
          <p:cNvGrpSpPr/>
          <p:nvPr/>
        </p:nvGrpSpPr>
        <p:grpSpPr>
          <a:xfrm>
            <a:off x="2466988" y="180826"/>
            <a:ext cx="584240" cy="253223"/>
            <a:chOff x="1524000" y="914400"/>
            <a:chExt cx="5231449" cy="2267434"/>
          </a:xfrm>
          <a:solidFill>
            <a:schemeClr val="bg1"/>
          </a:solidFill>
        </p:grpSpPr>
        <p:sp>
          <p:nvSpPr>
            <p:cNvPr id="13"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4"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5"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6"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7"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solidFill>
              <a:schemeClr val="tx2"/>
            </a:solidFill>
            <a:ln w="9525">
              <a:noFill/>
              <a:round/>
              <a:headEnd/>
              <a:tailEnd/>
            </a:ln>
          </p:spPr>
          <p:txBody>
            <a:bodyPr/>
            <a:lstStyle/>
            <a:p>
              <a:pPr>
                <a:defRPr/>
              </a:pPr>
              <a:endParaRPr lang="en-GB">
                <a:solidFill>
                  <a:srgbClr val="004E69"/>
                </a:solidFill>
              </a:endParaRPr>
            </a:p>
          </p:txBody>
        </p:sp>
      </p:grpSp>
    </p:spTree>
    <p:extLst>
      <p:ext uri="{BB962C8B-B14F-4D97-AF65-F5344CB8AC3E}">
        <p14:creationId xmlns:p14="http://schemas.microsoft.com/office/powerpoint/2010/main" val="653772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224286" y="196566"/>
            <a:ext cx="6718167" cy="54000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solidFill>
                  <a:schemeClr val="bg1"/>
                </a:solidFill>
              </a:rPr>
              <a:t>Voor meer inlichtingen:</a:t>
            </a:r>
            <a:endParaRPr lang="nl-BE" dirty="0">
              <a:solidFill>
                <a:schemeClr val="bg1"/>
              </a:solidFill>
            </a:endParaRPr>
          </a:p>
        </p:txBody>
      </p:sp>
      <p:sp>
        <p:nvSpPr>
          <p:cNvPr id="20" name="Oval 19"/>
          <p:cNvSpPr>
            <a:spLocks noChangeArrowheads="1"/>
          </p:cNvSpPr>
          <p:nvPr/>
        </p:nvSpPr>
        <p:spPr bwMode="auto">
          <a:xfrm>
            <a:off x="975763" y="1151606"/>
            <a:ext cx="2003760" cy="200376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35" name="Group 34"/>
          <p:cNvGrpSpPr/>
          <p:nvPr/>
        </p:nvGrpSpPr>
        <p:grpSpPr>
          <a:xfrm>
            <a:off x="3568673" y="1147836"/>
            <a:ext cx="2003760" cy="2006617"/>
            <a:chOff x="300387" y="3452278"/>
            <a:chExt cx="2003760" cy="2006617"/>
          </a:xfrm>
        </p:grpSpPr>
        <p:grpSp>
          <p:nvGrpSpPr>
            <p:cNvPr id="36" name="Group 35"/>
            <p:cNvGrpSpPr/>
            <p:nvPr/>
          </p:nvGrpSpPr>
          <p:grpSpPr>
            <a:xfrm>
              <a:off x="300387" y="3452278"/>
              <a:ext cx="2003760" cy="2006617"/>
              <a:chOff x="-1167680" y="3964460"/>
              <a:chExt cx="960730" cy="962100"/>
            </a:xfrm>
          </p:grpSpPr>
          <p:sp>
            <p:nvSpPr>
              <p:cNvPr id="39" name="Oval 38"/>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40" name="Group 39"/>
              <p:cNvGrpSpPr/>
              <p:nvPr/>
            </p:nvGrpSpPr>
            <p:grpSpPr>
              <a:xfrm>
                <a:off x="-968114" y="4123331"/>
                <a:ext cx="564431" cy="803229"/>
                <a:chOff x="4862665" y="1059804"/>
                <a:chExt cx="564431" cy="803229"/>
              </a:xfrm>
            </p:grpSpPr>
            <p:sp>
              <p:nvSpPr>
                <p:cNvPr id="41"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bg1">
                    <a:lumMod val="65000"/>
                  </a:schemeClr>
                </a:solidFill>
                <a:ln w="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3"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4"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5"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6"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7"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2">
                    <a:lumMod val="40000"/>
                    <a:lumOff val="60000"/>
                  </a:schemeClr>
                </a:solidFill>
                <a:ln w="0">
                  <a:solidFill>
                    <a:schemeClr val="bg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8"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9"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0"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37" name="Freeform 36"/>
            <p:cNvSpPr>
              <a:spLocks/>
            </p:cNvSpPr>
            <p:nvPr/>
          </p:nvSpPr>
          <p:spPr bwMode="auto">
            <a:xfrm>
              <a:off x="889387" y="3699528"/>
              <a:ext cx="951629" cy="396043"/>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38" name="Freeform 37"/>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51" name="Group 50"/>
          <p:cNvGrpSpPr/>
          <p:nvPr/>
        </p:nvGrpSpPr>
        <p:grpSpPr>
          <a:xfrm>
            <a:off x="6161583" y="1144067"/>
            <a:ext cx="2003760" cy="2006617"/>
            <a:chOff x="300387" y="3452278"/>
            <a:chExt cx="2003760" cy="2006617"/>
          </a:xfrm>
        </p:grpSpPr>
        <p:grpSp>
          <p:nvGrpSpPr>
            <p:cNvPr id="52" name="Group 51"/>
            <p:cNvGrpSpPr/>
            <p:nvPr/>
          </p:nvGrpSpPr>
          <p:grpSpPr>
            <a:xfrm>
              <a:off x="300387" y="3452278"/>
              <a:ext cx="2003760" cy="2006617"/>
              <a:chOff x="-1167680" y="3964460"/>
              <a:chExt cx="960730" cy="962100"/>
            </a:xfrm>
          </p:grpSpPr>
          <p:sp>
            <p:nvSpPr>
              <p:cNvPr id="55" name="Oval 54"/>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56" name="Group 55"/>
              <p:cNvGrpSpPr/>
              <p:nvPr/>
            </p:nvGrpSpPr>
            <p:grpSpPr>
              <a:xfrm>
                <a:off x="-968114" y="4123331"/>
                <a:ext cx="564431" cy="803229"/>
                <a:chOff x="4862665" y="1059804"/>
                <a:chExt cx="564431" cy="803229"/>
              </a:xfrm>
            </p:grpSpPr>
            <p:sp>
              <p:nvSpPr>
                <p:cNvPr id="57"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58"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9"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0"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1"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2"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3"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1">
                    <a:lumMod val="50000"/>
                  </a:schemeClr>
                </a:solidFill>
                <a:ln w="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4"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5"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6"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53" name="Freeform 52"/>
            <p:cNvSpPr>
              <a:spLocks/>
            </p:cNvSpPr>
            <p:nvPr/>
          </p:nvSpPr>
          <p:spPr bwMode="auto">
            <a:xfrm>
              <a:off x="882761" y="3783630"/>
              <a:ext cx="951629" cy="298689"/>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54" name="Freeform 53"/>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115" name="Group 114"/>
          <p:cNvGrpSpPr/>
          <p:nvPr/>
        </p:nvGrpSpPr>
        <p:grpSpPr>
          <a:xfrm>
            <a:off x="1054643" y="3240336"/>
            <a:ext cx="1885010" cy="932092"/>
            <a:chOff x="1054643" y="3591514"/>
            <a:chExt cx="1885010" cy="932092"/>
          </a:xfrm>
        </p:grpSpPr>
        <p:sp>
          <p:nvSpPr>
            <p:cNvPr id="67" name="TextBox 66"/>
            <p:cNvSpPr txBox="1"/>
            <p:nvPr/>
          </p:nvSpPr>
          <p:spPr>
            <a:xfrm>
              <a:off x="1097608" y="3591514"/>
              <a:ext cx="1747561" cy="861774"/>
            </a:xfrm>
            <a:prstGeom prst="rect">
              <a:avLst/>
            </a:prstGeom>
          </p:spPr>
          <p:txBody>
            <a:bodyPr vert="horz" wrap="square" lIns="0" tIns="0" rIns="0" bIns="0" rtlCol="0">
              <a:spAutoFit/>
            </a:bodyPr>
            <a:lstStyle/>
            <a:p>
              <a:pPr marL="4763" algn="ctr"/>
              <a:r>
                <a:rPr lang="nl-BE" sz="1400" b="1" dirty="0">
                  <a:solidFill>
                    <a:schemeClr val="bg1"/>
                  </a:solidFill>
                </a:rPr>
                <a:t>SOFIE PAUWELS</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79" name="Group 78"/>
            <p:cNvGrpSpPr/>
            <p:nvPr/>
          </p:nvGrpSpPr>
          <p:grpSpPr>
            <a:xfrm>
              <a:off x="1344638" y="4261996"/>
              <a:ext cx="1266007" cy="261610"/>
              <a:chOff x="1357541" y="4369003"/>
              <a:chExt cx="1266007" cy="261610"/>
            </a:xfrm>
          </p:grpSpPr>
          <p:grpSp>
            <p:nvGrpSpPr>
              <p:cNvPr id="73" name="Group 72"/>
              <p:cNvGrpSpPr>
                <a:grpSpLocks noChangeAspect="1"/>
              </p:cNvGrpSpPr>
              <p:nvPr/>
            </p:nvGrpSpPr>
            <p:grpSpPr>
              <a:xfrm>
                <a:off x="1357541" y="4383923"/>
                <a:ext cx="195632" cy="229414"/>
                <a:chOff x="8553450" y="4149725"/>
                <a:chExt cx="790575" cy="927100"/>
              </a:xfrm>
              <a:solidFill>
                <a:schemeClr val="bg1"/>
              </a:solidFill>
            </p:grpSpPr>
            <p:sp>
              <p:nvSpPr>
                <p:cNvPr id="74"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+32 2 642 49 14</a:t>
                </a:r>
                <a:endParaRPr lang="nl-BE" sz="1100" dirty="0"/>
              </a:p>
            </p:txBody>
          </p:sp>
        </p:grpSp>
        <p:grpSp>
          <p:nvGrpSpPr>
            <p:cNvPr id="81" name="Group 80"/>
            <p:cNvGrpSpPr/>
            <p:nvPr/>
          </p:nvGrpSpPr>
          <p:grpSpPr>
            <a:xfrm>
              <a:off x="1054643" y="4038818"/>
              <a:ext cx="1885010" cy="259045"/>
              <a:chOff x="1344465" y="4517519"/>
              <a:chExt cx="1885010" cy="259045"/>
            </a:xfrm>
          </p:grpSpPr>
          <p:grpSp>
            <p:nvGrpSpPr>
              <p:cNvPr id="68" name="Group 153"/>
              <p:cNvGrpSpPr>
                <a:grpSpLocks noChangeAspect="1"/>
              </p:cNvGrpSpPr>
              <p:nvPr/>
            </p:nvGrpSpPr>
            <p:grpSpPr>
              <a:xfrm>
                <a:off x="1344465" y="4577407"/>
                <a:ext cx="213672" cy="142448"/>
                <a:chOff x="-6357938" y="3122613"/>
                <a:chExt cx="1104900" cy="736600"/>
              </a:xfrm>
              <a:solidFill>
                <a:schemeClr val="bg1"/>
              </a:solidFill>
            </p:grpSpPr>
            <p:sp>
              <p:nvSpPr>
                <p:cNvPr id="6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80" name="Rectangle 79"/>
              <p:cNvSpPr/>
              <p:nvPr/>
            </p:nvSpPr>
            <p:spPr>
              <a:xfrm>
                <a:off x="1512109" y="4517519"/>
                <a:ext cx="1717366" cy="259045"/>
              </a:xfrm>
              <a:prstGeom prst="rect">
                <a:avLst/>
              </a:prstGeom>
            </p:spPr>
            <p:txBody>
              <a:bodyPr wrap="square">
                <a:spAutoFit/>
              </a:bodyPr>
              <a:lstStyle/>
              <a:p>
                <a:pPr algn="ctr">
                  <a:lnSpc>
                    <a:spcPts val="1292"/>
                  </a:lnSpc>
                </a:pPr>
                <a:r>
                  <a:rPr lang="nl-BE" sz="1100" b="1" dirty="0">
                    <a:solidFill>
                      <a:schemeClr val="bg1"/>
                    </a:solidFill>
                  </a:rPr>
                  <a:t>Sofie.Pauwels@ipsos.com</a:t>
                </a:r>
              </a:p>
            </p:txBody>
          </p:sp>
        </p:grpSp>
      </p:grpSp>
      <p:grpSp>
        <p:nvGrpSpPr>
          <p:cNvPr id="116" name="Group 115"/>
          <p:cNvGrpSpPr/>
          <p:nvPr/>
        </p:nvGrpSpPr>
        <p:grpSpPr>
          <a:xfrm>
            <a:off x="3683011" y="3240336"/>
            <a:ext cx="1986979" cy="932092"/>
            <a:chOff x="3683011" y="3591514"/>
            <a:chExt cx="1986979" cy="932092"/>
          </a:xfrm>
        </p:grpSpPr>
        <p:sp>
          <p:nvSpPr>
            <p:cNvPr id="84" name="TextBox 83"/>
            <p:cNvSpPr txBox="1"/>
            <p:nvPr/>
          </p:nvSpPr>
          <p:spPr>
            <a:xfrm>
              <a:off x="3690519" y="3591514"/>
              <a:ext cx="1747561" cy="646331"/>
            </a:xfrm>
            <a:prstGeom prst="rect">
              <a:avLst/>
            </a:prstGeom>
          </p:spPr>
          <p:txBody>
            <a:bodyPr vert="horz" wrap="square" lIns="0" tIns="0" rIns="0" bIns="0" rtlCol="0">
              <a:spAutoFit/>
            </a:bodyPr>
            <a:lstStyle/>
            <a:p>
              <a:pPr marL="4763" algn="ctr"/>
              <a:r>
                <a:rPr lang="nl-BE" sz="1400" b="1" dirty="0">
                  <a:solidFill>
                    <a:schemeClr val="bg1"/>
                  </a:solidFill>
                </a:rPr>
                <a:t>DAAN BIJWAARD</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endParaRPr lang="nl-BE" sz="1400" b="1" i="1" dirty="0">
                <a:solidFill>
                  <a:schemeClr val="bg1"/>
                </a:solidFill>
              </a:endParaRPr>
            </a:p>
          </p:txBody>
        </p:sp>
        <p:grpSp>
          <p:nvGrpSpPr>
            <p:cNvPr id="85" name="Group 84"/>
            <p:cNvGrpSpPr/>
            <p:nvPr/>
          </p:nvGrpSpPr>
          <p:grpSpPr>
            <a:xfrm>
              <a:off x="3937549" y="4261996"/>
              <a:ext cx="1298067" cy="261610"/>
              <a:chOff x="1357541" y="4369003"/>
              <a:chExt cx="1298067" cy="261610"/>
            </a:xfrm>
          </p:grpSpPr>
          <p:grpSp>
            <p:nvGrpSpPr>
              <p:cNvPr id="93" name="Group 92"/>
              <p:cNvGrpSpPr>
                <a:grpSpLocks noChangeAspect="1"/>
              </p:cNvGrpSpPr>
              <p:nvPr/>
            </p:nvGrpSpPr>
            <p:grpSpPr>
              <a:xfrm>
                <a:off x="1357541" y="4383923"/>
                <a:ext cx="195632" cy="229414"/>
                <a:chOff x="8553450" y="4149725"/>
                <a:chExt cx="790575" cy="927100"/>
              </a:xfrm>
              <a:solidFill>
                <a:schemeClr val="bg1"/>
              </a:solidFill>
            </p:grpSpPr>
            <p:sp>
              <p:nvSpPr>
                <p:cNvPr id="95"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4" name="Rectangle 93"/>
              <p:cNvSpPr/>
              <p:nvPr/>
            </p:nvSpPr>
            <p:spPr>
              <a:xfrm>
                <a:off x="1518758" y="4369003"/>
                <a:ext cx="1136850" cy="261610"/>
              </a:xfrm>
              <a:prstGeom prst="rect">
                <a:avLst/>
              </a:prstGeom>
            </p:spPr>
            <p:txBody>
              <a:bodyPr wrap="none">
                <a:spAutoFit/>
              </a:bodyPr>
              <a:lstStyle/>
              <a:p>
                <a:r>
                  <a:rPr lang="nl-BE" sz="1100" b="1" dirty="0">
                    <a:solidFill>
                      <a:schemeClr val="bg1"/>
                    </a:solidFill>
                  </a:rPr>
                  <a:t>+32 2 642 49 37 </a:t>
                </a:r>
                <a:endParaRPr lang="nl-BE" sz="1100" dirty="0"/>
              </a:p>
            </p:txBody>
          </p:sp>
        </p:grpSp>
        <p:grpSp>
          <p:nvGrpSpPr>
            <p:cNvPr id="86" name="Group 85"/>
            <p:cNvGrpSpPr/>
            <p:nvPr/>
          </p:nvGrpSpPr>
          <p:grpSpPr>
            <a:xfrm>
              <a:off x="3683011" y="4028500"/>
              <a:ext cx="1986979" cy="259045"/>
              <a:chOff x="1344465" y="4517519"/>
              <a:chExt cx="1986979" cy="259045"/>
            </a:xfrm>
          </p:grpSpPr>
          <p:grpSp>
            <p:nvGrpSpPr>
              <p:cNvPr id="87" name="Group 153"/>
              <p:cNvGrpSpPr>
                <a:grpSpLocks noChangeAspect="1"/>
              </p:cNvGrpSpPr>
              <p:nvPr/>
            </p:nvGrpSpPr>
            <p:grpSpPr>
              <a:xfrm>
                <a:off x="1344465" y="4577407"/>
                <a:ext cx="213672" cy="142448"/>
                <a:chOff x="-6357938" y="3122613"/>
                <a:chExt cx="1104900" cy="736600"/>
              </a:xfrm>
              <a:solidFill>
                <a:schemeClr val="bg1"/>
              </a:solidFill>
            </p:grpSpPr>
            <p:sp>
              <p:nvSpPr>
                <p:cNvPr id="8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Rectangle 87"/>
              <p:cNvSpPr/>
              <p:nvPr/>
            </p:nvSpPr>
            <p:spPr>
              <a:xfrm>
                <a:off x="1522526" y="4517519"/>
                <a:ext cx="1808918" cy="259045"/>
              </a:xfrm>
              <a:prstGeom prst="rect">
                <a:avLst/>
              </a:prstGeom>
            </p:spPr>
            <p:txBody>
              <a:bodyPr wrap="square">
                <a:spAutoFit/>
              </a:bodyPr>
              <a:lstStyle/>
              <a:p>
                <a:pPr>
                  <a:lnSpc>
                    <a:spcPts val="1292"/>
                  </a:lnSpc>
                </a:pPr>
                <a:r>
                  <a:rPr lang="nl-BE" sz="1100" b="1" dirty="0">
                    <a:solidFill>
                      <a:schemeClr val="bg1"/>
                    </a:solidFill>
                  </a:rPr>
                  <a:t>Daan.Bijwaard@ipsos.com</a:t>
                </a:r>
              </a:p>
            </p:txBody>
          </p:sp>
        </p:grpSp>
      </p:grpSp>
      <p:grpSp>
        <p:nvGrpSpPr>
          <p:cNvPr id="99" name="Group 98"/>
          <p:cNvGrpSpPr/>
          <p:nvPr/>
        </p:nvGrpSpPr>
        <p:grpSpPr>
          <a:xfrm>
            <a:off x="6044011" y="3240336"/>
            <a:ext cx="2238904" cy="932092"/>
            <a:chOff x="864444" y="3582286"/>
            <a:chExt cx="2238904" cy="932092"/>
          </a:xfrm>
        </p:grpSpPr>
        <p:sp>
          <p:nvSpPr>
            <p:cNvPr id="100" name="TextBox 99"/>
            <p:cNvSpPr txBox="1"/>
            <p:nvPr/>
          </p:nvSpPr>
          <p:spPr>
            <a:xfrm>
              <a:off x="1103862" y="3582286"/>
              <a:ext cx="1747561" cy="646331"/>
            </a:xfrm>
            <a:prstGeom prst="rect">
              <a:avLst/>
            </a:prstGeom>
          </p:spPr>
          <p:txBody>
            <a:bodyPr vert="horz" wrap="square" lIns="0" tIns="0" rIns="0" bIns="0" rtlCol="0">
              <a:spAutoFit/>
            </a:bodyPr>
            <a:lstStyle/>
            <a:p>
              <a:pPr marL="4763" algn="ctr"/>
              <a:r>
                <a:rPr lang="nl-BE" sz="1400" b="1" dirty="0">
                  <a:solidFill>
                    <a:schemeClr val="bg1"/>
                  </a:solidFill>
                </a:rPr>
                <a:t>JEAN-MICHEL LEBRUN</a:t>
              </a:r>
              <a:r>
                <a:rPr lang="nl-BE" sz="1400" b="1">
                  <a:solidFill>
                    <a:schemeClr val="bg1"/>
                  </a:solidFill>
                </a:rPr>
                <a:t/>
              </a:r>
              <a:br>
                <a:rPr lang="nl-BE" sz="1400" b="1">
                  <a:solidFill>
                    <a:schemeClr val="bg1"/>
                  </a:solidFill>
                </a:rPr>
              </a:br>
              <a:r>
                <a:rPr lang="nl-BE" sz="1400" b="1" i="1">
                  <a:solidFill>
                    <a:schemeClr val="bg1"/>
                  </a:solidFill>
                </a:rPr>
                <a:t>Research Director</a:t>
              </a: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101" name="Group 100"/>
            <p:cNvGrpSpPr/>
            <p:nvPr/>
          </p:nvGrpSpPr>
          <p:grpSpPr>
            <a:xfrm>
              <a:off x="1350892" y="4252768"/>
              <a:ext cx="1266007" cy="261610"/>
              <a:chOff x="1357541" y="4369003"/>
              <a:chExt cx="1266007" cy="261610"/>
            </a:xfrm>
          </p:grpSpPr>
          <p:grpSp>
            <p:nvGrpSpPr>
              <p:cNvPr id="109" name="Group 108"/>
              <p:cNvGrpSpPr>
                <a:grpSpLocks noChangeAspect="1"/>
              </p:cNvGrpSpPr>
              <p:nvPr/>
            </p:nvGrpSpPr>
            <p:grpSpPr>
              <a:xfrm>
                <a:off x="1357541" y="4383923"/>
                <a:ext cx="195632" cy="229414"/>
                <a:chOff x="8553450" y="4149725"/>
                <a:chExt cx="790575" cy="927100"/>
              </a:xfrm>
              <a:solidFill>
                <a:schemeClr val="bg1"/>
              </a:solidFill>
            </p:grpSpPr>
            <p:sp>
              <p:nvSpPr>
                <p:cNvPr id="111"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0" name="Rectangle 109"/>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+32 2 642 49 10</a:t>
                </a:r>
                <a:endParaRPr lang="nl-BE" sz="1100" dirty="0"/>
              </a:p>
            </p:txBody>
          </p:sp>
        </p:grpSp>
        <p:grpSp>
          <p:nvGrpSpPr>
            <p:cNvPr id="102" name="Group 101"/>
            <p:cNvGrpSpPr/>
            <p:nvPr/>
          </p:nvGrpSpPr>
          <p:grpSpPr>
            <a:xfrm>
              <a:off x="864444" y="4019272"/>
              <a:ext cx="2238904" cy="259045"/>
              <a:chOff x="1344465" y="4517519"/>
              <a:chExt cx="2238904" cy="259045"/>
            </a:xfrm>
          </p:grpSpPr>
          <p:grpSp>
            <p:nvGrpSpPr>
              <p:cNvPr id="103" name="Group 153"/>
              <p:cNvGrpSpPr>
                <a:grpSpLocks noChangeAspect="1"/>
              </p:cNvGrpSpPr>
              <p:nvPr/>
            </p:nvGrpSpPr>
            <p:grpSpPr>
              <a:xfrm>
                <a:off x="1344465" y="4577407"/>
                <a:ext cx="213672" cy="142448"/>
                <a:chOff x="-6357938" y="3122613"/>
                <a:chExt cx="1104900" cy="736600"/>
              </a:xfrm>
              <a:solidFill>
                <a:schemeClr val="bg1"/>
              </a:solidFill>
            </p:grpSpPr>
            <p:sp>
              <p:nvSpPr>
                <p:cNvPr id="105"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1512109" y="4517519"/>
                <a:ext cx="2071260" cy="259045"/>
              </a:xfrm>
              <a:prstGeom prst="rect">
                <a:avLst/>
              </a:prstGeom>
            </p:spPr>
            <p:txBody>
              <a:bodyPr wrap="square">
                <a:spAutoFit/>
              </a:bodyPr>
              <a:lstStyle/>
              <a:p>
                <a:pPr>
                  <a:lnSpc>
                    <a:spcPts val="1292"/>
                  </a:lnSpc>
                </a:pPr>
                <a:r>
                  <a:rPr lang="nl-BE" sz="1100" b="1" dirty="0">
                    <a:solidFill>
                      <a:schemeClr val="bg1"/>
                    </a:solidFill>
                  </a:rPr>
                  <a:t>Jean-Michel.Lebrun@ipsos.com</a:t>
                </a:r>
              </a:p>
            </p:txBody>
          </p:sp>
        </p:grpSp>
      </p:grpSp>
      <p:grpSp>
        <p:nvGrpSpPr>
          <p:cNvPr id="117" name="Group 116"/>
          <p:cNvGrpSpPr/>
          <p:nvPr/>
        </p:nvGrpSpPr>
        <p:grpSpPr>
          <a:xfrm>
            <a:off x="1522857" y="1482043"/>
            <a:ext cx="904784" cy="1681221"/>
            <a:chOff x="2876549" y="198437"/>
            <a:chExt cx="785813" cy="1447801"/>
          </a:xfrm>
        </p:grpSpPr>
        <p:sp>
          <p:nvSpPr>
            <p:cNvPr id="118" name="Freeform 146"/>
            <p:cNvSpPr>
              <a:spLocks/>
            </p:cNvSpPr>
            <p:nvPr/>
          </p:nvSpPr>
          <p:spPr bwMode="auto">
            <a:xfrm>
              <a:off x="2887662" y="477837"/>
              <a:ext cx="381000" cy="831850"/>
            </a:xfrm>
            <a:custGeom>
              <a:avLst/>
              <a:gdLst>
                <a:gd name="T0" fmla="*/ 240 w 240"/>
                <a:gd name="T1" fmla="*/ 0 h 524"/>
                <a:gd name="T2" fmla="*/ 240 w 240"/>
                <a:gd name="T3" fmla="*/ 522 h 524"/>
                <a:gd name="T4" fmla="*/ 239 w 240"/>
                <a:gd name="T5" fmla="*/ 522 h 524"/>
                <a:gd name="T6" fmla="*/ 238 w 240"/>
                <a:gd name="T7" fmla="*/ 522 h 524"/>
                <a:gd name="T8" fmla="*/ 232 w 240"/>
                <a:gd name="T9" fmla="*/ 524 h 524"/>
                <a:gd name="T10" fmla="*/ 223 w 240"/>
                <a:gd name="T11" fmla="*/ 522 h 524"/>
                <a:gd name="T12" fmla="*/ 191 w 240"/>
                <a:gd name="T13" fmla="*/ 522 h 524"/>
                <a:gd name="T14" fmla="*/ 166 w 240"/>
                <a:gd name="T15" fmla="*/ 524 h 524"/>
                <a:gd name="T16" fmla="*/ 136 w 240"/>
                <a:gd name="T17" fmla="*/ 522 h 524"/>
                <a:gd name="T18" fmla="*/ 95 w 240"/>
                <a:gd name="T19" fmla="*/ 522 h 524"/>
                <a:gd name="T20" fmla="*/ 47 w 240"/>
                <a:gd name="T21" fmla="*/ 522 h 524"/>
                <a:gd name="T22" fmla="*/ 35 w 240"/>
                <a:gd name="T23" fmla="*/ 503 h 524"/>
                <a:gd name="T24" fmla="*/ 31 w 240"/>
                <a:gd name="T25" fmla="*/ 483 h 524"/>
                <a:gd name="T26" fmla="*/ 32 w 240"/>
                <a:gd name="T27" fmla="*/ 463 h 524"/>
                <a:gd name="T28" fmla="*/ 38 w 240"/>
                <a:gd name="T29" fmla="*/ 442 h 524"/>
                <a:gd name="T30" fmla="*/ 46 w 240"/>
                <a:gd name="T31" fmla="*/ 423 h 524"/>
                <a:gd name="T32" fmla="*/ 50 w 240"/>
                <a:gd name="T33" fmla="*/ 404 h 524"/>
                <a:gd name="T34" fmla="*/ 53 w 240"/>
                <a:gd name="T35" fmla="*/ 386 h 524"/>
                <a:gd name="T36" fmla="*/ 51 w 240"/>
                <a:gd name="T37" fmla="*/ 371 h 524"/>
                <a:gd name="T38" fmla="*/ 46 w 240"/>
                <a:gd name="T39" fmla="*/ 359 h 524"/>
                <a:gd name="T40" fmla="*/ 37 w 240"/>
                <a:gd name="T41" fmla="*/ 349 h 524"/>
                <a:gd name="T42" fmla="*/ 28 w 240"/>
                <a:gd name="T43" fmla="*/ 339 h 524"/>
                <a:gd name="T44" fmla="*/ 18 w 240"/>
                <a:gd name="T45" fmla="*/ 329 h 524"/>
                <a:gd name="T46" fmla="*/ 11 w 240"/>
                <a:gd name="T47" fmla="*/ 316 h 524"/>
                <a:gd name="T48" fmla="*/ 3 w 240"/>
                <a:gd name="T49" fmla="*/ 300 h 524"/>
                <a:gd name="T50" fmla="*/ 0 w 240"/>
                <a:gd name="T51" fmla="*/ 279 h 524"/>
                <a:gd name="T52" fmla="*/ 0 w 240"/>
                <a:gd name="T53" fmla="*/ 262 h 524"/>
                <a:gd name="T54" fmla="*/ 5 w 240"/>
                <a:gd name="T55" fmla="*/ 249 h 524"/>
                <a:gd name="T56" fmla="*/ 11 w 240"/>
                <a:gd name="T57" fmla="*/ 236 h 524"/>
                <a:gd name="T58" fmla="*/ 16 w 240"/>
                <a:gd name="T59" fmla="*/ 224 h 524"/>
                <a:gd name="T60" fmla="*/ 24 w 240"/>
                <a:gd name="T61" fmla="*/ 212 h 524"/>
                <a:gd name="T62" fmla="*/ 31 w 240"/>
                <a:gd name="T63" fmla="*/ 198 h 524"/>
                <a:gd name="T64" fmla="*/ 38 w 240"/>
                <a:gd name="T65" fmla="*/ 182 h 524"/>
                <a:gd name="T66" fmla="*/ 43 w 240"/>
                <a:gd name="T67" fmla="*/ 160 h 524"/>
                <a:gd name="T68" fmla="*/ 44 w 240"/>
                <a:gd name="T69" fmla="*/ 135 h 524"/>
                <a:gd name="T70" fmla="*/ 24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240" y="0"/>
                  </a:moveTo>
                  <a:lnTo>
                    <a:pt x="240" y="522"/>
                  </a:lnTo>
                  <a:lnTo>
                    <a:pt x="239" y="522"/>
                  </a:lnTo>
                  <a:lnTo>
                    <a:pt x="238" y="522"/>
                  </a:lnTo>
                  <a:lnTo>
                    <a:pt x="232" y="524"/>
                  </a:lnTo>
                  <a:lnTo>
                    <a:pt x="223" y="522"/>
                  </a:lnTo>
                  <a:lnTo>
                    <a:pt x="191" y="522"/>
                  </a:lnTo>
                  <a:lnTo>
                    <a:pt x="166" y="524"/>
                  </a:lnTo>
                  <a:lnTo>
                    <a:pt x="136" y="522"/>
                  </a:lnTo>
                  <a:lnTo>
                    <a:pt x="95" y="522"/>
                  </a:lnTo>
                  <a:lnTo>
                    <a:pt x="47" y="522"/>
                  </a:lnTo>
                  <a:lnTo>
                    <a:pt x="35" y="503"/>
                  </a:lnTo>
                  <a:lnTo>
                    <a:pt x="31" y="483"/>
                  </a:lnTo>
                  <a:lnTo>
                    <a:pt x="32" y="463"/>
                  </a:lnTo>
                  <a:lnTo>
                    <a:pt x="38" y="442"/>
                  </a:lnTo>
                  <a:lnTo>
                    <a:pt x="46" y="423"/>
                  </a:lnTo>
                  <a:lnTo>
                    <a:pt x="50" y="404"/>
                  </a:lnTo>
                  <a:lnTo>
                    <a:pt x="53" y="386"/>
                  </a:lnTo>
                  <a:lnTo>
                    <a:pt x="51" y="371"/>
                  </a:lnTo>
                  <a:lnTo>
                    <a:pt x="46" y="359"/>
                  </a:lnTo>
                  <a:lnTo>
                    <a:pt x="37" y="349"/>
                  </a:lnTo>
                  <a:lnTo>
                    <a:pt x="28" y="339"/>
                  </a:lnTo>
                  <a:lnTo>
                    <a:pt x="18" y="329"/>
                  </a:lnTo>
                  <a:lnTo>
                    <a:pt x="11" y="316"/>
                  </a:lnTo>
                  <a:lnTo>
                    <a:pt x="3" y="300"/>
                  </a:lnTo>
                  <a:lnTo>
                    <a:pt x="0" y="279"/>
                  </a:lnTo>
                  <a:lnTo>
                    <a:pt x="0" y="262"/>
                  </a:lnTo>
                  <a:lnTo>
                    <a:pt x="5" y="249"/>
                  </a:lnTo>
                  <a:lnTo>
                    <a:pt x="11" y="236"/>
                  </a:lnTo>
                  <a:lnTo>
                    <a:pt x="16" y="224"/>
                  </a:lnTo>
                  <a:lnTo>
                    <a:pt x="24" y="212"/>
                  </a:lnTo>
                  <a:lnTo>
                    <a:pt x="31" y="198"/>
                  </a:lnTo>
                  <a:lnTo>
                    <a:pt x="38" y="182"/>
                  </a:lnTo>
                  <a:lnTo>
                    <a:pt x="43" y="160"/>
                  </a:lnTo>
                  <a:lnTo>
                    <a:pt x="44" y="135"/>
                  </a:lnTo>
                  <a:lnTo>
                    <a:pt x="24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19" name="Freeform 147"/>
            <p:cNvSpPr>
              <a:spLocks/>
            </p:cNvSpPr>
            <p:nvPr/>
          </p:nvSpPr>
          <p:spPr bwMode="auto">
            <a:xfrm>
              <a:off x="3268662" y="477837"/>
              <a:ext cx="381000" cy="831850"/>
            </a:xfrm>
            <a:custGeom>
              <a:avLst/>
              <a:gdLst>
                <a:gd name="T0" fmla="*/ 0 w 240"/>
                <a:gd name="T1" fmla="*/ 0 h 524"/>
                <a:gd name="T2" fmla="*/ 197 w 240"/>
                <a:gd name="T3" fmla="*/ 135 h 524"/>
                <a:gd name="T4" fmla="*/ 198 w 240"/>
                <a:gd name="T5" fmla="*/ 160 h 524"/>
                <a:gd name="T6" fmla="*/ 203 w 240"/>
                <a:gd name="T7" fmla="*/ 182 h 524"/>
                <a:gd name="T8" fmla="*/ 208 w 240"/>
                <a:gd name="T9" fmla="*/ 198 h 524"/>
                <a:gd name="T10" fmla="*/ 216 w 240"/>
                <a:gd name="T11" fmla="*/ 212 h 524"/>
                <a:gd name="T12" fmla="*/ 223 w 240"/>
                <a:gd name="T13" fmla="*/ 224 h 524"/>
                <a:gd name="T14" fmla="*/ 230 w 240"/>
                <a:gd name="T15" fmla="*/ 236 h 524"/>
                <a:gd name="T16" fmla="*/ 236 w 240"/>
                <a:gd name="T17" fmla="*/ 249 h 524"/>
                <a:gd name="T18" fmla="*/ 239 w 240"/>
                <a:gd name="T19" fmla="*/ 262 h 524"/>
                <a:gd name="T20" fmla="*/ 240 w 240"/>
                <a:gd name="T21" fmla="*/ 279 h 524"/>
                <a:gd name="T22" fmla="*/ 236 w 240"/>
                <a:gd name="T23" fmla="*/ 300 h 524"/>
                <a:gd name="T24" fmla="*/ 230 w 240"/>
                <a:gd name="T25" fmla="*/ 316 h 524"/>
                <a:gd name="T26" fmla="*/ 222 w 240"/>
                <a:gd name="T27" fmla="*/ 329 h 524"/>
                <a:gd name="T28" fmla="*/ 213 w 240"/>
                <a:gd name="T29" fmla="*/ 339 h 524"/>
                <a:gd name="T30" fmla="*/ 203 w 240"/>
                <a:gd name="T31" fmla="*/ 349 h 524"/>
                <a:gd name="T32" fmla="*/ 195 w 240"/>
                <a:gd name="T33" fmla="*/ 359 h 524"/>
                <a:gd name="T34" fmla="*/ 190 w 240"/>
                <a:gd name="T35" fmla="*/ 371 h 524"/>
                <a:gd name="T36" fmla="*/ 188 w 240"/>
                <a:gd name="T37" fmla="*/ 386 h 524"/>
                <a:gd name="T38" fmla="*/ 190 w 240"/>
                <a:gd name="T39" fmla="*/ 404 h 524"/>
                <a:gd name="T40" fmla="*/ 195 w 240"/>
                <a:gd name="T41" fmla="*/ 423 h 524"/>
                <a:gd name="T42" fmla="*/ 203 w 240"/>
                <a:gd name="T43" fmla="*/ 442 h 524"/>
                <a:gd name="T44" fmla="*/ 207 w 240"/>
                <a:gd name="T45" fmla="*/ 463 h 524"/>
                <a:gd name="T46" fmla="*/ 208 w 240"/>
                <a:gd name="T47" fmla="*/ 483 h 524"/>
                <a:gd name="T48" fmla="*/ 206 w 240"/>
                <a:gd name="T49" fmla="*/ 503 h 524"/>
                <a:gd name="T50" fmla="*/ 192 w 240"/>
                <a:gd name="T51" fmla="*/ 522 h 524"/>
                <a:gd name="T52" fmla="*/ 144 w 240"/>
                <a:gd name="T53" fmla="*/ 522 h 524"/>
                <a:gd name="T54" fmla="*/ 105 w 240"/>
                <a:gd name="T55" fmla="*/ 522 h 524"/>
                <a:gd name="T56" fmla="*/ 73 w 240"/>
                <a:gd name="T57" fmla="*/ 524 h 524"/>
                <a:gd name="T58" fmla="*/ 48 w 240"/>
                <a:gd name="T59" fmla="*/ 522 h 524"/>
                <a:gd name="T60" fmla="*/ 18 w 240"/>
                <a:gd name="T61" fmla="*/ 522 h 524"/>
                <a:gd name="T62" fmla="*/ 9 w 240"/>
                <a:gd name="T63" fmla="*/ 524 h 524"/>
                <a:gd name="T64" fmla="*/ 3 w 240"/>
                <a:gd name="T65" fmla="*/ 522 h 524"/>
                <a:gd name="T66" fmla="*/ 0 w 240"/>
                <a:gd name="T67" fmla="*/ 522 h 524"/>
                <a:gd name="T68" fmla="*/ 0 w 240"/>
                <a:gd name="T69" fmla="*/ 522 h 524"/>
                <a:gd name="T70" fmla="*/ 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0" y="0"/>
                  </a:moveTo>
                  <a:lnTo>
                    <a:pt x="197" y="135"/>
                  </a:lnTo>
                  <a:lnTo>
                    <a:pt x="198" y="160"/>
                  </a:lnTo>
                  <a:lnTo>
                    <a:pt x="203" y="182"/>
                  </a:lnTo>
                  <a:lnTo>
                    <a:pt x="208" y="198"/>
                  </a:lnTo>
                  <a:lnTo>
                    <a:pt x="216" y="212"/>
                  </a:lnTo>
                  <a:lnTo>
                    <a:pt x="223" y="224"/>
                  </a:lnTo>
                  <a:lnTo>
                    <a:pt x="230" y="236"/>
                  </a:lnTo>
                  <a:lnTo>
                    <a:pt x="236" y="249"/>
                  </a:lnTo>
                  <a:lnTo>
                    <a:pt x="239" y="262"/>
                  </a:lnTo>
                  <a:lnTo>
                    <a:pt x="240" y="279"/>
                  </a:lnTo>
                  <a:lnTo>
                    <a:pt x="236" y="300"/>
                  </a:lnTo>
                  <a:lnTo>
                    <a:pt x="230" y="316"/>
                  </a:lnTo>
                  <a:lnTo>
                    <a:pt x="222" y="329"/>
                  </a:lnTo>
                  <a:lnTo>
                    <a:pt x="213" y="339"/>
                  </a:lnTo>
                  <a:lnTo>
                    <a:pt x="203" y="349"/>
                  </a:lnTo>
                  <a:lnTo>
                    <a:pt x="195" y="359"/>
                  </a:lnTo>
                  <a:lnTo>
                    <a:pt x="190" y="371"/>
                  </a:lnTo>
                  <a:lnTo>
                    <a:pt x="188" y="386"/>
                  </a:lnTo>
                  <a:lnTo>
                    <a:pt x="190" y="404"/>
                  </a:lnTo>
                  <a:lnTo>
                    <a:pt x="195" y="423"/>
                  </a:lnTo>
                  <a:lnTo>
                    <a:pt x="203" y="442"/>
                  </a:lnTo>
                  <a:lnTo>
                    <a:pt x="207" y="463"/>
                  </a:lnTo>
                  <a:lnTo>
                    <a:pt x="208" y="483"/>
                  </a:lnTo>
                  <a:lnTo>
                    <a:pt x="206" y="503"/>
                  </a:lnTo>
                  <a:lnTo>
                    <a:pt x="192" y="522"/>
                  </a:lnTo>
                  <a:lnTo>
                    <a:pt x="144" y="522"/>
                  </a:lnTo>
                  <a:lnTo>
                    <a:pt x="105" y="522"/>
                  </a:lnTo>
                  <a:lnTo>
                    <a:pt x="73" y="524"/>
                  </a:lnTo>
                  <a:lnTo>
                    <a:pt x="48" y="522"/>
                  </a:lnTo>
                  <a:lnTo>
                    <a:pt x="18" y="522"/>
                  </a:lnTo>
                  <a:lnTo>
                    <a:pt x="9" y="524"/>
                  </a:lnTo>
                  <a:lnTo>
                    <a:pt x="3" y="522"/>
                  </a:lnTo>
                  <a:lnTo>
                    <a:pt x="0" y="522"/>
                  </a:lnTo>
                  <a:lnTo>
                    <a:pt x="0" y="522"/>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0" name="Freeform 148"/>
            <p:cNvSpPr>
              <a:spLocks/>
            </p:cNvSpPr>
            <p:nvPr/>
          </p:nvSpPr>
          <p:spPr bwMode="auto">
            <a:xfrm>
              <a:off x="2916237" y="198437"/>
              <a:ext cx="708025" cy="709613"/>
            </a:xfrm>
            <a:custGeom>
              <a:avLst/>
              <a:gdLst>
                <a:gd name="T0" fmla="*/ 222 w 446"/>
                <a:gd name="T1" fmla="*/ 0 h 447"/>
                <a:gd name="T2" fmla="*/ 268 w 446"/>
                <a:gd name="T3" fmla="*/ 4 h 447"/>
                <a:gd name="T4" fmla="*/ 310 w 446"/>
                <a:gd name="T5" fmla="*/ 18 h 447"/>
                <a:gd name="T6" fmla="*/ 348 w 446"/>
                <a:gd name="T7" fmla="*/ 38 h 447"/>
                <a:gd name="T8" fmla="*/ 381 w 446"/>
                <a:gd name="T9" fmla="*/ 66 h 447"/>
                <a:gd name="T10" fmla="*/ 409 w 446"/>
                <a:gd name="T11" fmla="*/ 98 h 447"/>
                <a:gd name="T12" fmla="*/ 429 w 446"/>
                <a:gd name="T13" fmla="*/ 135 h 447"/>
                <a:gd name="T14" fmla="*/ 442 w 446"/>
                <a:gd name="T15" fmla="*/ 178 h 447"/>
                <a:gd name="T16" fmla="*/ 446 w 446"/>
                <a:gd name="T17" fmla="*/ 223 h 447"/>
                <a:gd name="T18" fmla="*/ 442 w 446"/>
                <a:gd name="T19" fmla="*/ 268 h 447"/>
                <a:gd name="T20" fmla="*/ 429 w 446"/>
                <a:gd name="T21" fmla="*/ 310 h 447"/>
                <a:gd name="T22" fmla="*/ 409 w 446"/>
                <a:gd name="T23" fmla="*/ 348 h 447"/>
                <a:gd name="T24" fmla="*/ 381 w 446"/>
                <a:gd name="T25" fmla="*/ 381 h 447"/>
                <a:gd name="T26" fmla="*/ 348 w 446"/>
                <a:gd name="T27" fmla="*/ 407 h 447"/>
                <a:gd name="T28" fmla="*/ 310 w 446"/>
                <a:gd name="T29" fmla="*/ 429 h 447"/>
                <a:gd name="T30" fmla="*/ 268 w 446"/>
                <a:gd name="T31" fmla="*/ 442 h 447"/>
                <a:gd name="T32" fmla="*/ 222 w 446"/>
                <a:gd name="T33" fmla="*/ 447 h 447"/>
                <a:gd name="T34" fmla="*/ 179 w 446"/>
                <a:gd name="T35" fmla="*/ 442 h 447"/>
                <a:gd name="T36" fmla="*/ 137 w 446"/>
                <a:gd name="T37" fmla="*/ 429 h 447"/>
                <a:gd name="T38" fmla="*/ 99 w 446"/>
                <a:gd name="T39" fmla="*/ 407 h 447"/>
                <a:gd name="T40" fmla="*/ 65 w 446"/>
                <a:gd name="T41" fmla="*/ 381 h 447"/>
                <a:gd name="T42" fmla="*/ 38 w 446"/>
                <a:gd name="T43" fmla="*/ 348 h 447"/>
                <a:gd name="T44" fmla="*/ 17 w 446"/>
                <a:gd name="T45" fmla="*/ 310 h 447"/>
                <a:gd name="T46" fmla="*/ 4 w 446"/>
                <a:gd name="T47" fmla="*/ 268 h 447"/>
                <a:gd name="T48" fmla="*/ 0 w 446"/>
                <a:gd name="T49" fmla="*/ 223 h 447"/>
                <a:gd name="T50" fmla="*/ 4 w 446"/>
                <a:gd name="T51" fmla="*/ 178 h 447"/>
                <a:gd name="T52" fmla="*/ 17 w 446"/>
                <a:gd name="T53" fmla="*/ 135 h 447"/>
                <a:gd name="T54" fmla="*/ 38 w 446"/>
                <a:gd name="T55" fmla="*/ 98 h 447"/>
                <a:gd name="T56" fmla="*/ 65 w 446"/>
                <a:gd name="T57" fmla="*/ 66 h 447"/>
                <a:gd name="T58" fmla="*/ 99 w 446"/>
                <a:gd name="T59" fmla="*/ 38 h 447"/>
                <a:gd name="T60" fmla="*/ 137 w 446"/>
                <a:gd name="T61" fmla="*/ 18 h 447"/>
                <a:gd name="T62" fmla="*/ 179 w 446"/>
                <a:gd name="T63" fmla="*/ 4 h 447"/>
                <a:gd name="T64" fmla="*/ 222 w 446"/>
                <a:gd name="T6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7">
                  <a:moveTo>
                    <a:pt x="222" y="0"/>
                  </a:moveTo>
                  <a:lnTo>
                    <a:pt x="268" y="4"/>
                  </a:lnTo>
                  <a:lnTo>
                    <a:pt x="310" y="18"/>
                  </a:lnTo>
                  <a:lnTo>
                    <a:pt x="348" y="38"/>
                  </a:lnTo>
                  <a:lnTo>
                    <a:pt x="381" y="66"/>
                  </a:lnTo>
                  <a:lnTo>
                    <a:pt x="409" y="98"/>
                  </a:lnTo>
                  <a:lnTo>
                    <a:pt x="429" y="135"/>
                  </a:lnTo>
                  <a:lnTo>
                    <a:pt x="442" y="178"/>
                  </a:lnTo>
                  <a:lnTo>
                    <a:pt x="446" y="223"/>
                  </a:lnTo>
                  <a:lnTo>
                    <a:pt x="442" y="268"/>
                  </a:lnTo>
                  <a:lnTo>
                    <a:pt x="429" y="310"/>
                  </a:lnTo>
                  <a:lnTo>
                    <a:pt x="409" y="348"/>
                  </a:lnTo>
                  <a:lnTo>
                    <a:pt x="381" y="381"/>
                  </a:lnTo>
                  <a:lnTo>
                    <a:pt x="348" y="407"/>
                  </a:lnTo>
                  <a:lnTo>
                    <a:pt x="310" y="429"/>
                  </a:lnTo>
                  <a:lnTo>
                    <a:pt x="268" y="442"/>
                  </a:lnTo>
                  <a:lnTo>
                    <a:pt x="222" y="447"/>
                  </a:lnTo>
                  <a:lnTo>
                    <a:pt x="179" y="442"/>
                  </a:lnTo>
                  <a:lnTo>
                    <a:pt x="137" y="429"/>
                  </a:lnTo>
                  <a:lnTo>
                    <a:pt x="99" y="407"/>
                  </a:lnTo>
                  <a:lnTo>
                    <a:pt x="65" y="381"/>
                  </a:lnTo>
                  <a:lnTo>
                    <a:pt x="38" y="348"/>
                  </a:lnTo>
                  <a:lnTo>
                    <a:pt x="17" y="310"/>
                  </a:lnTo>
                  <a:lnTo>
                    <a:pt x="4" y="268"/>
                  </a:lnTo>
                  <a:lnTo>
                    <a:pt x="0" y="223"/>
                  </a:lnTo>
                  <a:lnTo>
                    <a:pt x="4" y="178"/>
                  </a:lnTo>
                  <a:lnTo>
                    <a:pt x="17" y="135"/>
                  </a:lnTo>
                  <a:lnTo>
                    <a:pt x="38" y="98"/>
                  </a:lnTo>
                  <a:lnTo>
                    <a:pt x="65" y="66"/>
                  </a:lnTo>
                  <a:lnTo>
                    <a:pt x="99" y="38"/>
                  </a:lnTo>
                  <a:lnTo>
                    <a:pt x="137" y="18"/>
                  </a:lnTo>
                  <a:lnTo>
                    <a:pt x="179" y="4"/>
                  </a:lnTo>
                  <a:lnTo>
                    <a:pt x="22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1" name="Freeform 149"/>
            <p:cNvSpPr>
              <a:spLocks/>
            </p:cNvSpPr>
            <p:nvPr/>
          </p:nvSpPr>
          <p:spPr bwMode="auto">
            <a:xfrm>
              <a:off x="3151187" y="1050925"/>
              <a:ext cx="238125" cy="595313"/>
            </a:xfrm>
            <a:custGeom>
              <a:avLst/>
              <a:gdLst>
                <a:gd name="T0" fmla="*/ 0 w 150"/>
                <a:gd name="T1" fmla="*/ 0 h 375"/>
                <a:gd name="T2" fmla="*/ 150 w 150"/>
                <a:gd name="T3" fmla="*/ 0 h 375"/>
                <a:gd name="T4" fmla="*/ 150 w 150"/>
                <a:gd name="T5" fmla="*/ 164 h 375"/>
                <a:gd name="T6" fmla="*/ 74 w 150"/>
                <a:gd name="T7" fmla="*/ 375 h 375"/>
                <a:gd name="T8" fmla="*/ 74 w 150"/>
                <a:gd name="T9" fmla="*/ 375 h 375"/>
                <a:gd name="T10" fmla="*/ 74 w 150"/>
                <a:gd name="T11" fmla="*/ 375 h 375"/>
                <a:gd name="T12" fmla="*/ 0 w 150"/>
                <a:gd name="T13" fmla="*/ 164 h 375"/>
                <a:gd name="T14" fmla="*/ 0 w 1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75">
                  <a:moveTo>
                    <a:pt x="0" y="0"/>
                  </a:moveTo>
                  <a:lnTo>
                    <a:pt x="150" y="0"/>
                  </a:lnTo>
                  <a:lnTo>
                    <a:pt x="150" y="164"/>
                  </a:lnTo>
                  <a:lnTo>
                    <a:pt x="74" y="375"/>
                  </a:lnTo>
                  <a:lnTo>
                    <a:pt x="74" y="375"/>
                  </a:lnTo>
                  <a:lnTo>
                    <a:pt x="74" y="375"/>
                  </a:lnTo>
                  <a:lnTo>
                    <a:pt x="0" y="164"/>
                  </a:lnTo>
                  <a:lnTo>
                    <a:pt x="0"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2" name="Freeform 150"/>
            <p:cNvSpPr>
              <a:spLocks/>
            </p:cNvSpPr>
            <p:nvPr/>
          </p:nvSpPr>
          <p:spPr bwMode="auto">
            <a:xfrm>
              <a:off x="2973387" y="330200"/>
              <a:ext cx="295275" cy="788988"/>
            </a:xfrm>
            <a:custGeom>
              <a:avLst/>
              <a:gdLst>
                <a:gd name="T0" fmla="*/ 186 w 186"/>
                <a:gd name="T1" fmla="*/ 0 h 497"/>
                <a:gd name="T2" fmla="*/ 186 w 186"/>
                <a:gd name="T3" fmla="*/ 6 h 497"/>
                <a:gd name="T4" fmla="*/ 186 w 186"/>
                <a:gd name="T5" fmla="*/ 20 h 497"/>
                <a:gd name="T6" fmla="*/ 186 w 186"/>
                <a:gd name="T7" fmla="*/ 44 h 497"/>
                <a:gd name="T8" fmla="*/ 186 w 186"/>
                <a:gd name="T9" fmla="*/ 199 h 497"/>
                <a:gd name="T10" fmla="*/ 186 w 186"/>
                <a:gd name="T11" fmla="*/ 249 h 497"/>
                <a:gd name="T12" fmla="*/ 186 w 186"/>
                <a:gd name="T13" fmla="*/ 300 h 497"/>
                <a:gd name="T14" fmla="*/ 186 w 186"/>
                <a:gd name="T15" fmla="*/ 351 h 497"/>
                <a:gd name="T16" fmla="*/ 186 w 186"/>
                <a:gd name="T17" fmla="*/ 401 h 497"/>
                <a:gd name="T18" fmla="*/ 186 w 186"/>
                <a:gd name="T19" fmla="*/ 451 h 497"/>
                <a:gd name="T20" fmla="*/ 186 w 186"/>
                <a:gd name="T21" fmla="*/ 497 h 497"/>
                <a:gd name="T22" fmla="*/ 170 w 186"/>
                <a:gd name="T23" fmla="*/ 495 h 497"/>
                <a:gd name="T24" fmla="*/ 153 w 186"/>
                <a:gd name="T25" fmla="*/ 487 h 497"/>
                <a:gd name="T26" fmla="*/ 134 w 186"/>
                <a:gd name="T27" fmla="*/ 477 h 497"/>
                <a:gd name="T28" fmla="*/ 114 w 186"/>
                <a:gd name="T29" fmla="*/ 465 h 497"/>
                <a:gd name="T30" fmla="*/ 96 w 186"/>
                <a:gd name="T31" fmla="*/ 452 h 497"/>
                <a:gd name="T32" fmla="*/ 80 w 186"/>
                <a:gd name="T33" fmla="*/ 439 h 497"/>
                <a:gd name="T34" fmla="*/ 67 w 186"/>
                <a:gd name="T35" fmla="*/ 428 h 497"/>
                <a:gd name="T36" fmla="*/ 60 w 186"/>
                <a:gd name="T37" fmla="*/ 419 h 497"/>
                <a:gd name="T38" fmla="*/ 53 w 186"/>
                <a:gd name="T39" fmla="*/ 410 h 497"/>
                <a:gd name="T40" fmla="*/ 44 w 186"/>
                <a:gd name="T41" fmla="*/ 397 h 497"/>
                <a:gd name="T42" fmla="*/ 34 w 186"/>
                <a:gd name="T43" fmla="*/ 381 h 497"/>
                <a:gd name="T44" fmla="*/ 24 w 186"/>
                <a:gd name="T45" fmla="*/ 361 h 497"/>
                <a:gd name="T46" fmla="*/ 15 w 186"/>
                <a:gd name="T47" fmla="*/ 336 h 497"/>
                <a:gd name="T48" fmla="*/ 8 w 186"/>
                <a:gd name="T49" fmla="*/ 308 h 497"/>
                <a:gd name="T50" fmla="*/ 2 w 186"/>
                <a:gd name="T51" fmla="*/ 273 h 497"/>
                <a:gd name="T52" fmla="*/ 0 w 186"/>
                <a:gd name="T53" fmla="*/ 234 h 497"/>
                <a:gd name="T54" fmla="*/ 2 w 186"/>
                <a:gd name="T55" fmla="*/ 189 h 497"/>
                <a:gd name="T56" fmla="*/ 9 w 186"/>
                <a:gd name="T57" fmla="*/ 150 h 497"/>
                <a:gd name="T58" fmla="*/ 19 w 186"/>
                <a:gd name="T59" fmla="*/ 116 h 497"/>
                <a:gd name="T60" fmla="*/ 32 w 186"/>
                <a:gd name="T61" fmla="*/ 87 h 497"/>
                <a:gd name="T62" fmla="*/ 48 w 186"/>
                <a:gd name="T63" fmla="*/ 64 h 497"/>
                <a:gd name="T64" fmla="*/ 66 w 186"/>
                <a:gd name="T65" fmla="*/ 45 h 497"/>
                <a:gd name="T66" fmla="*/ 86 w 186"/>
                <a:gd name="T67" fmla="*/ 29 h 497"/>
                <a:gd name="T68" fmla="*/ 106 w 186"/>
                <a:gd name="T69" fmla="*/ 17 h 497"/>
                <a:gd name="T70" fmla="*/ 127 w 186"/>
                <a:gd name="T71" fmla="*/ 10 h 497"/>
                <a:gd name="T72" fmla="*/ 149 w 186"/>
                <a:gd name="T73" fmla="*/ 4 h 497"/>
                <a:gd name="T74" fmla="*/ 168 w 186"/>
                <a:gd name="T75" fmla="*/ 1 h 497"/>
                <a:gd name="T76" fmla="*/ 186 w 186"/>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497">
                  <a:moveTo>
                    <a:pt x="186" y="0"/>
                  </a:moveTo>
                  <a:lnTo>
                    <a:pt x="186" y="6"/>
                  </a:lnTo>
                  <a:lnTo>
                    <a:pt x="186" y="20"/>
                  </a:lnTo>
                  <a:lnTo>
                    <a:pt x="186" y="44"/>
                  </a:lnTo>
                  <a:lnTo>
                    <a:pt x="186" y="199"/>
                  </a:lnTo>
                  <a:lnTo>
                    <a:pt x="186" y="249"/>
                  </a:lnTo>
                  <a:lnTo>
                    <a:pt x="186" y="300"/>
                  </a:lnTo>
                  <a:lnTo>
                    <a:pt x="186" y="351"/>
                  </a:lnTo>
                  <a:lnTo>
                    <a:pt x="186" y="401"/>
                  </a:lnTo>
                  <a:lnTo>
                    <a:pt x="186" y="451"/>
                  </a:lnTo>
                  <a:lnTo>
                    <a:pt x="186" y="497"/>
                  </a:lnTo>
                  <a:lnTo>
                    <a:pt x="170" y="495"/>
                  </a:lnTo>
                  <a:lnTo>
                    <a:pt x="153" y="487"/>
                  </a:lnTo>
                  <a:lnTo>
                    <a:pt x="134" y="477"/>
                  </a:lnTo>
                  <a:lnTo>
                    <a:pt x="114" y="465"/>
                  </a:lnTo>
                  <a:lnTo>
                    <a:pt x="96" y="452"/>
                  </a:lnTo>
                  <a:lnTo>
                    <a:pt x="80" y="439"/>
                  </a:lnTo>
                  <a:lnTo>
                    <a:pt x="67" y="428"/>
                  </a:lnTo>
                  <a:lnTo>
                    <a:pt x="60" y="419"/>
                  </a:lnTo>
                  <a:lnTo>
                    <a:pt x="53" y="410"/>
                  </a:lnTo>
                  <a:lnTo>
                    <a:pt x="44" y="397"/>
                  </a:lnTo>
                  <a:lnTo>
                    <a:pt x="34" y="381"/>
                  </a:lnTo>
                  <a:lnTo>
                    <a:pt x="24" y="361"/>
                  </a:lnTo>
                  <a:lnTo>
                    <a:pt x="15" y="336"/>
                  </a:lnTo>
                  <a:lnTo>
                    <a:pt x="8" y="308"/>
                  </a:lnTo>
                  <a:lnTo>
                    <a:pt x="2" y="273"/>
                  </a:lnTo>
                  <a:lnTo>
                    <a:pt x="0" y="234"/>
                  </a:lnTo>
                  <a:lnTo>
                    <a:pt x="2" y="189"/>
                  </a:lnTo>
                  <a:lnTo>
                    <a:pt x="9" y="150"/>
                  </a:lnTo>
                  <a:lnTo>
                    <a:pt x="19" y="116"/>
                  </a:lnTo>
                  <a:lnTo>
                    <a:pt x="32" y="87"/>
                  </a:lnTo>
                  <a:lnTo>
                    <a:pt x="48" y="64"/>
                  </a:lnTo>
                  <a:lnTo>
                    <a:pt x="66" y="45"/>
                  </a:lnTo>
                  <a:lnTo>
                    <a:pt x="86" y="29"/>
                  </a:lnTo>
                  <a:lnTo>
                    <a:pt x="106" y="17"/>
                  </a:lnTo>
                  <a:lnTo>
                    <a:pt x="127" y="10"/>
                  </a:lnTo>
                  <a:lnTo>
                    <a:pt x="149" y="4"/>
                  </a:lnTo>
                  <a:lnTo>
                    <a:pt x="168" y="1"/>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3" name="Freeform 151"/>
            <p:cNvSpPr>
              <a:spLocks/>
            </p:cNvSpPr>
            <p:nvPr/>
          </p:nvSpPr>
          <p:spPr bwMode="auto">
            <a:xfrm>
              <a:off x="2916237" y="679450"/>
              <a:ext cx="122238" cy="177800"/>
            </a:xfrm>
            <a:custGeom>
              <a:avLst/>
              <a:gdLst>
                <a:gd name="T0" fmla="*/ 33 w 77"/>
                <a:gd name="T1" fmla="*/ 0 h 112"/>
                <a:gd name="T2" fmla="*/ 48 w 77"/>
                <a:gd name="T3" fmla="*/ 3 h 112"/>
                <a:gd name="T4" fmla="*/ 61 w 77"/>
                <a:gd name="T5" fmla="*/ 13 h 112"/>
                <a:gd name="T6" fmla="*/ 71 w 77"/>
                <a:gd name="T7" fmla="*/ 29 h 112"/>
                <a:gd name="T8" fmla="*/ 77 w 77"/>
                <a:gd name="T9" fmla="*/ 51 h 112"/>
                <a:gd name="T10" fmla="*/ 77 w 77"/>
                <a:gd name="T11" fmla="*/ 68 h 112"/>
                <a:gd name="T12" fmla="*/ 73 w 77"/>
                <a:gd name="T13" fmla="*/ 84 h 112"/>
                <a:gd name="T14" fmla="*/ 65 w 77"/>
                <a:gd name="T15" fmla="*/ 97 h 112"/>
                <a:gd name="T16" fmla="*/ 57 w 77"/>
                <a:gd name="T17" fmla="*/ 107 h 112"/>
                <a:gd name="T18" fmla="*/ 44 w 77"/>
                <a:gd name="T19" fmla="*/ 112 h 112"/>
                <a:gd name="T20" fmla="*/ 29 w 77"/>
                <a:gd name="T21" fmla="*/ 109 h 112"/>
                <a:gd name="T22" fmla="*/ 16 w 77"/>
                <a:gd name="T23" fmla="*/ 99 h 112"/>
                <a:gd name="T24" fmla="*/ 6 w 77"/>
                <a:gd name="T25" fmla="*/ 83 h 112"/>
                <a:gd name="T26" fmla="*/ 0 w 77"/>
                <a:gd name="T27" fmla="*/ 61 h 112"/>
                <a:gd name="T28" fmla="*/ 0 w 77"/>
                <a:gd name="T29" fmla="*/ 43 h 112"/>
                <a:gd name="T30" fmla="*/ 4 w 77"/>
                <a:gd name="T31" fmla="*/ 27 h 112"/>
                <a:gd name="T32" fmla="*/ 12 w 77"/>
                <a:gd name="T33" fmla="*/ 13 h 112"/>
                <a:gd name="T34" fmla="*/ 20 w 77"/>
                <a:gd name="T35" fmla="*/ 4 h 112"/>
                <a:gd name="T36" fmla="*/ 3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3" y="0"/>
                  </a:moveTo>
                  <a:lnTo>
                    <a:pt x="48" y="3"/>
                  </a:lnTo>
                  <a:lnTo>
                    <a:pt x="61" y="13"/>
                  </a:lnTo>
                  <a:lnTo>
                    <a:pt x="71" y="29"/>
                  </a:lnTo>
                  <a:lnTo>
                    <a:pt x="77" y="51"/>
                  </a:lnTo>
                  <a:lnTo>
                    <a:pt x="77" y="68"/>
                  </a:lnTo>
                  <a:lnTo>
                    <a:pt x="73" y="84"/>
                  </a:lnTo>
                  <a:lnTo>
                    <a:pt x="65" y="97"/>
                  </a:lnTo>
                  <a:lnTo>
                    <a:pt x="57" y="107"/>
                  </a:lnTo>
                  <a:lnTo>
                    <a:pt x="44" y="112"/>
                  </a:lnTo>
                  <a:lnTo>
                    <a:pt x="29" y="109"/>
                  </a:lnTo>
                  <a:lnTo>
                    <a:pt x="16" y="99"/>
                  </a:lnTo>
                  <a:lnTo>
                    <a:pt x="6" y="83"/>
                  </a:lnTo>
                  <a:lnTo>
                    <a:pt x="0" y="61"/>
                  </a:lnTo>
                  <a:lnTo>
                    <a:pt x="0" y="43"/>
                  </a:lnTo>
                  <a:lnTo>
                    <a:pt x="4" y="27"/>
                  </a:lnTo>
                  <a:lnTo>
                    <a:pt x="12" y="13"/>
                  </a:lnTo>
                  <a:lnTo>
                    <a:pt x="20" y="4"/>
                  </a:lnTo>
                  <a:lnTo>
                    <a:pt x="33"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4" name="Freeform 152"/>
            <p:cNvSpPr>
              <a:spLocks/>
            </p:cNvSpPr>
            <p:nvPr/>
          </p:nvSpPr>
          <p:spPr bwMode="auto">
            <a:xfrm>
              <a:off x="3268662" y="330200"/>
              <a:ext cx="298450" cy="788988"/>
            </a:xfrm>
            <a:custGeom>
              <a:avLst/>
              <a:gdLst>
                <a:gd name="T0" fmla="*/ 0 w 188"/>
                <a:gd name="T1" fmla="*/ 0 h 497"/>
                <a:gd name="T2" fmla="*/ 19 w 188"/>
                <a:gd name="T3" fmla="*/ 1 h 497"/>
                <a:gd name="T4" fmla="*/ 40 w 188"/>
                <a:gd name="T5" fmla="*/ 4 h 497"/>
                <a:gd name="T6" fmla="*/ 60 w 188"/>
                <a:gd name="T7" fmla="*/ 10 h 497"/>
                <a:gd name="T8" fmla="*/ 82 w 188"/>
                <a:gd name="T9" fmla="*/ 17 h 497"/>
                <a:gd name="T10" fmla="*/ 102 w 188"/>
                <a:gd name="T11" fmla="*/ 29 h 497"/>
                <a:gd name="T12" fmla="*/ 121 w 188"/>
                <a:gd name="T13" fmla="*/ 45 h 497"/>
                <a:gd name="T14" fmla="*/ 139 w 188"/>
                <a:gd name="T15" fmla="*/ 64 h 497"/>
                <a:gd name="T16" fmla="*/ 155 w 188"/>
                <a:gd name="T17" fmla="*/ 87 h 497"/>
                <a:gd name="T18" fmla="*/ 169 w 188"/>
                <a:gd name="T19" fmla="*/ 116 h 497"/>
                <a:gd name="T20" fmla="*/ 179 w 188"/>
                <a:gd name="T21" fmla="*/ 150 h 497"/>
                <a:gd name="T22" fmla="*/ 185 w 188"/>
                <a:gd name="T23" fmla="*/ 189 h 497"/>
                <a:gd name="T24" fmla="*/ 188 w 188"/>
                <a:gd name="T25" fmla="*/ 234 h 497"/>
                <a:gd name="T26" fmla="*/ 185 w 188"/>
                <a:gd name="T27" fmla="*/ 273 h 497"/>
                <a:gd name="T28" fmla="*/ 181 w 188"/>
                <a:gd name="T29" fmla="*/ 308 h 497"/>
                <a:gd name="T30" fmla="*/ 174 w 188"/>
                <a:gd name="T31" fmla="*/ 336 h 497"/>
                <a:gd name="T32" fmla="*/ 163 w 188"/>
                <a:gd name="T33" fmla="*/ 361 h 497"/>
                <a:gd name="T34" fmla="*/ 155 w 188"/>
                <a:gd name="T35" fmla="*/ 381 h 497"/>
                <a:gd name="T36" fmla="*/ 144 w 188"/>
                <a:gd name="T37" fmla="*/ 397 h 497"/>
                <a:gd name="T38" fmla="*/ 136 w 188"/>
                <a:gd name="T39" fmla="*/ 410 h 497"/>
                <a:gd name="T40" fmla="*/ 128 w 188"/>
                <a:gd name="T41" fmla="*/ 419 h 497"/>
                <a:gd name="T42" fmla="*/ 120 w 188"/>
                <a:gd name="T43" fmla="*/ 428 h 497"/>
                <a:gd name="T44" fmla="*/ 108 w 188"/>
                <a:gd name="T45" fmla="*/ 439 h 497"/>
                <a:gd name="T46" fmla="*/ 92 w 188"/>
                <a:gd name="T47" fmla="*/ 452 h 497"/>
                <a:gd name="T48" fmla="*/ 73 w 188"/>
                <a:gd name="T49" fmla="*/ 465 h 497"/>
                <a:gd name="T50" fmla="*/ 54 w 188"/>
                <a:gd name="T51" fmla="*/ 477 h 497"/>
                <a:gd name="T52" fmla="*/ 35 w 188"/>
                <a:gd name="T53" fmla="*/ 487 h 497"/>
                <a:gd name="T54" fmla="*/ 16 w 188"/>
                <a:gd name="T55" fmla="*/ 495 h 497"/>
                <a:gd name="T56" fmla="*/ 0 w 188"/>
                <a:gd name="T57" fmla="*/ 497 h 497"/>
                <a:gd name="T58" fmla="*/ 0 w 188"/>
                <a:gd name="T59" fmla="*/ 451 h 497"/>
                <a:gd name="T60" fmla="*/ 0 w 188"/>
                <a:gd name="T61" fmla="*/ 401 h 497"/>
                <a:gd name="T62" fmla="*/ 0 w 188"/>
                <a:gd name="T63" fmla="*/ 351 h 497"/>
                <a:gd name="T64" fmla="*/ 0 w 188"/>
                <a:gd name="T65" fmla="*/ 300 h 497"/>
                <a:gd name="T66" fmla="*/ 0 w 188"/>
                <a:gd name="T67" fmla="*/ 249 h 497"/>
                <a:gd name="T68" fmla="*/ 0 w 188"/>
                <a:gd name="T69" fmla="*/ 199 h 497"/>
                <a:gd name="T70" fmla="*/ 0 w 188"/>
                <a:gd name="T71" fmla="*/ 44 h 497"/>
                <a:gd name="T72" fmla="*/ 0 w 188"/>
                <a:gd name="T73" fmla="*/ 20 h 497"/>
                <a:gd name="T74" fmla="*/ 0 w 188"/>
                <a:gd name="T75" fmla="*/ 6 h 497"/>
                <a:gd name="T76" fmla="*/ 0 w 188"/>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497">
                  <a:moveTo>
                    <a:pt x="0" y="0"/>
                  </a:moveTo>
                  <a:lnTo>
                    <a:pt x="19" y="1"/>
                  </a:lnTo>
                  <a:lnTo>
                    <a:pt x="40" y="4"/>
                  </a:lnTo>
                  <a:lnTo>
                    <a:pt x="60" y="10"/>
                  </a:lnTo>
                  <a:lnTo>
                    <a:pt x="82" y="17"/>
                  </a:lnTo>
                  <a:lnTo>
                    <a:pt x="102" y="29"/>
                  </a:lnTo>
                  <a:lnTo>
                    <a:pt x="121" y="45"/>
                  </a:lnTo>
                  <a:lnTo>
                    <a:pt x="139" y="64"/>
                  </a:lnTo>
                  <a:lnTo>
                    <a:pt x="155" y="87"/>
                  </a:lnTo>
                  <a:lnTo>
                    <a:pt x="169" y="116"/>
                  </a:lnTo>
                  <a:lnTo>
                    <a:pt x="179" y="150"/>
                  </a:lnTo>
                  <a:lnTo>
                    <a:pt x="185" y="189"/>
                  </a:lnTo>
                  <a:lnTo>
                    <a:pt x="188" y="234"/>
                  </a:lnTo>
                  <a:lnTo>
                    <a:pt x="185" y="273"/>
                  </a:lnTo>
                  <a:lnTo>
                    <a:pt x="181" y="308"/>
                  </a:lnTo>
                  <a:lnTo>
                    <a:pt x="174" y="336"/>
                  </a:lnTo>
                  <a:lnTo>
                    <a:pt x="163" y="361"/>
                  </a:lnTo>
                  <a:lnTo>
                    <a:pt x="155" y="381"/>
                  </a:lnTo>
                  <a:lnTo>
                    <a:pt x="144" y="397"/>
                  </a:lnTo>
                  <a:lnTo>
                    <a:pt x="136" y="410"/>
                  </a:lnTo>
                  <a:lnTo>
                    <a:pt x="128" y="419"/>
                  </a:lnTo>
                  <a:lnTo>
                    <a:pt x="120" y="428"/>
                  </a:lnTo>
                  <a:lnTo>
                    <a:pt x="108" y="439"/>
                  </a:lnTo>
                  <a:lnTo>
                    <a:pt x="92" y="452"/>
                  </a:lnTo>
                  <a:lnTo>
                    <a:pt x="73" y="465"/>
                  </a:lnTo>
                  <a:lnTo>
                    <a:pt x="54" y="477"/>
                  </a:lnTo>
                  <a:lnTo>
                    <a:pt x="35" y="487"/>
                  </a:lnTo>
                  <a:lnTo>
                    <a:pt x="16" y="495"/>
                  </a:lnTo>
                  <a:lnTo>
                    <a:pt x="0" y="497"/>
                  </a:lnTo>
                  <a:lnTo>
                    <a:pt x="0" y="451"/>
                  </a:lnTo>
                  <a:lnTo>
                    <a:pt x="0" y="401"/>
                  </a:lnTo>
                  <a:lnTo>
                    <a:pt x="0" y="351"/>
                  </a:lnTo>
                  <a:lnTo>
                    <a:pt x="0" y="300"/>
                  </a:lnTo>
                  <a:lnTo>
                    <a:pt x="0" y="249"/>
                  </a:lnTo>
                  <a:lnTo>
                    <a:pt x="0" y="199"/>
                  </a:lnTo>
                  <a:lnTo>
                    <a:pt x="0" y="44"/>
                  </a:lnTo>
                  <a:lnTo>
                    <a:pt x="0" y="20"/>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5" name="Freeform 153"/>
            <p:cNvSpPr>
              <a:spLocks/>
            </p:cNvSpPr>
            <p:nvPr/>
          </p:nvSpPr>
          <p:spPr bwMode="auto">
            <a:xfrm>
              <a:off x="3502024" y="679450"/>
              <a:ext cx="122238" cy="177800"/>
            </a:xfrm>
            <a:custGeom>
              <a:avLst/>
              <a:gdLst>
                <a:gd name="T0" fmla="*/ 44 w 77"/>
                <a:gd name="T1" fmla="*/ 0 h 112"/>
                <a:gd name="T2" fmla="*/ 57 w 77"/>
                <a:gd name="T3" fmla="*/ 4 h 112"/>
                <a:gd name="T4" fmla="*/ 66 w 77"/>
                <a:gd name="T5" fmla="*/ 13 h 112"/>
                <a:gd name="T6" fmla="*/ 73 w 77"/>
                <a:gd name="T7" fmla="*/ 27 h 112"/>
                <a:gd name="T8" fmla="*/ 77 w 77"/>
                <a:gd name="T9" fmla="*/ 43 h 112"/>
                <a:gd name="T10" fmla="*/ 77 w 77"/>
                <a:gd name="T11" fmla="*/ 61 h 112"/>
                <a:gd name="T12" fmla="*/ 72 w 77"/>
                <a:gd name="T13" fmla="*/ 83 h 112"/>
                <a:gd name="T14" fmla="*/ 61 w 77"/>
                <a:gd name="T15" fmla="*/ 99 h 112"/>
                <a:gd name="T16" fmla="*/ 48 w 77"/>
                <a:gd name="T17" fmla="*/ 109 h 112"/>
                <a:gd name="T18" fmla="*/ 32 w 77"/>
                <a:gd name="T19" fmla="*/ 112 h 112"/>
                <a:gd name="T20" fmla="*/ 21 w 77"/>
                <a:gd name="T21" fmla="*/ 107 h 112"/>
                <a:gd name="T22" fmla="*/ 11 w 77"/>
                <a:gd name="T23" fmla="*/ 97 h 112"/>
                <a:gd name="T24" fmla="*/ 5 w 77"/>
                <a:gd name="T25" fmla="*/ 84 h 112"/>
                <a:gd name="T26" fmla="*/ 0 w 77"/>
                <a:gd name="T27" fmla="*/ 68 h 112"/>
                <a:gd name="T28" fmla="*/ 0 w 77"/>
                <a:gd name="T29" fmla="*/ 51 h 112"/>
                <a:gd name="T30" fmla="*/ 5 w 77"/>
                <a:gd name="T31" fmla="*/ 29 h 112"/>
                <a:gd name="T32" fmla="*/ 15 w 77"/>
                <a:gd name="T33" fmla="*/ 13 h 112"/>
                <a:gd name="T34" fmla="*/ 29 w 77"/>
                <a:gd name="T35" fmla="*/ 3 h 112"/>
                <a:gd name="T36" fmla="*/ 44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4" y="0"/>
                  </a:moveTo>
                  <a:lnTo>
                    <a:pt x="57" y="4"/>
                  </a:lnTo>
                  <a:lnTo>
                    <a:pt x="66" y="13"/>
                  </a:lnTo>
                  <a:lnTo>
                    <a:pt x="73" y="27"/>
                  </a:lnTo>
                  <a:lnTo>
                    <a:pt x="77" y="43"/>
                  </a:lnTo>
                  <a:lnTo>
                    <a:pt x="77" y="61"/>
                  </a:lnTo>
                  <a:lnTo>
                    <a:pt x="72" y="83"/>
                  </a:lnTo>
                  <a:lnTo>
                    <a:pt x="61" y="99"/>
                  </a:lnTo>
                  <a:lnTo>
                    <a:pt x="48" y="109"/>
                  </a:lnTo>
                  <a:lnTo>
                    <a:pt x="32" y="112"/>
                  </a:lnTo>
                  <a:lnTo>
                    <a:pt x="21" y="107"/>
                  </a:lnTo>
                  <a:lnTo>
                    <a:pt x="11" y="97"/>
                  </a:lnTo>
                  <a:lnTo>
                    <a:pt x="5" y="84"/>
                  </a:lnTo>
                  <a:lnTo>
                    <a:pt x="0" y="68"/>
                  </a:lnTo>
                  <a:lnTo>
                    <a:pt x="0" y="51"/>
                  </a:lnTo>
                  <a:lnTo>
                    <a:pt x="5" y="29"/>
                  </a:lnTo>
                  <a:lnTo>
                    <a:pt x="15" y="13"/>
                  </a:lnTo>
                  <a:lnTo>
                    <a:pt x="29" y="3"/>
                  </a:lnTo>
                  <a:lnTo>
                    <a:pt x="44"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6" name="Freeform 154"/>
            <p:cNvSpPr>
              <a:spLocks/>
            </p:cNvSpPr>
            <p:nvPr/>
          </p:nvSpPr>
          <p:spPr bwMode="auto">
            <a:xfrm>
              <a:off x="2876549" y="1168400"/>
              <a:ext cx="392113" cy="477838"/>
            </a:xfrm>
            <a:custGeom>
              <a:avLst/>
              <a:gdLst>
                <a:gd name="T0" fmla="*/ 173 w 247"/>
                <a:gd name="T1" fmla="*/ 0 h 301"/>
                <a:gd name="T2" fmla="*/ 173 w 247"/>
                <a:gd name="T3" fmla="*/ 3 h 301"/>
                <a:gd name="T4" fmla="*/ 175 w 247"/>
                <a:gd name="T5" fmla="*/ 12 h 301"/>
                <a:gd name="T6" fmla="*/ 176 w 247"/>
                <a:gd name="T7" fmla="*/ 23 h 301"/>
                <a:gd name="T8" fmla="*/ 179 w 247"/>
                <a:gd name="T9" fmla="*/ 39 h 301"/>
                <a:gd name="T10" fmla="*/ 186 w 247"/>
                <a:gd name="T11" fmla="*/ 57 h 301"/>
                <a:gd name="T12" fmla="*/ 198 w 247"/>
                <a:gd name="T13" fmla="*/ 70 h 301"/>
                <a:gd name="T14" fmla="*/ 211 w 247"/>
                <a:gd name="T15" fmla="*/ 81 h 301"/>
                <a:gd name="T16" fmla="*/ 224 w 247"/>
                <a:gd name="T17" fmla="*/ 89 h 301"/>
                <a:gd name="T18" fmla="*/ 236 w 247"/>
                <a:gd name="T19" fmla="*/ 95 h 301"/>
                <a:gd name="T20" fmla="*/ 245 w 247"/>
                <a:gd name="T21" fmla="*/ 97 h 301"/>
                <a:gd name="T22" fmla="*/ 247 w 247"/>
                <a:gd name="T23" fmla="*/ 97 h 301"/>
                <a:gd name="T24" fmla="*/ 247 w 247"/>
                <a:gd name="T25" fmla="*/ 301 h 301"/>
                <a:gd name="T26" fmla="*/ 247 w 247"/>
                <a:gd name="T27" fmla="*/ 301 h 301"/>
                <a:gd name="T28" fmla="*/ 183 w 247"/>
                <a:gd name="T29" fmla="*/ 297 h 301"/>
                <a:gd name="T30" fmla="*/ 121 w 247"/>
                <a:gd name="T31" fmla="*/ 285 h 301"/>
                <a:gd name="T32" fmla="*/ 63 w 247"/>
                <a:gd name="T33" fmla="*/ 266 h 301"/>
                <a:gd name="T34" fmla="*/ 7 w 247"/>
                <a:gd name="T35" fmla="*/ 241 h 301"/>
                <a:gd name="T36" fmla="*/ 0 w 247"/>
                <a:gd name="T37" fmla="*/ 237 h 301"/>
                <a:gd name="T38" fmla="*/ 2 w 247"/>
                <a:gd name="T39" fmla="*/ 218 h 301"/>
                <a:gd name="T40" fmla="*/ 5 w 247"/>
                <a:gd name="T41" fmla="*/ 189 h 301"/>
                <a:gd name="T42" fmla="*/ 7 w 247"/>
                <a:gd name="T43" fmla="*/ 160 h 301"/>
                <a:gd name="T44" fmla="*/ 13 w 247"/>
                <a:gd name="T45" fmla="*/ 132 h 301"/>
                <a:gd name="T46" fmla="*/ 18 w 247"/>
                <a:gd name="T47" fmla="*/ 106 h 301"/>
                <a:gd name="T48" fmla="*/ 25 w 247"/>
                <a:gd name="T49" fmla="*/ 83 h 301"/>
                <a:gd name="T50" fmla="*/ 35 w 247"/>
                <a:gd name="T51" fmla="*/ 71 h 301"/>
                <a:gd name="T52" fmla="*/ 50 w 247"/>
                <a:gd name="T53" fmla="*/ 58 h 301"/>
                <a:gd name="T54" fmla="*/ 69 w 247"/>
                <a:gd name="T55" fmla="*/ 47 h 301"/>
                <a:gd name="T56" fmla="*/ 89 w 247"/>
                <a:gd name="T57" fmla="*/ 36 h 301"/>
                <a:gd name="T58" fmla="*/ 109 w 247"/>
                <a:gd name="T59" fmla="*/ 26 h 301"/>
                <a:gd name="T60" fmla="*/ 128 w 247"/>
                <a:gd name="T61" fmla="*/ 17 h 301"/>
                <a:gd name="T62" fmla="*/ 146 w 247"/>
                <a:gd name="T63" fmla="*/ 10 h 301"/>
                <a:gd name="T64" fmla="*/ 160 w 247"/>
                <a:gd name="T65" fmla="*/ 4 h 301"/>
                <a:gd name="T66" fmla="*/ 170 w 247"/>
                <a:gd name="T67" fmla="*/ 1 h 301"/>
                <a:gd name="T68" fmla="*/ 173 w 247"/>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301">
                  <a:moveTo>
                    <a:pt x="173" y="0"/>
                  </a:moveTo>
                  <a:lnTo>
                    <a:pt x="173" y="3"/>
                  </a:lnTo>
                  <a:lnTo>
                    <a:pt x="175" y="12"/>
                  </a:lnTo>
                  <a:lnTo>
                    <a:pt x="176" y="23"/>
                  </a:lnTo>
                  <a:lnTo>
                    <a:pt x="179" y="39"/>
                  </a:lnTo>
                  <a:lnTo>
                    <a:pt x="186" y="57"/>
                  </a:lnTo>
                  <a:lnTo>
                    <a:pt x="198" y="70"/>
                  </a:lnTo>
                  <a:lnTo>
                    <a:pt x="211" y="81"/>
                  </a:lnTo>
                  <a:lnTo>
                    <a:pt x="224" y="89"/>
                  </a:lnTo>
                  <a:lnTo>
                    <a:pt x="236" y="95"/>
                  </a:lnTo>
                  <a:lnTo>
                    <a:pt x="245" y="97"/>
                  </a:lnTo>
                  <a:lnTo>
                    <a:pt x="247" y="97"/>
                  </a:lnTo>
                  <a:lnTo>
                    <a:pt x="247" y="301"/>
                  </a:lnTo>
                  <a:lnTo>
                    <a:pt x="247" y="301"/>
                  </a:lnTo>
                  <a:lnTo>
                    <a:pt x="183" y="297"/>
                  </a:lnTo>
                  <a:lnTo>
                    <a:pt x="121" y="285"/>
                  </a:lnTo>
                  <a:lnTo>
                    <a:pt x="63" y="266"/>
                  </a:lnTo>
                  <a:lnTo>
                    <a:pt x="7" y="241"/>
                  </a:lnTo>
                  <a:lnTo>
                    <a:pt x="0" y="237"/>
                  </a:lnTo>
                  <a:lnTo>
                    <a:pt x="2" y="218"/>
                  </a:lnTo>
                  <a:lnTo>
                    <a:pt x="5" y="189"/>
                  </a:lnTo>
                  <a:lnTo>
                    <a:pt x="7" y="160"/>
                  </a:lnTo>
                  <a:lnTo>
                    <a:pt x="13" y="132"/>
                  </a:lnTo>
                  <a:lnTo>
                    <a:pt x="18" y="106"/>
                  </a:lnTo>
                  <a:lnTo>
                    <a:pt x="25" y="83"/>
                  </a:lnTo>
                  <a:lnTo>
                    <a:pt x="35" y="71"/>
                  </a:lnTo>
                  <a:lnTo>
                    <a:pt x="50" y="58"/>
                  </a:lnTo>
                  <a:lnTo>
                    <a:pt x="69" y="47"/>
                  </a:lnTo>
                  <a:lnTo>
                    <a:pt x="89" y="36"/>
                  </a:lnTo>
                  <a:lnTo>
                    <a:pt x="109" y="26"/>
                  </a:lnTo>
                  <a:lnTo>
                    <a:pt x="128" y="17"/>
                  </a:lnTo>
                  <a:lnTo>
                    <a:pt x="146" y="10"/>
                  </a:lnTo>
                  <a:lnTo>
                    <a:pt x="160" y="4"/>
                  </a:lnTo>
                  <a:lnTo>
                    <a:pt x="170" y="1"/>
                  </a:lnTo>
                  <a:lnTo>
                    <a:pt x="1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7" name="Freeform 155"/>
            <p:cNvSpPr>
              <a:spLocks/>
            </p:cNvSpPr>
            <p:nvPr/>
          </p:nvSpPr>
          <p:spPr bwMode="auto">
            <a:xfrm>
              <a:off x="3268662" y="1168400"/>
              <a:ext cx="393700" cy="477838"/>
            </a:xfrm>
            <a:custGeom>
              <a:avLst/>
              <a:gdLst>
                <a:gd name="T0" fmla="*/ 73 w 248"/>
                <a:gd name="T1" fmla="*/ 0 h 301"/>
                <a:gd name="T2" fmla="*/ 78 w 248"/>
                <a:gd name="T3" fmla="*/ 1 h 301"/>
                <a:gd name="T4" fmla="*/ 86 w 248"/>
                <a:gd name="T5" fmla="*/ 4 h 301"/>
                <a:gd name="T6" fmla="*/ 101 w 248"/>
                <a:gd name="T7" fmla="*/ 10 h 301"/>
                <a:gd name="T8" fmla="*/ 118 w 248"/>
                <a:gd name="T9" fmla="*/ 17 h 301"/>
                <a:gd name="T10" fmla="*/ 139 w 248"/>
                <a:gd name="T11" fmla="*/ 26 h 301"/>
                <a:gd name="T12" fmla="*/ 159 w 248"/>
                <a:gd name="T13" fmla="*/ 36 h 301"/>
                <a:gd name="T14" fmla="*/ 179 w 248"/>
                <a:gd name="T15" fmla="*/ 47 h 301"/>
                <a:gd name="T16" fmla="*/ 197 w 248"/>
                <a:gd name="T17" fmla="*/ 58 h 301"/>
                <a:gd name="T18" fmla="*/ 213 w 248"/>
                <a:gd name="T19" fmla="*/ 71 h 301"/>
                <a:gd name="T20" fmla="*/ 223 w 248"/>
                <a:gd name="T21" fmla="*/ 83 h 301"/>
                <a:gd name="T22" fmla="*/ 229 w 248"/>
                <a:gd name="T23" fmla="*/ 106 h 301"/>
                <a:gd name="T24" fmla="*/ 235 w 248"/>
                <a:gd name="T25" fmla="*/ 132 h 301"/>
                <a:gd name="T26" fmla="*/ 239 w 248"/>
                <a:gd name="T27" fmla="*/ 160 h 301"/>
                <a:gd name="T28" fmla="*/ 243 w 248"/>
                <a:gd name="T29" fmla="*/ 189 h 301"/>
                <a:gd name="T30" fmla="*/ 246 w 248"/>
                <a:gd name="T31" fmla="*/ 218 h 301"/>
                <a:gd name="T32" fmla="*/ 248 w 248"/>
                <a:gd name="T33" fmla="*/ 237 h 301"/>
                <a:gd name="T34" fmla="*/ 240 w 248"/>
                <a:gd name="T35" fmla="*/ 241 h 301"/>
                <a:gd name="T36" fmla="*/ 184 w 248"/>
                <a:gd name="T37" fmla="*/ 266 h 301"/>
                <a:gd name="T38" fmla="*/ 126 w 248"/>
                <a:gd name="T39" fmla="*/ 285 h 301"/>
                <a:gd name="T40" fmla="*/ 64 w 248"/>
                <a:gd name="T41" fmla="*/ 297 h 301"/>
                <a:gd name="T42" fmla="*/ 0 w 248"/>
                <a:gd name="T43" fmla="*/ 301 h 301"/>
                <a:gd name="T44" fmla="*/ 0 w 248"/>
                <a:gd name="T45" fmla="*/ 97 h 301"/>
                <a:gd name="T46" fmla="*/ 3 w 248"/>
                <a:gd name="T47" fmla="*/ 97 h 301"/>
                <a:gd name="T48" fmla="*/ 12 w 248"/>
                <a:gd name="T49" fmla="*/ 95 h 301"/>
                <a:gd name="T50" fmla="*/ 24 w 248"/>
                <a:gd name="T51" fmla="*/ 89 h 301"/>
                <a:gd name="T52" fmla="*/ 37 w 248"/>
                <a:gd name="T53" fmla="*/ 81 h 301"/>
                <a:gd name="T54" fmla="*/ 50 w 248"/>
                <a:gd name="T55" fmla="*/ 70 h 301"/>
                <a:gd name="T56" fmla="*/ 60 w 248"/>
                <a:gd name="T57" fmla="*/ 57 h 301"/>
                <a:gd name="T58" fmla="*/ 69 w 248"/>
                <a:gd name="T59" fmla="*/ 39 h 301"/>
                <a:gd name="T60" fmla="*/ 72 w 248"/>
                <a:gd name="T61" fmla="*/ 23 h 301"/>
                <a:gd name="T62" fmla="*/ 73 w 248"/>
                <a:gd name="T63" fmla="*/ 12 h 301"/>
                <a:gd name="T64" fmla="*/ 73 w 248"/>
                <a:gd name="T65" fmla="*/ 3 h 301"/>
                <a:gd name="T66" fmla="*/ 73 w 248"/>
                <a:gd name="T6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1">
                  <a:moveTo>
                    <a:pt x="73" y="0"/>
                  </a:moveTo>
                  <a:lnTo>
                    <a:pt x="78" y="1"/>
                  </a:lnTo>
                  <a:lnTo>
                    <a:pt x="86" y="4"/>
                  </a:lnTo>
                  <a:lnTo>
                    <a:pt x="101" y="10"/>
                  </a:lnTo>
                  <a:lnTo>
                    <a:pt x="118" y="17"/>
                  </a:lnTo>
                  <a:lnTo>
                    <a:pt x="139" y="26"/>
                  </a:lnTo>
                  <a:lnTo>
                    <a:pt x="159" y="36"/>
                  </a:lnTo>
                  <a:lnTo>
                    <a:pt x="179" y="47"/>
                  </a:lnTo>
                  <a:lnTo>
                    <a:pt x="197" y="58"/>
                  </a:lnTo>
                  <a:lnTo>
                    <a:pt x="213" y="71"/>
                  </a:lnTo>
                  <a:lnTo>
                    <a:pt x="223" y="83"/>
                  </a:lnTo>
                  <a:lnTo>
                    <a:pt x="229" y="106"/>
                  </a:lnTo>
                  <a:lnTo>
                    <a:pt x="235" y="132"/>
                  </a:lnTo>
                  <a:lnTo>
                    <a:pt x="239" y="160"/>
                  </a:lnTo>
                  <a:lnTo>
                    <a:pt x="243" y="189"/>
                  </a:lnTo>
                  <a:lnTo>
                    <a:pt x="246" y="218"/>
                  </a:lnTo>
                  <a:lnTo>
                    <a:pt x="248" y="237"/>
                  </a:lnTo>
                  <a:lnTo>
                    <a:pt x="240" y="241"/>
                  </a:lnTo>
                  <a:lnTo>
                    <a:pt x="184" y="266"/>
                  </a:lnTo>
                  <a:lnTo>
                    <a:pt x="126" y="285"/>
                  </a:lnTo>
                  <a:lnTo>
                    <a:pt x="64" y="297"/>
                  </a:lnTo>
                  <a:lnTo>
                    <a:pt x="0" y="301"/>
                  </a:lnTo>
                  <a:lnTo>
                    <a:pt x="0" y="97"/>
                  </a:lnTo>
                  <a:lnTo>
                    <a:pt x="3" y="97"/>
                  </a:lnTo>
                  <a:lnTo>
                    <a:pt x="12" y="95"/>
                  </a:lnTo>
                  <a:lnTo>
                    <a:pt x="24" y="89"/>
                  </a:lnTo>
                  <a:lnTo>
                    <a:pt x="37" y="81"/>
                  </a:lnTo>
                  <a:lnTo>
                    <a:pt x="50" y="70"/>
                  </a:lnTo>
                  <a:lnTo>
                    <a:pt x="60" y="57"/>
                  </a:lnTo>
                  <a:lnTo>
                    <a:pt x="69" y="39"/>
                  </a:lnTo>
                  <a:lnTo>
                    <a:pt x="72" y="23"/>
                  </a:lnTo>
                  <a:lnTo>
                    <a:pt x="73" y="12"/>
                  </a:lnTo>
                  <a:lnTo>
                    <a:pt x="73" y="3"/>
                  </a:lnTo>
                  <a:lnTo>
                    <a:pt x="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8" name="Freeform 156"/>
            <p:cNvSpPr>
              <a:spLocks/>
            </p:cNvSpPr>
            <p:nvPr/>
          </p:nvSpPr>
          <p:spPr bwMode="auto">
            <a:xfrm>
              <a:off x="3189287" y="950912"/>
              <a:ext cx="163513" cy="60325"/>
            </a:xfrm>
            <a:custGeom>
              <a:avLst/>
              <a:gdLst>
                <a:gd name="T0" fmla="*/ 0 w 103"/>
                <a:gd name="T1" fmla="*/ 0 h 38"/>
                <a:gd name="T2" fmla="*/ 103 w 103"/>
                <a:gd name="T3" fmla="*/ 0 h 38"/>
                <a:gd name="T4" fmla="*/ 98 w 103"/>
                <a:gd name="T5" fmla="*/ 15 h 38"/>
                <a:gd name="T6" fmla="*/ 87 w 103"/>
                <a:gd name="T7" fmla="*/ 28 h 38"/>
                <a:gd name="T8" fmla="*/ 71 w 103"/>
                <a:gd name="T9" fmla="*/ 35 h 38"/>
                <a:gd name="T10" fmla="*/ 50 w 103"/>
                <a:gd name="T11" fmla="*/ 38 h 38"/>
                <a:gd name="T12" fmla="*/ 32 w 103"/>
                <a:gd name="T13" fmla="*/ 35 h 38"/>
                <a:gd name="T14" fmla="*/ 16 w 103"/>
                <a:gd name="T15" fmla="*/ 28 h 38"/>
                <a:gd name="T16" fmla="*/ 4 w 103"/>
                <a:gd name="T17" fmla="*/ 15 h 38"/>
                <a:gd name="T18" fmla="*/ 0 w 10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8">
                  <a:moveTo>
                    <a:pt x="0" y="0"/>
                  </a:moveTo>
                  <a:lnTo>
                    <a:pt x="103" y="0"/>
                  </a:lnTo>
                  <a:lnTo>
                    <a:pt x="98" y="15"/>
                  </a:lnTo>
                  <a:lnTo>
                    <a:pt x="87" y="28"/>
                  </a:lnTo>
                  <a:lnTo>
                    <a:pt x="71" y="35"/>
                  </a:lnTo>
                  <a:lnTo>
                    <a:pt x="50" y="38"/>
                  </a:lnTo>
                  <a:lnTo>
                    <a:pt x="32" y="35"/>
                  </a:lnTo>
                  <a:lnTo>
                    <a:pt x="16" y="28"/>
                  </a:lnTo>
                  <a:lnTo>
                    <a:pt x="4" y="1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9" name="Freeform 157"/>
            <p:cNvSpPr>
              <a:spLocks/>
            </p:cNvSpPr>
            <p:nvPr/>
          </p:nvSpPr>
          <p:spPr bwMode="auto">
            <a:xfrm>
              <a:off x="2976562" y="1168400"/>
              <a:ext cx="292100" cy="477838"/>
            </a:xfrm>
            <a:custGeom>
              <a:avLst/>
              <a:gdLst>
                <a:gd name="T0" fmla="*/ 110 w 184"/>
                <a:gd name="T1" fmla="*/ 0 h 301"/>
                <a:gd name="T2" fmla="*/ 118 w 184"/>
                <a:gd name="T3" fmla="*/ 28 h 301"/>
                <a:gd name="T4" fmla="*/ 126 w 184"/>
                <a:gd name="T5" fmla="*/ 57 h 301"/>
                <a:gd name="T6" fmla="*/ 135 w 184"/>
                <a:gd name="T7" fmla="*/ 87 h 301"/>
                <a:gd name="T8" fmla="*/ 145 w 184"/>
                <a:gd name="T9" fmla="*/ 116 h 301"/>
                <a:gd name="T10" fmla="*/ 155 w 184"/>
                <a:gd name="T11" fmla="*/ 144 h 301"/>
                <a:gd name="T12" fmla="*/ 164 w 184"/>
                <a:gd name="T13" fmla="*/ 169 h 301"/>
                <a:gd name="T14" fmla="*/ 171 w 184"/>
                <a:gd name="T15" fmla="*/ 191 h 301"/>
                <a:gd name="T16" fmla="*/ 179 w 184"/>
                <a:gd name="T17" fmla="*/ 208 h 301"/>
                <a:gd name="T18" fmla="*/ 183 w 184"/>
                <a:gd name="T19" fmla="*/ 218 h 301"/>
                <a:gd name="T20" fmla="*/ 184 w 184"/>
                <a:gd name="T21" fmla="*/ 223 h 301"/>
                <a:gd name="T22" fmla="*/ 184 w 184"/>
                <a:gd name="T23" fmla="*/ 301 h 301"/>
                <a:gd name="T24" fmla="*/ 184 w 184"/>
                <a:gd name="T25" fmla="*/ 301 h 301"/>
                <a:gd name="T26" fmla="*/ 120 w 184"/>
                <a:gd name="T27" fmla="*/ 297 h 301"/>
                <a:gd name="T28" fmla="*/ 58 w 184"/>
                <a:gd name="T29" fmla="*/ 285 h 301"/>
                <a:gd name="T30" fmla="*/ 0 w 184"/>
                <a:gd name="T31" fmla="*/ 266 h 301"/>
                <a:gd name="T32" fmla="*/ 0 w 184"/>
                <a:gd name="T33" fmla="*/ 265 h 301"/>
                <a:gd name="T34" fmla="*/ 3 w 184"/>
                <a:gd name="T35" fmla="*/ 239 h 301"/>
                <a:gd name="T36" fmla="*/ 7 w 184"/>
                <a:gd name="T37" fmla="*/ 208 h 301"/>
                <a:gd name="T38" fmla="*/ 13 w 184"/>
                <a:gd name="T39" fmla="*/ 173 h 301"/>
                <a:gd name="T40" fmla="*/ 20 w 184"/>
                <a:gd name="T41" fmla="*/ 137 h 301"/>
                <a:gd name="T42" fmla="*/ 32 w 184"/>
                <a:gd name="T43" fmla="*/ 97 h 301"/>
                <a:gd name="T44" fmla="*/ 45 w 184"/>
                <a:gd name="T45" fmla="*/ 58 h 301"/>
                <a:gd name="T46" fmla="*/ 61 w 184"/>
                <a:gd name="T47" fmla="*/ 19 h 301"/>
                <a:gd name="T48" fmla="*/ 83 w 184"/>
                <a:gd name="T49" fmla="*/ 10 h 301"/>
                <a:gd name="T50" fmla="*/ 110 w 184"/>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301">
                  <a:moveTo>
                    <a:pt x="110" y="0"/>
                  </a:moveTo>
                  <a:lnTo>
                    <a:pt x="118" y="28"/>
                  </a:lnTo>
                  <a:lnTo>
                    <a:pt x="126" y="57"/>
                  </a:lnTo>
                  <a:lnTo>
                    <a:pt x="135" y="87"/>
                  </a:lnTo>
                  <a:lnTo>
                    <a:pt x="145" y="116"/>
                  </a:lnTo>
                  <a:lnTo>
                    <a:pt x="155" y="144"/>
                  </a:lnTo>
                  <a:lnTo>
                    <a:pt x="164" y="169"/>
                  </a:lnTo>
                  <a:lnTo>
                    <a:pt x="171" y="191"/>
                  </a:lnTo>
                  <a:lnTo>
                    <a:pt x="179" y="208"/>
                  </a:lnTo>
                  <a:lnTo>
                    <a:pt x="183" y="218"/>
                  </a:lnTo>
                  <a:lnTo>
                    <a:pt x="184" y="223"/>
                  </a:lnTo>
                  <a:lnTo>
                    <a:pt x="184" y="301"/>
                  </a:lnTo>
                  <a:lnTo>
                    <a:pt x="184" y="301"/>
                  </a:lnTo>
                  <a:lnTo>
                    <a:pt x="120" y="297"/>
                  </a:lnTo>
                  <a:lnTo>
                    <a:pt x="58" y="285"/>
                  </a:lnTo>
                  <a:lnTo>
                    <a:pt x="0" y="266"/>
                  </a:lnTo>
                  <a:lnTo>
                    <a:pt x="0" y="265"/>
                  </a:lnTo>
                  <a:lnTo>
                    <a:pt x="3" y="239"/>
                  </a:lnTo>
                  <a:lnTo>
                    <a:pt x="7" y="208"/>
                  </a:lnTo>
                  <a:lnTo>
                    <a:pt x="13" y="173"/>
                  </a:lnTo>
                  <a:lnTo>
                    <a:pt x="20" y="137"/>
                  </a:lnTo>
                  <a:lnTo>
                    <a:pt x="32" y="97"/>
                  </a:lnTo>
                  <a:lnTo>
                    <a:pt x="45" y="58"/>
                  </a:lnTo>
                  <a:lnTo>
                    <a:pt x="61" y="19"/>
                  </a:lnTo>
                  <a:lnTo>
                    <a:pt x="83" y="10"/>
                  </a:lnTo>
                  <a:lnTo>
                    <a:pt x="110" y="0"/>
                  </a:lnTo>
                  <a:close/>
                </a:path>
              </a:pathLst>
            </a:custGeom>
            <a:solidFill>
              <a:srgbClr val="FB0033"/>
            </a:solidFill>
            <a:ln w="0">
              <a:solidFill>
                <a:srgbClr val="FB0033"/>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0" name="Freeform 158"/>
            <p:cNvSpPr>
              <a:spLocks/>
            </p:cNvSpPr>
            <p:nvPr/>
          </p:nvSpPr>
          <p:spPr bwMode="auto">
            <a:xfrm>
              <a:off x="3268662" y="1168400"/>
              <a:ext cx="293688" cy="477838"/>
            </a:xfrm>
            <a:custGeom>
              <a:avLst/>
              <a:gdLst>
                <a:gd name="T0" fmla="*/ 75 w 185"/>
                <a:gd name="T1" fmla="*/ 0 h 301"/>
                <a:gd name="T2" fmla="*/ 102 w 185"/>
                <a:gd name="T3" fmla="*/ 10 h 301"/>
                <a:gd name="T4" fmla="*/ 124 w 185"/>
                <a:gd name="T5" fmla="*/ 19 h 301"/>
                <a:gd name="T6" fmla="*/ 140 w 185"/>
                <a:gd name="T7" fmla="*/ 58 h 301"/>
                <a:gd name="T8" fmla="*/ 155 w 185"/>
                <a:gd name="T9" fmla="*/ 97 h 301"/>
                <a:gd name="T10" fmla="*/ 165 w 185"/>
                <a:gd name="T11" fmla="*/ 137 h 301"/>
                <a:gd name="T12" fmla="*/ 172 w 185"/>
                <a:gd name="T13" fmla="*/ 173 h 301"/>
                <a:gd name="T14" fmla="*/ 178 w 185"/>
                <a:gd name="T15" fmla="*/ 208 h 301"/>
                <a:gd name="T16" fmla="*/ 182 w 185"/>
                <a:gd name="T17" fmla="*/ 239 h 301"/>
                <a:gd name="T18" fmla="*/ 185 w 185"/>
                <a:gd name="T19" fmla="*/ 265 h 301"/>
                <a:gd name="T20" fmla="*/ 185 w 185"/>
                <a:gd name="T21" fmla="*/ 266 h 301"/>
                <a:gd name="T22" fmla="*/ 184 w 185"/>
                <a:gd name="T23" fmla="*/ 266 h 301"/>
                <a:gd name="T24" fmla="*/ 126 w 185"/>
                <a:gd name="T25" fmla="*/ 285 h 301"/>
                <a:gd name="T26" fmla="*/ 64 w 185"/>
                <a:gd name="T27" fmla="*/ 297 h 301"/>
                <a:gd name="T28" fmla="*/ 0 w 185"/>
                <a:gd name="T29" fmla="*/ 301 h 301"/>
                <a:gd name="T30" fmla="*/ 0 w 185"/>
                <a:gd name="T31" fmla="*/ 223 h 301"/>
                <a:gd name="T32" fmla="*/ 2 w 185"/>
                <a:gd name="T33" fmla="*/ 218 h 301"/>
                <a:gd name="T34" fmla="*/ 6 w 185"/>
                <a:gd name="T35" fmla="*/ 208 h 301"/>
                <a:gd name="T36" fmla="*/ 14 w 185"/>
                <a:gd name="T37" fmla="*/ 191 h 301"/>
                <a:gd name="T38" fmla="*/ 21 w 185"/>
                <a:gd name="T39" fmla="*/ 169 h 301"/>
                <a:gd name="T40" fmla="*/ 31 w 185"/>
                <a:gd name="T41" fmla="*/ 144 h 301"/>
                <a:gd name="T42" fmla="*/ 40 w 185"/>
                <a:gd name="T43" fmla="*/ 116 h 301"/>
                <a:gd name="T44" fmla="*/ 50 w 185"/>
                <a:gd name="T45" fmla="*/ 87 h 301"/>
                <a:gd name="T46" fmla="*/ 59 w 185"/>
                <a:gd name="T47" fmla="*/ 57 h 301"/>
                <a:gd name="T48" fmla="*/ 67 w 185"/>
                <a:gd name="T49" fmla="*/ 28 h 301"/>
                <a:gd name="T50" fmla="*/ 75 w 185"/>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301">
                  <a:moveTo>
                    <a:pt x="75" y="0"/>
                  </a:moveTo>
                  <a:lnTo>
                    <a:pt x="102" y="10"/>
                  </a:lnTo>
                  <a:lnTo>
                    <a:pt x="124" y="19"/>
                  </a:lnTo>
                  <a:lnTo>
                    <a:pt x="140" y="58"/>
                  </a:lnTo>
                  <a:lnTo>
                    <a:pt x="155" y="97"/>
                  </a:lnTo>
                  <a:lnTo>
                    <a:pt x="165" y="137"/>
                  </a:lnTo>
                  <a:lnTo>
                    <a:pt x="172" y="173"/>
                  </a:lnTo>
                  <a:lnTo>
                    <a:pt x="178" y="208"/>
                  </a:lnTo>
                  <a:lnTo>
                    <a:pt x="182" y="239"/>
                  </a:lnTo>
                  <a:lnTo>
                    <a:pt x="185" y="265"/>
                  </a:lnTo>
                  <a:lnTo>
                    <a:pt x="185" y="266"/>
                  </a:lnTo>
                  <a:lnTo>
                    <a:pt x="184" y="266"/>
                  </a:lnTo>
                  <a:lnTo>
                    <a:pt x="126" y="285"/>
                  </a:lnTo>
                  <a:lnTo>
                    <a:pt x="64" y="297"/>
                  </a:lnTo>
                  <a:lnTo>
                    <a:pt x="0" y="301"/>
                  </a:lnTo>
                  <a:lnTo>
                    <a:pt x="0" y="223"/>
                  </a:lnTo>
                  <a:lnTo>
                    <a:pt x="2" y="218"/>
                  </a:lnTo>
                  <a:lnTo>
                    <a:pt x="6" y="208"/>
                  </a:lnTo>
                  <a:lnTo>
                    <a:pt x="14" y="191"/>
                  </a:lnTo>
                  <a:lnTo>
                    <a:pt x="21" y="169"/>
                  </a:lnTo>
                  <a:lnTo>
                    <a:pt x="31" y="144"/>
                  </a:lnTo>
                  <a:lnTo>
                    <a:pt x="40" y="116"/>
                  </a:lnTo>
                  <a:lnTo>
                    <a:pt x="50" y="87"/>
                  </a:lnTo>
                  <a:lnTo>
                    <a:pt x="59" y="57"/>
                  </a:lnTo>
                  <a:lnTo>
                    <a:pt x="67" y="28"/>
                  </a:lnTo>
                  <a:lnTo>
                    <a:pt x="75" y="0"/>
                  </a:lnTo>
                  <a:close/>
                </a:path>
              </a:pathLst>
            </a:custGeom>
            <a:solidFill>
              <a:srgbClr val="C90008"/>
            </a:solidFill>
            <a:ln w="0">
              <a:solidFill>
                <a:srgbClr val="C90008"/>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1" name="Freeform 159"/>
            <p:cNvSpPr>
              <a:spLocks/>
            </p:cNvSpPr>
            <p:nvPr/>
          </p:nvSpPr>
          <p:spPr bwMode="auto">
            <a:xfrm>
              <a:off x="2947987" y="242887"/>
              <a:ext cx="469900" cy="503238"/>
            </a:xfrm>
            <a:custGeom>
              <a:avLst/>
              <a:gdLst>
                <a:gd name="T0" fmla="*/ 192 w 296"/>
                <a:gd name="T1" fmla="*/ 0 h 317"/>
                <a:gd name="T2" fmla="*/ 226 w 296"/>
                <a:gd name="T3" fmla="*/ 3 h 317"/>
                <a:gd name="T4" fmla="*/ 253 w 296"/>
                <a:gd name="T5" fmla="*/ 13 h 317"/>
                <a:gd name="T6" fmla="*/ 274 w 296"/>
                <a:gd name="T7" fmla="*/ 29 h 317"/>
                <a:gd name="T8" fmla="*/ 288 w 296"/>
                <a:gd name="T9" fmla="*/ 48 h 317"/>
                <a:gd name="T10" fmla="*/ 296 w 296"/>
                <a:gd name="T11" fmla="*/ 72 h 317"/>
                <a:gd name="T12" fmla="*/ 294 w 296"/>
                <a:gd name="T13" fmla="*/ 100 h 317"/>
                <a:gd name="T14" fmla="*/ 284 w 296"/>
                <a:gd name="T15" fmla="*/ 129 h 317"/>
                <a:gd name="T16" fmla="*/ 268 w 296"/>
                <a:gd name="T17" fmla="*/ 154 h 317"/>
                <a:gd name="T18" fmla="*/ 252 w 296"/>
                <a:gd name="T19" fmla="*/ 174 h 317"/>
                <a:gd name="T20" fmla="*/ 233 w 296"/>
                <a:gd name="T21" fmla="*/ 190 h 317"/>
                <a:gd name="T22" fmla="*/ 213 w 296"/>
                <a:gd name="T23" fmla="*/ 202 h 317"/>
                <a:gd name="T24" fmla="*/ 189 w 296"/>
                <a:gd name="T25" fmla="*/ 208 h 317"/>
                <a:gd name="T26" fmla="*/ 165 w 296"/>
                <a:gd name="T27" fmla="*/ 208 h 317"/>
                <a:gd name="T28" fmla="*/ 136 w 296"/>
                <a:gd name="T29" fmla="*/ 208 h 317"/>
                <a:gd name="T30" fmla="*/ 109 w 296"/>
                <a:gd name="T31" fmla="*/ 215 h 317"/>
                <a:gd name="T32" fmla="*/ 89 w 296"/>
                <a:gd name="T33" fmla="*/ 227 h 317"/>
                <a:gd name="T34" fmla="*/ 74 w 296"/>
                <a:gd name="T35" fmla="*/ 243 h 317"/>
                <a:gd name="T36" fmla="*/ 64 w 296"/>
                <a:gd name="T37" fmla="*/ 263 h 317"/>
                <a:gd name="T38" fmla="*/ 61 w 296"/>
                <a:gd name="T39" fmla="*/ 283 h 317"/>
                <a:gd name="T40" fmla="*/ 61 w 296"/>
                <a:gd name="T41" fmla="*/ 317 h 317"/>
                <a:gd name="T42" fmla="*/ 47 w 296"/>
                <a:gd name="T43" fmla="*/ 307 h 317"/>
                <a:gd name="T44" fmla="*/ 32 w 296"/>
                <a:gd name="T45" fmla="*/ 294 h 317"/>
                <a:gd name="T46" fmla="*/ 19 w 296"/>
                <a:gd name="T47" fmla="*/ 279 h 317"/>
                <a:gd name="T48" fmla="*/ 9 w 296"/>
                <a:gd name="T49" fmla="*/ 260 h 317"/>
                <a:gd name="T50" fmla="*/ 2 w 296"/>
                <a:gd name="T51" fmla="*/ 240 h 317"/>
                <a:gd name="T52" fmla="*/ 0 w 296"/>
                <a:gd name="T53" fmla="*/ 218 h 317"/>
                <a:gd name="T54" fmla="*/ 6 w 296"/>
                <a:gd name="T55" fmla="*/ 193 h 317"/>
                <a:gd name="T56" fmla="*/ 19 w 296"/>
                <a:gd name="T57" fmla="*/ 170 h 317"/>
                <a:gd name="T58" fmla="*/ 21 w 296"/>
                <a:gd name="T59" fmla="*/ 154 h 317"/>
                <a:gd name="T60" fmla="*/ 24 w 296"/>
                <a:gd name="T61" fmla="*/ 135 h 317"/>
                <a:gd name="T62" fmla="*/ 29 w 296"/>
                <a:gd name="T63" fmla="*/ 115 h 317"/>
                <a:gd name="T64" fmla="*/ 38 w 296"/>
                <a:gd name="T65" fmla="*/ 94 h 317"/>
                <a:gd name="T66" fmla="*/ 50 w 296"/>
                <a:gd name="T67" fmla="*/ 74 h 317"/>
                <a:gd name="T68" fmla="*/ 64 w 296"/>
                <a:gd name="T69" fmla="*/ 55 h 317"/>
                <a:gd name="T70" fmla="*/ 82 w 296"/>
                <a:gd name="T71" fmla="*/ 38 h 317"/>
                <a:gd name="T72" fmla="*/ 104 w 296"/>
                <a:gd name="T73" fmla="*/ 22 h 317"/>
                <a:gd name="T74" fmla="*/ 130 w 296"/>
                <a:gd name="T75" fmla="*/ 10 h 317"/>
                <a:gd name="T76" fmla="*/ 159 w 296"/>
                <a:gd name="T77" fmla="*/ 3 h 317"/>
                <a:gd name="T78" fmla="*/ 192 w 296"/>
                <a:gd name="T7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7">
                  <a:moveTo>
                    <a:pt x="192" y="0"/>
                  </a:moveTo>
                  <a:lnTo>
                    <a:pt x="226" y="3"/>
                  </a:lnTo>
                  <a:lnTo>
                    <a:pt x="253" y="13"/>
                  </a:lnTo>
                  <a:lnTo>
                    <a:pt x="274" y="29"/>
                  </a:lnTo>
                  <a:lnTo>
                    <a:pt x="288" y="48"/>
                  </a:lnTo>
                  <a:lnTo>
                    <a:pt x="296" y="72"/>
                  </a:lnTo>
                  <a:lnTo>
                    <a:pt x="294" y="100"/>
                  </a:lnTo>
                  <a:lnTo>
                    <a:pt x="284" y="129"/>
                  </a:lnTo>
                  <a:lnTo>
                    <a:pt x="268" y="154"/>
                  </a:lnTo>
                  <a:lnTo>
                    <a:pt x="252" y="174"/>
                  </a:lnTo>
                  <a:lnTo>
                    <a:pt x="233" y="190"/>
                  </a:lnTo>
                  <a:lnTo>
                    <a:pt x="213" y="202"/>
                  </a:lnTo>
                  <a:lnTo>
                    <a:pt x="189" y="208"/>
                  </a:lnTo>
                  <a:lnTo>
                    <a:pt x="165" y="208"/>
                  </a:lnTo>
                  <a:lnTo>
                    <a:pt x="136" y="208"/>
                  </a:lnTo>
                  <a:lnTo>
                    <a:pt x="109" y="215"/>
                  </a:lnTo>
                  <a:lnTo>
                    <a:pt x="89" y="227"/>
                  </a:lnTo>
                  <a:lnTo>
                    <a:pt x="74" y="243"/>
                  </a:lnTo>
                  <a:lnTo>
                    <a:pt x="64" y="263"/>
                  </a:lnTo>
                  <a:lnTo>
                    <a:pt x="61" y="283"/>
                  </a:lnTo>
                  <a:lnTo>
                    <a:pt x="61" y="317"/>
                  </a:lnTo>
                  <a:lnTo>
                    <a:pt x="47" y="307"/>
                  </a:lnTo>
                  <a:lnTo>
                    <a:pt x="32" y="294"/>
                  </a:lnTo>
                  <a:lnTo>
                    <a:pt x="19" y="279"/>
                  </a:lnTo>
                  <a:lnTo>
                    <a:pt x="9" y="260"/>
                  </a:lnTo>
                  <a:lnTo>
                    <a:pt x="2" y="240"/>
                  </a:lnTo>
                  <a:lnTo>
                    <a:pt x="0" y="218"/>
                  </a:lnTo>
                  <a:lnTo>
                    <a:pt x="6" y="193"/>
                  </a:lnTo>
                  <a:lnTo>
                    <a:pt x="19" y="170"/>
                  </a:lnTo>
                  <a:lnTo>
                    <a:pt x="21" y="154"/>
                  </a:lnTo>
                  <a:lnTo>
                    <a:pt x="24" y="135"/>
                  </a:lnTo>
                  <a:lnTo>
                    <a:pt x="29" y="115"/>
                  </a:lnTo>
                  <a:lnTo>
                    <a:pt x="38" y="94"/>
                  </a:lnTo>
                  <a:lnTo>
                    <a:pt x="50" y="74"/>
                  </a:lnTo>
                  <a:lnTo>
                    <a:pt x="64" y="55"/>
                  </a:lnTo>
                  <a:lnTo>
                    <a:pt x="82" y="38"/>
                  </a:lnTo>
                  <a:lnTo>
                    <a:pt x="104" y="22"/>
                  </a:lnTo>
                  <a:lnTo>
                    <a:pt x="130" y="10"/>
                  </a:lnTo>
                  <a:lnTo>
                    <a:pt x="159" y="3"/>
                  </a:lnTo>
                  <a:lnTo>
                    <a:pt x="19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2" name="Freeform 160"/>
            <p:cNvSpPr>
              <a:spLocks/>
            </p:cNvSpPr>
            <p:nvPr/>
          </p:nvSpPr>
          <p:spPr bwMode="auto">
            <a:xfrm>
              <a:off x="3389312" y="277812"/>
              <a:ext cx="207963" cy="401638"/>
            </a:xfrm>
            <a:custGeom>
              <a:avLst/>
              <a:gdLst>
                <a:gd name="T0" fmla="*/ 0 w 131"/>
                <a:gd name="T1" fmla="*/ 0 h 253"/>
                <a:gd name="T2" fmla="*/ 3 w 131"/>
                <a:gd name="T3" fmla="*/ 1 h 253"/>
                <a:gd name="T4" fmla="*/ 12 w 131"/>
                <a:gd name="T5" fmla="*/ 7 h 253"/>
                <a:gd name="T6" fmla="*/ 25 w 131"/>
                <a:gd name="T7" fmla="*/ 14 h 253"/>
                <a:gd name="T8" fmla="*/ 41 w 131"/>
                <a:gd name="T9" fmla="*/ 24 h 253"/>
                <a:gd name="T10" fmla="*/ 57 w 131"/>
                <a:gd name="T11" fmla="*/ 36 h 253"/>
                <a:gd name="T12" fmla="*/ 74 w 131"/>
                <a:gd name="T13" fmla="*/ 50 h 253"/>
                <a:gd name="T14" fmla="*/ 92 w 131"/>
                <a:gd name="T15" fmla="*/ 66 h 253"/>
                <a:gd name="T16" fmla="*/ 105 w 131"/>
                <a:gd name="T17" fmla="*/ 84 h 253"/>
                <a:gd name="T18" fmla="*/ 115 w 131"/>
                <a:gd name="T19" fmla="*/ 104 h 253"/>
                <a:gd name="T20" fmla="*/ 122 w 131"/>
                <a:gd name="T21" fmla="*/ 120 h 253"/>
                <a:gd name="T22" fmla="*/ 127 w 131"/>
                <a:gd name="T23" fmla="*/ 133 h 253"/>
                <a:gd name="T24" fmla="*/ 130 w 131"/>
                <a:gd name="T25" fmla="*/ 144 h 253"/>
                <a:gd name="T26" fmla="*/ 131 w 131"/>
                <a:gd name="T27" fmla="*/ 154 h 253"/>
                <a:gd name="T28" fmla="*/ 130 w 131"/>
                <a:gd name="T29" fmla="*/ 164 h 253"/>
                <a:gd name="T30" fmla="*/ 128 w 131"/>
                <a:gd name="T31" fmla="*/ 177 h 253"/>
                <a:gd name="T32" fmla="*/ 124 w 131"/>
                <a:gd name="T33" fmla="*/ 194 h 253"/>
                <a:gd name="T34" fmla="*/ 121 w 131"/>
                <a:gd name="T35" fmla="*/ 219 h 253"/>
                <a:gd name="T36" fmla="*/ 115 w 131"/>
                <a:gd name="T37" fmla="*/ 253 h 253"/>
                <a:gd name="T38" fmla="*/ 89 w 131"/>
                <a:gd name="T39" fmla="*/ 235 h 253"/>
                <a:gd name="T40" fmla="*/ 67 w 131"/>
                <a:gd name="T41" fmla="*/ 215 h 253"/>
                <a:gd name="T42" fmla="*/ 48 w 131"/>
                <a:gd name="T43" fmla="*/ 190 h 253"/>
                <a:gd name="T44" fmla="*/ 32 w 131"/>
                <a:gd name="T45" fmla="*/ 165 h 253"/>
                <a:gd name="T46" fmla="*/ 20 w 131"/>
                <a:gd name="T47" fmla="*/ 141 h 253"/>
                <a:gd name="T48" fmla="*/ 10 w 131"/>
                <a:gd name="T49" fmla="*/ 119 h 253"/>
                <a:gd name="T50" fmla="*/ 4 w 131"/>
                <a:gd name="T51" fmla="*/ 101 h 253"/>
                <a:gd name="T52" fmla="*/ 2 w 131"/>
                <a:gd name="T53" fmla="*/ 90 h 253"/>
                <a:gd name="T54" fmla="*/ 0 w 131"/>
                <a:gd name="T55" fmla="*/ 85 h 253"/>
                <a:gd name="T56" fmla="*/ 0 w 131"/>
                <a:gd name="T5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253">
                  <a:moveTo>
                    <a:pt x="0" y="0"/>
                  </a:moveTo>
                  <a:lnTo>
                    <a:pt x="3" y="1"/>
                  </a:lnTo>
                  <a:lnTo>
                    <a:pt x="12" y="7"/>
                  </a:lnTo>
                  <a:lnTo>
                    <a:pt x="25" y="14"/>
                  </a:lnTo>
                  <a:lnTo>
                    <a:pt x="41" y="24"/>
                  </a:lnTo>
                  <a:lnTo>
                    <a:pt x="57" y="36"/>
                  </a:lnTo>
                  <a:lnTo>
                    <a:pt x="74" y="50"/>
                  </a:lnTo>
                  <a:lnTo>
                    <a:pt x="92" y="66"/>
                  </a:lnTo>
                  <a:lnTo>
                    <a:pt x="105" y="84"/>
                  </a:lnTo>
                  <a:lnTo>
                    <a:pt x="115" y="104"/>
                  </a:lnTo>
                  <a:lnTo>
                    <a:pt x="122" y="120"/>
                  </a:lnTo>
                  <a:lnTo>
                    <a:pt x="127" y="133"/>
                  </a:lnTo>
                  <a:lnTo>
                    <a:pt x="130" y="144"/>
                  </a:lnTo>
                  <a:lnTo>
                    <a:pt x="131" y="154"/>
                  </a:lnTo>
                  <a:lnTo>
                    <a:pt x="130" y="164"/>
                  </a:lnTo>
                  <a:lnTo>
                    <a:pt x="128" y="177"/>
                  </a:lnTo>
                  <a:lnTo>
                    <a:pt x="124" y="194"/>
                  </a:lnTo>
                  <a:lnTo>
                    <a:pt x="121" y="219"/>
                  </a:lnTo>
                  <a:lnTo>
                    <a:pt x="115" y="253"/>
                  </a:lnTo>
                  <a:lnTo>
                    <a:pt x="89" y="235"/>
                  </a:lnTo>
                  <a:lnTo>
                    <a:pt x="67" y="215"/>
                  </a:lnTo>
                  <a:lnTo>
                    <a:pt x="48" y="190"/>
                  </a:lnTo>
                  <a:lnTo>
                    <a:pt x="32" y="165"/>
                  </a:lnTo>
                  <a:lnTo>
                    <a:pt x="20" y="141"/>
                  </a:lnTo>
                  <a:lnTo>
                    <a:pt x="10" y="119"/>
                  </a:lnTo>
                  <a:lnTo>
                    <a:pt x="4" y="101"/>
                  </a:lnTo>
                  <a:lnTo>
                    <a:pt x="2" y="90"/>
                  </a:lnTo>
                  <a:lnTo>
                    <a:pt x="0" y="85"/>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14" y="1161645"/>
            <a:ext cx="1980000" cy="1980000"/>
          </a:xfrm>
          <a:prstGeom prst="ellipse">
            <a:avLst/>
          </a:prstGeom>
        </p:spPr>
      </p:pic>
      <p:pic>
        <p:nvPicPr>
          <p:cNvPr id="134" name="Picture 133" descr="jean-michel.jpg"/>
          <p:cNvPicPr>
            <a:picLocks noChangeAspect="1"/>
          </p:cNvPicPr>
          <p:nvPr/>
        </p:nvPicPr>
        <p:blipFill>
          <a:blip r:embed="rId3" cstate="print"/>
          <a:stretch>
            <a:fillRect/>
          </a:stretch>
        </p:blipFill>
        <p:spPr>
          <a:xfrm>
            <a:off x="6167642" y="1155948"/>
            <a:ext cx="1991642" cy="1980000"/>
          </a:xfrm>
          <a:prstGeom prst="ellipse">
            <a:avLst/>
          </a:prstGeom>
        </p:spPr>
      </p:pic>
      <p:pic>
        <p:nvPicPr>
          <p:cNvPr id="135" name="Picture 134"/>
          <p:cNvPicPr>
            <a:picLocks noChangeAspect="1"/>
          </p:cNvPicPr>
          <p:nvPr/>
        </p:nvPicPr>
        <p:blipFill rotWithShape="1">
          <a:blip r:embed="rId4"/>
          <a:srcRect t="3132" b="11105"/>
          <a:stretch/>
        </p:blipFill>
        <p:spPr>
          <a:xfrm>
            <a:off x="986967" y="1179781"/>
            <a:ext cx="1952686" cy="1980000"/>
          </a:xfrm>
          <a:prstGeom prst="ellipse">
            <a:avLst/>
          </a:prstGeom>
        </p:spPr>
      </p:pic>
    </p:spTree>
    <p:extLst>
      <p:ext uri="{BB962C8B-B14F-4D97-AF65-F5344CB8AC3E}">
        <p14:creationId xmlns:p14="http://schemas.microsoft.com/office/powerpoint/2010/main" val="2758870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3"/>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772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3774131337"/>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nl-BE" dirty="0" err="1"/>
              <a:t>Socio</a:t>
            </a:r>
            <a:r>
              <a:rPr lang="nl-BE" dirty="0"/>
              <a:t>-demografisch profiel van de steekproef</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1381030084"/>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25%</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36%</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39%</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Basis:	totale steekproef n=303</a:t>
            </a:r>
          </a:p>
          <a:p>
            <a:pPr marL="171450" indent="-171450">
              <a:buFont typeface="Arial" charset="0"/>
              <a:buChar char="•"/>
            </a:pPr>
            <a:r>
              <a:rPr lang="nl-BE" dirty="0"/>
              <a:t>Laag = lager + lager secundair</a:t>
            </a:r>
          </a:p>
          <a:p>
            <a:pPr marL="171450" indent="-171450">
              <a:buFont typeface="Arial" charset="0"/>
              <a:buChar char="•"/>
            </a:pPr>
            <a:r>
              <a:rPr lang="nl-BE" dirty="0"/>
              <a:t>Gemiddeld = hoger secundair</a:t>
            </a:r>
          </a:p>
          <a:p>
            <a:pPr marL="171450" indent="-171450">
              <a:buFont typeface="Arial" charset="0"/>
              <a:buChar char="•"/>
            </a:pPr>
            <a:r>
              <a:rPr lang="nl-BE" dirty="0"/>
              <a:t>Hoog = hoger + universitair</a:t>
            </a:r>
          </a:p>
        </p:txBody>
      </p:sp>
      <p:graphicFrame>
        <p:nvGraphicFramePr>
          <p:cNvPr id="41" name="Object 7"/>
          <p:cNvGraphicFramePr>
            <a:graphicFrameLocks noChangeAspect="1"/>
          </p:cNvGraphicFramePr>
          <p:nvPr>
            <p:extLst>
              <p:ext uri="{D42A27DB-BD31-4B8C-83A1-F6EECF244321}">
                <p14:modId xmlns:p14="http://schemas.microsoft.com/office/powerpoint/2010/main" val="803800335"/>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2904716780"/>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277905"/>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45962" y="3368185"/>
            <a:ext cx="684000" cy="187936"/>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48%</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52%</a:t>
            </a:r>
          </a:p>
        </p:txBody>
      </p:sp>
      <p:sp>
        <p:nvSpPr>
          <p:cNvPr id="3" name="Rectangle 2"/>
          <p:cNvSpPr/>
          <p:nvPr/>
        </p:nvSpPr>
        <p:spPr>
          <a:xfrm>
            <a:off x="987127" y="944839"/>
            <a:ext cx="841834" cy="276999"/>
          </a:xfrm>
          <a:prstGeom prst="rect">
            <a:avLst/>
          </a:prstGeom>
        </p:spPr>
        <p:txBody>
          <a:bodyPr wrap="none">
            <a:spAutoFit/>
          </a:bodyPr>
          <a:lstStyle/>
          <a:p>
            <a:pPr algn="ctr" fontAlgn="b"/>
            <a:r>
              <a:rPr lang="en-US" sz="1200" b="1" dirty="0"/>
              <a:t>GESLACHT</a:t>
            </a:r>
          </a:p>
        </p:txBody>
      </p:sp>
      <p:sp>
        <p:nvSpPr>
          <p:cNvPr id="5" name="Rectangle 4"/>
          <p:cNvSpPr/>
          <p:nvPr/>
        </p:nvSpPr>
        <p:spPr>
          <a:xfrm>
            <a:off x="4108063" y="944839"/>
            <a:ext cx="739305" cy="276999"/>
          </a:xfrm>
          <a:prstGeom prst="rect">
            <a:avLst/>
          </a:prstGeom>
        </p:spPr>
        <p:txBody>
          <a:bodyPr wrap="none">
            <a:spAutoFit/>
          </a:bodyPr>
          <a:lstStyle/>
          <a:p>
            <a:pPr algn="ctr"/>
            <a:r>
              <a:rPr lang="en-US" sz="1200" b="1" dirty="0"/>
              <a:t>LEEFTIJD</a:t>
            </a:r>
          </a:p>
        </p:txBody>
      </p:sp>
      <p:sp>
        <p:nvSpPr>
          <p:cNvPr id="60" name="Rectangle 59"/>
          <p:cNvSpPr/>
          <p:nvPr/>
        </p:nvSpPr>
        <p:spPr>
          <a:xfrm>
            <a:off x="6781797" y="944839"/>
            <a:ext cx="1714637" cy="276999"/>
          </a:xfrm>
          <a:prstGeom prst="rect">
            <a:avLst/>
          </a:prstGeom>
        </p:spPr>
        <p:txBody>
          <a:bodyPr wrap="none">
            <a:spAutoFit/>
          </a:bodyPr>
          <a:lstStyle/>
          <a:p>
            <a:pPr algn="ctr"/>
            <a:r>
              <a:rPr lang="en-US" sz="1200" b="1" dirty="0"/>
              <a:t>GEZINSSAMENSTELLING</a:t>
            </a:r>
          </a:p>
        </p:txBody>
      </p:sp>
      <p:sp>
        <p:nvSpPr>
          <p:cNvPr id="15" name="Rectangle 14"/>
          <p:cNvSpPr/>
          <p:nvPr/>
        </p:nvSpPr>
        <p:spPr>
          <a:xfrm>
            <a:off x="3099726" y="2886269"/>
            <a:ext cx="1462580" cy="276999"/>
          </a:xfrm>
          <a:prstGeom prst="rect">
            <a:avLst/>
          </a:prstGeom>
        </p:spPr>
        <p:txBody>
          <a:bodyPr wrap="none">
            <a:spAutoFit/>
          </a:bodyPr>
          <a:lstStyle/>
          <a:p>
            <a:r>
              <a:rPr lang="en-US" sz="1200" b="1" dirty="0"/>
              <a:t>OPLEIDINGSNIVEAU</a:t>
            </a:r>
            <a:endParaRPr lang="nl-BE" sz="1200" dirty="0"/>
          </a:p>
        </p:txBody>
      </p:sp>
      <p:sp>
        <p:nvSpPr>
          <p:cNvPr id="61" name="Rectangle 60"/>
          <p:cNvSpPr/>
          <p:nvPr/>
        </p:nvSpPr>
        <p:spPr>
          <a:xfrm>
            <a:off x="7533645" y="2886270"/>
            <a:ext cx="880947" cy="276999"/>
          </a:xfrm>
          <a:prstGeom prst="rect">
            <a:avLst/>
          </a:prstGeom>
        </p:spPr>
        <p:txBody>
          <a:bodyPr wrap="none">
            <a:spAutoFit/>
          </a:bodyPr>
          <a:lstStyle/>
          <a:p>
            <a:pPr algn="ctr"/>
            <a:r>
              <a:rPr lang="en-US" sz="1200" b="1" dirty="0"/>
              <a:t>ACTIVITEIT</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00860" y="2886270"/>
            <a:ext cx="875561" cy="276999"/>
          </a:xfrm>
          <a:prstGeom prst="rect">
            <a:avLst/>
          </a:prstGeom>
        </p:spPr>
        <p:txBody>
          <a:bodyPr wrap="none">
            <a:spAutoFit/>
          </a:bodyPr>
          <a:lstStyle/>
          <a:p>
            <a:pPr algn="ctr"/>
            <a:r>
              <a:rPr lang="en-US" sz="1200" b="1" dirty="0"/>
              <a:t>HUISDIER*</a:t>
            </a:r>
          </a:p>
        </p:txBody>
      </p:sp>
      <p:graphicFrame>
        <p:nvGraphicFramePr>
          <p:cNvPr id="67" name="Object 7"/>
          <p:cNvGraphicFramePr>
            <a:graphicFrameLocks noChangeAspect="1"/>
          </p:cNvGraphicFramePr>
          <p:nvPr>
            <p:extLst>
              <p:ext uri="{D42A27DB-BD31-4B8C-83A1-F6EECF244321}">
                <p14:modId xmlns:p14="http://schemas.microsoft.com/office/powerpoint/2010/main" val="1152532705"/>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sp>
        <p:nvSpPr>
          <p:cNvPr id="68"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415859209"/>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u="none" strike="noStrike" dirty="0">
                          <a:solidFill>
                            <a:schemeClr val="accent1"/>
                          </a:solidFill>
                          <a:effectLst/>
                        </a:rPr>
                        <a:t>1 persoon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u="none" strike="noStrike" dirty="0">
                          <a:solidFill>
                            <a:schemeClr val="accent1"/>
                          </a:solidFill>
                          <a:effectLst/>
                        </a:rPr>
                        <a:t>2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u="none" strike="noStrike" dirty="0">
                          <a:solidFill>
                            <a:schemeClr val="accent1"/>
                          </a:solidFill>
                          <a:effectLst/>
                        </a:rPr>
                        <a:t>3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u="none" strike="noStrike" dirty="0">
                          <a:solidFill>
                            <a:schemeClr val="accent1"/>
                          </a:solidFill>
                          <a:effectLst/>
                        </a:rPr>
                        <a:t>4+ personen </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74" name="TextBox 73"/>
          <p:cNvSpPr txBox="1"/>
          <p:nvPr/>
        </p:nvSpPr>
        <p:spPr>
          <a:xfrm>
            <a:off x="225426" y="543048"/>
            <a:ext cx="2345496" cy="215444"/>
          </a:xfrm>
          <a:prstGeom prst="rect">
            <a:avLst/>
          </a:prstGeom>
        </p:spPr>
        <p:txBody>
          <a:bodyPr vert="horz" wrap="square" lIns="0" tIns="0" rIns="0" bIns="0" rtlCol="0">
            <a:spAutoFit/>
          </a:bodyPr>
          <a:lstStyle/>
          <a:p>
            <a:pPr marL="4763"/>
            <a:r>
              <a:rPr lang="nl-BE" sz="1400" b="1" dirty="0">
                <a:solidFill>
                  <a:srgbClr val="781D7E"/>
                </a:solidFill>
              </a:rPr>
              <a:t>VLAAMS-BRABANT</a:t>
            </a:r>
          </a:p>
        </p:txBody>
      </p:sp>
      <p:sp>
        <p:nvSpPr>
          <p:cNvPr id="65" name="Freeform 150"/>
          <p:cNvSpPr>
            <a:spLocks noEditPoints="1"/>
          </p:cNvSpPr>
          <p:nvPr/>
        </p:nvSpPr>
        <p:spPr bwMode="auto">
          <a:xfrm>
            <a:off x="1730158" y="504306"/>
            <a:ext cx="578837" cy="292928"/>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rgbClr val="781D7E"/>
          </a:solidFill>
          <a:ln w="9525">
            <a:solidFill>
              <a:schemeClr val="bg1"/>
            </a:solidFill>
            <a:round/>
            <a:headEnd/>
            <a:tailEnd/>
          </a:ln>
        </p:spPr>
        <p:txBody>
          <a:bodyPr/>
          <a:lstStyle/>
          <a:p>
            <a:pPr>
              <a:defRPr/>
            </a:pPr>
            <a:endParaRPr lang="en-GB">
              <a:solidFill>
                <a:srgbClr val="004E69"/>
              </a:solidFill>
            </a:endParaRPr>
          </a:p>
        </p:txBody>
      </p:sp>
      <p:sp>
        <p:nvSpPr>
          <p:cNvPr id="62" name="TextBox 61"/>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*Ja/nee-vraag</a:t>
            </a:r>
          </a:p>
        </p:txBody>
      </p:sp>
    </p:spTree>
    <p:extLst>
      <p:ext uri="{BB962C8B-B14F-4D97-AF65-F5344CB8AC3E}">
        <p14:creationId xmlns:p14="http://schemas.microsoft.com/office/powerpoint/2010/main" val="37816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527344246"/>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nl-BE" dirty="0" err="1"/>
              <a:t>Socio</a:t>
            </a:r>
            <a:r>
              <a:rPr lang="nl-BE" dirty="0"/>
              <a:t>-demografisch profiel van de steekproef</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578187546"/>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26%</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40%</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Basis:	totale steekproef n=1503</a:t>
            </a:r>
          </a:p>
          <a:p>
            <a:pPr marL="171450" indent="-171450">
              <a:buFont typeface="Arial" charset="0"/>
              <a:buChar char="•"/>
            </a:pPr>
            <a:r>
              <a:rPr lang="nl-BE" dirty="0"/>
              <a:t>Laag = lager + lager secundair</a:t>
            </a:r>
          </a:p>
          <a:p>
            <a:pPr marL="171450" indent="-171450">
              <a:buFont typeface="Arial" charset="0"/>
              <a:buChar char="•"/>
            </a:pPr>
            <a:r>
              <a:rPr lang="nl-BE" dirty="0"/>
              <a:t>Gemiddeld = hoger secundair</a:t>
            </a:r>
          </a:p>
          <a:p>
            <a:pPr marL="171450" indent="-171450">
              <a:buFont typeface="Arial" charset="0"/>
              <a:buChar char="•"/>
            </a:pPr>
            <a:r>
              <a:rPr lang="nl-BE" dirty="0"/>
              <a:t>Hoog = hoger + universitair</a:t>
            </a:r>
          </a:p>
        </p:txBody>
      </p:sp>
      <p:graphicFrame>
        <p:nvGraphicFramePr>
          <p:cNvPr id="41" name="Object 7"/>
          <p:cNvGraphicFramePr>
            <a:graphicFrameLocks noChangeAspect="1"/>
          </p:cNvGraphicFramePr>
          <p:nvPr>
            <p:extLst>
              <p:ext uri="{D42A27DB-BD31-4B8C-83A1-F6EECF244321}">
                <p14:modId xmlns:p14="http://schemas.microsoft.com/office/powerpoint/2010/main" val="1450268918"/>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3256337211"/>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378190"/>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282943"/>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49%</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51%</a:t>
            </a:r>
          </a:p>
        </p:txBody>
      </p:sp>
      <p:sp>
        <p:nvSpPr>
          <p:cNvPr id="3" name="Rectangle 2"/>
          <p:cNvSpPr/>
          <p:nvPr/>
        </p:nvSpPr>
        <p:spPr>
          <a:xfrm>
            <a:off x="987127" y="944839"/>
            <a:ext cx="841834" cy="276999"/>
          </a:xfrm>
          <a:prstGeom prst="rect">
            <a:avLst/>
          </a:prstGeom>
        </p:spPr>
        <p:txBody>
          <a:bodyPr wrap="none">
            <a:spAutoFit/>
          </a:bodyPr>
          <a:lstStyle/>
          <a:p>
            <a:pPr algn="ctr" fontAlgn="b"/>
            <a:r>
              <a:rPr lang="en-US" sz="1200" b="1" dirty="0"/>
              <a:t>GESLACHT</a:t>
            </a:r>
          </a:p>
        </p:txBody>
      </p:sp>
      <p:sp>
        <p:nvSpPr>
          <p:cNvPr id="5" name="Rectangle 4"/>
          <p:cNvSpPr/>
          <p:nvPr/>
        </p:nvSpPr>
        <p:spPr>
          <a:xfrm>
            <a:off x="4108063" y="944839"/>
            <a:ext cx="739305" cy="276999"/>
          </a:xfrm>
          <a:prstGeom prst="rect">
            <a:avLst/>
          </a:prstGeom>
        </p:spPr>
        <p:txBody>
          <a:bodyPr wrap="none">
            <a:spAutoFit/>
          </a:bodyPr>
          <a:lstStyle/>
          <a:p>
            <a:pPr algn="ctr"/>
            <a:r>
              <a:rPr lang="en-US" sz="1200" b="1" dirty="0"/>
              <a:t>LEEFTIJD</a:t>
            </a:r>
          </a:p>
        </p:txBody>
      </p:sp>
      <p:sp>
        <p:nvSpPr>
          <p:cNvPr id="60" name="Rectangle 59"/>
          <p:cNvSpPr/>
          <p:nvPr/>
        </p:nvSpPr>
        <p:spPr>
          <a:xfrm>
            <a:off x="6781797" y="944839"/>
            <a:ext cx="1714637" cy="276999"/>
          </a:xfrm>
          <a:prstGeom prst="rect">
            <a:avLst/>
          </a:prstGeom>
        </p:spPr>
        <p:txBody>
          <a:bodyPr wrap="none">
            <a:spAutoFit/>
          </a:bodyPr>
          <a:lstStyle/>
          <a:p>
            <a:pPr algn="ctr"/>
            <a:r>
              <a:rPr lang="en-US" sz="1200" b="1" dirty="0"/>
              <a:t>GEZINSSAMENSTELLING</a:t>
            </a:r>
          </a:p>
        </p:txBody>
      </p:sp>
      <p:sp>
        <p:nvSpPr>
          <p:cNvPr id="15" name="Rectangle 14"/>
          <p:cNvSpPr/>
          <p:nvPr/>
        </p:nvSpPr>
        <p:spPr>
          <a:xfrm>
            <a:off x="3099726" y="2886269"/>
            <a:ext cx="1462580" cy="276999"/>
          </a:xfrm>
          <a:prstGeom prst="rect">
            <a:avLst/>
          </a:prstGeom>
        </p:spPr>
        <p:txBody>
          <a:bodyPr wrap="none">
            <a:spAutoFit/>
          </a:bodyPr>
          <a:lstStyle/>
          <a:p>
            <a:r>
              <a:rPr lang="en-US" sz="1200" b="1" dirty="0"/>
              <a:t>OPLEIDINGSNIVEAU</a:t>
            </a:r>
            <a:endParaRPr lang="nl-BE" sz="1200" dirty="0"/>
          </a:p>
        </p:txBody>
      </p:sp>
      <p:sp>
        <p:nvSpPr>
          <p:cNvPr id="61" name="Rectangle 60"/>
          <p:cNvSpPr/>
          <p:nvPr/>
        </p:nvSpPr>
        <p:spPr>
          <a:xfrm>
            <a:off x="7533645" y="2886270"/>
            <a:ext cx="880947" cy="276999"/>
          </a:xfrm>
          <a:prstGeom prst="rect">
            <a:avLst/>
          </a:prstGeom>
        </p:spPr>
        <p:txBody>
          <a:bodyPr wrap="none">
            <a:spAutoFit/>
          </a:bodyPr>
          <a:lstStyle/>
          <a:p>
            <a:pPr algn="ctr"/>
            <a:r>
              <a:rPr lang="en-US" sz="1200" b="1" dirty="0"/>
              <a:t>ACTIVITEIT</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00860" y="2886270"/>
            <a:ext cx="875561" cy="276999"/>
          </a:xfrm>
          <a:prstGeom prst="rect">
            <a:avLst/>
          </a:prstGeom>
        </p:spPr>
        <p:txBody>
          <a:bodyPr wrap="none">
            <a:spAutoFit/>
          </a:bodyPr>
          <a:lstStyle/>
          <a:p>
            <a:pPr algn="ctr"/>
            <a:r>
              <a:rPr lang="en-US" sz="1200" b="1" dirty="0"/>
              <a:t>HUISDIER*</a:t>
            </a:r>
          </a:p>
        </p:txBody>
      </p:sp>
      <p:graphicFrame>
        <p:nvGraphicFramePr>
          <p:cNvPr id="67" name="Object 7"/>
          <p:cNvGraphicFramePr>
            <a:graphicFrameLocks noChangeAspect="1"/>
          </p:cNvGraphicFramePr>
          <p:nvPr>
            <p:extLst>
              <p:ext uri="{D42A27DB-BD31-4B8C-83A1-F6EECF244321}">
                <p14:modId xmlns:p14="http://schemas.microsoft.com/office/powerpoint/2010/main" val="4146590443"/>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19241688"/>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u="none" strike="noStrike" dirty="0">
                          <a:solidFill>
                            <a:schemeClr val="accent1"/>
                          </a:solidFill>
                          <a:effectLst/>
                        </a:rPr>
                        <a:t>1 persoon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u="none" strike="noStrike" dirty="0">
                          <a:solidFill>
                            <a:schemeClr val="accent1"/>
                          </a:solidFill>
                          <a:effectLst/>
                        </a:rPr>
                        <a:t>2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u="none" strike="noStrike" dirty="0">
                          <a:solidFill>
                            <a:schemeClr val="accent1"/>
                          </a:solidFill>
                          <a:effectLst/>
                        </a:rPr>
                        <a:t>3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u="none" strike="noStrike" dirty="0">
                          <a:solidFill>
                            <a:schemeClr val="accent1"/>
                          </a:solidFill>
                          <a:effectLst/>
                        </a:rPr>
                        <a:t>4+ personen </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6" name="TextBox 65"/>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VLAANDEREN</a:t>
            </a:r>
          </a:p>
        </p:txBody>
      </p:sp>
      <p:grpSp>
        <p:nvGrpSpPr>
          <p:cNvPr id="70" name="Group 69"/>
          <p:cNvGrpSpPr/>
          <p:nvPr/>
        </p:nvGrpSpPr>
        <p:grpSpPr>
          <a:xfrm>
            <a:off x="1368940" y="531778"/>
            <a:ext cx="584240" cy="253223"/>
            <a:chOff x="1524000" y="914400"/>
            <a:chExt cx="5231449" cy="2267434"/>
          </a:xfrm>
          <a:solidFill>
            <a:srgbClr val="781D7E"/>
          </a:solidFill>
        </p:grpSpPr>
        <p:sp>
          <p:nvSpPr>
            <p:cNvPr id="71"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72"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73"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74"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75"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76" name="TextBox 75"/>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*Ja/nee-vraag</a:t>
            </a:r>
          </a:p>
        </p:txBody>
      </p:sp>
      <p:sp>
        <p:nvSpPr>
          <p:cNvPr id="77"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8482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4445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2857500" cy="44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tle 10"/>
          <p:cNvSpPr>
            <a:spLocks noGrp="1"/>
          </p:cNvSpPr>
          <p:nvPr>
            <p:ph type="title"/>
          </p:nvPr>
        </p:nvSpPr>
        <p:spPr/>
        <p:txBody>
          <a:bodyPr/>
          <a:lstStyle/>
          <a:p>
            <a:pPr lvl="0">
              <a:lnSpc>
                <a:spcPct val="100000"/>
              </a:lnSpc>
            </a:pPr>
            <a:r>
              <a:rPr lang="en-AU" dirty="0"/>
              <a:t>RESULTATEN</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6</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60474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PROEVEN OP HONDEN </a:t>
            </a:r>
            <a:r>
              <a:rPr lang="nl-BE"/>
              <a:t>EN KATTEN</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750473" y="2934139"/>
            <a:ext cx="437328" cy="792000"/>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000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Vlaams</a:t>
            </a:r>
            <a:r>
              <a:rPr lang="en-US" sz="700" cap="none" dirty="0"/>
              <a:t>-Brabant (n=303)</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1319474448"/>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Rounded Rectangle 41"/>
          <p:cNvSpPr/>
          <p:nvPr/>
        </p:nvSpPr>
        <p:spPr>
          <a:xfrm>
            <a:off x="6326182" y="2017592"/>
            <a:ext cx="843243"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ONEENS (%)</a:t>
            </a:r>
          </a:p>
        </p:txBody>
      </p:sp>
      <p:sp>
        <p:nvSpPr>
          <p:cNvPr id="43" name="Rounded Rectangle 42"/>
          <p:cNvSpPr/>
          <p:nvPr/>
        </p:nvSpPr>
        <p:spPr>
          <a:xfrm>
            <a:off x="6326181" y="3604963"/>
            <a:ext cx="843244"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EENS (%)</a:t>
            </a:r>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44</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56</a:t>
            </a:r>
          </a:p>
        </p:txBody>
      </p:sp>
      <p:sp>
        <p:nvSpPr>
          <p:cNvPr id="7" name="TextBox 6"/>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VLAAMS-BRABANT</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38</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62</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34757392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1838351" y="3711857"/>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sp>
        <p:nvSpPr>
          <p:cNvPr id="22" name="Freeform 150"/>
          <p:cNvSpPr>
            <a:spLocks noEditPoints="1"/>
          </p:cNvSpPr>
          <p:nvPr/>
        </p:nvSpPr>
        <p:spPr bwMode="auto">
          <a:xfrm>
            <a:off x="6164883" y="1033765"/>
            <a:ext cx="395353" cy="20007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23"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DENKT U DAT ER IN VLAANDEREN PROEVEN UITGEVOERD WORDEN OP …?</a:t>
            </a:r>
            <a:br>
              <a:rPr lang="nl-BE" sz="1000" b="1">
                <a:solidFill>
                  <a:schemeClr val="bg1"/>
                </a:solidFill>
              </a:rPr>
            </a:br>
            <a:endParaRPr lang="nl-BE" sz="1000" b="1" dirty="0">
              <a:solidFill>
                <a:schemeClr val="bg1"/>
              </a:solidFill>
            </a:endParaRPr>
          </a:p>
        </p:txBody>
      </p:sp>
      <p:sp>
        <p:nvSpPr>
          <p:cNvPr id="24" name="Text Placeholder 3"/>
          <p:cNvSpPr>
            <a:spLocks noGrp="1"/>
          </p:cNvSpPr>
          <p:nvPr>
            <p:ph type="body" sz="quarter" idx="13"/>
          </p:nvPr>
        </p:nvSpPr>
        <p:spPr>
          <a:xfrm>
            <a:off x="224287" y="196566"/>
            <a:ext cx="6379078" cy="540000"/>
          </a:xfrm>
        </p:spPr>
        <p:txBody>
          <a:bodyPr/>
          <a:lstStyle/>
          <a:p>
            <a:r>
              <a:rPr lang="nl-BE" sz="1400" dirty="0"/>
              <a:t>62% van de Vlaams-Brabanders geeft aan dat er in Vlaanderen proeven op honden worden uitgevoerd, terwijl 56% denkt dat dit ook op katten gebeurt.</a:t>
            </a:r>
          </a:p>
          <a:p>
            <a:r>
              <a:rPr lang="nl-BE" sz="1400" dirty="0"/>
              <a:t>Men is wel zekerder van proeven op honden dan van proeven op katten.</a:t>
            </a:r>
          </a:p>
        </p:txBody>
      </p:sp>
    </p:spTree>
    <p:extLst>
      <p:ext uri="{BB962C8B-B14F-4D97-AF65-F5344CB8AC3E}">
        <p14:creationId xmlns:p14="http://schemas.microsoft.com/office/powerpoint/2010/main" val="128930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2" name="Chart 31"/>
          <p:cNvGraphicFramePr/>
          <p:nvPr>
            <p:extLst>
              <p:ext uri="{D42A27DB-BD31-4B8C-83A1-F6EECF244321}">
                <p14:modId xmlns:p14="http://schemas.microsoft.com/office/powerpoint/2010/main" val="3938323794"/>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3" name="Rounded Rectangle 32"/>
          <p:cNvSpPr/>
          <p:nvPr/>
        </p:nvSpPr>
        <p:spPr>
          <a:xfrm>
            <a:off x="6326182" y="2017592"/>
            <a:ext cx="843243"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ONEENS (%)</a:t>
            </a:r>
          </a:p>
        </p:txBody>
      </p:sp>
      <p:sp>
        <p:nvSpPr>
          <p:cNvPr id="34" name="Rounded Rectangle 33"/>
          <p:cNvSpPr/>
          <p:nvPr/>
        </p:nvSpPr>
        <p:spPr>
          <a:xfrm>
            <a:off x="6326181" y="3604963"/>
            <a:ext cx="843244"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EENS (%)</a:t>
            </a:r>
          </a:p>
        </p:txBody>
      </p:sp>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44</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56</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39</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61</a:t>
            </a:r>
          </a:p>
        </p:txBody>
      </p:sp>
      <p:sp>
        <p:nvSpPr>
          <p:cNvPr id="35" name="TextBox 34"/>
          <p:cNvSpPr txBox="1"/>
          <p:nvPr/>
        </p:nvSpPr>
        <p:spPr>
          <a:xfrm>
            <a:off x="4911501" y="326854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36" name="TextBox 35"/>
          <p:cNvSpPr txBox="1"/>
          <p:nvPr/>
        </p:nvSpPr>
        <p:spPr>
          <a:xfrm>
            <a:off x="4911501" y="253125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37" name="TextBox 36"/>
          <p:cNvSpPr txBox="1"/>
          <p:nvPr/>
        </p:nvSpPr>
        <p:spPr>
          <a:xfrm>
            <a:off x="1838351" y="3721890"/>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graphicFrame>
        <p:nvGraphicFramePr>
          <p:cNvPr id="38" name="Table 37"/>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9"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DENKT U DAT ER IN VLAANDEREN PROEVEN UITGEVOERD WORDEN OP …?</a:t>
            </a:r>
            <a:br>
              <a:rPr lang="nl-BE" sz="1000" b="1">
                <a:solidFill>
                  <a:schemeClr val="bg1"/>
                </a:solidFill>
              </a:rPr>
            </a:br>
            <a:endParaRPr lang="nl-BE" sz="1000" b="1" dirty="0">
              <a:solidFill>
                <a:schemeClr val="bg1"/>
              </a:solidFill>
            </a:endParaRPr>
          </a:p>
        </p:txBody>
      </p:sp>
      <p:sp>
        <p:nvSpPr>
          <p:cNvPr id="42" name="Text Placeholder 3"/>
          <p:cNvSpPr>
            <a:spLocks noGrp="1"/>
          </p:cNvSpPr>
          <p:nvPr>
            <p:ph type="body" sz="quarter" idx="13"/>
          </p:nvPr>
        </p:nvSpPr>
        <p:spPr>
          <a:xfrm>
            <a:off x="224287" y="196566"/>
            <a:ext cx="6379078" cy="540000"/>
          </a:xfrm>
        </p:spPr>
        <p:txBody>
          <a:bodyPr/>
          <a:lstStyle/>
          <a:p>
            <a:r>
              <a:rPr lang="nl-BE" sz="1400" dirty="0"/>
              <a:t>61% van de Vlamingen geeft aan dat er in Vlaanderen proeven op honden worden uitgevoerd, terwijl 56% denkt dat dit ook op katten gebeurt.</a:t>
            </a:r>
          </a:p>
          <a:p>
            <a:r>
              <a:rPr lang="nl-BE" sz="1400" dirty="0"/>
              <a:t>Men is wel zekerder van proeven op honden dan van proeven op katten.</a:t>
            </a:r>
          </a:p>
        </p:txBody>
      </p:sp>
    </p:spTree>
    <p:extLst>
      <p:ext uri="{BB962C8B-B14F-4D97-AF65-F5344CB8AC3E}">
        <p14:creationId xmlns:p14="http://schemas.microsoft.com/office/powerpoint/2010/main" val="3175398447"/>
      </p:ext>
    </p:extLst>
  </p:cSld>
  <p:clrMapOvr>
    <a:masterClrMapping/>
  </p:clrMapOvr>
</p:sld>
</file>

<file path=ppt/theme/theme1.xml><?xml version="1.0" encoding="utf-8"?>
<a:theme xmlns:a="http://schemas.openxmlformats.org/drawingml/2006/main" name="Ipsos_Gaia_Proeven op dieren_Rapport 2016_West Vlaanderen">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948CCA-4F85-4630-9AB1-27DCFFEA2689}">
  <ds:schemaRef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elements/1.1/"/>
    <ds:schemaRef ds:uri="85c76272-7e4d-4f8f-89d1-3b227e52ef43"/>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FC554E-8D47-4D17-AFD7-8E3F8AD70F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Ipsos_Gaia_Proeven op dieren_Rapport 2016_West Vlaanderen</Template>
  <TotalTime>182</TotalTime>
  <Words>1848</Words>
  <Application>Microsoft Macintosh PowerPoint</Application>
  <PresentationFormat>On-screen Show (16:9)</PresentationFormat>
  <Paragraphs>437</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Ipsos_Gaia_Proeven op dieren_Rapport 2016_West Vlaanderen</vt:lpstr>
      <vt:lpstr>Resultaten 2016 – Vlaams-Brabant</vt:lpstr>
      <vt:lpstr>METHODOLOGIE</vt:lpstr>
      <vt:lpstr>PowerPoint Presentation</vt:lpstr>
      <vt:lpstr>PowerPoint Presentation</vt:lpstr>
      <vt:lpstr>PowerPoint Presentation</vt:lpstr>
      <vt:lpstr>RESULTATEN</vt:lpstr>
      <vt:lpstr>PROEVEN OP HONDEN EN KATTEN</vt:lpstr>
      <vt:lpstr>PowerPoint Presentation</vt:lpstr>
      <vt:lpstr>PowerPoint Presentation</vt:lpstr>
      <vt:lpstr>PowerPoint Presentation</vt:lpstr>
      <vt:lpstr>VERBOD OP PROEVEN OP HONDEN EN KATTEN</vt:lpstr>
      <vt:lpstr>ER MOET EEN VERBOD KOMEN OP PROEVEN OP … ?</vt:lpstr>
      <vt:lpstr>ER MOET EEN VERBOD KOMEN OP PROEVEN OP … ?</vt:lpstr>
      <vt:lpstr>ER MOET EEN VERBOD KOMEN OP PROEVEN OP … ?</vt:lpstr>
      <vt:lpstr>WAT MET DE HOND OF KAT NA EXPERIMENT</vt:lpstr>
      <vt:lpstr>PowerPoint Presentation</vt:lpstr>
      <vt:lpstr>PROEVEN OP HONDEN EN KATTEN ZIJN TOEGELATEN IN VLAANDEREN. WAT KAN ER VOLGENS U HET BEST GEBEUREN MET DE KAT OF HOND NA EEN EXPERIMENT?</vt:lpstr>
      <vt:lpstr>PowerPoint Presentation</vt:lpstr>
      <vt:lpstr>BEREIDHEID OM PROEFDIER TE ADOPTEREN</vt:lpstr>
      <vt:lpstr>PowerPoint Presentation</vt:lpstr>
      <vt:lpstr>PowerPoint Presentation</vt:lpstr>
      <vt:lpstr>PowerPoint Presentation</vt:lpstr>
      <vt:lpstr>ONDERSZOEKS-PROJECTEN VOOR DIERGENEESMIDDELEN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Resultaten 2016 – West-Vlaanderen</dc:title>
  <dc:creator>Glenn Hendrickx</dc:creator>
  <cp:lastModifiedBy>GAIA GAIA</cp:lastModifiedBy>
  <cp:revision>37</cp:revision>
  <dcterms:created xsi:type="dcterms:W3CDTF">2016-06-24T14:12:44Z</dcterms:created>
  <dcterms:modified xsi:type="dcterms:W3CDTF">2016-07-12T11:33:24Z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